
<file path=[Content_Types].xml><?xml version="1.0" encoding="utf-8"?>
<Types xmlns="http://schemas.openxmlformats.org/package/2006/content-types">
  <Default Extension="emf" ContentType="image/x-emf"/>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1"/>
  </p:notesMasterIdLst>
  <p:handoutMasterIdLst>
    <p:handoutMasterId r:id="rId12"/>
  </p:handoutMasterIdLst>
  <p:sldIdLst>
    <p:sldId id="256" r:id="rId2"/>
    <p:sldId id="277" r:id="rId3"/>
    <p:sldId id="313" r:id="rId4"/>
    <p:sldId id="316" r:id="rId5"/>
    <p:sldId id="315" r:id="rId6"/>
    <p:sldId id="314" r:id="rId7"/>
    <p:sldId id="287" r:id="rId8"/>
    <p:sldId id="297" r:id="rId9"/>
    <p:sldId id="26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赵绪文" initials="赵绪文" lastIdx="10" clrIdx="0">
    <p:extLst>
      <p:ext uri="{19B8F6BF-5375-455C-9EA6-DF929625EA0E}">
        <p15:presenceInfo xmlns:p15="http://schemas.microsoft.com/office/powerpoint/2012/main" userId="S-1-5-21-1495940435-1635398450-2130403006-1065700" providerId="AD"/>
      </p:ext>
    </p:extLst>
  </p:cmAuthor>
  <p:cmAuthor id="2" name="Pei Zhou" initials="Pei" lastIdx="12" clrIdx="1">
    <p:extLst>
      <p:ext uri="{19B8F6BF-5375-455C-9EA6-DF929625EA0E}">
        <p15:presenceInfo xmlns:p15="http://schemas.microsoft.com/office/powerpoint/2012/main" userId="Pei Zh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9" autoAdjust="0"/>
    <p:restoredTop sz="95814" autoAdjust="0"/>
  </p:normalViewPr>
  <p:slideViewPr>
    <p:cSldViewPr>
      <p:cViewPr varScale="1">
        <p:scale>
          <a:sx n="110" d="100"/>
          <a:sy n="110" d="100"/>
        </p:scale>
        <p:origin x="378"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0" d="100"/>
          <a:sy n="90" d="100"/>
        </p:scale>
        <p:origin x="4056"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0"/>
            <a:ext cx="639762" cy="30797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789394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944416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39305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449213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页眉占位符 3"/>
          <p:cNvSpPr>
            <a:spLocks noGrp="1"/>
          </p:cNvSpPr>
          <p:nvPr>
            <p:ph type="hdr"/>
          </p:nvPr>
        </p:nvSpPr>
        <p:spPr/>
        <p:txBody>
          <a:bodyPr/>
          <a:lstStyle/>
          <a:p>
            <a:r>
              <a:rPr lang="en-US" dirty="0"/>
              <a:t>doc.: IEEE 802.11-yy/xxxxr0</a:t>
            </a:r>
          </a:p>
        </p:txBody>
      </p:sp>
      <p:sp>
        <p:nvSpPr>
          <p:cNvPr id="5" name="日期占位符 4"/>
          <p:cNvSpPr>
            <a:spLocks noGrp="1"/>
          </p:cNvSpPr>
          <p:nvPr>
            <p:ph type="dt"/>
          </p:nvPr>
        </p:nvSpPr>
        <p:spPr/>
        <p:txBody>
          <a:bodyPr/>
          <a:lstStyle/>
          <a:p>
            <a:r>
              <a:rPr lang="en-US" dirty="0"/>
              <a:t>Month Year</a:t>
            </a:r>
          </a:p>
        </p:txBody>
      </p:sp>
      <p:sp>
        <p:nvSpPr>
          <p:cNvPr id="6" name="页脚占位符 5"/>
          <p:cNvSpPr>
            <a:spLocks noGrp="1"/>
          </p:cNvSpPr>
          <p:nvPr>
            <p:ph type="ftr"/>
          </p:nvPr>
        </p:nvSpPr>
        <p:spPr/>
        <p:txBody>
          <a:bodyPr/>
          <a:lstStyle/>
          <a:p>
            <a:r>
              <a:rPr lang="en-US" dirty="0"/>
              <a:t>John Doe, Some Company</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094356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日期占位符 6">
            <a:extLst>
              <a:ext uri="{FF2B5EF4-FFF2-40B4-BE49-F238E27FC236}">
                <a16:creationId xmlns:a16="http://schemas.microsoft.com/office/drawing/2014/main" id="{6494277A-2DF1-41B5-95B0-69F287391E14}"/>
              </a:ext>
            </a:extLst>
          </p:cNvPr>
          <p:cNvSpPr>
            <a:spLocks noGrp="1"/>
          </p:cNvSpPr>
          <p:nvPr>
            <p:ph type="dt" idx="10"/>
          </p:nvPr>
        </p:nvSpPr>
        <p:spPr/>
        <p:txBody>
          <a:bodyPr/>
          <a:lstStyle/>
          <a:p>
            <a:r>
              <a:rPr lang="en-US" altLang="zh-CN"/>
              <a:t>July 2025</a:t>
            </a:r>
            <a:endParaRPr lang="en-GB" altLang="zh-CN" dirty="0"/>
          </a:p>
        </p:txBody>
      </p:sp>
      <p:sp>
        <p:nvSpPr>
          <p:cNvPr id="8" name="页脚占位符 7">
            <a:extLst>
              <a:ext uri="{FF2B5EF4-FFF2-40B4-BE49-F238E27FC236}">
                <a16:creationId xmlns:a16="http://schemas.microsoft.com/office/drawing/2014/main" id="{085B8D78-F669-401B-B85E-3E1F0F36035F}"/>
              </a:ext>
            </a:extLst>
          </p:cNvPr>
          <p:cNvSpPr>
            <a:spLocks noGrp="1"/>
          </p:cNvSpPr>
          <p:nvPr>
            <p:ph type="ftr" idx="11"/>
          </p:nvPr>
        </p:nvSpPr>
        <p:spPr/>
        <p:txBody>
          <a:bodyPr/>
          <a:lstStyle/>
          <a:p>
            <a:r>
              <a:rPr lang="en-US" altLang="zh-CN"/>
              <a:t>Xuwen Zhao</a:t>
            </a:r>
            <a:r>
              <a:rPr lang="en-GB"/>
              <a:t>, TCL</a:t>
            </a:r>
            <a:endParaRPr lang="en-GB" dirty="0"/>
          </a:p>
        </p:txBody>
      </p:sp>
      <p:sp>
        <p:nvSpPr>
          <p:cNvPr id="9" name="灯片编号占位符 8">
            <a:extLst>
              <a:ext uri="{FF2B5EF4-FFF2-40B4-BE49-F238E27FC236}">
                <a16:creationId xmlns:a16="http://schemas.microsoft.com/office/drawing/2014/main" id="{C7A3CD28-B534-4503-87BB-244D2E3524A3}"/>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
        <p:nvSpPr>
          <p:cNvPr id="10" name="标题 9">
            <a:extLst>
              <a:ext uri="{FF2B5EF4-FFF2-40B4-BE49-F238E27FC236}">
                <a16:creationId xmlns:a16="http://schemas.microsoft.com/office/drawing/2014/main" id="{49DD395B-9464-4A35-9145-5CFD46BB3309}"/>
              </a:ext>
            </a:extLst>
          </p:cNvPr>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err="1"/>
              <a:t>Xuwen</a:t>
            </a:r>
            <a:r>
              <a:rPr lang="en-GB" altLang="zh-CN" dirty="0"/>
              <a:t> Zhao, TCL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July 2025</a:t>
            </a:r>
            <a:endParaRPr lang="en-GB"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July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July 2025</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zh-CN" dirty="0"/>
              <a:t>July 2025</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err="1"/>
              <a:t>Xuwen</a:t>
            </a:r>
            <a:r>
              <a:rPr lang="en-GB" altLang="zh-CN" dirty="0"/>
              <a:t> Zhao, TCL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dirty="0"/>
              <a:t>July 2025</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July 2025</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a:t>July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a:t>July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err="1"/>
              <a:t>Xuwen</a:t>
            </a:r>
            <a:r>
              <a:rPr lang="en-GB" altLang="zh-CN" dirty="0"/>
              <a:t> Zhao, TCL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July 2025</a:t>
            </a:r>
            <a:endParaRPr lang="en-GB" altLang="zh-CN"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a:t>Xuwen Zhao</a:t>
            </a:r>
            <a:r>
              <a:rPr lang="en-GB" dirty="0"/>
              <a:t>, TCL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a:t>
            </a:r>
            <a:r>
              <a:rPr kumimoji="0" lang="en-US" altLang="zh-CN" sz="1800" b="1" i="0" u="none" strike="noStrike" kern="1200" cap="none" spc="0" normalizeH="0" baseline="0" dirty="0">
                <a:ln>
                  <a:noFill/>
                </a:ln>
                <a:solidFill>
                  <a:srgbClr val="000000"/>
                </a:solidFill>
                <a:effectLst/>
                <a:uLnTx/>
                <a:uFillTx/>
                <a:latin typeface="Times New Roman" pitchFamily="16" charset="0"/>
                <a:ea typeface="MS Gothic" charset="-128"/>
              </a:rPr>
              <a:t>1074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Drawing.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96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Considerations on ELR PPDU Selection Rules</a:t>
            </a:r>
            <a:endParaRPr lang="en-GB" dirty="0"/>
          </a:p>
        </p:txBody>
      </p:sp>
      <p:sp>
        <p:nvSpPr>
          <p:cNvPr id="3074" name="Rectangle 2"/>
          <p:cNvSpPr>
            <a:spLocks noGrp="1" noChangeArrowheads="1"/>
          </p:cNvSpPr>
          <p:nvPr>
            <p:ph type="subTitle" idx="1"/>
          </p:nvPr>
        </p:nvSpPr>
        <p:spPr>
          <a:xfrm>
            <a:off x="1828800" y="251064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altLang="zh-CN" sz="2000" b="0" dirty="0"/>
              <a:t>June 20, </a:t>
            </a:r>
            <a:r>
              <a:rPr lang="en-GB" sz="2000" b="0" dirty="0"/>
              <a:t>2025</a:t>
            </a:r>
          </a:p>
        </p:txBody>
      </p:sp>
      <p:sp>
        <p:nvSpPr>
          <p:cNvPr id="6" name="Date Placeholder 3"/>
          <p:cNvSpPr>
            <a:spLocks noGrp="1"/>
          </p:cNvSpPr>
          <p:nvPr>
            <p:ph type="dt" idx="10"/>
          </p:nvPr>
        </p:nvSpPr>
        <p:spPr>
          <a:xfrm>
            <a:off x="929217" y="316597"/>
            <a:ext cx="2499764" cy="273050"/>
          </a:xfrm>
        </p:spPr>
        <p:txBody>
          <a:bodyPr/>
          <a:lstStyle/>
          <a:p>
            <a:r>
              <a:rPr lang="en-US" altLang="zh-CN" dirty="0"/>
              <a:t>July 2025</a:t>
            </a:r>
            <a:endParaRPr lang="en-GB" altLang="zh-CN" dirty="0"/>
          </a:p>
        </p:txBody>
      </p:sp>
      <p:sp>
        <p:nvSpPr>
          <p:cNvPr id="7" name="Footer Placeholder 4"/>
          <p:cNvSpPr>
            <a:spLocks noGrp="1"/>
          </p:cNvSpPr>
          <p:nvPr>
            <p:ph type="ftr" idx="11"/>
          </p:nvPr>
        </p:nvSpPr>
        <p:spPr>
          <a:xfrm>
            <a:off x="7143757" y="6475414"/>
            <a:ext cx="4246027" cy="180975"/>
          </a:xfrm>
        </p:spPr>
        <p:txBody>
          <a:bodyPr/>
          <a:lstStyle/>
          <a:p>
            <a:r>
              <a:rPr lang="en-US" altLang="zh-CN" dirty="0"/>
              <a:t>Xuwen Zhao</a:t>
            </a:r>
            <a:r>
              <a:rPr lang="en-GB" dirty="0"/>
              <a:t>, TCL</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816077" y="299175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1800" dirty="0">
                <a:solidFill>
                  <a:srgbClr val="000000"/>
                </a:solidFill>
              </a:rPr>
              <a:t>Authors:</a:t>
            </a:r>
          </a:p>
        </p:txBody>
      </p:sp>
      <p:graphicFrame>
        <p:nvGraphicFramePr>
          <p:cNvPr id="3" name="表格 2">
            <a:extLst>
              <a:ext uri="{FF2B5EF4-FFF2-40B4-BE49-F238E27FC236}">
                <a16:creationId xmlns:a16="http://schemas.microsoft.com/office/drawing/2014/main" id="{6CD49339-BA4D-0012-586F-932FD4853DDD}"/>
              </a:ext>
            </a:extLst>
          </p:cNvPr>
          <p:cNvGraphicFramePr>
            <a:graphicFrameLocks noGrp="1"/>
          </p:cNvGraphicFramePr>
          <p:nvPr>
            <p:extLst>
              <p:ext uri="{D42A27DB-BD31-4B8C-83A1-F6EECF244321}">
                <p14:modId xmlns:p14="http://schemas.microsoft.com/office/powerpoint/2010/main" val="3043683887"/>
              </p:ext>
            </p:extLst>
          </p:nvPr>
        </p:nvGraphicFramePr>
        <p:xfrm>
          <a:off x="816077" y="3485246"/>
          <a:ext cx="10348385" cy="2078533"/>
        </p:xfrm>
        <a:graphic>
          <a:graphicData uri="http://schemas.openxmlformats.org/drawingml/2006/table">
            <a:tbl>
              <a:tblPr firstRow="1" bandRow="1">
                <a:tableStyleId>{5940675A-B579-460E-94D1-54222C63F5DA}</a:tableStyleId>
              </a:tblPr>
              <a:tblGrid>
                <a:gridCol w="1432983">
                  <a:extLst>
                    <a:ext uri="{9D8B030D-6E8A-4147-A177-3AD203B41FA5}">
                      <a16:colId xmlns:a16="http://schemas.microsoft.com/office/drawing/2014/main" val="2374419526"/>
                    </a:ext>
                  </a:extLst>
                </a:gridCol>
                <a:gridCol w="1600200">
                  <a:extLst>
                    <a:ext uri="{9D8B030D-6E8A-4147-A177-3AD203B41FA5}">
                      <a16:colId xmlns:a16="http://schemas.microsoft.com/office/drawing/2014/main" val="3776585040"/>
                    </a:ext>
                  </a:extLst>
                </a:gridCol>
                <a:gridCol w="3505200">
                  <a:extLst>
                    <a:ext uri="{9D8B030D-6E8A-4147-A177-3AD203B41FA5}">
                      <a16:colId xmlns:a16="http://schemas.microsoft.com/office/drawing/2014/main" val="3773759922"/>
                    </a:ext>
                  </a:extLst>
                </a:gridCol>
                <a:gridCol w="1103740">
                  <a:extLst>
                    <a:ext uri="{9D8B030D-6E8A-4147-A177-3AD203B41FA5}">
                      <a16:colId xmlns:a16="http://schemas.microsoft.com/office/drawing/2014/main" val="2197788107"/>
                    </a:ext>
                  </a:extLst>
                </a:gridCol>
                <a:gridCol w="2706262">
                  <a:extLst>
                    <a:ext uri="{9D8B030D-6E8A-4147-A177-3AD203B41FA5}">
                      <a16:colId xmlns:a16="http://schemas.microsoft.com/office/drawing/2014/main" val="1903846693"/>
                    </a:ext>
                  </a:extLst>
                </a:gridCol>
              </a:tblGrid>
              <a:tr h="403901">
                <a:tc>
                  <a:txBody>
                    <a:bodyPr/>
                    <a:lstStyle/>
                    <a:p>
                      <a:r>
                        <a:rPr lang="en-US" altLang="zh-CN" sz="1600" b="1" dirty="0"/>
                        <a:t>Name</a:t>
                      </a:r>
                      <a:endParaRPr lang="zh-CN" altLang="en-US" sz="1600" b="1" dirty="0"/>
                    </a:p>
                  </a:txBody>
                  <a:tcPr/>
                </a:tc>
                <a:tc>
                  <a:txBody>
                    <a:bodyPr/>
                    <a:lstStyle/>
                    <a:p>
                      <a:r>
                        <a:rPr lang="en-US" altLang="zh-CN" sz="1600" b="1" dirty="0"/>
                        <a:t>Affiliations</a:t>
                      </a:r>
                      <a:endParaRPr lang="zh-CN" altLang="en-US" sz="1600" b="1" dirty="0"/>
                    </a:p>
                  </a:txBody>
                  <a:tcPr/>
                </a:tc>
                <a:tc>
                  <a:txBody>
                    <a:bodyPr/>
                    <a:lstStyle/>
                    <a:p>
                      <a:r>
                        <a:rPr lang="en-US" altLang="zh-CN" sz="1600" b="1" dirty="0"/>
                        <a:t>Address</a:t>
                      </a:r>
                      <a:endParaRPr lang="zh-CN" altLang="en-US" sz="1600" b="1" dirty="0"/>
                    </a:p>
                  </a:txBody>
                  <a:tcPr/>
                </a:tc>
                <a:tc>
                  <a:txBody>
                    <a:bodyPr/>
                    <a:lstStyle/>
                    <a:p>
                      <a:r>
                        <a:rPr lang="en-US" altLang="zh-CN" sz="1600" b="1" dirty="0"/>
                        <a:t>Phone</a:t>
                      </a:r>
                      <a:endParaRPr lang="zh-CN" altLang="en-US" sz="1600" b="1" dirty="0"/>
                    </a:p>
                  </a:txBody>
                  <a:tcPr/>
                </a:tc>
                <a:tc>
                  <a:txBody>
                    <a:bodyPr/>
                    <a:lstStyle/>
                    <a:p>
                      <a:r>
                        <a:rPr lang="en-US" altLang="zh-CN" sz="1600" b="1" dirty="0"/>
                        <a:t>Email</a:t>
                      </a:r>
                      <a:endParaRPr lang="zh-CN" altLang="en-US" sz="1600" b="1" dirty="0"/>
                    </a:p>
                  </a:txBody>
                  <a:tcPr/>
                </a:tc>
                <a:extLst>
                  <a:ext uri="{0D108BD9-81ED-4DB2-BD59-A6C34878D82A}">
                    <a16:rowId xmlns:a16="http://schemas.microsoft.com/office/drawing/2014/main" val="562743742"/>
                  </a:ext>
                </a:extLst>
              </a:tr>
              <a:tr h="365171">
                <a:tc>
                  <a:txBody>
                    <a:bodyPr/>
                    <a:lstStyle/>
                    <a:p>
                      <a:r>
                        <a:rPr lang="en-US" altLang="zh-CN" sz="1600" dirty="0"/>
                        <a:t>Xuwen Zhao</a:t>
                      </a:r>
                      <a:endParaRPr lang="zh-CN" altLang="en-US" sz="1600" dirty="0"/>
                    </a:p>
                  </a:txBody>
                  <a:tcPr/>
                </a:tc>
                <a:tc rowSpan="5">
                  <a:txBody>
                    <a:bodyPr/>
                    <a:lstStyle/>
                    <a:p>
                      <a:pPr algn="ctr"/>
                      <a:r>
                        <a:rPr lang="en-US" altLang="zh-CN" sz="1600" dirty="0"/>
                        <a:t>TCL</a:t>
                      </a:r>
                    </a:p>
                  </a:txBody>
                  <a:tcPr anchor="ctr"/>
                </a:tc>
                <a:tc>
                  <a:txBody>
                    <a:bodyPr/>
                    <a:lstStyle/>
                    <a:p>
                      <a:r>
                        <a:rPr lang="en-US" altLang="zh-CN" sz="1600" dirty="0"/>
                        <a:t>Building G1, TCL International-E City, Shenzhen, Guangdong, China.</a:t>
                      </a:r>
                      <a:endParaRPr lang="zh-CN" altLang="en-US" sz="1600" dirty="0"/>
                    </a:p>
                  </a:txBody>
                  <a:tcPr/>
                </a:tc>
                <a:tc>
                  <a:txBody>
                    <a:bodyPr/>
                    <a:lstStyle/>
                    <a:p>
                      <a:endParaRPr lang="zh-CN" altLang="en-US" sz="1600" dirty="0"/>
                    </a:p>
                  </a:txBody>
                  <a:tcPr/>
                </a:tc>
                <a:tc>
                  <a:txBody>
                    <a:bodyPr/>
                    <a:lstStyle/>
                    <a:p>
                      <a:r>
                        <a:rPr lang="en-US" altLang="zh-CN" sz="1600" dirty="0"/>
                        <a:t>zhaoxuwen123@outlook.com</a:t>
                      </a:r>
                      <a:endParaRPr lang="zh-CN" altLang="en-US" sz="1600" dirty="0"/>
                    </a:p>
                  </a:txBody>
                  <a:tcPr/>
                </a:tc>
                <a:extLst>
                  <a:ext uri="{0D108BD9-81ED-4DB2-BD59-A6C34878D82A}">
                    <a16:rowId xmlns:a16="http://schemas.microsoft.com/office/drawing/2014/main" val="2191527963"/>
                  </a:ext>
                </a:extLst>
              </a:tr>
              <a:tr h="365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latin typeface="+mn-lt"/>
                          <a:ea typeface="+mn-ea"/>
                          <a:cs typeface="+mn-cs"/>
                        </a:rPr>
                        <a:t>Pei Zhou</a:t>
                      </a:r>
                      <a:endParaRPr lang="zh-CN" altLang="en-US" sz="1600" kern="1200" dirty="0">
                        <a:solidFill>
                          <a:schemeClr val="tx1"/>
                        </a:solidFill>
                        <a:latin typeface="+mn-lt"/>
                        <a:ea typeface="+mn-ea"/>
                        <a:cs typeface="+mn-cs"/>
                      </a:endParaRPr>
                    </a:p>
                  </a:txBody>
                  <a:tcPr/>
                </a:tc>
                <a:tc vMerge="1">
                  <a:txBody>
                    <a:bodyPr/>
                    <a:lstStyle/>
                    <a:p>
                      <a:r>
                        <a:rPr lang="en-US" altLang="zh-CN" sz="1600" dirty="0"/>
                        <a:t>TCL</a:t>
                      </a:r>
                      <a:endParaRPr lang="zh-CN" altLang="en-US" sz="1600" dirty="0"/>
                    </a:p>
                  </a:txBody>
                  <a:tcPr/>
                </a:tc>
                <a:tc rowSpan="2">
                  <a:txBody>
                    <a:bodyPr/>
                    <a:lstStyle/>
                    <a:p>
                      <a:endParaRPr lang="zh-CN" altLang="en-US" sz="1600" dirty="0"/>
                    </a:p>
                  </a:txBody>
                  <a:tcPr/>
                </a:tc>
                <a:tc rowSpan="2">
                  <a:txBody>
                    <a:bodyPr/>
                    <a:lstStyle/>
                    <a:p>
                      <a:endParaRPr lang="zh-CN" altLang="en-US" sz="1600"/>
                    </a:p>
                  </a:txBody>
                  <a:tcPr/>
                </a:tc>
                <a:tc rowSpan="2">
                  <a:txBody>
                    <a:bodyPr/>
                    <a:lstStyle/>
                    <a:p>
                      <a:endParaRPr lang="zh-CN" altLang="en-US" sz="1600" dirty="0"/>
                    </a:p>
                  </a:txBody>
                  <a:tcPr/>
                </a:tc>
                <a:extLst>
                  <a:ext uri="{0D108BD9-81ED-4DB2-BD59-A6C34878D82A}">
                    <a16:rowId xmlns:a16="http://schemas.microsoft.com/office/drawing/2014/main" val="1976538577"/>
                  </a:ext>
                </a:extLst>
              </a:tr>
              <a:tr h="134633">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016028058"/>
                  </a:ext>
                </a:extLst>
              </a:tr>
              <a:tr h="230537">
                <a:tc vMerge="1">
                  <a:txBody>
                    <a:bodyPr/>
                    <a:lstStyle/>
                    <a:p>
                      <a:r>
                        <a:rPr lang="en-US" altLang="zh-CN" sz="1600" dirty="0" err="1"/>
                        <a:t>Zhanjin</a:t>
                      </a:r>
                      <a:r>
                        <a:rPr lang="en-US" altLang="zh-CN" sz="1600" dirty="0"/>
                        <a:t> Bao</a:t>
                      </a:r>
                      <a:endParaRPr lang="zh-CN" altLang="en-US" sz="1600" dirty="0"/>
                    </a:p>
                  </a:txBody>
                  <a:tcPr/>
                </a:tc>
                <a:tc vMerge="1">
                  <a:txBody>
                    <a:bodyPr/>
                    <a:lstStyle/>
                    <a:p>
                      <a:endParaRPr lang="zh-CN" altLang="en-US" sz="1600" dirty="0"/>
                    </a:p>
                  </a:txBody>
                  <a:tcPr/>
                </a:tc>
                <a:tc rowSpan="2">
                  <a:txBody>
                    <a:bodyPr/>
                    <a:lstStyle/>
                    <a:p>
                      <a:endParaRPr lang="zh-CN" altLang="en-US" sz="1600" dirty="0"/>
                    </a:p>
                  </a:txBody>
                  <a:tcPr/>
                </a:tc>
                <a:tc rowSpan="2">
                  <a:txBody>
                    <a:bodyPr/>
                    <a:lstStyle/>
                    <a:p>
                      <a:endParaRPr lang="zh-CN" altLang="en-US" sz="1600" dirty="0"/>
                    </a:p>
                  </a:txBody>
                  <a:tcPr/>
                </a:tc>
                <a:tc rowSpan="2">
                  <a:txBody>
                    <a:bodyPr/>
                    <a:lstStyle/>
                    <a:p>
                      <a:endParaRPr lang="zh-CN" altLang="en-US" sz="1600" dirty="0"/>
                    </a:p>
                  </a:txBody>
                  <a:tcPr/>
                </a:tc>
                <a:extLst>
                  <a:ext uri="{0D108BD9-81ED-4DB2-BD59-A6C34878D82A}">
                    <a16:rowId xmlns:a16="http://schemas.microsoft.com/office/drawing/2014/main" val="1239922269"/>
                  </a:ext>
                </a:extLst>
              </a:tr>
              <a:tr h="3651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dirty="0"/>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7845703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437240" y="1676400"/>
            <a:ext cx="10972800" cy="4343400"/>
          </a:xfrm>
        </p:spPr>
        <p:txBody>
          <a:bodyPr/>
          <a:lstStyle/>
          <a:p>
            <a:pPr>
              <a:buFont typeface="Wingdings" panose="05000000000000000000" pitchFamily="2" charset="2"/>
              <a:buChar char="l"/>
            </a:pPr>
            <a:r>
              <a:rPr lang="en-US" altLang="zh-CN" sz="1800" b="1" dirty="0"/>
              <a:t>Wi-Fi 8 (802.11bn UHR) &amp; ELR:</a:t>
            </a:r>
            <a:r>
              <a:rPr lang="en-US" altLang="zh-CN" sz="1800" dirty="0"/>
              <a:t> </a:t>
            </a:r>
            <a:r>
              <a:rPr lang="en-US" altLang="zh-CN" sz="1800" b="0" dirty="0"/>
              <a:t>IEEE 802.11bn aims to support Ultra-High Reliability (UHR) for next-gen Wi-Fi (Wi-Fi 8) in long-range and IoT scenarios. It introduces an </a:t>
            </a:r>
            <a:r>
              <a:rPr lang="en-US" altLang="zh-CN" sz="1800" b="0" dirty="0">
                <a:solidFill>
                  <a:srgbClr val="0070C0"/>
                </a:solidFill>
              </a:rPr>
              <a:t>Enhanced Long Range (ELR) PPDU</a:t>
            </a:r>
            <a:r>
              <a:rPr lang="en-US" altLang="zh-CN" sz="1800" b="0" dirty="0"/>
              <a:t> format to extend coverage and improve reliability.</a:t>
            </a:r>
            <a:r>
              <a:rPr lang="en-US" altLang="zh-CN" sz="1800" b="0" dirty="0">
                <a:latin typeface="Times New Roman" panose="02020603050405020304" pitchFamily="18" charset="0"/>
              </a:rPr>
              <a:t> [1] </a:t>
            </a:r>
            <a:endParaRPr lang="en-US" altLang="zh-CN" sz="1800" b="0" dirty="0"/>
          </a:p>
          <a:p>
            <a:pPr>
              <a:buFont typeface="Wingdings" panose="05000000000000000000" pitchFamily="2" charset="2"/>
              <a:buChar char="l"/>
            </a:pPr>
            <a:r>
              <a:rPr lang="en-US" altLang="zh-CN" sz="1800" b="1" dirty="0"/>
              <a:t>Extended Range Benefit:</a:t>
            </a:r>
            <a:r>
              <a:rPr lang="en-US" altLang="zh-CN" sz="1800" dirty="0"/>
              <a:t> </a:t>
            </a:r>
            <a:r>
              <a:rPr lang="en-US" altLang="zh-CN" sz="1800" b="0" dirty="0"/>
              <a:t>The UHR ELR PPDU significantly improves link budget for distant, low-SNR links (analogous to 802.11ax’s Extended Range PPDU) to serve devices like outdoor cameras, video doorbells, smart appliances at the edge of coverage. This PHY format trades data rate for range by using robust modulation and repetition.</a:t>
            </a:r>
            <a:endParaRPr lang="en-US" altLang="zh-CN" sz="1800" b="0" i="1" dirty="0">
              <a:latin typeface="TimesNewRoman"/>
            </a:endParaRPr>
          </a:p>
          <a:p>
            <a:pPr>
              <a:buFont typeface="Wingdings" panose="05000000000000000000" pitchFamily="2" charset="2"/>
              <a:buChar char="l"/>
            </a:pPr>
            <a:r>
              <a:rPr lang="en-US" altLang="zh-CN" sz="1800" b="1" dirty="0"/>
              <a:t>Gap in Draft:</a:t>
            </a:r>
            <a:r>
              <a:rPr lang="en-US" altLang="zh-CN" sz="1800" dirty="0"/>
              <a:t> </a:t>
            </a:r>
            <a:r>
              <a:rPr lang="en-US" altLang="zh-CN" sz="1800" b="0" dirty="0"/>
              <a:t>The current 802.11bn D1.0 draft defines the ELR PPDU PHY format and ELR operations based on ELR capabilities and indication information[1]. However, </a:t>
            </a:r>
            <a:r>
              <a:rPr lang="en-US" altLang="zh-CN" sz="1800" dirty="0"/>
              <a:t>it lacks more detailed triggering conditions for selecting ELR PPDU, such as under which scenarios, service types, or device states ELR PPDU should be chosen. As well as, under which specific conditions, ELR PPDU should no longer be used. </a:t>
            </a:r>
          </a:p>
          <a:p>
            <a:pPr>
              <a:buFont typeface="Wingdings" panose="05000000000000000000" pitchFamily="2" charset="2"/>
              <a:buChar char="l"/>
            </a:pPr>
            <a:r>
              <a:rPr lang="en-US" altLang="zh-CN" sz="1800" b="1" dirty="0"/>
              <a:t>Objective:</a:t>
            </a:r>
            <a:r>
              <a:rPr lang="en-US" altLang="zh-CN" sz="1800" dirty="0"/>
              <a:t> </a:t>
            </a:r>
            <a:r>
              <a:rPr lang="en-US" altLang="zh-CN" sz="1800" b="0" dirty="0"/>
              <a:t>Establish </a:t>
            </a:r>
            <a:r>
              <a:rPr lang="en-US" altLang="zh-CN" sz="1800" b="0" dirty="0">
                <a:solidFill>
                  <a:srgbClr val="0070C0"/>
                </a:solidFill>
              </a:rPr>
              <a:t>clear selection rules for ELR PPDU usage (when to enter/exit ELR mode, and how to negotiate it) </a:t>
            </a:r>
            <a:r>
              <a:rPr lang="en-US" altLang="zh-CN" sz="1800" b="0" dirty="0"/>
              <a:t>to fully leverage its long-range reliability benefits while maintaining overall network efficiency and compatibility.</a:t>
            </a:r>
            <a:endParaRPr lang="en-US" altLang="zh-CN" sz="1800" b="0" dirty="0">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3163543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a:xfrm>
            <a:off x="914401" y="609600"/>
            <a:ext cx="10361084" cy="685799"/>
          </a:xfrm>
        </p:spPr>
        <p:txBody>
          <a:bodyPr/>
          <a:lstStyle/>
          <a:p>
            <a:r>
              <a:rPr lang="en-US" altLang="zh-CN" dirty="0"/>
              <a:t>Background (PPDU Selection in 802.11)</a:t>
            </a:r>
            <a:endParaRPr lang="en-US" dirty="0"/>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533399" y="1371600"/>
            <a:ext cx="11125201" cy="4816368"/>
          </a:xfrm>
        </p:spPr>
        <p:txBody>
          <a:bodyPr/>
          <a:lstStyle/>
          <a:p>
            <a:pPr marL="285750" indent="-285750">
              <a:buFont typeface="Wingdings" panose="05000000000000000000" pitchFamily="2" charset="2"/>
              <a:buChar char="l"/>
            </a:pPr>
            <a:r>
              <a:rPr lang="en-US" altLang="zh-CN" sz="1800" dirty="0">
                <a:solidFill>
                  <a:schemeClr val="tx1"/>
                </a:solidFill>
                <a:latin typeface="Times New Roman" panose="02020603050405020304" pitchFamily="18" charset="0"/>
                <a:ea typeface="楷体" panose="02010609060101010101" pitchFamily="49" charset="-122"/>
              </a:rPr>
              <a:t>Legacy PPDU Selection</a:t>
            </a:r>
            <a:r>
              <a:rPr lang="en-US" altLang="zh-CN" sz="1800" b="0" dirty="0">
                <a:solidFill>
                  <a:schemeClr val="tx1"/>
                </a:solidFill>
                <a:latin typeface="Times New Roman" panose="02020603050405020304" pitchFamily="18" charset="0"/>
                <a:ea typeface="楷体" panose="02010609060101010101" pitchFamily="49" charset="-122"/>
              </a:rPr>
              <a:t>: In 802.11n/ac/ax/be, PPDU format selection (HT, VHT, HE, EHT) is based on capabilities exchange and dynamic rate adaptation. APs/STAs generally pick the highest performance format both support, falling back to more robust modes as link conditions worsen. No explicit standard mechanism exists to signal “use a more robust PPDU” – devices rely on their own algorithms (e.g. lowering MCS, bandwidth, etc.)</a:t>
            </a:r>
            <a:r>
              <a:rPr lang="en-US" altLang="zh-CN" sz="1800" dirty="0">
                <a:solidFill>
                  <a:schemeClr val="tx1"/>
                </a:solidFill>
                <a:latin typeface="Times New Roman" panose="02020603050405020304" pitchFamily="18" charset="0"/>
                <a:ea typeface="楷体" panose="02010609060101010101" pitchFamily="49" charset="-122"/>
              </a:rPr>
              <a:t>.</a:t>
            </a:r>
            <a:r>
              <a:rPr lang="en-US" altLang="zh-CN" sz="1800" b="0" dirty="0">
                <a:latin typeface="Times New Roman" panose="02020603050405020304" pitchFamily="18" charset="0"/>
              </a:rPr>
              <a:t> [3] [4]</a:t>
            </a:r>
            <a:endParaRPr lang="en-US" altLang="zh-CN" sz="1800" dirty="0">
              <a:solidFill>
                <a:schemeClr val="tx1"/>
              </a:solidFill>
              <a:latin typeface="Times New Roman" panose="02020603050405020304" pitchFamily="18" charset="0"/>
              <a:ea typeface="楷体" panose="02010609060101010101" pitchFamily="49" charset="-122"/>
            </a:endParaRPr>
          </a:p>
          <a:p>
            <a:pPr marL="285750" indent="-285750">
              <a:buFont typeface="Wingdings" panose="05000000000000000000" pitchFamily="2" charset="2"/>
              <a:buChar char="l"/>
            </a:pPr>
            <a:r>
              <a:rPr lang="en-US" altLang="zh-CN" sz="1800" b="1" kern="0" dirty="0">
                <a:solidFill>
                  <a:schemeClr val="tx1"/>
                </a:solidFill>
                <a:latin typeface="Times New Roman" panose="02020603050405020304" pitchFamily="18" charset="0"/>
                <a:ea typeface="楷体" panose="02010609060101010101" pitchFamily="49" charset="-122"/>
              </a:rPr>
              <a:t>802.11ax Extended Range Example: </a:t>
            </a:r>
            <a:r>
              <a:rPr lang="en-US" altLang="zh-CN" sz="1800" b="0" kern="0" dirty="0">
                <a:solidFill>
                  <a:schemeClr val="tx1"/>
                </a:solidFill>
                <a:latin typeface="Times New Roman" panose="02020603050405020304" pitchFamily="18" charset="0"/>
                <a:ea typeface="楷体" panose="02010609060101010101" pitchFamily="49" charset="-122"/>
              </a:rPr>
              <a:t>802.11ax introduced an HE Extended Range SU PPDU (HE ER SU PPDU) for single-user long-range links. It was restricted to 20 MHz, one spatial stream, and the lowest MCS rates (0–2). This extended-range mode improved coverage but its use was implementation-defined – e.g. an AP could decide to send a far STA’s data with HE ER SU PPDU if needed, without a standardized handshake</a:t>
            </a:r>
            <a:r>
              <a:rPr lang="en-US" altLang="zh-CN" sz="1800" b="1" kern="0" dirty="0">
                <a:solidFill>
                  <a:schemeClr val="tx1"/>
                </a:solidFill>
                <a:latin typeface="Times New Roman" panose="02020603050405020304" pitchFamily="18" charset="0"/>
                <a:ea typeface="楷体" panose="02010609060101010101" pitchFamily="49" charset="-122"/>
              </a:rPr>
              <a:t>.</a:t>
            </a:r>
            <a:r>
              <a:rPr lang="en-US" altLang="zh-CN" sz="1800" b="0" dirty="0">
                <a:latin typeface="Times New Roman" panose="02020603050405020304" pitchFamily="18" charset="0"/>
              </a:rPr>
              <a:t> [3] </a:t>
            </a:r>
            <a:endParaRPr lang="en-US" altLang="zh-CN" sz="1800" b="1" kern="0" dirty="0">
              <a:solidFill>
                <a:schemeClr val="tx1"/>
              </a:solidFill>
              <a:latin typeface="Times New Roman" panose="02020603050405020304" pitchFamily="18" charset="0"/>
              <a:ea typeface="楷体" panose="02010609060101010101" pitchFamily="49" charset="-122"/>
            </a:endParaRPr>
          </a:p>
          <a:p>
            <a:pPr marL="285750" lvl="2" indent="-285750">
              <a:spcBef>
                <a:spcPts val="600"/>
              </a:spcBef>
              <a:buFont typeface="Wingdings" panose="05000000000000000000" pitchFamily="2" charset="2"/>
              <a:buChar char="l"/>
            </a:pPr>
            <a:r>
              <a:rPr lang="en-US" altLang="zh-CN" b="1" kern="0" dirty="0">
                <a:solidFill>
                  <a:schemeClr val="tx1"/>
                </a:solidFill>
                <a:latin typeface="Times New Roman" panose="02020603050405020304" pitchFamily="18" charset="0"/>
                <a:ea typeface="楷体" panose="02010609060101010101" pitchFamily="49" charset="-122"/>
              </a:rPr>
              <a:t>Throughput vs. Range Trade-off: </a:t>
            </a:r>
            <a:r>
              <a:rPr lang="en-US" altLang="zh-CN" kern="0" dirty="0">
                <a:solidFill>
                  <a:schemeClr val="tx1"/>
                </a:solidFill>
                <a:latin typeface="Times New Roman" panose="02020603050405020304" pitchFamily="18" charset="0"/>
                <a:ea typeface="楷体" panose="02010609060101010101" pitchFamily="49" charset="-122"/>
              </a:rPr>
              <a:t>Using the ELR PPDU greatly extends range and robustness (e.g. increased receiver sensitivity and repetition for low-SNR environments), but it substantially reduces data rate. It is ideal for scenarios prioritizing coverage/reliability (outdoor sensors, low-speed IoT telemetry, emergency data, etc.), whereas for strong links or high-throughput traffic, non-ELR PPDUs are preferable. A mechanism is needed to switch to ELR only when beneficial.</a:t>
            </a:r>
          </a:p>
          <a:p>
            <a:pPr marL="285750" indent="-285750">
              <a:buFont typeface="Wingdings" panose="05000000000000000000" pitchFamily="2" charset="2"/>
              <a:buChar char="l"/>
            </a:pPr>
            <a:endParaRPr lang="en-US" altLang="zh-CN" sz="1200" dirty="0">
              <a:ea typeface="Microsoft YaHei Light" panose="020B0502040204020203" pitchFamily="34" charset="-122"/>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2550179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B7C1A-FF2A-47FA-AEDD-1D4DA6738C13}"/>
              </a:ext>
            </a:extLst>
          </p:cNvPr>
          <p:cNvSpPr>
            <a:spLocks noGrp="1"/>
          </p:cNvSpPr>
          <p:nvPr>
            <p:ph type="title"/>
          </p:nvPr>
        </p:nvSpPr>
        <p:spPr>
          <a:xfrm>
            <a:off x="914401" y="609600"/>
            <a:ext cx="10361084" cy="685799"/>
          </a:xfrm>
        </p:spPr>
        <p:txBody>
          <a:bodyPr/>
          <a:lstStyle/>
          <a:p>
            <a:r>
              <a:rPr lang="en-US" altLang="zh-CN" dirty="0"/>
              <a:t>Problem Statement</a:t>
            </a:r>
            <a:endParaRPr lang="en-US" dirty="0"/>
          </a:p>
        </p:txBody>
      </p:sp>
      <p:sp>
        <p:nvSpPr>
          <p:cNvPr id="3" name="Content Placeholder 2">
            <a:extLst>
              <a:ext uri="{FF2B5EF4-FFF2-40B4-BE49-F238E27FC236}">
                <a16:creationId xmlns:a16="http://schemas.microsoft.com/office/drawing/2014/main" id="{E5F5580F-909B-485C-BC16-2B48B53EC447}"/>
              </a:ext>
            </a:extLst>
          </p:cNvPr>
          <p:cNvSpPr>
            <a:spLocks noGrp="1"/>
          </p:cNvSpPr>
          <p:nvPr>
            <p:ph idx="1"/>
          </p:nvPr>
        </p:nvSpPr>
        <p:spPr>
          <a:xfrm>
            <a:off x="533399" y="1371600"/>
            <a:ext cx="11125201" cy="4816368"/>
          </a:xfrm>
        </p:spPr>
        <p:txBody>
          <a:bodyPr/>
          <a:lstStyle/>
          <a:p>
            <a:pPr marL="285750" indent="-285750">
              <a:buFont typeface="Wingdings" panose="05000000000000000000" pitchFamily="2" charset="2"/>
              <a:buChar char="l"/>
            </a:pPr>
            <a:r>
              <a:rPr lang="en-US" altLang="zh-CN" sz="1800" dirty="0">
                <a:solidFill>
                  <a:schemeClr val="tx1"/>
                </a:solidFill>
                <a:latin typeface="Times New Roman" panose="02020603050405020304" pitchFamily="18" charset="0"/>
                <a:ea typeface="楷体" panose="02010609060101010101" pitchFamily="49" charset="-122"/>
              </a:rPr>
              <a:t>No detailed triggering conditions for ELR PPDU selection: </a:t>
            </a:r>
            <a:r>
              <a:rPr lang="en-US" altLang="zh-CN" sz="1800" b="0" dirty="0">
                <a:solidFill>
                  <a:srgbClr val="0070C0"/>
                </a:solidFill>
                <a:latin typeface="Times New Roman" panose="02020603050405020304" pitchFamily="18" charset="0"/>
                <a:ea typeface="楷体" panose="02010609060101010101" pitchFamily="49" charset="-122"/>
              </a:rPr>
              <a:t>The 802.11bn draft lacks “detailed selection rule” for ELR – meaning vendors must decide on their own when to send a frame using UHR ELR PPDU. </a:t>
            </a:r>
            <a:r>
              <a:rPr lang="en-US" altLang="zh-CN" sz="1800" b="0" dirty="0">
                <a:solidFill>
                  <a:schemeClr val="tx1"/>
                </a:solidFill>
                <a:latin typeface="Times New Roman" panose="02020603050405020304" pitchFamily="18" charset="0"/>
                <a:ea typeface="楷体" panose="02010609060101010101" pitchFamily="49" charset="-122"/>
              </a:rPr>
              <a:t>This can lead to inconsistent behavior: one device might use ELR in situations where another would not, causing interoperability and performance issues.</a:t>
            </a:r>
          </a:p>
          <a:p>
            <a:pPr marL="285750" indent="-285750">
              <a:buFont typeface="Wingdings" panose="05000000000000000000" pitchFamily="2" charset="2"/>
              <a:buChar char="l"/>
            </a:pPr>
            <a:r>
              <a:rPr lang="en-US" altLang="zh-CN" sz="1800" dirty="0">
                <a:solidFill>
                  <a:schemeClr val="tx1"/>
                </a:solidFill>
                <a:latin typeface="Times New Roman" panose="02020603050405020304" pitchFamily="18" charset="0"/>
                <a:ea typeface="楷体" panose="02010609060101010101" pitchFamily="49" charset="-122"/>
              </a:rPr>
              <a:t>No Defined Exit Criteria: </a:t>
            </a:r>
            <a:r>
              <a:rPr lang="en-US" altLang="zh-CN" sz="1800" b="0" dirty="0">
                <a:solidFill>
                  <a:schemeClr val="tx1"/>
                </a:solidFill>
                <a:latin typeface="Times New Roman" panose="02020603050405020304" pitchFamily="18" charset="0"/>
                <a:ea typeface="楷体" panose="02010609060101010101" pitchFamily="49" charset="-122"/>
              </a:rPr>
              <a:t>Similarly, there is no specified mechanism to exit ELR mode once in it. ELR PPDUs, while reliable, have very low throughput. If a link’s conditions improve or if high-throughput traffic (e.g. HD video, VR streaming) resumes, staying in ELR mode will unnecessarily throttle performance. </a:t>
            </a:r>
            <a:r>
              <a:rPr lang="en-US" altLang="zh-CN" sz="1800" b="0" dirty="0">
                <a:solidFill>
                  <a:srgbClr val="0070C0"/>
                </a:solidFill>
                <a:latin typeface="Times New Roman" panose="02020603050405020304" pitchFamily="18" charset="0"/>
                <a:ea typeface="楷体" panose="02010609060101010101" pitchFamily="49" charset="-122"/>
              </a:rPr>
              <a:t>Without a clear exit strategy, a device might remain in ELR mode longer than needed, degrading user experience when high data rates are required</a:t>
            </a:r>
            <a:r>
              <a:rPr lang="en-US" altLang="zh-CN" sz="1800" b="0" dirty="0">
                <a:solidFill>
                  <a:schemeClr val="tx1"/>
                </a:solidFill>
                <a:latin typeface="Times New Roman" panose="02020603050405020304" pitchFamily="18" charset="0"/>
                <a:ea typeface="楷体" panose="02010609060101010101" pitchFamily="49" charset="-122"/>
              </a:rPr>
              <a:t>.</a:t>
            </a:r>
          </a:p>
          <a:p>
            <a:pPr marL="285750" indent="-285750">
              <a:buFont typeface="Wingdings" panose="05000000000000000000" pitchFamily="2" charset="2"/>
              <a:buChar char="l"/>
            </a:pPr>
            <a:r>
              <a:rPr lang="en-US" altLang="zh-CN" sz="1800" dirty="0">
                <a:solidFill>
                  <a:schemeClr val="tx1"/>
                </a:solidFill>
                <a:latin typeface="Times New Roman" panose="02020603050405020304" pitchFamily="18" charset="0"/>
                <a:ea typeface="楷体" panose="02010609060101010101" pitchFamily="49" charset="-122"/>
              </a:rPr>
              <a:t>Reliability-Efficiency Trade-off: </a:t>
            </a:r>
            <a:r>
              <a:rPr lang="en-US" altLang="zh-CN" sz="1800" b="0" dirty="0">
                <a:solidFill>
                  <a:schemeClr val="tx1"/>
                </a:solidFill>
                <a:latin typeface="Times New Roman" panose="02020603050405020304" pitchFamily="18" charset="0"/>
                <a:ea typeface="楷体" panose="02010609060101010101" pitchFamily="49" charset="-122"/>
              </a:rPr>
              <a:t>The lack of standardized ELR usage rules presents a trade-off problem. On one hand, not using ELR PPDU when needed means missing out on reliability gains for distant or critical devices. On the other hand, using ELR PPDU too liberally (or not switching back) hurts network efficiency. </a:t>
            </a:r>
            <a:r>
              <a:rPr lang="en-US" altLang="zh-CN" sz="1800" b="0" dirty="0">
                <a:solidFill>
                  <a:srgbClr val="0070C0"/>
                </a:solidFill>
                <a:latin typeface="Times New Roman" panose="02020603050405020304" pitchFamily="18" charset="0"/>
                <a:ea typeface="楷体" panose="02010609060101010101" pitchFamily="49" charset="-122"/>
              </a:rPr>
              <a:t>A balanced strategy is needed </a:t>
            </a:r>
            <a:r>
              <a:rPr lang="en-US" altLang="zh-CN" sz="1800" b="0" dirty="0">
                <a:solidFill>
                  <a:schemeClr val="tx1"/>
                </a:solidFill>
                <a:latin typeface="Times New Roman" panose="02020603050405020304" pitchFamily="18" charset="0"/>
                <a:ea typeface="楷体" panose="02010609060101010101" pitchFamily="49" charset="-122"/>
              </a:rPr>
              <a:t>so that Wi-Fi 8 can meet its reliability targets (for far-range IoT, etc.) while maintaining throughput and spectrum efficiency for general traffic.</a:t>
            </a:r>
          </a:p>
          <a:p>
            <a:pPr marL="285750" indent="-285750">
              <a:buFont typeface="Wingdings" panose="05000000000000000000" pitchFamily="2" charset="2"/>
              <a:buChar char="l"/>
            </a:pPr>
            <a:endParaRPr lang="en-US" altLang="zh-CN" sz="1200" dirty="0">
              <a:ea typeface="Microsoft YaHei Light" panose="020B0502040204020203" pitchFamily="34" charset="-122"/>
              <a:cs typeface="+mn-cs"/>
            </a:endParaRPr>
          </a:p>
        </p:txBody>
      </p:sp>
      <p:sp>
        <p:nvSpPr>
          <p:cNvPr id="4" name="Slide Number Placeholder 3">
            <a:extLst>
              <a:ext uri="{FF2B5EF4-FFF2-40B4-BE49-F238E27FC236}">
                <a16:creationId xmlns:a16="http://schemas.microsoft.com/office/drawing/2014/main" id="{385479A4-9893-4B45-909E-2C4318B7E455}"/>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00A09E1-BD9B-4EE5-A76B-8E465C6F284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68826102-FA03-4281-82D4-2EEA3F6381C1}"/>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46355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B6A99-98D4-37F2-A3DF-AE2C406C2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DCCD9-070E-ABFA-6DE1-8744DD04A27D}"/>
              </a:ext>
            </a:extLst>
          </p:cNvPr>
          <p:cNvSpPr>
            <a:spLocks noGrp="1"/>
          </p:cNvSpPr>
          <p:nvPr>
            <p:ph type="title"/>
          </p:nvPr>
        </p:nvSpPr>
        <p:spPr>
          <a:xfrm>
            <a:off x="838200" y="685801"/>
            <a:ext cx="10551584" cy="609599"/>
          </a:xfrm>
        </p:spPr>
        <p:txBody>
          <a:bodyPr/>
          <a:lstStyle/>
          <a:p>
            <a:r>
              <a:rPr lang="en-US" altLang="zh-CN" sz="2800" dirty="0">
                <a:solidFill>
                  <a:schemeClr val="tx1"/>
                </a:solidFill>
                <a:latin typeface="Times New Roman" pitchFamily="16" charset="0"/>
                <a:ea typeface="Microsoft YaHei Light" panose="020B0502040204020203" pitchFamily="34" charset="-122"/>
              </a:rPr>
              <a:t>Proposal #1: Autonomous Decision (Sender/Receiver Controlled)</a:t>
            </a:r>
          </a:p>
        </p:txBody>
      </p:sp>
      <p:sp>
        <p:nvSpPr>
          <p:cNvPr id="4" name="Slide Number Placeholder 3">
            <a:extLst>
              <a:ext uri="{FF2B5EF4-FFF2-40B4-BE49-F238E27FC236}">
                <a16:creationId xmlns:a16="http://schemas.microsoft.com/office/drawing/2014/main" id="{B924BE76-715B-AFB0-C672-478B17DC4DE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BE8E761-A724-D90A-88DF-F7153506E1D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EBFFFA43-F508-1D18-312B-526AFC3763EE}"/>
              </a:ext>
            </a:extLst>
          </p:cNvPr>
          <p:cNvSpPr>
            <a:spLocks noGrp="1"/>
          </p:cNvSpPr>
          <p:nvPr>
            <p:ph type="dt" idx="15"/>
          </p:nvPr>
        </p:nvSpPr>
        <p:spPr/>
        <p:txBody>
          <a:bodyPr/>
          <a:lstStyle/>
          <a:p>
            <a:r>
              <a:rPr lang="en-US" altLang="zh-CN" dirty="0"/>
              <a:t>July 2025</a:t>
            </a:r>
            <a:endParaRPr lang="en-GB" altLang="zh-CN" dirty="0"/>
          </a:p>
        </p:txBody>
      </p:sp>
      <p:sp>
        <p:nvSpPr>
          <p:cNvPr id="10" name="Content Placeholder 2">
            <a:extLst>
              <a:ext uri="{FF2B5EF4-FFF2-40B4-BE49-F238E27FC236}">
                <a16:creationId xmlns:a16="http://schemas.microsoft.com/office/drawing/2014/main" id="{309406B3-3FFF-9221-8926-E56E2696CE40}"/>
              </a:ext>
            </a:extLst>
          </p:cNvPr>
          <p:cNvSpPr txBox="1">
            <a:spLocks/>
          </p:cNvSpPr>
          <p:nvPr/>
        </p:nvSpPr>
        <p:spPr bwMode="auto">
          <a:xfrm>
            <a:off x="228600" y="1295400"/>
            <a:ext cx="7620000" cy="5105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1" indent="0">
              <a:spcBef>
                <a:spcPts val="0"/>
              </a:spcBef>
            </a:pPr>
            <a:r>
              <a:rPr lang="en-US" altLang="zh-CN" sz="1400" dirty="0"/>
              <a:t>In this approach, the decision to use an ELR PPDU is made by one side independently (either the AP or the STA) based on network conditions. For example, an AP can proactively switch to an ELR PPDU for downlink when a given STA is at the cell edge or experiencing high retry rates, to improve delivery success.</a:t>
            </a:r>
          </a:p>
          <a:p>
            <a:pPr algn="l">
              <a:spcBef>
                <a:spcPts val="0"/>
              </a:spcBef>
            </a:pPr>
            <a:r>
              <a:rPr lang="en-US" altLang="zh-CN" sz="1400" b="1" i="0" dirty="0">
                <a:solidFill>
                  <a:srgbClr val="000000"/>
                </a:solidFill>
                <a:effectLst/>
                <a:latin typeface="ui-sans-serif"/>
              </a:rPr>
              <a:t>0. </a:t>
            </a:r>
            <a:r>
              <a:rPr lang="en-US" altLang="zh-CN" sz="1400" b="1" i="0" dirty="0">
                <a:solidFill>
                  <a:srgbClr val="000000"/>
                </a:solidFill>
                <a:effectLst/>
                <a:latin typeface="Times New Roman" panose="02020603050405020304" pitchFamily="18" charset="0"/>
                <a:cs typeface="Times New Roman" panose="02020603050405020304" pitchFamily="18" charset="0"/>
              </a:rPr>
              <a:t>ELR Capability Exchange</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ELR mode is only used if both AP and STA support the UHR ELR PPDU format. If either side is not ELR-capable, the link will always use non-ELR PPDUs.</a:t>
            </a:r>
          </a:p>
          <a:p>
            <a:pPr algn="l">
              <a:spcBef>
                <a:spcPts val="0"/>
              </a:spcBef>
            </a:pPr>
            <a:r>
              <a:rPr lang="en-US" altLang="zh-CN" sz="1400" b="1" i="0" dirty="0">
                <a:solidFill>
                  <a:srgbClr val="000000"/>
                </a:solidFill>
                <a:effectLst/>
                <a:latin typeface="Times New Roman" panose="02020603050405020304" pitchFamily="18" charset="0"/>
                <a:cs typeface="Times New Roman" panose="02020603050405020304" pitchFamily="18" charset="0"/>
              </a:rPr>
              <a:t>1. Trigger Conditions</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 The autonomous decision is driven by configurable thresholds. The initiating device monitors trigger. When the trigger conditions are met, the device decides to enter ELR mode for subsequent frames. </a:t>
            </a:r>
          </a:p>
          <a:p>
            <a:pPr algn="l">
              <a:spcBef>
                <a:spcPts val="0"/>
              </a:spcBef>
            </a:pPr>
            <a:r>
              <a:rPr lang="en-US" altLang="zh-CN" sz="1400" b="1" i="0" dirty="0">
                <a:solidFill>
                  <a:srgbClr val="000000"/>
                </a:solidFill>
                <a:effectLst/>
                <a:latin typeface="Times New Roman" panose="02020603050405020304" pitchFamily="18" charset="0"/>
                <a:cs typeface="Times New Roman" panose="02020603050405020304" pitchFamily="18" charset="0"/>
              </a:rPr>
              <a:t>2-5. Data Transfer in ELR Mode</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Once activated, the link enters ELR mode – the sender transmits data frames using the UHR ELR PPDU format, and the receiver responds with acknowledgments (ACKs) also in ELR PPDU format. The sender can mark this receiver’s state as “ELR in use” in its internal tables, so that even future downlink frames are automatically formatted as ELR PPDU.</a:t>
            </a:r>
          </a:p>
          <a:p>
            <a:pPr algn="l">
              <a:spcBef>
                <a:spcPts val="0"/>
              </a:spcBef>
            </a:pPr>
            <a:r>
              <a:rPr lang="en-US" altLang="zh-CN" sz="1400" b="1" i="0" dirty="0">
                <a:solidFill>
                  <a:srgbClr val="000000"/>
                </a:solidFill>
                <a:effectLst/>
                <a:latin typeface="Times New Roman" panose="02020603050405020304" pitchFamily="18" charset="0"/>
                <a:cs typeface="Times New Roman" panose="02020603050405020304" pitchFamily="18" charset="0"/>
              </a:rPr>
              <a:t>6-10. Exit and Reversion</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The device that initiated ELR mode continues to monitor link conditions. When it determines that ELR is no longer needed, it will exit ELR mode. The initiator can revert to non-ELR PPDU for the next. After exit, subsequent transmissions use non-ELR PPDUs. </a:t>
            </a:r>
          </a:p>
        </p:txBody>
      </p:sp>
      <p:sp>
        <p:nvSpPr>
          <p:cNvPr id="3" name="Rectangle 8">
            <a:extLst>
              <a:ext uri="{FF2B5EF4-FFF2-40B4-BE49-F238E27FC236}">
                <a16:creationId xmlns:a16="http://schemas.microsoft.com/office/drawing/2014/main" id="{6A6211A7-FEDD-40BA-99AA-778A37390DDF}"/>
              </a:ext>
            </a:extLst>
          </p:cNvPr>
          <p:cNvSpPr>
            <a:spLocks noChangeArrowheads="1"/>
          </p:cNvSpPr>
          <p:nvPr/>
        </p:nvSpPr>
        <p:spPr bwMode="auto">
          <a:xfrm>
            <a:off x="7280275" y="185485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a:extLst>
              <a:ext uri="{FF2B5EF4-FFF2-40B4-BE49-F238E27FC236}">
                <a16:creationId xmlns:a16="http://schemas.microsoft.com/office/drawing/2014/main" id="{09F6D377-B187-4A35-8F35-463179FD1D68}"/>
              </a:ext>
            </a:extLst>
          </p:cNvPr>
          <p:cNvGraphicFramePr>
            <a:graphicFrameLocks noChangeAspect="1"/>
          </p:cNvGraphicFramePr>
          <p:nvPr>
            <p:extLst>
              <p:ext uri="{D42A27DB-BD31-4B8C-83A1-F6EECF244321}">
                <p14:modId xmlns:p14="http://schemas.microsoft.com/office/powerpoint/2010/main" val="2653964985"/>
              </p:ext>
            </p:extLst>
          </p:nvPr>
        </p:nvGraphicFramePr>
        <p:xfrm>
          <a:off x="7724775" y="1250950"/>
          <a:ext cx="4087813" cy="5321300"/>
        </p:xfrm>
        <a:graphic>
          <a:graphicData uri="http://schemas.openxmlformats.org/presentationml/2006/ole">
            <mc:AlternateContent xmlns:mc="http://schemas.openxmlformats.org/markup-compatibility/2006">
              <mc:Choice xmlns:v="urn:schemas-microsoft-com:vml" Requires="v">
                <p:oleObj spid="_x0000_s1044" name="Visio" r:id="rId4" imgW="5334493" imgH="6941873" progId="Visio.Drawing.15">
                  <p:embed/>
                </p:oleObj>
              </mc:Choice>
              <mc:Fallback>
                <p:oleObj name="Visio" r:id="rId4" imgW="5334493" imgH="6941873" progId="Visio.Drawing.15">
                  <p:embed/>
                  <p:pic>
                    <p:nvPicPr>
                      <p:cNvPr id="0" name="Object 54"/>
                      <p:cNvPicPr>
                        <a:picLocks noChangeAspect="1" noChangeArrowheads="1"/>
                      </p:cNvPicPr>
                      <p:nvPr/>
                    </p:nvPicPr>
                    <p:blipFill>
                      <a:blip r:embed="rId5"/>
                      <a:srcRect/>
                      <a:stretch>
                        <a:fillRect/>
                      </a:stretch>
                    </p:blipFill>
                    <p:spPr bwMode="auto">
                      <a:xfrm>
                        <a:off x="7724775" y="1250950"/>
                        <a:ext cx="4087813" cy="5321300"/>
                      </a:xfrm>
                      <a:prstGeom prst="rect">
                        <a:avLst/>
                      </a:prstGeom>
                      <a:noFill/>
                    </p:spPr>
                  </p:pic>
                </p:oleObj>
              </mc:Fallback>
            </mc:AlternateContent>
          </a:graphicData>
        </a:graphic>
      </p:graphicFrame>
    </p:spTree>
    <p:extLst>
      <p:ext uri="{BB962C8B-B14F-4D97-AF65-F5344CB8AC3E}">
        <p14:creationId xmlns:p14="http://schemas.microsoft.com/office/powerpoint/2010/main" val="367288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B6A99-98D4-37F2-A3DF-AE2C406C2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DCCD9-070E-ABFA-6DE1-8744DD04A27D}"/>
              </a:ext>
            </a:extLst>
          </p:cNvPr>
          <p:cNvSpPr>
            <a:spLocks noGrp="1"/>
          </p:cNvSpPr>
          <p:nvPr>
            <p:ph type="title"/>
          </p:nvPr>
        </p:nvSpPr>
        <p:spPr>
          <a:xfrm>
            <a:off x="1333500" y="705655"/>
            <a:ext cx="9525000" cy="874985"/>
          </a:xfrm>
        </p:spPr>
        <p:txBody>
          <a:bodyPr/>
          <a:lstStyle/>
          <a:p>
            <a:r>
              <a:rPr lang="en-US" altLang="zh-CN" sz="2800" dirty="0">
                <a:solidFill>
                  <a:schemeClr val="tx1"/>
                </a:solidFill>
                <a:latin typeface="Times New Roman" pitchFamily="16" charset="0"/>
                <a:ea typeface="Microsoft YaHei Light" panose="020B0502040204020203" pitchFamily="34" charset="-122"/>
              </a:rPr>
              <a:t>Proposal #2 : Negotiated Decision (Sender-Receiver  Coordination)</a:t>
            </a:r>
          </a:p>
        </p:txBody>
      </p:sp>
      <p:sp>
        <p:nvSpPr>
          <p:cNvPr id="4" name="Slide Number Placeholder 3">
            <a:extLst>
              <a:ext uri="{FF2B5EF4-FFF2-40B4-BE49-F238E27FC236}">
                <a16:creationId xmlns:a16="http://schemas.microsoft.com/office/drawing/2014/main" id="{B924BE76-715B-AFB0-C672-478B17DC4DE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BE8E761-A724-D90A-88DF-F7153506E1D1}"/>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EBFFFA43-F508-1D18-312B-526AFC3763EE}"/>
              </a:ext>
            </a:extLst>
          </p:cNvPr>
          <p:cNvSpPr>
            <a:spLocks noGrp="1"/>
          </p:cNvSpPr>
          <p:nvPr>
            <p:ph type="dt" idx="15"/>
          </p:nvPr>
        </p:nvSpPr>
        <p:spPr/>
        <p:txBody>
          <a:bodyPr/>
          <a:lstStyle/>
          <a:p>
            <a:r>
              <a:rPr lang="en-US" altLang="zh-CN" dirty="0"/>
              <a:t>July 2025</a:t>
            </a:r>
            <a:endParaRPr lang="en-GB" altLang="zh-CN" dirty="0"/>
          </a:p>
        </p:txBody>
      </p:sp>
      <p:sp>
        <p:nvSpPr>
          <p:cNvPr id="3" name="Rectangle 8">
            <a:extLst>
              <a:ext uri="{FF2B5EF4-FFF2-40B4-BE49-F238E27FC236}">
                <a16:creationId xmlns:a16="http://schemas.microsoft.com/office/drawing/2014/main" id="{6A6211A7-FEDD-40BA-99AA-778A37390DDF}"/>
              </a:ext>
            </a:extLst>
          </p:cNvPr>
          <p:cNvSpPr>
            <a:spLocks noChangeArrowheads="1"/>
          </p:cNvSpPr>
          <p:nvPr/>
        </p:nvSpPr>
        <p:spPr bwMode="auto">
          <a:xfrm>
            <a:off x="7280275" y="185485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a:extLst>
              <a:ext uri="{FF2B5EF4-FFF2-40B4-BE49-F238E27FC236}">
                <a16:creationId xmlns:a16="http://schemas.microsoft.com/office/drawing/2014/main" id="{BAE559EA-C519-43A4-AF90-3F5C1C0A09F1}"/>
              </a:ext>
            </a:extLst>
          </p:cNvPr>
          <p:cNvGraphicFramePr>
            <a:graphicFrameLocks noChangeAspect="1"/>
          </p:cNvGraphicFramePr>
          <p:nvPr>
            <p:extLst>
              <p:ext uri="{D42A27DB-BD31-4B8C-83A1-F6EECF244321}">
                <p14:modId xmlns:p14="http://schemas.microsoft.com/office/powerpoint/2010/main" val="3970210525"/>
              </p:ext>
            </p:extLst>
          </p:nvPr>
        </p:nvGraphicFramePr>
        <p:xfrm>
          <a:off x="8001000" y="966926"/>
          <a:ext cx="4350407" cy="5689463"/>
        </p:xfrm>
        <a:graphic>
          <a:graphicData uri="http://schemas.openxmlformats.org/presentationml/2006/ole">
            <mc:AlternateContent xmlns:mc="http://schemas.openxmlformats.org/markup-compatibility/2006">
              <mc:Choice xmlns:v="urn:schemas-microsoft-com:vml" Requires="v">
                <p:oleObj spid="_x0000_s2069" name="Visio" r:id="rId4" imgW="5677290" imgH="7422406" progId="Visio.Drawing.15">
                  <p:embed/>
                </p:oleObj>
              </mc:Choice>
              <mc:Fallback>
                <p:oleObj name="Visio" r:id="rId4" imgW="5677290" imgH="7422406" progId="Visio.Drawing.15">
                  <p:embed/>
                  <p:pic>
                    <p:nvPicPr>
                      <p:cNvPr id="12" name="对象 11">
                        <a:extLst>
                          <a:ext uri="{FF2B5EF4-FFF2-40B4-BE49-F238E27FC236}">
                            <a16:creationId xmlns:a16="http://schemas.microsoft.com/office/drawing/2014/main" id="{09F6D377-B187-4A35-8F35-463179FD1D68}"/>
                          </a:ext>
                        </a:extLst>
                      </p:cNvPr>
                      <p:cNvPicPr>
                        <a:picLocks noChangeAspect="1" noChangeArrowheads="1"/>
                      </p:cNvPicPr>
                      <p:nvPr/>
                    </p:nvPicPr>
                    <p:blipFill>
                      <a:blip r:embed="rId5"/>
                      <a:srcRect/>
                      <a:stretch>
                        <a:fillRect/>
                      </a:stretch>
                    </p:blipFill>
                    <p:spPr bwMode="auto">
                      <a:xfrm>
                        <a:off x="8001000" y="966926"/>
                        <a:ext cx="4350407" cy="5689463"/>
                      </a:xfrm>
                      <a:prstGeom prst="rect">
                        <a:avLst/>
                      </a:prstGeom>
                      <a:noFill/>
                    </p:spPr>
                  </p:pic>
                </p:oleObj>
              </mc:Fallback>
            </mc:AlternateContent>
          </a:graphicData>
        </a:graphic>
      </p:graphicFrame>
      <p:sp>
        <p:nvSpPr>
          <p:cNvPr id="12" name="Content Placeholder 2">
            <a:extLst>
              <a:ext uri="{FF2B5EF4-FFF2-40B4-BE49-F238E27FC236}">
                <a16:creationId xmlns:a16="http://schemas.microsoft.com/office/drawing/2014/main" id="{695F126C-5756-4B8A-BD02-0F6BD99C9AC5}"/>
              </a:ext>
            </a:extLst>
          </p:cNvPr>
          <p:cNvSpPr txBox="1">
            <a:spLocks/>
          </p:cNvSpPr>
          <p:nvPr/>
        </p:nvSpPr>
        <p:spPr bwMode="auto">
          <a:xfrm>
            <a:off x="203536" y="1457326"/>
            <a:ext cx="8102264" cy="5105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lvl="1" indent="0">
              <a:spcBef>
                <a:spcPts val="0"/>
              </a:spcBef>
            </a:pPr>
            <a:r>
              <a:rPr lang="en-US" altLang="zh-CN" sz="1400" dirty="0"/>
              <a:t>In this approach, the </a:t>
            </a:r>
            <a:r>
              <a:rPr lang="en-US" altLang="zh-CN" sz="1400" b="0" i="0" dirty="0">
                <a:solidFill>
                  <a:srgbClr val="000000"/>
                </a:solidFill>
                <a:effectLst/>
                <a:latin typeface="Times New Roman" panose="02020603050405020304" pitchFamily="18" charset="0"/>
                <a:cs typeface="Times New Roman" panose="02020603050405020304" pitchFamily="18" charset="0"/>
              </a:rPr>
              <a:t>sender</a:t>
            </a:r>
            <a:r>
              <a:rPr lang="en-US" altLang="zh-CN" sz="1400" dirty="0"/>
              <a:t> and </a:t>
            </a:r>
            <a:r>
              <a:rPr lang="en-US" altLang="zh-CN" sz="1400" b="0" i="0" dirty="0">
                <a:solidFill>
                  <a:srgbClr val="000000"/>
                </a:solidFill>
                <a:effectLst/>
                <a:latin typeface="Times New Roman" panose="02020603050405020304" pitchFamily="18" charset="0"/>
                <a:cs typeface="Times New Roman" panose="02020603050405020304" pitchFamily="18" charset="0"/>
              </a:rPr>
              <a:t>receiver</a:t>
            </a:r>
            <a:r>
              <a:rPr lang="en-US" altLang="zh-CN" sz="1400" dirty="0"/>
              <a:t> jointly decide whether to use the ELR PPDU, through an exchange of negotiation frames. ELR is enabled only if both sides concur that it’s necessary.</a:t>
            </a:r>
          </a:p>
          <a:p>
            <a:pPr algn="l">
              <a:spcBef>
                <a:spcPts val="0"/>
              </a:spcBef>
            </a:pPr>
            <a:r>
              <a:rPr lang="en-US" altLang="zh-CN" sz="1400" b="1" i="0" dirty="0">
                <a:solidFill>
                  <a:srgbClr val="000000"/>
                </a:solidFill>
                <a:effectLst/>
                <a:latin typeface="ui-sans-serif"/>
              </a:rPr>
              <a:t>0. </a:t>
            </a:r>
            <a:r>
              <a:rPr lang="en-US" altLang="zh-CN" sz="1400" b="1" i="0" dirty="0">
                <a:solidFill>
                  <a:srgbClr val="000000"/>
                </a:solidFill>
                <a:effectLst/>
                <a:latin typeface="Times New Roman" panose="02020603050405020304" pitchFamily="18" charset="0"/>
                <a:cs typeface="Times New Roman" panose="02020603050405020304" pitchFamily="18" charset="0"/>
              </a:rPr>
              <a:t>ELR Capability Exchange</a:t>
            </a:r>
          </a:p>
          <a:p>
            <a:pPr algn="l">
              <a:spcBef>
                <a:spcPts val="0"/>
              </a:spcBef>
            </a:pPr>
            <a:r>
              <a:rPr lang="en-US" altLang="zh-CN" sz="1400" b="1" i="0" dirty="0">
                <a:solidFill>
                  <a:srgbClr val="000000"/>
                </a:solidFill>
                <a:effectLst/>
                <a:latin typeface="Times New Roman" panose="02020603050405020304" pitchFamily="18" charset="0"/>
                <a:cs typeface="Times New Roman" panose="02020603050405020304" pitchFamily="18" charset="0"/>
              </a:rPr>
              <a:t>1. ELR Mode Request</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 When the sender(e.g. the AP) judges that the ELR mode conditions are met, it sends an “ELR Mode Request” to the other side. This can be a new Action frame containing an ELR mode indication and optionally additional info like current link metrics</a:t>
            </a:r>
            <a:r>
              <a:rPr lang="en-US" altLang="zh-CN" sz="1400" b="0" dirty="0">
                <a:latin typeface="Times New Roman" panose="02020603050405020304" pitchFamily="18" charset="0"/>
                <a:cs typeface="Times New Roman" panose="02020603050405020304" pitchFamily="18" charset="0"/>
              </a:rPr>
              <a:t>(</a:t>
            </a:r>
            <a:r>
              <a:rPr lang="en-US" altLang="zh-CN" sz="1400" b="0" i="0" dirty="0">
                <a:solidFill>
                  <a:srgbClr val="000000"/>
                </a:solidFill>
                <a:effectLst/>
                <a:latin typeface="Times New Roman" panose="02020603050405020304" pitchFamily="18" charset="0"/>
                <a:cs typeface="Times New Roman" panose="02020603050405020304" pitchFamily="18" charset="0"/>
              </a:rPr>
              <a:t>e.g. RSSI or number of retries</a:t>
            </a:r>
            <a:r>
              <a:rPr lang="en-US" altLang="zh-CN" sz="1400" b="0" dirty="0">
                <a:latin typeface="Times New Roman" panose="02020603050405020304" pitchFamily="18" charset="0"/>
                <a:cs typeface="Times New Roman" panose="02020603050405020304" pitchFamily="18" charset="0"/>
              </a:rPr>
              <a:t>)</a:t>
            </a:r>
            <a:r>
              <a:rPr lang="en-US" altLang="zh-CN" sz="1400" b="0" i="0" dirty="0">
                <a:solidFill>
                  <a:srgbClr val="000000"/>
                </a:solidFill>
                <a:effectLst/>
                <a:latin typeface="Times New Roman" panose="02020603050405020304" pitchFamily="18" charset="0"/>
                <a:cs typeface="Times New Roman" panose="02020603050405020304" pitchFamily="18" charset="0"/>
              </a:rPr>
              <a:t> or reason codes. </a:t>
            </a:r>
          </a:p>
          <a:p>
            <a:pPr marL="182563" indent="-182563" algn="l">
              <a:spcBef>
                <a:spcPts val="0"/>
              </a:spcBef>
              <a:buFont typeface="Arial" panose="020B0604020202020204" pitchFamily="34" charset="0"/>
              <a:buChar char="•"/>
            </a:pPr>
            <a:r>
              <a:rPr lang="en-US" altLang="zh-CN" sz="1400" b="1" i="0" dirty="0">
                <a:solidFill>
                  <a:srgbClr val="000000"/>
                </a:solidFill>
                <a:effectLst/>
                <a:latin typeface="Times New Roman" panose="02020603050405020304" pitchFamily="18" charset="0"/>
                <a:cs typeface="Times New Roman" panose="02020603050405020304" pitchFamily="18" charset="0"/>
              </a:rPr>
              <a:t>2-4. Peer Decision and Response</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Upon receiving the request, the receiver</a:t>
            </a:r>
            <a:r>
              <a:rPr lang="en-US" altLang="zh-CN" sz="1400" dirty="0"/>
              <a:t> </a:t>
            </a:r>
            <a:r>
              <a:rPr lang="en-US" altLang="zh-CN" sz="1400" b="0" i="0" dirty="0">
                <a:solidFill>
                  <a:srgbClr val="000000"/>
                </a:solidFill>
                <a:effectLst/>
                <a:latin typeface="Times New Roman" panose="02020603050405020304" pitchFamily="18" charset="0"/>
                <a:cs typeface="Times New Roman" panose="02020603050405020304" pitchFamily="18" charset="0"/>
              </a:rPr>
              <a:t>(e.g. the STA) evaluates it alongside its own view of the link. If the receiver agrees that ELR mode is beneficial, it sends an “ELR Mode Response – Accept” back to the sender. If the receiver disagrees, it can respond with a “Reject” or simply not enable ELR. </a:t>
            </a:r>
          </a:p>
          <a:p>
            <a:pPr marL="182563" indent="-182563" algn="l">
              <a:spcBef>
                <a:spcPts val="0"/>
              </a:spcBef>
              <a:buFont typeface="Arial" panose="020B0604020202020204" pitchFamily="34" charset="0"/>
              <a:buChar char="•"/>
            </a:pPr>
            <a:r>
              <a:rPr lang="en-US" altLang="zh-CN" sz="1400" b="1" i="0" dirty="0">
                <a:solidFill>
                  <a:srgbClr val="000000"/>
                </a:solidFill>
                <a:effectLst/>
                <a:latin typeface="Times New Roman" panose="02020603050405020304" pitchFamily="18" charset="0"/>
                <a:cs typeface="Times New Roman" panose="02020603050405020304" pitchFamily="18" charset="0"/>
              </a:rPr>
              <a:t>5. Entering ELR Mode</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Once the sender receives an acceptance, both sender and receiver switch to ELR mode. The sender proceeds to transmit the pending data frame(s) using the UHR ELR PPDU format. The receiver, having agreed and likely been informed of the switch, is prepared to receive in ELR mode.</a:t>
            </a:r>
          </a:p>
          <a:p>
            <a:pPr marL="182563" indent="-182563" algn="l">
              <a:spcBef>
                <a:spcPts val="0"/>
              </a:spcBef>
              <a:buFont typeface="Arial" panose="020B0604020202020204" pitchFamily="34" charset="0"/>
              <a:buChar char="•"/>
            </a:pPr>
            <a:r>
              <a:rPr lang="en-US" altLang="zh-CN" sz="1400" b="1" i="0" dirty="0">
                <a:solidFill>
                  <a:srgbClr val="000000"/>
                </a:solidFill>
                <a:effectLst/>
                <a:latin typeface="Times New Roman" panose="02020603050405020304" pitchFamily="18" charset="0"/>
                <a:cs typeface="Times New Roman" panose="02020603050405020304" pitchFamily="18" charset="0"/>
              </a:rPr>
              <a:t>6-10. Negotiating Exit (Mode Off)</a:t>
            </a:r>
          </a:p>
          <a:p>
            <a:pPr marL="182563" indent="-182563" algn="l">
              <a:spcBef>
                <a:spcPts val="0"/>
              </a:spcBef>
              <a:buFont typeface="Arial" panose="020B0604020202020204" pitchFamily="34" charset="0"/>
              <a:buChar char="•"/>
            </a:pPr>
            <a:r>
              <a:rPr lang="en-US" altLang="zh-CN" sz="1400" b="0" i="0" dirty="0">
                <a:solidFill>
                  <a:srgbClr val="000000"/>
                </a:solidFill>
                <a:effectLst/>
                <a:latin typeface="Times New Roman" panose="02020603050405020304" pitchFamily="18" charset="0"/>
                <a:cs typeface="Times New Roman" panose="02020603050405020304" pitchFamily="18" charset="0"/>
              </a:rPr>
              <a:t>Either device can initiate an ELR mode termination when conditions improve or high-throughput service is needed again. For example, the sender (e.g. the AP) might detect the channel is now better and send an “ELR Mode Terminate” (or the receiver could do likewise). The other side responds with an acknowledgment to confirm exiting ELR mode. </a:t>
            </a:r>
          </a:p>
        </p:txBody>
      </p:sp>
    </p:spTree>
    <p:extLst>
      <p:ext uri="{BB962C8B-B14F-4D97-AF65-F5344CB8AC3E}">
        <p14:creationId xmlns:p14="http://schemas.microsoft.com/office/powerpoint/2010/main" val="1448126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July 2025</a:t>
            </a:r>
            <a:endParaRPr lang="en-GB" altLang="zh-CN" dirty="0"/>
          </a:p>
        </p:txBody>
      </p:sp>
      <p:sp>
        <p:nvSpPr>
          <p:cNvPr id="7" name="Content Placeholder 2">
            <a:extLst>
              <a:ext uri="{FF2B5EF4-FFF2-40B4-BE49-F238E27FC236}">
                <a16:creationId xmlns:a16="http://schemas.microsoft.com/office/drawing/2014/main" id="{2FF51B1D-FC0C-81C0-1C23-0C2FCE62BAE5}"/>
              </a:ext>
            </a:extLst>
          </p:cNvPr>
          <p:cNvSpPr txBox="1">
            <a:spLocks/>
          </p:cNvSpPr>
          <p:nvPr/>
        </p:nvSpPr>
        <p:spPr bwMode="auto">
          <a:xfrm>
            <a:off x="914401" y="1676401"/>
            <a:ext cx="10361084" cy="449579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lvl="0" indent="-285750">
              <a:buFont typeface="Wingdings" panose="05000000000000000000" pitchFamily="2" charset="2"/>
              <a:buChar char="l"/>
              <a:tabLst>
                <a:tab pos="457200" algn="l"/>
              </a:tabLst>
            </a:pPr>
            <a:r>
              <a:rPr lang="en-US" altLang="zh-CN" sz="1800" dirty="0"/>
              <a:t>Addresses Draft Gap</a:t>
            </a:r>
            <a:r>
              <a:rPr lang="en-US" altLang="zh-CN" sz="1800" b="0" dirty="0"/>
              <a:t>: This proposal fills an important gap in IEEE 802.11bn by defining when and how the MAC layer should utilize the ELR PPDU. By introducing selection rules, we ensure that all Wi-Fi 8 devices handle the Enhanced Long Range feature consistently.</a:t>
            </a:r>
            <a:endParaRPr lang="zh-CN" altLang="zh-CN" sz="1800" b="0" dirty="0"/>
          </a:p>
          <a:p>
            <a:pPr marL="285750" lvl="0" indent="-285750">
              <a:buFont typeface="Wingdings" panose="05000000000000000000" pitchFamily="2" charset="2"/>
              <a:buChar char="l"/>
              <a:tabLst>
                <a:tab pos="457200" algn="l"/>
              </a:tabLst>
            </a:pPr>
            <a:r>
              <a:rPr lang="en-US" altLang="zh-CN" sz="1800" dirty="0"/>
              <a:t>Two Complementary Methods</a:t>
            </a:r>
            <a:r>
              <a:rPr lang="en-US" altLang="zh-CN" sz="1800" b="0" dirty="0"/>
              <a:t>: Providing two mechanisms – one autonomous and one negotiated – for ELR mode switching. </a:t>
            </a:r>
          </a:p>
          <a:p>
            <a:pPr marL="685800" lvl="1">
              <a:buFont typeface="Wingdings" panose="05000000000000000000" pitchFamily="2" charset="2"/>
              <a:buChar char="l"/>
              <a:tabLst>
                <a:tab pos="457200" algn="l"/>
              </a:tabLst>
            </a:pPr>
            <a:r>
              <a:rPr lang="en-US" altLang="zh-CN" sz="1600" b="0" dirty="0"/>
              <a:t>The autonomous approach allows immediate reaction to link degradation by whichever side (AP or STA) detects it. </a:t>
            </a:r>
          </a:p>
          <a:p>
            <a:pPr marL="685800" lvl="1">
              <a:buFont typeface="Wingdings" panose="05000000000000000000" pitchFamily="2" charset="2"/>
              <a:buChar char="l"/>
              <a:tabLst>
                <a:tab pos="457200" algn="l"/>
              </a:tabLst>
            </a:pPr>
            <a:r>
              <a:rPr lang="en-US" altLang="zh-CN" sz="1600" b="0" dirty="0"/>
              <a:t>The negotiated approach adds a handshake to ensure both sides agree, preventing needless use of the low-rate mode. </a:t>
            </a:r>
            <a:endParaRPr lang="zh-CN" altLang="zh-CN" sz="1400" b="0" dirty="0"/>
          </a:p>
          <a:p>
            <a:pPr marL="285750" lvl="0" indent="-285750">
              <a:buFont typeface="Wingdings" panose="05000000000000000000" pitchFamily="2" charset="2"/>
              <a:buChar char="l"/>
              <a:tabLst>
                <a:tab pos="457200" algn="l"/>
              </a:tabLst>
            </a:pPr>
            <a:r>
              <a:rPr lang="en-US" altLang="zh-CN" sz="1800" dirty="0"/>
              <a:t>Reliability with Efficiency: </a:t>
            </a:r>
            <a:r>
              <a:rPr lang="en-US" altLang="zh-CN" sz="1800" b="0" dirty="0"/>
              <a:t>The aim is to improve reliability for distant or challenging links by leveraging the ELR PPDU when needed, but also to return to normal high-throughput operation as soon as conditions permit. This dynamic ensures overall network throughput is not sacrificed unnecessarily for reliability.</a:t>
            </a:r>
            <a:endParaRPr lang="zh-CN" altLang="zh-CN" sz="1800" b="0" dirty="0"/>
          </a:p>
          <a:p>
            <a:pPr marL="0" indent="0" algn="l"/>
            <a:endParaRPr lang="en-US" altLang="zh-CN" sz="1600" b="0" i="0" dirty="0">
              <a:solidFill>
                <a:srgbClr val="000000"/>
              </a:solidFill>
              <a:effectLst/>
            </a:endParaRPr>
          </a:p>
        </p:txBody>
      </p:sp>
    </p:spTree>
    <p:extLst>
      <p:ext uri="{BB962C8B-B14F-4D97-AF65-F5344CB8AC3E}">
        <p14:creationId xmlns:p14="http://schemas.microsoft.com/office/powerpoint/2010/main" val="4098218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BF95E-7E84-4E3D-8DB3-29B749B16EC3}"/>
              </a:ext>
            </a:extLst>
          </p:cNvPr>
          <p:cNvSpPr>
            <a:spLocks noGrp="1"/>
          </p:cNvSpPr>
          <p:nvPr>
            <p:ph type="title"/>
          </p:nvPr>
        </p:nvSpPr>
        <p:spPr/>
        <p:txBody>
          <a:bodyPr/>
          <a:lstStyle/>
          <a:p>
            <a:r>
              <a:rPr lang="en-US" altLang="zh-CN" dirty="0"/>
              <a:t>Straw Poll #1</a:t>
            </a:r>
            <a:endParaRPr lang="en-US" dirty="0"/>
          </a:p>
        </p:txBody>
      </p:sp>
      <p:sp>
        <p:nvSpPr>
          <p:cNvPr id="3" name="Content Placeholder 2">
            <a:extLst>
              <a:ext uri="{FF2B5EF4-FFF2-40B4-BE49-F238E27FC236}">
                <a16:creationId xmlns:a16="http://schemas.microsoft.com/office/drawing/2014/main" id="{A6749F14-3567-44A8-8B97-6B890C6853E2}"/>
              </a:ext>
            </a:extLst>
          </p:cNvPr>
          <p:cNvSpPr>
            <a:spLocks noGrp="1"/>
          </p:cNvSpPr>
          <p:nvPr>
            <p:ph idx="1"/>
          </p:nvPr>
        </p:nvSpPr>
        <p:spPr/>
        <p:txBody>
          <a:bodyPr/>
          <a:lstStyle/>
          <a:p>
            <a:pPr>
              <a:buFont typeface="Wingdings" panose="05000000000000000000" pitchFamily="2" charset="2"/>
              <a:buChar char="l"/>
            </a:pPr>
            <a:r>
              <a:rPr lang="en-US" altLang="ko-KR" sz="2000" dirty="0"/>
              <a:t>Do you agree to add the following text to the TGbn SFD:</a:t>
            </a:r>
          </a:p>
          <a:p>
            <a:pPr marL="0" indent="0"/>
            <a:r>
              <a:rPr lang="en-US" sz="2000" b="0" dirty="0"/>
              <a:t>	</a:t>
            </a:r>
            <a:r>
              <a:rPr lang="en-US" altLang="zh-CN" sz="2000" b="0" dirty="0"/>
              <a:t>Clear selection rules for ELR PPDU usage (when to enter/exit ELR mode, and how to negotiate it) shall be introduced to fully leverage its long-range reliability benefits while maintaining overall network efficiency and compatibility. </a:t>
            </a:r>
          </a:p>
          <a:p>
            <a:pPr marL="0" indent="0"/>
            <a:r>
              <a:rPr lang="en-US" altLang="zh-CN" sz="2000" b="0" dirty="0"/>
              <a:t>	</a:t>
            </a:r>
            <a:endParaRPr lang="en-US" sz="2000" b="0" dirty="0"/>
          </a:p>
          <a:p>
            <a:pPr marL="0" indent="0"/>
            <a:r>
              <a:rPr lang="en-US" sz="2000" b="0" dirty="0"/>
              <a:t>Y/N/A</a:t>
            </a:r>
          </a:p>
        </p:txBody>
      </p:sp>
      <p:sp>
        <p:nvSpPr>
          <p:cNvPr id="4" name="Slide Number Placeholder 3">
            <a:extLst>
              <a:ext uri="{FF2B5EF4-FFF2-40B4-BE49-F238E27FC236}">
                <a16:creationId xmlns:a16="http://schemas.microsoft.com/office/drawing/2014/main" id="{38EA141B-3EE4-4985-8F53-94ABDF8B31BF}"/>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0503C64-F576-4F23-A671-12B575CD526E}"/>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C51748BF-050D-47F6-86C4-C2E78C07E03D}"/>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1605535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4C9FF-B52B-4E51-9082-AA9F1ADD22C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001CA59-ED8D-40DE-8F44-ADB6C805F163}"/>
              </a:ext>
            </a:extLst>
          </p:cNvPr>
          <p:cNvSpPr>
            <a:spLocks noGrp="1"/>
          </p:cNvSpPr>
          <p:nvPr>
            <p:ph idx="1"/>
          </p:nvPr>
        </p:nvSpPr>
        <p:spPr/>
        <p:txBody>
          <a:bodyPr/>
          <a:lstStyle/>
          <a:p>
            <a:r>
              <a:rPr lang="en-US" altLang="zh-CN" sz="1800" b="0" dirty="0">
                <a:latin typeface="Times New Roman" panose="02020603050405020304" pitchFamily="18" charset="0"/>
              </a:rPr>
              <a:t>[1] Draft P802.11bn_D1.0</a:t>
            </a:r>
          </a:p>
          <a:p>
            <a:r>
              <a:rPr lang="en-US" altLang="zh-CN" sz="1800" b="0" dirty="0">
                <a:latin typeface="Times New Roman" panose="02020603050405020304" pitchFamily="18" charset="0"/>
              </a:rPr>
              <a:t>[2]</a:t>
            </a:r>
            <a:r>
              <a:rPr lang="en-GB" altLang="zh-CN" sz="1800" b="0" dirty="0">
                <a:latin typeface="Times New Roman" panose="02020603050405020304" pitchFamily="18" charset="0"/>
              </a:rPr>
              <a:t> 11-25-0915-02-00bn-pdt-cr-for-elr-mac</a:t>
            </a:r>
            <a:endParaRPr lang="en-US" altLang="zh-CN" sz="1800" b="0" dirty="0">
              <a:latin typeface="Times New Roman" panose="02020603050405020304" pitchFamily="18" charset="0"/>
            </a:endParaRPr>
          </a:p>
          <a:p>
            <a:r>
              <a:rPr lang="en-US" altLang="zh-CN" sz="1800" b="0" dirty="0">
                <a:latin typeface="Times New Roman" panose="02020603050405020304" pitchFamily="18" charset="0"/>
              </a:rPr>
              <a:t>[3] </a:t>
            </a:r>
            <a:r>
              <a:rPr lang="en-GB" altLang="zh-CN" sz="1800" b="0" dirty="0">
                <a:latin typeface="Times New Roman" panose="02020603050405020304" pitchFamily="18" charset="0"/>
              </a:rPr>
              <a:t>Draft P802.11REVme_D7.0</a:t>
            </a:r>
            <a:endParaRPr lang="en-US" altLang="zh-CN" sz="1800" b="0" dirty="0">
              <a:latin typeface="Times New Roman" panose="02020603050405020304" pitchFamily="18" charset="0"/>
            </a:endParaRPr>
          </a:p>
          <a:p>
            <a:r>
              <a:rPr lang="en-US" altLang="zh-CN" sz="1800" b="0" dirty="0">
                <a:latin typeface="Times New Roman" panose="02020603050405020304" pitchFamily="18" charset="0"/>
              </a:rPr>
              <a:t>[4]</a:t>
            </a:r>
            <a:r>
              <a:rPr lang="en-GB" altLang="zh-CN" sz="1800" b="0" dirty="0">
                <a:latin typeface="Times New Roman" panose="02020603050405020304" pitchFamily="18" charset="0"/>
              </a:rPr>
              <a:t> Draft P802.11be_D7.0</a:t>
            </a:r>
          </a:p>
          <a:p>
            <a:endParaRPr lang="en-US" altLang="zh-CN" sz="1800" b="0" dirty="0">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3EED8A00-77D4-4C60-BD61-51C0D2503B00}"/>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EEA26B2-4CFD-473E-BF98-A87F4F76983D}"/>
              </a:ext>
            </a:extLst>
          </p:cNvPr>
          <p:cNvSpPr>
            <a:spLocks noGrp="1"/>
          </p:cNvSpPr>
          <p:nvPr>
            <p:ph type="ftr" idx="14"/>
          </p:nvPr>
        </p:nvSpPr>
        <p:spPr/>
        <p:txBody>
          <a:bodyPr/>
          <a:lstStyle/>
          <a:p>
            <a:r>
              <a:rPr lang="en-US" altLang="zh-CN" dirty="0"/>
              <a:t>Xuwen Zhao</a:t>
            </a:r>
            <a:r>
              <a:rPr lang="en-GB" altLang="zh-CN" dirty="0"/>
              <a:t>, TCL</a:t>
            </a:r>
          </a:p>
        </p:txBody>
      </p:sp>
      <p:sp>
        <p:nvSpPr>
          <p:cNvPr id="6" name="Date Placeholder 5">
            <a:extLst>
              <a:ext uri="{FF2B5EF4-FFF2-40B4-BE49-F238E27FC236}">
                <a16:creationId xmlns:a16="http://schemas.microsoft.com/office/drawing/2014/main" id="{ACEE98D3-6E02-4E17-9842-DCC422C01882}"/>
              </a:ext>
            </a:extLst>
          </p:cNvPr>
          <p:cNvSpPr>
            <a:spLocks noGrp="1"/>
          </p:cNvSpPr>
          <p:nvPr>
            <p:ph type="dt" idx="15"/>
          </p:nvPr>
        </p:nvSpPr>
        <p:spPr/>
        <p:txBody>
          <a:bodyPr/>
          <a:lstStyle/>
          <a:p>
            <a:r>
              <a:rPr lang="en-US" altLang="zh-CN" dirty="0"/>
              <a:t>July 2025</a:t>
            </a:r>
            <a:endParaRPr lang="en-GB" altLang="zh-CN" dirty="0"/>
          </a:p>
        </p:txBody>
      </p:sp>
    </p:spTree>
    <p:extLst>
      <p:ext uri="{BB962C8B-B14F-4D97-AF65-F5344CB8AC3E}">
        <p14:creationId xmlns:p14="http://schemas.microsoft.com/office/powerpoint/2010/main" val="40841575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22885</TotalTime>
  <Words>1806</Words>
  <Application>Microsoft Office PowerPoint</Application>
  <PresentationFormat>宽屏</PresentationFormat>
  <Paragraphs>114</Paragraphs>
  <Slides>9</Slides>
  <Notes>6</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6" baseType="lpstr">
      <vt:lpstr>TimesNewRoman</vt:lpstr>
      <vt:lpstr>ui-sans-serif</vt:lpstr>
      <vt:lpstr>Arial</vt:lpstr>
      <vt:lpstr>Times New Roman</vt:lpstr>
      <vt:lpstr>Wingdings</vt:lpstr>
      <vt:lpstr>Office Theme</vt:lpstr>
      <vt:lpstr>Visio</vt:lpstr>
      <vt:lpstr>Considerations on ELR PPDU Selection Rules</vt:lpstr>
      <vt:lpstr>Introduction</vt:lpstr>
      <vt:lpstr>Background (PPDU Selection in 802.11)</vt:lpstr>
      <vt:lpstr>Problem Statement</vt:lpstr>
      <vt:lpstr>Proposal #1: Autonomous Decision (Sender/Receiver Controlled)</vt:lpstr>
      <vt:lpstr>Proposal #2 : Negotiated Decision (Sender-Receiver  Coordination)</vt:lpstr>
      <vt:lpstr>Summary</vt:lpstr>
      <vt:lpstr>Straw Poll #1</vt:lpstr>
      <vt:lpstr>References</vt:lpstr>
    </vt:vector>
  </TitlesOfParts>
  <Company>TCL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Buffer Status Report in Multi-AP - Follow Up</dc:title>
  <dc:subject>IEEE 802.11 contributions</dc:subject>
  <dc:creator>Xuwen Zhao</dc:creator>
  <cp:lastModifiedBy>赵绪文</cp:lastModifiedBy>
  <cp:revision>728</cp:revision>
  <cp:lastPrinted>1601-01-01T00:00:00Z</cp:lastPrinted>
  <dcterms:created xsi:type="dcterms:W3CDTF">2022-10-28T01:22:29Z</dcterms:created>
  <dcterms:modified xsi:type="dcterms:W3CDTF">2025-09-11T00:12:21Z</dcterms:modified>
</cp:coreProperties>
</file>