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</p:sldMasterIdLst>
  <p:notesMasterIdLst>
    <p:notesMasterId r:id="rId43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2" r:id="rId26"/>
    <p:sldId id="271" r:id="rId27"/>
    <p:sldId id="273" r:id="rId28"/>
    <p:sldId id="276" r:id="rId29"/>
    <p:sldId id="277" r:id="rId30"/>
    <p:sldId id="274" r:id="rId31"/>
    <p:sldId id="275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</p:sldIdLst>
  <p:sldSz cx="12192000" cy="6858000"/>
  <p:notesSz cx="6934200" cy="92805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chemeClr val="lt1"/>
                </a:solidFill>
                <a:latin typeface="Times New Roman"/>
              </a:rPr>
              <a:t>Click to move the slide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10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04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05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06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ABCB237-490E-4C1D-B759-9A168FE020DC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dt" idx="115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ftr" idx="116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sldNum" idx="117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15E50D5E-1D92-43F3-B24A-1370E2A2EC57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dt" idx="142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ftr" idx="143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sldNum" idx="144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C9FCAD1-C9B3-45F0-801C-9A4A19FF735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2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dt" idx="145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ftr" idx="146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sldNum" idx="147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49499527-1297-4209-9D02-1857D2ED7ED6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dt" idx="148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ftr" idx="149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sldNum" idx="150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4C4B01F1-4FFB-4871-AADB-0121B2616349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dt" idx="151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ftr" idx="152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sldNum" idx="153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60F9D247-0AF3-46C0-8EED-C242072105C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dt" idx="154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ftr" idx="155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sldNum" idx="156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B5E18C61-F32F-428B-970D-0A8D11E9435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1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dt" idx="157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ftr" idx="158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sldNum" idx="159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C722C249-CEE0-4A22-9B46-1EC85464715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2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prstGeom prst="rect">
            <a:avLst/>
          </a:prstGeom>
          <a:ln w="0">
            <a:noFill/>
          </a:ln>
        </p:spPr>
      </p:sp>
      <p:sp>
        <p:nvSpPr>
          <p:cNvPr id="423" name="PlaceHolder 6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dt" idx="160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ftr" idx="161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sldNum" idx="162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BD655F3-6BC5-4C2A-A887-8F16FBD5251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8" name="Text Box 3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2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dt" idx="163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ftr" idx="164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sldNum" idx="165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107056CE-D69D-46CF-AEBE-41830298269A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4" name="Text Box 2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dt" idx="166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ftr" idx="167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sldNum" idx="168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A765B0A-F81F-4380-88ED-57386459AF5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0" name="Text Box 5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41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dt" idx="169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ftr" idx="170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sldNum" idx="171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7392D18-00BE-4894-BE57-0962B0EA3DF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dt" idx="118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ftr" idx="119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sldNum" idx="120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2FF15E5A-74ED-4597-A27E-A1D26402B6F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dt" idx="172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ftr" idx="173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sldNum" idx="174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5136153-649F-4F68-956A-B1F06FAB94F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2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dt" idx="175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ftr" idx="176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sldNum" idx="177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E65C282E-3161-4824-B551-F611FB438CF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Text Box 4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dt" idx="121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ftr" idx="122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sldNum" idx="123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CB7ACD60-95F8-4643-82C9-63CFC40FDB7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dt" idx="124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ftr" idx="125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sldNum" idx="126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BE951C5-D54D-4877-8DF4-9388CED3D66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dt" idx="127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ftr" idx="128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sldNum" idx="129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DD82371-BADB-4A64-B063-10DFB8FB854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dt" idx="130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ftr" idx="131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sldNum" idx="132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D543379-A756-4405-B252-19C76CA02C58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dt" idx="133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ftr" idx="134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sldNum" idx="135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14EC1174-D4FF-4C8F-97BD-7F7AEAFC70E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dt" idx="136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ftr" idx="137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sldNum" idx="138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F4F1945E-6837-4948-8472-FC934E7E321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dt" idx="139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ftr" idx="140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sldNum" idx="141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17DE6FE-3503-44A2-8286-270647DB5E4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4948F5-3746-4B3A-B9A6-A9D2C323907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8"/>
          </p:nvPr>
        </p:nvSpPr>
        <p:spPr/>
        <p:txBody>
          <a:bodyPr/>
          <a:lstStyle/>
          <a:p>
            <a:fld id="{83E6775F-B10A-4483-B0F1-594BC31F0834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A326DCA-4D4D-464B-9B87-F5D777BFDB92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45A3701-5A87-4FA9-9367-5401404D82CD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73A5A59-082E-423D-8FFD-1E76988C6396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43691F1-1CDA-41DE-A1A5-12619BC68FC3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7D69A864-08D8-498C-8FB9-90816B65EFE4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D8F917D-08F5-4B84-8395-C70EE81738AF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22FEC17D-29B5-4275-B3E6-8252BEE7C03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1496C33-5B80-410E-B126-2D7368CE310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CF60797-345D-4FB5-8E0E-50C97D26751D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91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93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2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A684782-589D-47FD-B865-DBC442259B93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29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dt" idx="3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4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FA253F0-182B-4422-A68B-1289D1F930D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5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dt" idx="6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25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indent="0" defTabSz="449280">
              <a:lnSpc>
                <a:spcPct val="100000"/>
              </a:lnSpc>
              <a:buNone/>
            </a:pPr>
            <a:r>
              <a:rPr lang="de-DE" sz="4000" b="1" strike="noStrike" cap="all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40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b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8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9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7E6AE5C3-E63D-42A9-A3D3-628EC5707822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2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4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507744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8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195600" y="1981080"/>
            <a:ext cx="50796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8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1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11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1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F4C9B41-27B3-4F6A-80AE-1B6C43F51C0A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7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b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b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 idx="1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 idx="14"/>
          </p:nvPr>
        </p:nvSpPr>
        <p:spPr>
          <a:xfrm>
            <a:off x="7524720" y="6475320"/>
            <a:ext cx="386460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sldNum" idx="1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48D2A37-DC94-4AEE-A1D7-EC9AF8E16553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57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59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dt" idx="16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17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1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4047680-35E3-4806-AAAD-A8FDDFB9734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66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68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dt" idx="1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ftr" idx="20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ldNum" idx="2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642B7B2-46FD-4598-8D0D-4B3C167B1F77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73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75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vert="eaVert"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 idx="2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 idx="2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 idx="2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36E1D79-53A0-4CF5-BC84-4690FB1A2EA1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82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84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doc.: IEEE 802.11-25/1067r2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686800" y="685800"/>
            <a:ext cx="2588400" cy="5408280"/>
          </a:xfrm>
          <a:prstGeom prst="rect">
            <a:avLst/>
          </a:prstGeom>
          <a:noFill/>
          <a:ln w="9360">
            <a:noFill/>
          </a:ln>
        </p:spPr>
        <p:txBody>
          <a:bodyPr vert="eaVert"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914400" y="685800"/>
            <a:ext cx="7569000" cy="5408280"/>
          </a:xfrm>
          <a:prstGeom prst="rect">
            <a:avLst/>
          </a:prstGeom>
          <a:noFill/>
          <a:ln w="9360">
            <a:noFill/>
          </a:ln>
        </p:spPr>
        <p:txBody>
          <a:bodyPr vert="eaVert"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2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26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27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D8183A54-5FCA-4E86-9E3A-35FA56DFAAC4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quadriga-channel-model.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tjaeckel/quadriga-li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quadriga-channel-model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mentor.ieee.org/802.11/dcn/25/11-25-1202-00-00br-channel-model-for-enhanced-light-communications.pptx" TargetMode="Externa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uadriga-channel-model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1582-03-00bb-ieee-802-11bb-reference-channel-models-for-indoor-environment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0187-04-00bb-evaluation-methodology-for-phy-and-mac-proposals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4400" y="469800"/>
            <a:ext cx="10362960" cy="1469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Unified channel model for 802.11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1828800" y="1463760"/>
            <a:ext cx="8534160" cy="4759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indent="0" algn="ctr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Date: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2025-07-29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dt" idx="34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sldNum" idx="3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DDE320A-66A6-46F3-823D-D2C880CAB1F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11" name="Object 3"/>
          <p:cNvGraphicFramePr/>
          <p:nvPr/>
        </p:nvGraphicFramePr>
        <p:xfrm>
          <a:off x="914400" y="2445480"/>
          <a:ext cx="10043640" cy="331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Word.Document.8">
                  <p:embed/>
                </p:oleObj>
              </mc:Choice>
              <mc:Fallback>
                <p:oleObj r:id="rId3" imgW="0" imgH="0" progId="Word.Document.8">
                  <p:embed/>
                  <p:pic>
                    <p:nvPicPr>
                      <p:cNvPr id="112" name="Object 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914400" y="2445480"/>
                        <a:ext cx="10043640" cy="33159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4"/>
          <p:cNvSpPr/>
          <p:nvPr/>
        </p:nvSpPr>
        <p:spPr>
          <a:xfrm>
            <a:off x="1019160" y="1851120"/>
            <a:ext cx="1447560" cy="380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499"/>
              </a:spcBef>
              <a:tabLst>
                <a:tab pos="343080" algn="l"/>
                <a:tab pos="1257480" algn="l"/>
                <a:tab pos="2171880" algn="l"/>
                <a:tab pos="3086280" algn="l"/>
                <a:tab pos="4000680" algn="l"/>
                <a:tab pos="4915080" algn="l"/>
                <a:tab pos="5829480" algn="l"/>
                <a:tab pos="6743880" algn="l"/>
                <a:tab pos="7658280" algn="l"/>
                <a:tab pos="8572680" algn="l"/>
                <a:tab pos="9487080" algn="l"/>
                <a:tab pos="1040148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Authors: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Limitations of existing 802.11 models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105894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Lack on integration of features 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tapped-delay line models for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TGn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vs. accurate space-time characteristics in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TGay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TGbb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Multi-band operation is not foreseen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i.e. there are different models for different bands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use cases/scenarios cannot be easily combined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TGn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/ac/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ax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models do not natively support system-level simulations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has to be agreed upon/added on top of the model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Models are not spatially consistent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not suitable for site-specific simulations (e.g., for multi-AP operation)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 not reflect correlation between different bands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 not correctly model the MIMO correlation for different user positions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5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BD0A6AD-B2DD-4D2A-B361-793C62A40C1B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dt" idx="5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ftr" idx="56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Modern modelling approaches </a:t>
            </a:r>
            <a:br>
              <a:rPr sz="3200" dirty="0"/>
            </a:b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QuaDRiGa</a:t>
            </a:r>
            <a:endParaRPr lang="en-GB" sz="28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2711520" y="1981080"/>
            <a:ext cx="85636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Large-Scale Parameters (Shadow Fading, Delay-Spread etc.)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Position of scatterers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Strength of the multipath signals (path power)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Impact of multipath propagation to polarization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Site-Specific LOS component (optional)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Site-Specific NLOS components (e.g. Ray Tracing, optional)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Antenna effects 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patterns, polarization, distance between antenna elements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Time Evolution = Phase changes caused by movement („drifting“)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Path loss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57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A4A8264F-911F-40E9-BC93-C9AEFBC2A99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3" name="Picture 3" descr="E:\hhi\personal\dissertation\slides\figures\logo_stochastic.png"/>
          <p:cNvPicPr/>
          <p:nvPr/>
        </p:nvPicPr>
        <p:blipFill>
          <a:blip r:embed="rId3"/>
          <a:stretch/>
        </p:blipFill>
        <p:spPr>
          <a:xfrm>
            <a:off x="1415520" y="2438280"/>
            <a:ext cx="856800" cy="65700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2" descr="E:\hhi\personal\dissertation\slides\figures\logo_deterministic.png"/>
          <p:cNvPicPr/>
          <p:nvPr/>
        </p:nvPicPr>
        <p:blipFill>
          <a:blip r:embed="rId4"/>
          <a:stretch/>
        </p:blipFill>
        <p:spPr>
          <a:xfrm>
            <a:off x="1415520" y="4077000"/>
            <a:ext cx="856800" cy="80928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4"/>
          <p:cNvSpPr>
            <a:spLocks noGrp="1"/>
          </p:cNvSpPr>
          <p:nvPr>
            <p:ph type="dt" idx="58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ftr" idx="59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/>
          </p:nvPr>
        </p:nvSpPr>
        <p:spPr>
          <a:xfrm>
            <a:off x="914400" y="1981080"/>
            <a:ext cx="59706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In [12] a GPU-accelerated ray-tracing model based on experience in propagation research and site-specific path loss modeling were used for IMMW propagation in a factory scenario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The model has been validated against propagation measurements in a wide frequency range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Truly site-specific – good accuracy also non-tuned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Scenario agnostic: full 3D, supports outdoor, indoor and outdoor-to-indoor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Frequency support 0.5-100 GHz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Captures full spatial multipath with polarization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ldNum" idx="60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AE6E731E-83C1-4033-A893-CB7C6F7FE83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9" name="Bildobjekt 7"/>
          <p:cNvPicPr/>
          <p:nvPr/>
        </p:nvPicPr>
        <p:blipFill>
          <a:blip r:embed="rId2"/>
          <a:stretch/>
        </p:blipFill>
        <p:spPr>
          <a:xfrm>
            <a:off x="7905240" y="1587960"/>
            <a:ext cx="2723040" cy="2221200"/>
          </a:xfrm>
          <a:prstGeom prst="rect">
            <a:avLst/>
          </a:prstGeom>
          <a:ln w="0">
            <a:noFill/>
          </a:ln>
        </p:spPr>
      </p:pic>
      <p:pic>
        <p:nvPicPr>
          <p:cNvPr id="170" name="Bildobjekt 6"/>
          <p:cNvPicPr/>
          <p:nvPr/>
        </p:nvPicPr>
        <p:blipFill>
          <a:blip r:embed="rId3"/>
          <a:stretch/>
        </p:blipFill>
        <p:spPr>
          <a:xfrm>
            <a:off x="7411320" y="3875400"/>
            <a:ext cx="3710520" cy="246816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3"/>
          <p:cNvSpPr>
            <a:spLocks noGrp="1"/>
          </p:cNvSpPr>
          <p:nvPr>
            <p:ph type="dt" idx="6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Modern modelling approaches </a:t>
            </a:r>
            <a:br>
              <a:rPr sz="3200" dirty="0"/>
            </a:b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Site-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specific</a:t>
            </a: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mm-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wave</a:t>
            </a: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model</a:t>
            </a:r>
            <a:r>
              <a:rPr lang="de-DE" sz="32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 lang="en-GB" sz="32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Charlie Petterson, Ericsson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Modern modelling approaches </a:t>
            </a:r>
            <a:br>
              <a:rPr sz="3200" dirty="0"/>
            </a:b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New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optical</a:t>
            </a: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channel</a:t>
            </a:r>
            <a:r>
              <a:rPr lang="de-DE" sz="2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model</a:t>
            </a:r>
            <a:endParaRPr lang="en-GB" sz="28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914400" y="1893960"/>
            <a:ext cx="5042687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MS Gothic"/>
              </a:rPr>
              <a:t>New ideas beyond </a:t>
            </a:r>
            <a:r>
              <a:rPr lang="en-US" sz="2000" b="1" u="sng" strike="noStrike" spc="-1" dirty="0" err="1">
                <a:solidFill>
                  <a:srgbClr val="000000"/>
                </a:solidFill>
                <a:uFillTx/>
                <a:latin typeface="Times New Roman"/>
                <a:ea typeface="MS Gothic"/>
              </a:rPr>
              <a:t>TGbb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359280" indent="-3592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Use point cloud data for the 3D environment 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75960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Can be modelled in Blender or generated from LIDAR scan/3D time-of-flight camera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59280" indent="-3592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More efficient modelling approach [10]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75960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Operate in frequency domain: CFR instead of CIR, computationally more efficient 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75960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Combined approach for LOS, first and later diffuse reflections (based on Ulbricht's integrating sphere [13])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59280" indent="-3592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chemeClr val="dk2"/>
                </a:solidFill>
                <a:latin typeface="Times New Roman"/>
                <a:ea typeface="MS Gothic"/>
              </a:rPr>
              <a:t>Experimentally validated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75960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dk2"/>
                </a:solidFill>
                <a:latin typeface="Times New Roman"/>
                <a:ea typeface="MS Gothic"/>
              </a:rPr>
              <a:t>Compared with measurements in several environments 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 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6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FBF2B7A-6F2B-4644-98C1-2F0A77957B58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ftr" idx="6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8" name="Grafik 9"/>
          <p:cNvPicPr/>
          <p:nvPr/>
        </p:nvPicPr>
        <p:blipFill>
          <a:blip r:embed="rId2"/>
          <a:stretch/>
        </p:blipFill>
        <p:spPr>
          <a:xfrm>
            <a:off x="6508512" y="1778050"/>
            <a:ext cx="4369697" cy="2110779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5"/>
          <p:cNvSpPr>
            <a:spLocks noGrp="1"/>
          </p:cNvSpPr>
          <p:nvPr>
            <p:ph type="dt" idx="64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404EDD-C1D0-D807-8945-E25A6DBB2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998" y="4011013"/>
            <a:ext cx="2610133" cy="23184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EF307DE-0034-6812-6343-5C1C57E47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914" y="4084659"/>
            <a:ext cx="2462997" cy="2353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Open software available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23520" y="1981080"/>
            <a:ext cx="106516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Standards validation and fair benchmarking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: 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Open-source channel models enable all IEEE 802.11 members to validate performance claims and ensure fair, reproducible benchmarking across proposed technologies.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Accelerated consensus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through agreed-upon models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: 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Transparent models promote collaborative validation and faster decisions.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Following software is available: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QuaDRiGa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was developed at Fraunhofer HHI, written in MATLAB</a:t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Source code is open: </a:t>
            </a:r>
            <a:r>
              <a:rPr lang="en-US" sz="1800" b="0" u="sng" strike="noStrike" spc="-1" dirty="0">
                <a:solidFill>
                  <a:srgbClr val="CCCCFF"/>
                </a:solidFill>
                <a:uFillTx/>
                <a:latin typeface="Times New Roman"/>
                <a:ea typeface="MS Gothic"/>
                <a:hlinkClick r:id="rId3"/>
              </a:rPr>
              <a:t>http://quadriga-channel-model.de</a:t>
            </a:r>
            <a:br>
              <a:rPr sz="1800" dirty="0"/>
            </a:b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Licence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restricts commercial use (e.g., in products, but it is free for standardization)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Quadriga-Lib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is a C++ library implementing many channel-model tools using a free License:</a:t>
            </a:r>
            <a:br>
              <a:rPr sz="1800" dirty="0"/>
            </a:br>
            <a:r>
              <a:rPr lang="en-US" sz="1800" b="0" u="sng" strike="noStrike" spc="-1" dirty="0">
                <a:solidFill>
                  <a:srgbClr val="CCCCFF"/>
                </a:solidFill>
                <a:uFillTx/>
                <a:latin typeface="Times New Roman"/>
                <a:ea typeface="MS Gothic"/>
                <a:hlinkClick r:id="rId4"/>
              </a:rPr>
              <a:t>https://github.com/stjaeckel/quadriga-lib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35928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New optical wireless model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(open approach like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QuaDRiGa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is intended, details to be discussed)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6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D6A0C49-5E88-4D68-B3B7-4E8055B7F0A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66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ftr" idx="67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90108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Develop a unified channel model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98120" y="1981080"/>
            <a:ext cx="54352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Update the 802.11 channel model so that it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can be used from 1 to 60 GHz and in optical bands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support multi-link operation between an arbitrary choice of bands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correctly model polarization in- and outdoors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is spatially consistent, i.e.,  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site-specific (e.g. for multi-AP operation)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correctly reflects correlations between different bands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correctly models MIMO correlations at different user positions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6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DAD781A-4540-4456-AF20-128CFA3D28A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dt" idx="6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9" name="Grafik 2"/>
          <p:cNvPicPr/>
          <p:nvPr/>
        </p:nvPicPr>
        <p:blipFill>
          <a:blip r:embed="rId3"/>
          <a:stretch/>
        </p:blipFill>
        <p:spPr>
          <a:xfrm>
            <a:off x="6377040" y="2635920"/>
            <a:ext cx="5779080" cy="306612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Proposal to form UCM TIG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96596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457200"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457200" indent="-4572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AutoNum type="arabicPeriod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Form Technical Interest Group (TIG) to create unified channel model (UCM)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457200" indent="-4572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AutoNum type="arabicPeriod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Develop a report for the 802.11 WG handling all related issues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8571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Use cases: Industrial, medical, residential, …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571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Reference models: 3D scenarios, parameters, TX, RX for sub-7 GHz, mm-wave, optical bands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8571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Implementation aspects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AutoNum type="arabicPeriod"/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Provide links to open-source software implementations 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7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5D9AF01-8CD2-415D-8B88-728489E8B7A9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dt" idx="7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ftr" idx="74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Conclusions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IEEE Std 802.11be-2024 developed multi-link operation as a main new feature.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TGbn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 further develops sub-7GHz technology. 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TGbq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 develops integrated mm-wave  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TGbr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 develops enhanced light communications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This creates the need for a multi-band channel model in 802.11.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upgrade the baseline used for sub-7GHz 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include new features (polarization, correlations, MIMO)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Spatial consistency can be reached in three steps.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Common 3D scenario data base: Various sources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Large-scale fading: Individual ray tracing for each band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Small-scale fading: Using open state-of-the-art models</a:t>
            </a:r>
            <a:endParaRPr lang="en-GB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</a:pPr>
            <a:endParaRPr lang="en-GB" sz="16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70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82FC2F8-9BE2-4BD3-87BC-8B29F8C4251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dt" idx="7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Straw Poll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Would you support the formation of a Technical Interest Group (TIG) to create a Unified Channel Model (UCM) for 802.11?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Yes / No / Abstain =  Y / N / A 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7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1C22EC3-9C24-4DEA-BF03-5B291672B999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ftr" idx="76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dt" idx="7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References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914400" y="175932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[1] V. Erceg, L. Schumacher, P. Kyritsi, et al., “TGn Channel Models,” doc. 11-03/940r4, May 2004.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[2] A. Maltsev, et al., “802.11ac Channel Model Addendum,” IEEE doc. 11-09/0308r12, Mar. 2010.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[3] G. Breit, H. Sampath, S. Vermani, et al., “TGac Channel Model Addendum,” doc. 11-09/0308r12, Mar. 2010.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[4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] Jianhan Liu</a:t>
            </a:r>
            <a:r>
              <a:rPr lang="nl-NL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“TGbe Channel Model Document,” IEEE 802.11 Wireless LANs, doc. 11-21/0288r1, Mar. 2021.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nl-NL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[5] A. Lomayev, J. G. Andrews, D. F. O'Brien, D. S. Shum, and D. S. B. Weiss, “Channel Models for IEEE 802.11ay,” doc. 11-15/1150r0, Nov. 2015.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[6]   S. Jaeckel, S., L. Raschkowski, F. Burkhardt, L. Thiele “Efficient Sum-of-Sinusoids based Spatial Consistency for the 3GPP New-Radio Channel Model” Proc. IEEE Globecom Workshops '18, 2018. 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[7]    S. Jaeckel, N. Turay, L. Raschkowski, L. Thiele, R. Vuohtoniemi, M. Sonkki, V. Hovinen, F. Burkhardt, P. Karunakaran, T. Heyn. “Industrial Indoor Measurements from 2-6 GHz for the 3GPP-NR and QuaDRiGa Channel Model” Proc. IEEE VTC'19 Fall, 2019.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[8] S. Jaeckel, L. Raschkowski, F. Burkhardt, L. Thiele “A Spatially Consistent Geometric D2D Small-Scale Fading Model for Multiple Frequencies” Proc. IEEE VTC Fall '19, 2019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nl-NL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[9] M. Uysal, F. Miramirkhani, T. Baykas, N. Serafimovski, and V. Jungnickel, “IEEE 802.11bb Reference Channel Models for Indoor  Environments,” doc. 11-18/1582r2, Sept. 2018.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nl-NL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[10]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 S. M. Mana et al., "LIDAR-Assisted Channel Modelling for LiFi in Realistic Indoor Scenarios," in IEEE Access, vol. 10, pp. 59383-59399, 2022.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[11] QuaDRiGa Channel Model: </a:t>
            </a:r>
            <a:r>
              <a:rPr lang="en-US" sz="1050" b="0" u="sng" strike="noStrike" spc="-1">
                <a:solidFill>
                  <a:schemeClr val="dk1"/>
                </a:solidFill>
                <a:uFillTx/>
                <a:latin typeface="Times New Roman"/>
                <a:ea typeface="MS Gothic"/>
                <a:hlinkClick r:id="rId3"/>
              </a:rPr>
              <a:t>https://quadriga-channel-model.de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[12] </a:t>
            </a:r>
            <a:r>
              <a:rPr lang="en-GB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C. Petterson: IMMW Ray-Tracing Propagation in a Large Factory, doc. 11-25/0824r0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[13] </a:t>
            </a:r>
            <a:r>
              <a:rPr lang="en-US" sz="1050" b="0" strike="noStrike" spc="-1">
                <a:solidFill>
                  <a:srgbClr val="333333"/>
                </a:solidFill>
                <a:latin typeface="Times New Roman"/>
                <a:ea typeface="MS Gothic"/>
              </a:rPr>
              <a:t>V. Jungnickel</a:t>
            </a:r>
            <a:r>
              <a:rPr lang="en-US" sz="1050" b="0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, V. Pohl, S. Nonnig and C. von Helmolt, "A physical model of the wireless infrared communication channel," in IEEE JSAC , vol. 20, no. 3, pp. 631-640, April 2002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[14]	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S. M. Mana, P. Hellwig, J. Hilt, P. W. Berenguer and V. Jungnickel, "Experiments in Non-Line-of-Sight Li-Fi Channels," </a:t>
            </a:r>
            <a:r>
              <a:rPr lang="en-US" sz="1050" b="0" i="1" strike="noStrike" spc="-1">
                <a:solidFill>
                  <a:srgbClr val="000000"/>
                </a:solidFill>
                <a:latin typeface="Times New Roman"/>
                <a:ea typeface="MS Gothic"/>
              </a:rPr>
              <a:t>2019 Global LIFI Congress (GLC)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Paris, France, 2019.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1050" b="0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[15]	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S. M. Mana, K. G. K. Gabra, S. M. Kouhini, P. Hellwig, J. Hilt and V. Jungnickel, "An Efficient Multi-Link Channel Model for LiFi," </a:t>
            </a:r>
            <a:r>
              <a:rPr lang="en-US" sz="1050" b="0" i="1" strike="noStrike" spc="-1">
                <a:solidFill>
                  <a:srgbClr val="000000"/>
                </a:solidFill>
                <a:latin typeface="Times New Roman"/>
                <a:ea typeface="MS Gothic"/>
              </a:rPr>
              <a:t>2021 IEEE 32nd Annual International Symposium on Personal, Indoor and Mobile Radio Communications (PIMRC)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Helsinki, Finland, 2021.</a:t>
            </a:r>
            <a:endParaRPr lang="en-GB" sz="105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1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12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8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4692E99-5401-48AC-B7DF-5CD5EA4F50A8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dt" idx="8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Abstract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Motivation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Multilink operation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across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sub‑7 GHz, mm-wave, and optical bands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create the need for a multi‑band channel model in IEEE 802.11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Intended Use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Channel models enable fair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performance comparisons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between individual proposals.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They help to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demonstrate the potential of next‑generation 802.11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technologies to end users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Contribution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Unified model 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to generate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spatially consistent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channels across all targeted bands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Built on already available models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(i.e., for sub-7 GHz / 60 GHz / optical)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172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sldNum" idx="3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602A87C6-6B9F-47A4-9D3E-42281D316BAD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 idx="3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914400" y="282132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Appendix</a:t>
            </a:r>
            <a:endParaRPr lang="en-GB" sz="40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 idx="8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D9681D2-FE57-47C6-A8D3-9CDCFC19B311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dt" idx="8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Time plan (F2F meetings)</a:t>
            </a:r>
            <a:br>
              <a:rPr sz="2400"/>
            </a:b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ldNum" idx="7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6CB948F-F944-4A55-A287-9BED431D6182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dt" idx="7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07" name="Table 2"/>
          <p:cNvGraphicFramePr/>
          <p:nvPr/>
        </p:nvGraphicFramePr>
        <p:xfrm>
          <a:off x="914400" y="1707840"/>
          <a:ext cx="10474200" cy="4297680"/>
        </p:xfrm>
        <a:graphic>
          <a:graphicData uri="http://schemas.openxmlformats.org/drawingml/2006/table">
            <a:tbl>
              <a:tblPr/>
              <a:tblGrid>
                <a:gridCol w="26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2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Session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Objective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# Slots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Target Duration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Prep/Notes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Plenary 212 – Madrid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(27 Jul–1 Aug 2025)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Create TIG: motion, brief scope, trigger CfC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WNG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Org setup done off-line beforehand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Interim 213 – Waikoloa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(14–19 Sep 2025)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G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ap analysis &amp; detailed work plan/data plan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 slot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Trim to 60 min if telecons resolve open items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Plenary 214 – Bangkok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(9–14 Nov 2025)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Review draft model &amp; TR structure (v0.2 status)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 slot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Freeze content list for v0.3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Interim 215 – Victoria, BC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(11–16 Jan 2026)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Approve TR v1.0 &amp; closing motion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1 slot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Motion + summary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8" name="PlaceHolder 4"/>
          <p:cNvSpPr>
            <a:spLocks noGrp="1"/>
          </p:cNvSpPr>
          <p:nvPr>
            <p:ph type="ftr" idx="80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Bi-weekly teleconferences</a:t>
            </a:r>
            <a:br>
              <a:rPr sz="2400"/>
            </a:b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ldNum" idx="8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D24BD4C-A314-4B75-AD2C-A71702EFF44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dt" idx="8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12" name="Tabelle 2"/>
          <p:cNvGraphicFramePr/>
          <p:nvPr/>
        </p:nvGraphicFramePr>
        <p:xfrm>
          <a:off x="914400" y="1685520"/>
          <a:ext cx="10473840" cy="4345560"/>
        </p:xfrm>
        <a:graphic>
          <a:graphicData uri="http://schemas.openxmlformats.org/drawingml/2006/table">
            <a:tbl>
              <a:tblPr/>
              <a:tblGrid>
                <a:gridCol w="174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5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Phase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Window (Weeks)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Focus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Est. Calls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Cadence / Length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rPr>
                        <a:t>Expected Outputs</a:t>
                      </a:r>
                      <a:endParaRPr lang="en-US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Scop</a:t>
                      </a: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e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 &amp; Baseline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Aug–mid Sep (Wk 1–6)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Assign sections, finalize gap table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bi‑weekly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90 min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Goals &amp; Work Plan, Gap analysis draft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Data &amp; Model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late Sep–Oct (Wk 8–15)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Data format, parameters, scripts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bi‑weekly 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90 min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Data format spec, draft model equations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Drafting &amp; Validation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Oct–Dec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(Wk 13–23)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TR iterations, KPI plots, comments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bi-weekly</a:t>
                      </a:r>
                      <a:br>
                        <a:rPr sz="1800"/>
                      </a:b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9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0 min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TR v0.3, validation results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Review &amp; Closure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Jan </a:t>
                      </a:r>
                      <a:br>
                        <a:rPr sz="1800"/>
                      </a:b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(Wk 24–25)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Comment resolution, motion text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a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d</a:t>
                      </a: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-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hoc</a:t>
                      </a:r>
                      <a:br>
                        <a:rPr sz="1800"/>
                      </a:br>
                      <a:r>
                        <a:rPr lang="de-DE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2-3 days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rPr>
                        <a:t>TR v1.0, closing package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3" name="PlaceHolder 4"/>
          <p:cNvSpPr>
            <a:spLocks noGrp="1"/>
          </p:cNvSpPr>
          <p:nvPr>
            <p:ph type="ftr" idx="8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3D Environment Data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ldNum" idx="8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D485E0C5-7554-4188-8D8C-1FF1A74ED9A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7" descr="A floor plan of a house&#10;&#10;AI-generated content may be incorrect."/>
          <p:cNvPicPr/>
          <p:nvPr/>
        </p:nvPicPr>
        <p:blipFill>
          <a:blip r:embed="rId2"/>
          <a:stretch/>
        </p:blipFill>
        <p:spPr>
          <a:xfrm>
            <a:off x="5896080" y="2805120"/>
            <a:ext cx="2979360" cy="358560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8" descr="A drawing of a building&#10;&#10;AI-generated content may be incorrect."/>
          <p:cNvPicPr/>
          <p:nvPr/>
        </p:nvPicPr>
        <p:blipFill>
          <a:blip r:embed="rId3"/>
          <a:srcRect l="-465" t="-89" r="162" b="252"/>
          <a:stretch/>
        </p:blipFill>
        <p:spPr>
          <a:xfrm>
            <a:off x="8939520" y="2805120"/>
            <a:ext cx="2989800" cy="3578760"/>
          </a:xfrm>
          <a:prstGeom prst="rect">
            <a:avLst/>
          </a:prstGeom>
          <a:ln w="0">
            <a:noFill/>
          </a:ln>
        </p:spPr>
      </p:pic>
      <p:sp>
        <p:nvSpPr>
          <p:cNvPr id="225" name="TextBox 6"/>
          <p:cNvSpPr/>
          <p:nvPr/>
        </p:nvSpPr>
        <p:spPr>
          <a:xfrm>
            <a:off x="6805800" y="1945080"/>
            <a:ext cx="2277000" cy="70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en-US" sz="2000" b="1" strike="noStrike" spc="-1">
                <a:solidFill>
                  <a:schemeClr val="dk1"/>
                </a:solidFill>
                <a:latin typeface="Times New Roman"/>
                <a:ea typeface="MS Gothic"/>
              </a:rPr>
              <a:t>QuaDRiGa model:</a:t>
            </a:r>
            <a:br>
              <a:rPr sz="2000"/>
            </a:br>
            <a:r>
              <a:rPr lang="en-US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3D surface data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Box 9"/>
          <p:cNvSpPr/>
          <p:nvPr/>
        </p:nvSpPr>
        <p:spPr>
          <a:xfrm>
            <a:off x="9845640" y="1935360"/>
            <a:ext cx="2249640" cy="70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en-US" sz="2000" b="1" strike="noStrike" spc="-1">
                <a:solidFill>
                  <a:schemeClr val="dk1"/>
                </a:solidFill>
                <a:latin typeface="Times New Roman"/>
                <a:ea typeface="MS Gothic"/>
              </a:rPr>
              <a:t>OWC model:</a:t>
            </a:r>
            <a:br>
              <a:rPr sz="2000"/>
            </a:br>
            <a:r>
              <a:rPr lang="en-US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point cloud data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7" name="Straight Arrow Connector 11"/>
          <p:cNvCxnSpPr/>
          <p:nvPr/>
        </p:nvCxnSpPr>
        <p:spPr>
          <a:xfrm>
            <a:off x="8467560" y="3981240"/>
            <a:ext cx="918720" cy="432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28" name="Straight Arrow Connector 12"/>
          <p:cNvCxnSpPr/>
          <p:nvPr/>
        </p:nvCxnSpPr>
        <p:spPr>
          <a:xfrm>
            <a:off x="8467560" y="4276440"/>
            <a:ext cx="918720" cy="4320"/>
          </a:xfrm>
          <a:prstGeom prst="straightConnector1">
            <a:avLst/>
          </a:prstGeom>
          <a:ln w="57150">
            <a:solidFill>
              <a:srgbClr val="000000"/>
            </a:solidFill>
            <a:round/>
            <a:headEnd type="triangle" w="med" len="med"/>
          </a:ln>
        </p:spPr>
      </p:cxnSp>
      <p:sp>
        <p:nvSpPr>
          <p:cNvPr id="229" name="TextBox 15"/>
          <p:cNvSpPr/>
          <p:nvPr/>
        </p:nvSpPr>
        <p:spPr>
          <a:xfrm>
            <a:off x="8182080" y="2828880"/>
            <a:ext cx="1533240" cy="91404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t">
            <a:spAutoFit/>
          </a:bodyPr>
          <a:lstStyle/>
          <a:p>
            <a:pPr algn="ctr" defTabSz="449280">
              <a:lnSpc>
                <a:spcPct val="100000"/>
              </a:lnSpc>
              <a:spcBef>
                <a:spcPts val="601"/>
              </a:spcBef>
            </a:pPr>
            <a:r>
              <a:rPr lang="en-US" sz="18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distribute points on surface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17"/>
          <p:cNvSpPr/>
          <p:nvPr/>
        </p:nvSpPr>
        <p:spPr>
          <a:xfrm>
            <a:off x="8182080" y="4476600"/>
            <a:ext cx="1533240" cy="63972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t">
            <a:spAutoFit/>
          </a:bodyPr>
          <a:lstStyle/>
          <a:p>
            <a:pPr algn="ctr" defTabSz="449280">
              <a:lnSpc>
                <a:spcPct val="100000"/>
              </a:lnSpc>
              <a:spcBef>
                <a:spcPts val="601"/>
              </a:spcBef>
            </a:pPr>
            <a:r>
              <a:rPr lang="en-US" sz="18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mesh reconstruction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914400" y="1981080"/>
            <a:ext cx="518112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Environment data from different sources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Lidar scan, 3D camera, photogrammetry, 3D assets/software </a:t>
            </a: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QuaDRiGa: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needs subsurface material and defined as mesh data 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OWC: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needs surface material and defined as point cloud data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Idea: Use same 3D environment for RF (sub-7GHz, mm-wave) and optical links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Environment data quality degrades slightly with conversion from mesh data to point cloud or vice versa</a:t>
            </a:r>
            <a:endParaRPr lang="en-GB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dt" idx="8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(1) Site-Specific LOS model (optional)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sldNum" idx="90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5F4B7FE8-FED3-409D-9DCA-5ABA80D6EFEA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9"/>
          <p:cNvSpPr/>
          <p:nvPr/>
        </p:nvSpPr>
        <p:spPr>
          <a:xfrm>
            <a:off x="479520" y="2133720"/>
            <a:ext cx="10948320" cy="4113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Geometric-Stochastic channel models such as TGad/ay or QuaDRiGa randomize the environment and cannot be used for network planning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LOS / NLOS / Outdoor-to-Indoor propagation have strong impact on radio performance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Solution: estimate the diffraction gain in 3D, by estimating how the Fresnel ellipsoid is obstructed by objects, and then evaluate the impact of this obstruction onto the received power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Grafik 3"/>
          <p:cNvPicPr/>
          <p:nvPr/>
        </p:nvPicPr>
        <p:blipFill>
          <a:blip r:embed="rId3"/>
          <a:stretch/>
        </p:blipFill>
        <p:spPr>
          <a:xfrm>
            <a:off x="2215440" y="3985920"/>
            <a:ext cx="4144320" cy="2181600"/>
          </a:xfrm>
          <a:prstGeom prst="rect">
            <a:avLst/>
          </a:prstGeom>
          <a:ln w="0">
            <a:noFill/>
          </a:ln>
        </p:spPr>
      </p:pic>
      <p:pic>
        <p:nvPicPr>
          <p:cNvPr id="237" name="Grafik 4"/>
          <p:cNvPicPr/>
          <p:nvPr/>
        </p:nvPicPr>
        <p:blipFill>
          <a:blip r:embed="rId4"/>
          <a:stretch/>
        </p:blipFill>
        <p:spPr>
          <a:xfrm>
            <a:off x="7651800" y="3760560"/>
            <a:ext cx="2579760" cy="2480400"/>
          </a:xfrm>
          <a:prstGeom prst="rect">
            <a:avLst/>
          </a:prstGeom>
          <a:ln w="0">
            <a:noFill/>
          </a:ln>
        </p:spPr>
      </p:pic>
      <p:sp>
        <p:nvSpPr>
          <p:cNvPr id="238" name="PlaceHolder 3"/>
          <p:cNvSpPr>
            <a:spLocks noGrp="1"/>
          </p:cNvSpPr>
          <p:nvPr>
            <p:ph type="dt" idx="9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ftr" idx="92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(2) Large-Scale-Fading Model 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ldNum" idx="93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FF5C6AD-4867-431F-B94C-32E852C82BC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2" name="Grafik 1"/>
          <p:cNvPicPr/>
          <p:nvPr/>
        </p:nvPicPr>
        <p:blipFill>
          <a:blip r:embed="rId3"/>
          <a:stretch/>
        </p:blipFill>
        <p:spPr>
          <a:xfrm>
            <a:off x="4966560" y="3496680"/>
            <a:ext cx="7157520" cy="290628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18"/>
          <p:cNvSpPr/>
          <p:nvPr/>
        </p:nvSpPr>
        <p:spPr>
          <a:xfrm>
            <a:off x="479520" y="2133720"/>
            <a:ext cx="11231280" cy="4113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8 LSF-Parameters (LSPs):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Delay-Spread (DS), K-factor (KF), Shadow fading (SF), Azimuth spread of departure (ASD), Azimuth spread of arrival (ASA), Elevation spread of departure (ESD), Elevation spread of arrival (ESA), Cross-polarization ratio (XPR)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relatively constant for several meters, follow a log-normal distribution, are correlated with each other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Generation of correlated LSPs is done in tree steps: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Generation of spatially correlated </a:t>
            </a:r>
            <a:br>
              <a:rPr sz="1600"/>
            </a:b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random variables in the log-domain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Application of the inter-parameter </a:t>
            </a:r>
            <a:br>
              <a:rPr sz="1600"/>
            </a:b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correlations in the log-domain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Linear scaling to account for </a:t>
            </a:r>
            <a:br>
              <a:rPr sz="1600"/>
            </a:b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additional dependencies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dt" idx="94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ftr" idx="95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rafik 5"/>
          <p:cNvPicPr/>
          <p:nvPr/>
        </p:nvPicPr>
        <p:blipFill>
          <a:blip r:embed="rId3"/>
          <a:stretch/>
        </p:blipFill>
        <p:spPr>
          <a:xfrm>
            <a:off x="5093280" y="2277000"/>
            <a:ext cx="6334200" cy="293508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(3) Small-Scale Fading Model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ldNum" idx="9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C6EC6EF0-06FF-478D-A7B0-A94505DF9CB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Rectangle 26"/>
          <p:cNvSpPr/>
          <p:nvPr/>
        </p:nvSpPr>
        <p:spPr>
          <a:xfrm>
            <a:off x="479520" y="2133720"/>
            <a:ext cx="10948320" cy="4113000"/>
          </a:xfrm>
          <a:prstGeom prst="rect">
            <a:avLst/>
          </a:prstGeom>
          <a:blipFill rotWithShape="0">
            <a:blip r:embed="rId4"/>
            <a:srcRect/>
            <a:stretch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dt" idx="9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 idx="98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(3) Small-Scale Fading Model – Details 1/2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99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92C3913-D136-435D-8CDE-C40F326E061A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Content Placeholder 6"/>
          <p:cNvSpPr/>
          <p:nvPr/>
        </p:nvSpPr>
        <p:spPr>
          <a:xfrm>
            <a:off x="914400" y="1872000"/>
            <a:ext cx="5048280" cy="4261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Textfeld 10"/>
          <p:cNvSpPr/>
          <p:nvPr/>
        </p:nvSpPr>
        <p:spPr>
          <a:xfrm>
            <a:off x="5398920" y="1872000"/>
            <a:ext cx="568440" cy="257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de-DE" sz="1100" b="0" strike="noStrike" spc="-1">
                <a:solidFill>
                  <a:schemeClr val="lt1"/>
                </a:solidFill>
                <a:latin typeface="Times New Roman"/>
                <a:ea typeface="MS Gothic"/>
              </a:rPr>
              <a:t>Delays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ontent Placeholder 6"/>
          <p:cNvSpPr/>
          <p:nvPr/>
        </p:nvSpPr>
        <p:spPr>
          <a:xfrm>
            <a:off x="6213600" y="1872000"/>
            <a:ext cx="5138640" cy="42613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feld 12"/>
          <p:cNvSpPr/>
          <p:nvPr/>
        </p:nvSpPr>
        <p:spPr>
          <a:xfrm>
            <a:off x="10775520" y="1887120"/>
            <a:ext cx="576000" cy="257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1100" b="0" strike="noStrike" spc="-1">
                <a:solidFill>
                  <a:schemeClr val="lt1"/>
                </a:solidFill>
                <a:latin typeface="Times New Roman"/>
                <a:ea typeface="MS Gothic"/>
              </a:rPr>
              <a:t>Angles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dt" idx="10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(3) Small-Scale Fading Model – Details 2/2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ldNum" idx="10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643ABB2C-89F1-445B-996F-28CD3C113968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Content Placeholder 6"/>
          <p:cNvSpPr/>
          <p:nvPr/>
        </p:nvSpPr>
        <p:spPr>
          <a:xfrm>
            <a:off x="914400" y="1903320"/>
            <a:ext cx="5048280" cy="4261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feld 13"/>
          <p:cNvSpPr/>
          <p:nvPr/>
        </p:nvSpPr>
        <p:spPr>
          <a:xfrm>
            <a:off x="5363280" y="1900800"/>
            <a:ext cx="592560" cy="257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de-DE" sz="1100" b="0" strike="noStrike" spc="-1">
                <a:solidFill>
                  <a:schemeClr val="lt1"/>
                </a:solidFill>
                <a:latin typeface="Times New Roman"/>
                <a:ea typeface="MS Gothic"/>
              </a:rPr>
              <a:t>Powers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ontent Placeholder 6"/>
          <p:cNvSpPr/>
          <p:nvPr/>
        </p:nvSpPr>
        <p:spPr>
          <a:xfrm>
            <a:off x="6213600" y="1903320"/>
            <a:ext cx="5175720" cy="42613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feld 15"/>
          <p:cNvSpPr/>
          <p:nvPr/>
        </p:nvSpPr>
        <p:spPr>
          <a:xfrm>
            <a:off x="10800720" y="1930320"/>
            <a:ext cx="598680" cy="257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1100" b="0" strike="noStrike" spc="-1">
                <a:solidFill>
                  <a:schemeClr val="lt1"/>
                </a:solidFill>
                <a:latin typeface="Times New Roman"/>
                <a:ea typeface="MS Gothic"/>
              </a:rPr>
              <a:t>Scaling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dt" idx="10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consistent framework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(4) MIMO Model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ldNum" idx="103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03AA52A-00ED-4A2D-B248-AEE706DC6FD9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8" name="Grafik 6"/>
          <p:cNvPicPr/>
          <p:nvPr/>
        </p:nvPicPr>
        <p:blipFill>
          <a:blip r:embed="rId3"/>
          <a:stretch/>
        </p:blipFill>
        <p:spPr>
          <a:xfrm>
            <a:off x="873720" y="1922400"/>
            <a:ext cx="5635440" cy="3610440"/>
          </a:xfrm>
          <a:prstGeom prst="rect">
            <a:avLst/>
          </a:prstGeom>
          <a:ln w="0">
            <a:noFill/>
          </a:ln>
        </p:spPr>
      </p:pic>
      <p:cxnSp>
        <p:nvCxnSpPr>
          <p:cNvPr id="269" name="Gerade Verbindung mit Pfeil 12"/>
          <p:cNvCxnSpPr/>
          <p:nvPr/>
        </p:nvCxnSpPr>
        <p:spPr>
          <a:xfrm>
            <a:off x="1343160" y="2519640"/>
            <a:ext cx="360" cy="79380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270" name="Textfeld 16"/>
          <p:cNvSpPr/>
          <p:nvPr/>
        </p:nvSpPr>
        <p:spPr>
          <a:xfrm>
            <a:off x="5951880" y="1712160"/>
            <a:ext cx="1541880" cy="5842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1" name="Gerade Verbindung mit Pfeil 13"/>
          <p:cNvCxnSpPr/>
          <p:nvPr/>
        </p:nvCxnSpPr>
        <p:spPr>
          <a:xfrm flipH="1">
            <a:off x="6237360" y="2334600"/>
            <a:ext cx="339480" cy="47916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triangle" w="med" len="med"/>
          </a:ln>
        </p:spPr>
      </p:cxnSp>
      <p:pic>
        <p:nvPicPr>
          <p:cNvPr id="272" name="Grafik 8"/>
          <p:cNvPicPr/>
          <p:nvPr/>
        </p:nvPicPr>
        <p:blipFill>
          <a:blip r:embed="rId5"/>
          <a:stretch/>
        </p:blipFill>
        <p:spPr>
          <a:xfrm>
            <a:off x="7392240" y="2539440"/>
            <a:ext cx="3546360" cy="1320480"/>
          </a:xfrm>
          <a:prstGeom prst="rect">
            <a:avLst/>
          </a:prstGeom>
          <a:ln w="0">
            <a:noFill/>
          </a:ln>
        </p:spPr>
      </p:pic>
      <p:sp>
        <p:nvSpPr>
          <p:cNvPr id="273" name="Rechteck 3"/>
          <p:cNvSpPr/>
          <p:nvPr/>
        </p:nvSpPr>
        <p:spPr>
          <a:xfrm>
            <a:off x="2644920" y="4253760"/>
            <a:ext cx="3830760" cy="1583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Frutiger LT Com 55 Roman"/>
              <a:ea typeface="MS Gothic"/>
            </a:endParaRPr>
          </a:p>
        </p:txBody>
      </p:sp>
      <p:sp>
        <p:nvSpPr>
          <p:cNvPr id="274" name="Textfeld 17"/>
          <p:cNvSpPr/>
          <p:nvPr/>
        </p:nvSpPr>
        <p:spPr>
          <a:xfrm>
            <a:off x="2114280" y="5571360"/>
            <a:ext cx="8273880" cy="78444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feld 18"/>
          <p:cNvSpPr/>
          <p:nvPr/>
        </p:nvSpPr>
        <p:spPr>
          <a:xfrm>
            <a:off x="918000" y="4685400"/>
            <a:ext cx="151164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MIMO Channel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Matrix </a:t>
            </a:r>
            <a:r>
              <a:rPr lang="de-DE" sz="1600" b="1" strike="noStrike" spc="-1">
                <a:solidFill>
                  <a:schemeClr val="dk1"/>
                </a:solidFill>
                <a:latin typeface="Cambria Math"/>
                <a:ea typeface="MS Gothic"/>
              </a:rPr>
              <a:t>H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feld 19"/>
          <p:cNvSpPr/>
          <p:nvPr/>
        </p:nvSpPr>
        <p:spPr>
          <a:xfrm>
            <a:off x="3012120" y="4844880"/>
            <a:ext cx="737280" cy="333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L Taps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feld 20"/>
          <p:cNvSpPr/>
          <p:nvPr/>
        </p:nvSpPr>
        <p:spPr>
          <a:xfrm>
            <a:off x="5172480" y="4529880"/>
            <a:ext cx="85608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Receive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Antenna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feld 21"/>
          <p:cNvSpPr/>
          <p:nvPr/>
        </p:nvSpPr>
        <p:spPr>
          <a:xfrm>
            <a:off x="592920" y="1798920"/>
            <a:ext cx="1541880" cy="58428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feld 22"/>
          <p:cNvSpPr/>
          <p:nvPr/>
        </p:nvSpPr>
        <p:spPr>
          <a:xfrm>
            <a:off x="4275360" y="4630320"/>
            <a:ext cx="67932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Tap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Power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xtfeld 23"/>
          <p:cNvSpPr/>
          <p:nvPr/>
        </p:nvSpPr>
        <p:spPr>
          <a:xfrm>
            <a:off x="5883480" y="4274640"/>
            <a:ext cx="1133640" cy="333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Polarization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Textfeld 24"/>
          <p:cNvSpPr/>
          <p:nvPr/>
        </p:nvSpPr>
        <p:spPr>
          <a:xfrm>
            <a:off x="6743160" y="4560120"/>
            <a:ext cx="89892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Transmit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Antenna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feld 25"/>
          <p:cNvSpPr/>
          <p:nvPr/>
        </p:nvSpPr>
        <p:spPr>
          <a:xfrm>
            <a:off x="9306720" y="4552560"/>
            <a:ext cx="64440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Tap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Delay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Textfeld 26"/>
          <p:cNvSpPr/>
          <p:nvPr/>
        </p:nvSpPr>
        <p:spPr>
          <a:xfrm>
            <a:off x="8042760" y="4598640"/>
            <a:ext cx="67932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Phase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Offset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4" name="Gerade Verbindung mit Pfeil 14"/>
          <p:cNvCxnSpPr/>
          <p:nvPr/>
        </p:nvCxnSpPr>
        <p:spPr>
          <a:xfrm>
            <a:off x="1819080" y="5255640"/>
            <a:ext cx="499320" cy="48960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5" name="Gerade Verbindung mit Pfeil 15"/>
          <p:cNvCxnSpPr/>
          <p:nvPr/>
        </p:nvCxnSpPr>
        <p:spPr>
          <a:xfrm>
            <a:off x="3453120" y="5183280"/>
            <a:ext cx="894600" cy="58500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6" name="Gerade Verbindung mit Pfeil 16"/>
          <p:cNvCxnSpPr/>
          <p:nvPr/>
        </p:nvCxnSpPr>
        <p:spPr>
          <a:xfrm>
            <a:off x="4699080" y="5250960"/>
            <a:ext cx="284040" cy="49428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7" name="Gerade Verbindung mit Pfeil 17"/>
          <p:cNvCxnSpPr/>
          <p:nvPr/>
        </p:nvCxnSpPr>
        <p:spPr>
          <a:xfrm>
            <a:off x="5668200" y="5144400"/>
            <a:ext cx="9720" cy="57240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8" name="Gerade Verbindung mit Pfeil 18"/>
          <p:cNvCxnSpPr/>
          <p:nvPr/>
        </p:nvCxnSpPr>
        <p:spPr>
          <a:xfrm>
            <a:off x="6464160" y="4685040"/>
            <a:ext cx="13320" cy="109764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89" name="Gerade Verbindung mit Pfeil 19"/>
          <p:cNvCxnSpPr/>
          <p:nvPr/>
        </p:nvCxnSpPr>
        <p:spPr>
          <a:xfrm>
            <a:off x="7175160" y="5142600"/>
            <a:ext cx="9720" cy="57204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90" name="Gerade Verbindung mit Pfeil 20"/>
          <p:cNvCxnSpPr/>
          <p:nvPr/>
        </p:nvCxnSpPr>
        <p:spPr>
          <a:xfrm>
            <a:off x="9696240" y="5142600"/>
            <a:ext cx="9720" cy="57204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cxnSp>
        <p:nvCxnSpPr>
          <p:cNvPr id="291" name="Gerade Verbindung mit Pfeil 21"/>
          <p:cNvCxnSpPr/>
          <p:nvPr/>
        </p:nvCxnSpPr>
        <p:spPr>
          <a:xfrm>
            <a:off x="8418240" y="5195880"/>
            <a:ext cx="9720" cy="57240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sp>
        <p:nvSpPr>
          <p:cNvPr id="292" name="Textfeld 27"/>
          <p:cNvSpPr/>
          <p:nvPr/>
        </p:nvSpPr>
        <p:spPr>
          <a:xfrm>
            <a:off x="10405800" y="4913640"/>
            <a:ext cx="1014840" cy="577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Frequency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mbria Math"/>
                <a:ea typeface="MS Gothic"/>
              </a:rPr>
              <a:t>Offset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3" name="Gerade Verbindung mit Pfeil 22"/>
          <p:cNvCxnSpPr/>
          <p:nvPr/>
        </p:nvCxnSpPr>
        <p:spPr>
          <a:xfrm flipH="1">
            <a:off x="10307160" y="5571360"/>
            <a:ext cx="541440" cy="556920"/>
          </a:xfrm>
          <a:prstGeom prst="straightConnector1">
            <a:avLst/>
          </a:prstGeom>
          <a:ln w="19050">
            <a:solidFill>
              <a:srgbClr val="3333CC"/>
            </a:solidFill>
            <a:round/>
            <a:tailEnd type="triangle" w="med" len="med"/>
          </a:ln>
        </p:spPr>
      </p:cxnSp>
      <p:sp>
        <p:nvSpPr>
          <p:cNvPr id="294" name="PlaceHolder 3"/>
          <p:cNvSpPr>
            <a:spLocks noGrp="1"/>
          </p:cNvSpPr>
          <p:nvPr>
            <p:ph type="dt" idx="104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ftr" idx="105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Motivation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51520" y="1981080"/>
            <a:ext cx="10723680" cy="448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Wi-Fi 7 (IEEE Std 802.11be-2024) introduced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multi-link operation (MLO)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enabling devices to utilize multiple bands (2.4, 5, 6 GHz) concurrently to facilitate higher throughput, improved reliability and reduced latency.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Multi-AP coordination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is currently developed by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TGbn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to reduce interference and support advanced use cases (Industry 4.0, TSN).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In addition,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new bands 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are being introduced in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mm-wave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TGbq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 and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optical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spectrum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TGbr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), all reusing sub-7 GHz baseband technology.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Current Wi-Fi channel models do not support the combine sub-7 GHz, mm-wave and optical bands at the same location.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Channels for different APs are generated independently, leading potentially to less realistic results for MLO, and using MU-MIMO, Coordinated Multi-AP etc..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There is a fundamental lack of spatial consistency.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3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525BF354-74E6-474A-B201-DE363D63ECAA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dt" idx="3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New optical channel model</a:t>
            </a:r>
            <a:br>
              <a:rPr sz="3200"/>
            </a:br>
            <a:r>
              <a:rPr lang="en-US" sz="3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(2) Methodology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131120" cy="4113000"/>
          </a:xfrm>
          <a:prstGeom prst="rect">
            <a:avLst/>
          </a:prstGeom>
          <a:blipFill rotWithShape="0">
            <a:blip r:embed="rId2"/>
            <a:stretch/>
          </a:blipFill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sldNum" idx="10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D9783158-A7E8-455D-B129-DAF0B7579DBD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99" name="Gruppieren 2"/>
          <p:cNvGrpSpPr/>
          <p:nvPr/>
        </p:nvGrpSpPr>
        <p:grpSpPr>
          <a:xfrm>
            <a:off x="8397360" y="2129400"/>
            <a:ext cx="3867840" cy="2543040"/>
            <a:chOff x="8397360" y="2129400"/>
            <a:chExt cx="3867840" cy="2543040"/>
          </a:xfrm>
        </p:grpSpPr>
        <p:pic>
          <p:nvPicPr>
            <p:cNvPr id="300" name="Grafik 10"/>
            <p:cNvPicPr/>
            <p:nvPr/>
          </p:nvPicPr>
          <p:blipFill>
            <a:blip r:embed="rId3"/>
            <a:stretch/>
          </p:blipFill>
          <p:spPr>
            <a:xfrm>
              <a:off x="8397360" y="2129400"/>
              <a:ext cx="3672000" cy="2310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1" name="Rechteck 4"/>
            <p:cNvSpPr/>
            <p:nvPr/>
          </p:nvSpPr>
          <p:spPr>
            <a:xfrm>
              <a:off x="8397360" y="4383000"/>
              <a:ext cx="3867840" cy="28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spAutoFit/>
            </a:bodyPr>
            <a:lstStyle/>
            <a:p>
              <a:pPr algn="ctr" defTabSz="449280">
                <a:lnSpc>
                  <a:spcPct val="100000"/>
                </a:lnSpc>
                <a:spcAft>
                  <a:spcPts val="519"/>
                </a:spcAft>
              </a:pPr>
              <a:r>
                <a:rPr lang="de-DE" sz="1300" b="0" strike="noStrike" spc="-1">
                  <a:solidFill>
                    <a:schemeClr val="dk1"/>
                  </a:solidFill>
                  <a:latin typeface="Times New Roman"/>
                  <a:ea typeface="MS Gothic"/>
                </a:rPr>
                <a:t> Typical optical impulse response for single link [13]</a:t>
              </a:r>
              <a:endParaRPr lang="en-US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2" name="TextBox 2"/>
          <p:cNvSpPr/>
          <p:nvPr/>
        </p:nvSpPr>
        <p:spPr>
          <a:xfrm>
            <a:off x="1042560" y="2399760"/>
            <a:ext cx="7158960" cy="46116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>
                    <a:alpha val="1000"/>
                  </a:srgbClr>
                </a:solidFill>
                <a:latin typeface="Times New Roman"/>
                <a:ea typeface="MS Gothic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dt" idx="10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ftr" idx="108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New optical channel model</a:t>
            </a:r>
            <a:br>
              <a:rPr sz="3200"/>
            </a:br>
            <a:r>
              <a:rPr lang="de-DE" sz="3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(3) Validation by measurement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sldNum" idx="109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C0C6F38A-529E-4CB1-AAEE-D8CCCE771982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Grafik 11"/>
          <p:cNvPicPr/>
          <p:nvPr/>
        </p:nvPicPr>
        <p:blipFill>
          <a:blip r:embed="rId2"/>
          <a:stretch/>
        </p:blipFill>
        <p:spPr>
          <a:xfrm>
            <a:off x="1098000" y="4172760"/>
            <a:ext cx="2925720" cy="2194200"/>
          </a:xfrm>
          <a:prstGeom prst="rect">
            <a:avLst/>
          </a:prstGeom>
          <a:ln w="0">
            <a:noFill/>
          </a:ln>
        </p:spPr>
      </p:pic>
      <p:pic>
        <p:nvPicPr>
          <p:cNvPr id="308" name="Grafik 12"/>
          <p:cNvPicPr/>
          <p:nvPr/>
        </p:nvPicPr>
        <p:blipFill>
          <a:blip r:embed="rId3"/>
          <a:stretch/>
        </p:blipFill>
        <p:spPr>
          <a:xfrm>
            <a:off x="4330440" y="4172760"/>
            <a:ext cx="2925720" cy="2194200"/>
          </a:xfrm>
          <a:prstGeom prst="rect">
            <a:avLst/>
          </a:prstGeom>
          <a:ln w="0">
            <a:noFill/>
          </a:ln>
        </p:spPr>
      </p:pic>
      <p:pic>
        <p:nvPicPr>
          <p:cNvPr id="309" name="Grafik 14"/>
          <p:cNvPicPr/>
          <p:nvPr/>
        </p:nvPicPr>
        <p:blipFill>
          <a:blip r:embed="rId4"/>
          <a:stretch/>
        </p:blipFill>
        <p:spPr>
          <a:xfrm>
            <a:off x="8113320" y="3352680"/>
            <a:ext cx="3276360" cy="2906280"/>
          </a:xfrm>
          <a:prstGeom prst="rect">
            <a:avLst/>
          </a:prstGeom>
          <a:ln w="0">
            <a:noFill/>
          </a:ln>
        </p:spPr>
      </p:pic>
      <p:grpSp>
        <p:nvGrpSpPr>
          <p:cNvPr id="310" name="Group 4"/>
          <p:cNvGrpSpPr/>
          <p:nvPr/>
        </p:nvGrpSpPr>
        <p:grpSpPr>
          <a:xfrm>
            <a:off x="1819080" y="1774080"/>
            <a:ext cx="2797920" cy="2302920"/>
            <a:chOff x="1819080" y="1774080"/>
            <a:chExt cx="2797920" cy="2302920"/>
          </a:xfrm>
        </p:grpSpPr>
        <p:grpSp>
          <p:nvGrpSpPr>
            <p:cNvPr id="311" name="Group 5"/>
            <p:cNvGrpSpPr/>
            <p:nvPr/>
          </p:nvGrpSpPr>
          <p:grpSpPr>
            <a:xfrm>
              <a:off x="1819080" y="1774080"/>
              <a:ext cx="2797920" cy="2001240"/>
              <a:chOff x="1819080" y="1774080"/>
              <a:chExt cx="2797920" cy="2001240"/>
            </a:xfrm>
          </p:grpSpPr>
          <p:pic>
            <p:nvPicPr>
              <p:cNvPr id="312" name="Picture 4"/>
              <p:cNvPicPr/>
              <p:nvPr/>
            </p:nvPicPr>
            <p:blipFill>
              <a:blip r:embed="rId5"/>
              <a:stretch/>
            </p:blipFill>
            <p:spPr>
              <a:xfrm>
                <a:off x="1819080" y="1774080"/>
                <a:ext cx="2797920" cy="2001240"/>
              </a:xfrm>
              <a:prstGeom prst="rect">
                <a:avLst/>
              </a:prstGeom>
              <a:ln w="0">
                <a:noFill/>
              </a:ln>
            </p:spPr>
          </p:pic>
          <p:cxnSp>
            <p:nvCxnSpPr>
              <p:cNvPr id="313" name="Straight Arrow Connector 2"/>
              <p:cNvCxnSpPr/>
              <p:nvPr/>
            </p:nvCxnSpPr>
            <p:spPr>
              <a:xfrm>
                <a:off x="2799000" y="2872800"/>
                <a:ext cx="8341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14" name="TextBox 1"/>
              <p:cNvSpPr/>
              <p:nvPr/>
            </p:nvSpPr>
            <p:spPr>
              <a:xfrm>
                <a:off x="3133800" y="2580840"/>
                <a:ext cx="33336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449280">
                  <a:lnSpc>
                    <a:spcPct val="100000"/>
                  </a:lnSpc>
                </a:pPr>
                <a:r>
                  <a:rPr lang="de-DE" sz="1600" b="0" strike="noStrike" spc="-1">
                    <a:solidFill>
                      <a:srgbClr val="FF0000"/>
                    </a:solidFill>
                    <a:latin typeface="Times New Roman"/>
                    <a:ea typeface="MS Gothic"/>
                  </a:rPr>
                  <a:t>d</a:t>
                </a:r>
                <a:endParaRPr lang="en-US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15" name="TextBox 7"/>
            <p:cNvSpPr/>
            <p:nvPr/>
          </p:nvSpPr>
          <p:spPr>
            <a:xfrm>
              <a:off x="2627640" y="3804480"/>
              <a:ext cx="1176120" cy="27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449280">
                <a:lnSpc>
                  <a:spcPct val="100000"/>
                </a:lnSpc>
              </a:pPr>
              <a:r>
                <a:rPr lang="de-DE" sz="1200" b="0" strike="noStrike" spc="-1">
                  <a:solidFill>
                    <a:schemeClr val="dk1"/>
                  </a:solidFill>
                  <a:latin typeface="Times New Roman"/>
                  <a:ea typeface="MS Gothic"/>
                </a:rPr>
                <a:t>SISO Scenario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6" name="Group 6"/>
          <p:cNvGrpSpPr/>
          <p:nvPr/>
        </p:nvGrpSpPr>
        <p:grpSpPr>
          <a:xfrm>
            <a:off x="5454360" y="1778040"/>
            <a:ext cx="2467080" cy="2302200"/>
            <a:chOff x="5454360" y="1778040"/>
            <a:chExt cx="2467080" cy="2302200"/>
          </a:xfrm>
        </p:grpSpPr>
        <p:pic>
          <p:nvPicPr>
            <p:cNvPr id="317" name="Grafik 15"/>
            <p:cNvPicPr/>
            <p:nvPr/>
          </p:nvPicPr>
          <p:blipFill>
            <a:blip r:embed="rId6"/>
            <a:stretch/>
          </p:blipFill>
          <p:spPr>
            <a:xfrm>
              <a:off x="5454360" y="1778040"/>
              <a:ext cx="2467080" cy="202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8" name="TextBox 8"/>
            <p:cNvSpPr/>
            <p:nvPr/>
          </p:nvSpPr>
          <p:spPr>
            <a:xfrm>
              <a:off x="6099840" y="3807720"/>
              <a:ext cx="1261800" cy="27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449280">
                <a:lnSpc>
                  <a:spcPct val="100000"/>
                </a:lnSpc>
              </a:pPr>
              <a:r>
                <a:rPr lang="de-DE" sz="1200" b="0" strike="noStrike" spc="-1">
                  <a:solidFill>
                    <a:schemeClr val="dk1"/>
                  </a:solidFill>
                  <a:latin typeface="Times New Roman"/>
                  <a:ea typeface="MS Gothic"/>
                </a:rPr>
                <a:t>MIMO Scenario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9" name="PlaceHolder 3"/>
          <p:cNvSpPr>
            <a:spLocks noGrp="1"/>
          </p:cNvSpPr>
          <p:nvPr>
            <p:ph type="dt" idx="11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ftr" idx="111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New optical channel model</a:t>
            </a:r>
            <a:br>
              <a:rPr sz="3200"/>
            </a:br>
            <a:r>
              <a:rPr lang="de-DE" sz="3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(4) Performance Evaluation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pic>
        <p:nvPicPr>
          <p:cNvPr id="322" name="Content Placeholder 4"/>
          <p:cNvPicPr/>
          <p:nvPr/>
        </p:nvPicPr>
        <p:blipFill>
          <a:blip r:embed="rId2"/>
          <a:stretch/>
        </p:blipFill>
        <p:spPr>
          <a:xfrm>
            <a:off x="7754040" y="1995120"/>
            <a:ext cx="3615120" cy="3334680"/>
          </a:xfrm>
          <a:prstGeom prst="rect">
            <a:avLst/>
          </a:prstGeom>
          <a:ln w="9525">
            <a:noFill/>
          </a:ln>
        </p:spPr>
      </p:pic>
      <p:sp>
        <p:nvSpPr>
          <p:cNvPr id="323" name="PlaceHolder 2"/>
          <p:cNvSpPr>
            <a:spLocks noGrp="1"/>
          </p:cNvSpPr>
          <p:nvPr>
            <p:ph type="sldNum" idx="11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C2265A0-DA20-4BAB-9FD0-869F5F61A441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24" name="Gruppieren 1"/>
          <p:cNvGrpSpPr/>
          <p:nvPr/>
        </p:nvGrpSpPr>
        <p:grpSpPr>
          <a:xfrm>
            <a:off x="4300200" y="2174400"/>
            <a:ext cx="3498840" cy="3070440"/>
            <a:chOff x="4300200" y="2174400"/>
            <a:chExt cx="3498840" cy="3070440"/>
          </a:xfrm>
        </p:grpSpPr>
        <p:pic>
          <p:nvPicPr>
            <p:cNvPr id="325" name="Grafik 16"/>
            <p:cNvPicPr/>
            <p:nvPr/>
          </p:nvPicPr>
          <p:blipFill>
            <a:blip r:embed="rId3"/>
            <a:stretch/>
          </p:blipFill>
          <p:spPr>
            <a:xfrm>
              <a:off x="4418280" y="2515320"/>
              <a:ext cx="3036600" cy="2729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6" name="Textfeld 5"/>
            <p:cNvSpPr/>
            <p:nvPr/>
          </p:nvSpPr>
          <p:spPr>
            <a:xfrm>
              <a:off x="4300200" y="2174400"/>
              <a:ext cx="3498840" cy="25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449280">
                <a:lnSpc>
                  <a:spcPct val="100000"/>
                </a:lnSpc>
              </a:pPr>
              <a:r>
                <a:rPr lang="en-US" sz="1100" b="0" strike="noStrike" spc="-1">
                  <a:solidFill>
                    <a:schemeClr val="lt1"/>
                  </a:solidFill>
                  <a:latin typeface="Times New Roman"/>
                  <a:ea typeface="MS Gothic"/>
                </a:rPr>
                <a:t>Performance in mobile scenario</a:t>
              </a:r>
              <a:endParaRPr lang="en-US" sz="1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27" name="Pfeil nach rechts 3"/>
          <p:cNvSpPr/>
          <p:nvPr/>
        </p:nvSpPr>
        <p:spPr>
          <a:xfrm>
            <a:off x="4099320" y="3696480"/>
            <a:ext cx="316440" cy="258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endParaRPr lang="de-DE" sz="1800" b="0" strike="noStrike" spc="-1">
              <a:solidFill>
                <a:schemeClr val="dk1"/>
              </a:solidFill>
              <a:latin typeface="Frutiger LT Com 55 Roman"/>
              <a:ea typeface="MS Gothic"/>
            </a:endParaRPr>
          </a:p>
        </p:txBody>
      </p:sp>
      <p:pic>
        <p:nvPicPr>
          <p:cNvPr id="328" name="Picture 1"/>
          <p:cNvPicPr/>
          <p:nvPr/>
        </p:nvPicPr>
        <p:blipFill>
          <a:blip r:embed="rId4"/>
          <a:stretch/>
        </p:blipFill>
        <p:spPr>
          <a:xfrm>
            <a:off x="999000" y="2499840"/>
            <a:ext cx="3099960" cy="2373480"/>
          </a:xfrm>
          <a:prstGeom prst="rect">
            <a:avLst/>
          </a:prstGeom>
          <a:ln w="0">
            <a:noFill/>
          </a:ln>
        </p:spPr>
      </p:pic>
      <p:sp>
        <p:nvSpPr>
          <p:cNvPr id="329" name="Pfeil nach rechts 4"/>
          <p:cNvSpPr/>
          <p:nvPr/>
        </p:nvSpPr>
        <p:spPr>
          <a:xfrm>
            <a:off x="7457400" y="3696480"/>
            <a:ext cx="316440" cy="258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endParaRPr lang="de-DE" sz="1800" b="0" strike="noStrike" spc="-1">
              <a:solidFill>
                <a:schemeClr val="dk1"/>
              </a:solidFill>
              <a:latin typeface="Frutiger LT Com 55 Roman"/>
              <a:ea typeface="MS Gothic"/>
            </a:endParaRPr>
          </a:p>
        </p:txBody>
      </p:sp>
      <p:sp>
        <p:nvSpPr>
          <p:cNvPr id="330" name="Textfeld 6"/>
          <p:cNvSpPr/>
          <p:nvPr/>
        </p:nvSpPr>
        <p:spPr>
          <a:xfrm>
            <a:off x="8583480" y="2115360"/>
            <a:ext cx="181764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41"/>
              </a:spcAf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Throughput result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dt" idx="11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ftr" idx="114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Sreelal Maravanchery Mana</a:t>
            </a: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Textfeld 7"/>
          <p:cNvSpPr/>
          <p:nvPr/>
        </p:nvSpPr>
        <p:spPr>
          <a:xfrm>
            <a:off x="1128960" y="5819040"/>
            <a:ext cx="99421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de-DE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For more details, see doc. </a:t>
            </a:r>
            <a:r>
              <a:rPr lang="de-DE" sz="2000" b="0" u="sng" strike="noStrike" spc="-1">
                <a:solidFill>
                  <a:schemeClr val="dk1"/>
                </a:solidFill>
                <a:uFillTx/>
                <a:latin typeface="Times New Roman"/>
                <a:ea typeface="MS Gothic"/>
                <a:hlinkClick r:id="rId5"/>
              </a:rPr>
              <a:t>11-25/1202r0</a:t>
            </a:r>
            <a:r>
              <a:rPr lang="de-DE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 „</a:t>
            </a:r>
            <a:r>
              <a:rPr lang="en-US" sz="20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Channel Model for Enhanced Light Communications”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612360" y="194940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Hotspot scenarios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in conference-/classrooms 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dual 5/60 GHz coverage in industry [12]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hospital (4K video from endoscope to screen)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others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tbd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.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74304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Can be addressed by network densification: Embedded high-band APs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below-7 GHz APs (every 10-20 m) plus mm-wave/optical APs (every room)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74304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Demonstrate the performance gain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offloading synergy: enhanced rates for both, below-7 GHz and high-band STAs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low latency: higher bands are less congested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Grafik 13"/>
          <p:cNvPicPr/>
          <p:nvPr/>
        </p:nvPicPr>
        <p:blipFill>
          <a:blip r:embed="rId3"/>
          <a:stretch/>
        </p:blipFill>
        <p:spPr>
          <a:xfrm>
            <a:off x="8508600" y="2198160"/>
            <a:ext cx="2265480" cy="14389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Use cases and scenarios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40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F82BE2F-E283-4B62-9DC1-56F47BFA549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6" name="Grafik 2"/>
          <p:cNvPicPr/>
          <p:nvPr/>
        </p:nvPicPr>
        <p:blipFill>
          <a:blip r:embed="rId4"/>
          <a:stretch/>
        </p:blipFill>
        <p:spPr>
          <a:xfrm>
            <a:off x="6966720" y="2233080"/>
            <a:ext cx="1552680" cy="1356120"/>
          </a:xfrm>
          <a:prstGeom prst="rect">
            <a:avLst/>
          </a:prstGeom>
          <a:ln w="12700">
            <a:solidFill>
              <a:srgbClr val="179C7D"/>
            </a:solidFill>
            <a:round/>
          </a:ln>
        </p:spPr>
      </p:pic>
      <p:sp>
        <p:nvSpPr>
          <p:cNvPr id="127" name="Gleichschenkliges Dreieck 7"/>
          <p:cNvSpPr/>
          <p:nvPr/>
        </p:nvSpPr>
        <p:spPr>
          <a:xfrm>
            <a:off x="7508160" y="2649960"/>
            <a:ext cx="173520" cy="412560"/>
          </a:xfrm>
          <a:prstGeom prst="triangle">
            <a:avLst>
              <a:gd name="adj" fmla="val 50000"/>
            </a:avLst>
          </a:prstGeom>
          <a:gradFill rotWithShape="0">
            <a:gsLst>
              <a:gs pos="2000">
                <a:srgbClr val="CCCCCC"/>
              </a:gs>
              <a:gs pos="100000">
                <a:srgbClr val="FFC5B6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pPr defTabSz="914400">
              <a:lnSpc>
                <a:spcPct val="100000"/>
              </a:lnSpc>
              <a:spcAft>
                <a:spcPts val="720"/>
              </a:spcAft>
              <a:tabLst>
                <a:tab pos="0" algn="l"/>
              </a:tabLst>
            </a:pPr>
            <a:endParaRPr lang="de-DE" sz="1800" b="0" strike="noStrike" spc="-1">
              <a:solidFill>
                <a:schemeClr val="dk1">
                  <a:lumMod val="50000"/>
                  <a:lumOff val="50000"/>
                </a:schemeClr>
              </a:solidFill>
              <a:latin typeface="Frutiger LT Com 55 Roman"/>
              <a:ea typeface="MS Gothic"/>
            </a:endParaRPr>
          </a:p>
        </p:txBody>
      </p:sp>
      <p:pic>
        <p:nvPicPr>
          <p:cNvPr id="128" name="Grafik 9"/>
          <p:cNvPicPr/>
          <p:nvPr/>
        </p:nvPicPr>
        <p:blipFill>
          <a:blip r:embed="rId5"/>
          <a:stretch/>
        </p:blipFill>
        <p:spPr>
          <a:xfrm>
            <a:off x="10650600" y="2235960"/>
            <a:ext cx="1533240" cy="136188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4"/>
          <p:cNvSpPr>
            <a:spLocks noGrp="1"/>
          </p:cNvSpPr>
          <p:nvPr>
            <p:ph type="dt" idx="4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Recap of existing models: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TGn/ac/ax model (2.4 or 5 GHz) [1] – [4]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51520" y="1981080"/>
            <a:ext cx="107236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Extension of traditional single-input single-output (SISO) channel models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Medbo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, 1998)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Multiple antenna (MIMO) models are based on the cluster model (Saleh, Valenzuela, 1987)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Channel is modelled by 2 to 6 clusters each having: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Power and delay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of each tap in a particular cluster 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Angular spread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(AS), angle-of-arrival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AoA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), and angle of departure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AoD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 values 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“Bell” shaped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Doppler spectrum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Channel matrix 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fully describes propagation channel between TX and RX antennas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fr-FR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Besides</a:t>
            </a: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fr-FR" sz="1800" b="1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i.i.d</a:t>
            </a:r>
            <a:r>
              <a:rPr lang="fr-FR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. matrix, uses </a:t>
            </a:r>
            <a:r>
              <a:rPr lang="fr-FR" sz="1800" b="1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correlation</a:t>
            </a:r>
            <a:r>
              <a:rPr lang="fr-FR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matrix</a:t>
            </a: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based on the power angular spectrum (PAS)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Additional model for cross-polarization discrimination (XPD) for antennas with different polarizations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Model parameters customize channel models for various scenarios (e.g. office, open space, etc.)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4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29134CC4-1D48-402C-827E-8246FAB98400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 idx="4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Stephan Jaeckel, SJC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Recap of existing models: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TGad/ay model (60 GHz) [5]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51520" y="1981080"/>
            <a:ext cx="1084356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Provides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accurate space-time characteristics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of the propagation channel at 60 GHz	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Support beamforming with steerable directional antennas on both TX and RX, no limitation on antennas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Account for polarization characteristics of antennas and signals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Support non-stationarity characteristics of the propagation channel due to people moving in the area 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Proper description of SU- and MU-MIMO modes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Ultra Short Range (USR) mmWave communication (TGay)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Based on existing TGad models for 60 GHz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ray-tracing simulations and measurements provided by the MiWEBA EU-Japan joint project 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TGad covers conference room and living room scenarios 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TGay covers a very wide variety of indoor and outdoor applications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4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FA41E61-1434-45FF-88C2-DA63D5F05F35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 idx="4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Stephan Jaeckel, SJC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Recap of existing models:</a:t>
            </a:r>
            <a:br>
              <a:rPr sz="3200"/>
            </a:br>
            <a:r>
              <a:rPr lang="en-GB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QuaDRiGa (0.1 - 100 GHz) [6] – [8]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79520" y="1981080"/>
            <a:ext cx="107956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Active development since 2010 (based on WINNER+ code)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Open-source: </a:t>
            </a:r>
            <a:r>
              <a:rPr lang="en-US" sz="1800" b="0" u="sng" strike="noStrike" spc="-1">
                <a:solidFill>
                  <a:srgbClr val="CCCCFF"/>
                </a:solidFill>
                <a:uFillTx/>
                <a:latin typeface="Times New Roman"/>
                <a:ea typeface="MS Gothic"/>
                <a:hlinkClick r:id="rId3"/>
              </a:rPr>
              <a:t>http://quadriga-channel-model.de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(incl. regular updates)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Reference implementation for various 3GPP and ETSI models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3D modeling approach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 (placement of  scatterers in 3D coordinate system, 3D antennas)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Geometric polarization propagation model for co-/cross-polarized antenna arrays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Spatially correlated large and small-scale fading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Deterministic time evolution of impulse response incl. dual-mobility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Support for 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multiple frequency bands 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up to 100 GHz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Up to 300 MHz bandwidth from 0.45-6 GHz carrier frequency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Up to 2 GHz bandwidth at mm-wave frequencies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Wide range of propagation scenarios: indoor, outdoor, macro, pico, femto, relay, industrial and satellite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Extensively tested against measurements in indoor and outdoor environments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4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49F4FFE-F83A-4C63-94B3-1BA08D2F523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dt" idx="4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ftr" idx="48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Recap of existing models:</a:t>
            </a:r>
            <a:br>
              <a:rPr sz="3200"/>
            </a:b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TGbb model for optical bands [9]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TGbb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channel models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Link level model (</a:t>
            </a:r>
            <a:r>
              <a:rPr lang="en-US" sz="2000" b="0" u="sng" strike="noStrike" spc="-1" dirty="0">
                <a:solidFill>
                  <a:srgbClr val="CCCCFF"/>
                </a:solidFill>
                <a:uFillTx/>
                <a:latin typeface="Times New Roman"/>
                <a:ea typeface="MS Gothic"/>
                <a:hlinkClick r:id="rId3"/>
              </a:rPr>
              <a:t>11-18/1582r3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scenarios are manually defined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in 3D, CIR are created by ray tracing (using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Zemax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realistic 3D models are not considered, complex due to ray tracing in time domain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support of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MIMO and mobility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, but just single snapshots at a given configuration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tradeoff between model accuracy and computational complexity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validated by preliminary measurements (11-20/1234r0)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used in simulations to compare PHY proposals (11-19/1054r2 and 11-19/1566r3)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System level model (</a:t>
            </a:r>
            <a:r>
              <a:rPr lang="en-US" sz="2000" b="0" u="sng" strike="noStrike" spc="-1" dirty="0">
                <a:solidFill>
                  <a:srgbClr val="CCCCFF"/>
                </a:solidFill>
                <a:uFillTx/>
                <a:latin typeface="Times New Roman"/>
                <a:ea typeface="MS Gothic"/>
                <a:hlinkClick r:id="rId4"/>
              </a:rPr>
              <a:t>11-19/0187r4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based on LOS only, NLOS is considered negligible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never been used since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TGbb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made no changes to the MAC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49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2864105-D4ED-4ACC-A748-DCA369E547B7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dt" idx="5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dirty="0"/>
              <a:t>, Fraunhofer HHI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Summary on existing models:</a:t>
            </a:r>
            <a:br>
              <a:rPr sz="3200"/>
            </a:br>
            <a:r>
              <a:rPr lang="en-US" sz="2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Types of Channel Models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 lang="en-GB" sz="2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ldNum" idx="5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6177B829-A1D1-49AB-B4ED-7AE8F117092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9" name="Grafik 7"/>
          <p:cNvPicPr/>
          <p:nvPr/>
        </p:nvPicPr>
        <p:blipFill>
          <a:blip r:embed="rId3"/>
          <a:stretch/>
        </p:blipFill>
        <p:spPr>
          <a:xfrm>
            <a:off x="1703520" y="2421000"/>
            <a:ext cx="8638920" cy="3671640"/>
          </a:xfrm>
          <a:prstGeom prst="rect">
            <a:avLst/>
          </a:prstGeom>
          <a:ln w="0">
            <a:noFill/>
          </a:ln>
        </p:spPr>
      </p:pic>
      <p:sp>
        <p:nvSpPr>
          <p:cNvPr id="150" name="Rechteck 2"/>
          <p:cNvSpPr/>
          <p:nvPr/>
        </p:nvSpPr>
        <p:spPr>
          <a:xfrm>
            <a:off x="1854360" y="1910520"/>
            <a:ext cx="1467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TGn/ac/ax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hteck 9"/>
          <p:cNvSpPr/>
          <p:nvPr/>
        </p:nvSpPr>
        <p:spPr>
          <a:xfrm>
            <a:off x="4791240" y="1912680"/>
            <a:ext cx="270468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GB" sz="24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TGad/ay/</a:t>
            </a:r>
            <a:r>
              <a:rPr lang="en-US" sz="24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QuaDRiGa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Rechteck 9"/>
          <p:cNvSpPr/>
          <p:nvPr/>
        </p:nvSpPr>
        <p:spPr>
          <a:xfrm>
            <a:off x="9275400" y="1912680"/>
            <a:ext cx="109980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Times New Roman"/>
                <a:ea typeface="MS Gothic"/>
              </a:rPr>
              <a:t>TGbb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dt" idx="5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 idx="5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0</TotalTime>
  <Words>3519</Words>
  <Application>Microsoft Office PowerPoint</Application>
  <PresentationFormat>Breitbild</PresentationFormat>
  <Paragraphs>508</Paragraphs>
  <Slides>32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10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50" baseType="lpstr">
      <vt:lpstr>Arial</vt:lpstr>
      <vt:lpstr>Cambria Math</vt:lpstr>
      <vt:lpstr>Courier New</vt:lpstr>
      <vt:lpstr>Frutiger LT Com 55 Roman</vt:lpstr>
      <vt:lpstr>Symbol</vt:lpstr>
      <vt:lpstr>Times New Roman</vt:lpstr>
      <vt:lpstr>Wingdings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Microsoft Word 97 - 2003 Document</vt:lpstr>
      <vt:lpstr>Unified channel model for 802.11</vt:lpstr>
      <vt:lpstr>Abstract</vt:lpstr>
      <vt:lpstr>Motivation</vt:lpstr>
      <vt:lpstr>Use cases and scenarios</vt:lpstr>
      <vt:lpstr>Recap of existing models: TGn/ac/ax model (2.4 or 5 GHz) [1] – [4]</vt:lpstr>
      <vt:lpstr>Recap of existing models: TGad/ay model (60 GHz) [5]</vt:lpstr>
      <vt:lpstr>Recap of existing models: QuaDRiGa (0.1 - 100 GHz) [6] – [8]</vt:lpstr>
      <vt:lpstr>Recap of existing models: TGbb model for optical bands [9]</vt:lpstr>
      <vt:lpstr>Summary on existing models: Types of Channel Models </vt:lpstr>
      <vt:lpstr>Limitations of existing 802.11 models</vt:lpstr>
      <vt:lpstr>Modern modelling approaches  QuaDRiGa</vt:lpstr>
      <vt:lpstr>Modern modelling approaches  Site-specific mm-wave model </vt:lpstr>
      <vt:lpstr>Modern modelling approaches  New optical channel model</vt:lpstr>
      <vt:lpstr>Open software available</vt:lpstr>
      <vt:lpstr>Develop a unified channel model</vt:lpstr>
      <vt:lpstr>Proposal to form UCM TIG</vt:lpstr>
      <vt:lpstr>Conclusions</vt:lpstr>
      <vt:lpstr>Straw Poll</vt:lpstr>
      <vt:lpstr>References</vt:lpstr>
      <vt:lpstr>Appendix</vt:lpstr>
      <vt:lpstr>Time plan (F2F meetings) </vt:lpstr>
      <vt:lpstr>Bi-weekly teleconferences </vt:lpstr>
      <vt:lpstr>3D Environment Data</vt:lpstr>
      <vt:lpstr>Spatially consistent framework (1) Site-Specific LOS model (optional)</vt:lpstr>
      <vt:lpstr>Spatially consistent framework (2) Large-Scale-Fading Model </vt:lpstr>
      <vt:lpstr>Spatially consistent framework (3) Small-Scale Fading Model</vt:lpstr>
      <vt:lpstr>Spatially consistent framework (3) Small-Scale Fading Model – Details 1/2</vt:lpstr>
      <vt:lpstr>Spatially consistent framework (3) Small-Scale Fading Model – Details 2/2</vt:lpstr>
      <vt:lpstr>Spatially consistent framework (4) MIMO Model</vt:lpstr>
      <vt:lpstr>New optical channel model (2) Methodology</vt:lpstr>
      <vt:lpstr>New optical channel model (3) Validation by measurement</vt:lpstr>
      <vt:lpstr>New optical channel model (4) Performance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Multi-band channel models in 802.11</dc:title>
  <dc:subject/>
  <dc:creator>Jungnickel, Volker</dc:creator>
  <dc:description/>
  <cp:lastModifiedBy>Jungnickel, Volker</cp:lastModifiedBy>
  <cp:revision>32</cp:revision>
  <cp:lastPrinted>1601-01-01T00:00:00Z</cp:lastPrinted>
  <dcterms:created xsi:type="dcterms:W3CDTF">2025-04-25T12:26:14Z</dcterms:created>
  <dcterms:modified xsi:type="dcterms:W3CDTF">2025-07-29T06:44:58Z</dcterms:modified>
  <cp:category>Name, Affiliation</cp:category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0x01010006C10CFFC78C9946B3304FF3C5A43F1A</vt:lpwstr>
  </property>
  <property fmtid="{D5CDD505-2E9C-101B-9397-08002B2CF9AE}" pid="3" name="Notes">
    <vt:i4>22</vt:i4>
  </property>
  <property fmtid="{D5CDD505-2E9C-101B-9397-08002B2CF9AE}" pid="4" name="PresentationFormat">
    <vt:lpwstr>Breitbild</vt:lpwstr>
  </property>
  <property fmtid="{D5CDD505-2E9C-101B-9397-08002B2CF9AE}" pid="5" name="Slides">
    <vt:i4>33</vt:i4>
  </property>
</Properties>
</file>