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474" r:id="rId6"/>
    <p:sldId id="266" r:id="rId7"/>
    <p:sldId id="287" r:id="rId8"/>
    <p:sldId id="268" r:id="rId9"/>
    <p:sldId id="270" r:id="rId10"/>
    <p:sldId id="279" r:id="rId11"/>
    <p:sldId id="274" r:id="rId12"/>
    <p:sldId id="281" r:id="rId13"/>
    <p:sldId id="276" r:id="rId14"/>
    <p:sldId id="463" r:id="rId15"/>
    <p:sldId id="465" r:id="rId16"/>
    <p:sldId id="284" r:id="rId17"/>
    <p:sldId id="282" r:id="rId18"/>
    <p:sldId id="283" r:id="rId19"/>
    <p:sldId id="269" r:id="rId20"/>
    <p:sldId id="470" r:id="rId21"/>
    <p:sldId id="267" r:id="rId22"/>
    <p:sldId id="471" r:id="rId23"/>
    <p:sldId id="461" r:id="rId24"/>
    <p:sldId id="467" r:id="rId25"/>
    <p:sldId id="272" r:id="rId26"/>
    <p:sldId id="464" r:id="rId27"/>
    <p:sldId id="472" r:id="rId28"/>
    <p:sldId id="473" r:id="rId29"/>
    <p:sldId id="273" r:id="rId30"/>
    <p:sldId id="481" r:id="rId31"/>
    <p:sldId id="482" r:id="rId32"/>
    <p:sldId id="264" r:id="rId33"/>
    <p:sldId id="466" r:id="rId34"/>
    <p:sldId id="285" r:id="rId35"/>
    <p:sldId id="286" r:id="rId36"/>
    <p:sldId id="469" r:id="rId3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821B2F-25D3-0FBF-345E-3AAAE69DEAE5}" name="Maravanchery Mana, Sreelal" initials="MS" userId="S::sreelal.maravanchery@hhi.fraunhofer.de::8051ff40-4b5b-4d99-a5ca-cdc4ab160fb3" providerId="AD"/>
  <p188:author id="{F551FECE-410B-D76E-426B-439772CA9C3B}" name="Jungnickel, Volker" initials="JV" userId="S::volker.jungnickel@hhi.fraunhofer.de::9c80a660-46c5-49ac-8972-5883fd11f5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696" y="2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853873-B300-4FEB-911C-C7065BA97942}" authorId="{F551FECE-410B-D76E-426B-439772CA9C3B}" status="resolved" created="2025-06-17T09:12:51.74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graphicFrameMk id="3075" creationId="{00000000-0000-0000-0000-000000000000}"/>
    </ac:deMkLst>
    <p188:replyLst>
      <p188:reply id="{2F0F7D86-569A-4933-90FD-C4DDAAB38230}" authorId="{F551FECE-410B-D76E-426B-439772CA9C3B}" created="2025-06-17T09:14:01.447">
        <p188:txBody>
          <a:bodyPr/>
          <a:lstStyle/>
          <a:p>
            <a:r>
              <a:rPr lang="de-DE"/>
              <a:t>And we don't need all contact details. Email is usually enough. </a:t>
            </a:r>
          </a:p>
        </p188:txBody>
      </p188:reply>
      <p188:reply id="{39C33169-F6CB-4F2D-A025-00A9144A318B}" authorId="{20821B2F-25D3-0FBF-345E-3AAAE69DEAE5}" created="2025-06-20T11:07:42.547">
        <p188:txBody>
          <a:bodyPr/>
          <a:lstStyle/>
          <a:p>
            <a:r>
              <a:rPr lang="en-US"/>
              <a:t>added</a:t>
            </a:r>
          </a:p>
        </p188:txBody>
      </p188:reply>
    </p188:replyLst>
    <p188:txBody>
      <a:bodyPr/>
      <a:lstStyle/>
      <a:p>
        <a:r>
          <a:rPr lang="de-DE"/>
          <a:t>Please add Sebastian Max and Charlie Petterson from Ericsson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17F01-A084-B3DD-88C0-6826B6AF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B0447C-B3E7-4ADA-5549-D1C1FB3FD7A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3622CD-A766-A928-6ADC-4BA1633AFB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8FD213-99EA-80CE-7A7C-69FE84BE422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E52DD23-E4CF-D408-1727-0494C76076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EB8E7D79-69FD-357D-A1BD-0AD0D567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8425280-C46D-90E2-2A3B-AE42BB937A6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6B32D-EC02-E602-A181-E8DA3DFE7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42AFBFA-A4D6-903A-F095-D7E70BBDDE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2A2A5B-C5C5-DBAF-0575-20659E321EB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64E8C-3CE1-2E8D-242E-9636B21FE7A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734E7D2-8181-29EF-D1A6-EE18934535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677A2CF1-A136-EE40-692B-0A37F2BE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80B284F-BB36-3BE8-F5BD-8FDF87EB667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9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4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22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3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7BD9-2C2A-D7E6-517D-DC8554C73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5684E4-54DC-3FDF-FB0C-4E048BAD108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D382EF-6AEF-6D45-B239-09D03AF084A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50450-E214-E911-8EEF-4EFC7C4A827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80E4319-D3BA-F57C-B6A5-38184A6E24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23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D75498B4-87F2-A89C-7A0B-6089E0910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37D9DED-D622-32EF-1188-65A4C681592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8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876C9-579B-0449-E30D-C6DEA3CE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9E8E5FC-41DE-124F-FCE4-6ED21389FA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663A2A-1ACB-85AC-456A-DF965E25864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1DFA7-31BB-6990-5389-13D9EA43E43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4CA743E-1118-5203-3361-CD7B7CE5B2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974F2146-D1E4-4F30-F56D-6B78C4F5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EEA7FB5-A962-AF66-9894-A86C8D6E0DB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9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5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32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07 2025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07 2025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Fraunhofer HHI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802.11-25/1067r0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25/11-25-1202-00-00br-channel-model-for-enhanced-light-communications.pptx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jaeckel/quadriga-li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quadriga-channel-model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582-03-00bb-ieee-802-11bb-reference-channel-models-for-indoor-environment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0187-04-00bb-evaluation-methodology-for-phy-and-mac-proposal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Unified channel model for 802.11</a:t>
            </a:r>
            <a:endParaRPr lang="en-GB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2025-07-29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73618"/>
              </p:ext>
            </p:extLst>
          </p:nvPr>
        </p:nvGraphicFramePr>
        <p:xfrm>
          <a:off x="914400" y="2445431"/>
          <a:ext cx="10044112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254628" imgH="3717885" progId="Word.Document.8">
                  <p:embed/>
                </p:oleObj>
              </mc:Choice>
              <mc:Fallback>
                <p:oleObj name="Document" r:id="rId4" imgW="11254628" imgH="371788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45431"/>
                        <a:ext cx="10044112" cy="3316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19175" y="18510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 on existing models:</a:t>
            </a:r>
            <a:br>
              <a:rPr lang="en-US"/>
            </a:br>
            <a:r>
              <a:rPr lang="en-US" sz="2800" b="0"/>
              <a:t>Types of Channel Models</a:t>
            </a:r>
            <a:r>
              <a:rPr lang="en-US" sz="2800"/>
              <a:t> </a:t>
            </a:r>
            <a:endParaRPr lang="en-GB" sz="2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420888"/>
            <a:ext cx="8639238" cy="367191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847528" y="191068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solidFill>
                  <a:schemeClr val="tx1"/>
                </a:solidFill>
              </a:rPr>
              <a:t>TGn</a:t>
            </a:r>
            <a:r>
              <a:rPr lang="en-US">
                <a:solidFill>
                  <a:schemeClr val="tx1"/>
                </a:solidFill>
              </a:rPr>
              <a:t>/ac/ax</a:t>
            </a:r>
          </a:p>
        </p:txBody>
      </p:sp>
      <p:sp>
        <p:nvSpPr>
          <p:cNvPr id="10" name="Rechteck 9"/>
          <p:cNvSpPr/>
          <p:nvPr/>
        </p:nvSpPr>
        <p:spPr>
          <a:xfrm>
            <a:off x="4778631" y="1912715"/>
            <a:ext cx="2730235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TGad</a:t>
            </a:r>
            <a:r>
              <a:rPr lang="en-GB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/ay/</a:t>
            </a:r>
            <a:r>
              <a:rPr lang="en-US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QuaDRiGa</a:t>
            </a:r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2919EE84-B741-AA01-4EC9-3268B8BC0021}"/>
              </a:ext>
            </a:extLst>
          </p:cNvPr>
          <p:cNvSpPr/>
          <p:nvPr/>
        </p:nvSpPr>
        <p:spPr>
          <a:xfrm>
            <a:off x="9269433" y="1912714"/>
            <a:ext cx="1112805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800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TGbb</a:t>
            </a:r>
            <a:r>
              <a:rPr lang="en-US" sz="2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 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4E7E8B-523A-78B0-7BB9-EC7C83038EDF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DFDA96-8D7B-1DF6-DDDD-BB88BAA6942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2267814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C6E3-D722-A17B-C74C-9D4DDBB3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EA1DE9B-2A96-8CF3-3CE2-764E8D407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cs typeface="Times New Roman"/>
              </a:rPr>
              <a:t>Limitations of existing 802.11 models</a:t>
            </a:r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7C5C6CE-EA59-AFA6-F78A-935FE4CC7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1"/>
            <a:ext cx="10589685" cy="4113213"/>
          </a:xfrm>
          <a:ln/>
        </p:spPr>
        <p:txBody>
          <a:bodyPr/>
          <a:lstStyle/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>
                <a:cs typeface="Times New Roman"/>
              </a:rPr>
              <a:t>Lack on integration of features </a:t>
            </a:r>
            <a:endParaRPr lang="en-US" sz="2000" dirty="0">
              <a:cs typeface="Times New Roman"/>
            </a:endParaRP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tapped-delay</a:t>
            </a:r>
            <a:r>
              <a:rPr lang="en-US" sz="1800" b="0" dirty="0">
                <a:cs typeface="Times New Roman"/>
              </a:rPr>
              <a:t> line models for </a:t>
            </a:r>
            <a:r>
              <a:rPr lang="en-US" sz="1800" b="0" dirty="0" err="1">
                <a:cs typeface="Times New Roman"/>
              </a:rPr>
              <a:t>TGn</a:t>
            </a:r>
            <a:r>
              <a:rPr lang="en-US" sz="1800" b="0" dirty="0">
                <a:cs typeface="Times New Roman"/>
              </a:rPr>
              <a:t> vs. accurate space-time characteristics in </a:t>
            </a:r>
            <a:r>
              <a:rPr lang="en-US" sz="1800" b="0" dirty="0" err="1">
                <a:cs typeface="Times New Roman"/>
              </a:rPr>
              <a:t>Tgay</a:t>
            </a:r>
            <a:r>
              <a:rPr lang="en-US" sz="1800" b="0" dirty="0">
                <a:cs typeface="Times New Roman"/>
              </a:rPr>
              <a:t>, </a:t>
            </a:r>
            <a:r>
              <a:rPr lang="en-US" sz="1800" b="0" dirty="0" err="1">
                <a:cs typeface="Times New Roman"/>
              </a:rPr>
              <a:t>TGbb</a:t>
            </a:r>
            <a:endParaRPr lang="en-US" sz="1800" dirty="0">
              <a:cs typeface="Times New Roman"/>
            </a:endParaRP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>
                <a:cs typeface="Times New Roman"/>
              </a:rPr>
              <a:t>Multi-band operation is not foreseen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>
                <a:cs typeface="Times New Roman"/>
              </a:rPr>
              <a:t>i.e. there are different models for different bands</a:t>
            </a:r>
            <a:endParaRPr lang="en-US" sz="1800" dirty="0">
              <a:cs typeface="Times New Roman"/>
            </a:endParaRP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>
                <a:cs typeface="Times New Roman"/>
              </a:rPr>
              <a:t>use cases</a:t>
            </a:r>
            <a:r>
              <a:rPr lang="en-US" sz="1800" dirty="0">
                <a:cs typeface="Times New Roman"/>
              </a:rPr>
              <a:t>/scenarios</a:t>
            </a:r>
            <a:r>
              <a:rPr lang="en-US" sz="1800" b="0" dirty="0">
                <a:cs typeface="Times New Roman"/>
              </a:rPr>
              <a:t> cannot be easily combined</a:t>
            </a:r>
            <a:endParaRPr lang="en-US" sz="1800" dirty="0">
              <a:cs typeface="Times New Roman"/>
            </a:endParaRP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 err="1">
                <a:cs typeface="Times New Roman"/>
              </a:rPr>
              <a:t>TGn</a:t>
            </a:r>
            <a:r>
              <a:rPr lang="en-GB" sz="2000" b="0" dirty="0">
                <a:cs typeface="Times New Roman"/>
              </a:rPr>
              <a:t>/ac/</a:t>
            </a:r>
            <a:r>
              <a:rPr lang="en-GB" sz="2000" b="0" dirty="0" err="1">
                <a:cs typeface="Times New Roman"/>
              </a:rPr>
              <a:t>ax</a:t>
            </a:r>
            <a:r>
              <a:rPr lang="en-GB" sz="2000" b="0" dirty="0">
                <a:cs typeface="Times New Roman"/>
              </a:rPr>
              <a:t> models do not natively support system-level simulations</a:t>
            </a:r>
            <a:endParaRPr lang="en-US" sz="2000" b="0" dirty="0">
              <a:cs typeface="Times New Roman"/>
            </a:endParaRP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>
                <a:cs typeface="Times New Roman"/>
              </a:rPr>
              <a:t>has to be </a:t>
            </a:r>
            <a:r>
              <a:rPr lang="en-US" sz="1800" dirty="0">
                <a:cs typeface="Times New Roman"/>
              </a:rPr>
              <a:t>agreed upon/added</a:t>
            </a:r>
            <a:r>
              <a:rPr lang="en-US" sz="1800" b="0" dirty="0">
                <a:cs typeface="Times New Roman"/>
              </a:rPr>
              <a:t> on top of the model</a:t>
            </a: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>
                <a:cs typeface="Times New Roman"/>
              </a:rPr>
              <a:t>Models are not spatially consistent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not suitable for site-specific simulations (e.g., for multi-AP operation)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do not reflect correlation between different bands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do not correctly model the MIMO correlation for different user positions</a:t>
            </a:r>
            <a:endParaRPr lang="en-US" sz="1800" b="0" dirty="0">
              <a:cs typeface="Times New Roman"/>
            </a:endParaRP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>
              <a:cs typeface="Times New Roman"/>
            </a:endParaRP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800" b="0" dirty="0">
              <a:cs typeface="Times New Roman"/>
            </a:endParaRP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EA20-CFF1-6E09-6A5C-60BEC7B534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7AAD97-B5A2-3151-B933-278DA097346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023211-E54E-AB7B-AC38-16BF80B76F8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1115855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3DD59-03B5-EB4B-B53F-1A57726E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B34F7ED-7BB6-5A0F-278D-9E437539F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Examples of modern modelling approaches </a:t>
            </a:r>
            <a:br>
              <a:rPr lang="en-US"/>
            </a:br>
            <a:r>
              <a:rPr lang="en-US" sz="2800" b="0"/>
              <a:t>Combination of deterministic and stochastic model</a:t>
            </a:r>
            <a:endParaRPr lang="en-GB" b="0">
              <a:cs typeface="Times New Roman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2EEE095-9724-155B-90A6-C80FD26C2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1623" y="1981201"/>
            <a:ext cx="8563861" cy="4113213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Large-Scale Parameters (Shadow Fading, Delay-Spread etc.)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Position of scatterers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Strength of the multipath signals (path power)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Impact of multipath propagation to polarization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Site-Specific LOS component (optional)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Antenna effects </a:t>
            </a:r>
          </a:p>
          <a:p>
            <a:pPr marL="1085850" lvl="1">
              <a:buFont typeface="Courier New" panose="020B0604020202020204" pitchFamily="34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/>
              <a:t>patterns</a:t>
            </a:r>
            <a:r>
              <a:rPr lang="en-US" sz="1600" b="0"/>
              <a:t>, polarization, distance between antenna elements</a:t>
            </a:r>
            <a:endParaRPr lang="en-US" sz="160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Time Evolution = Phase changes caused by movement („drifting“)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Path loss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E4389-EDC0-C31D-C82F-DC7CE6882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pic>
        <p:nvPicPr>
          <p:cNvPr id="7" name="Picture 3" descr="E:\hhi\personal\dissertation\slides\figures\logo_stochastic.png">
            <a:extLst>
              <a:ext uri="{FF2B5EF4-FFF2-40B4-BE49-F238E27FC236}">
                <a16:creationId xmlns:a16="http://schemas.microsoft.com/office/drawing/2014/main" id="{B928FFD6-6D32-47CD-B6BC-15B999F7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438425"/>
            <a:ext cx="8572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hhi\personal\dissertation\slides\figures\logo_deterministic.png">
            <a:extLst>
              <a:ext uri="{FF2B5EF4-FFF2-40B4-BE49-F238E27FC236}">
                <a16:creationId xmlns:a16="http://schemas.microsoft.com/office/drawing/2014/main" id="{1694FD5C-04E5-C2E1-DDE5-AC3547B3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077072"/>
            <a:ext cx="8572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FF72CE-D79C-A9E9-BBA1-DE8D1BAC4D2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0CD8EA-98AC-098F-3CBD-579FFC84ABF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1764459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Spatially consistent framework</a:t>
            </a:r>
            <a:br>
              <a:rPr lang="en-GB"/>
            </a:br>
            <a:r>
              <a:rPr lang="en-GB" sz="2800" b="0"/>
              <a:t>(1) Site-Specific LOS model (optional)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b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133601"/>
            <a:ext cx="1094850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kern="0"/>
              <a:t>Geometric-Stochastic channel models such as </a:t>
            </a:r>
            <a:r>
              <a:rPr lang="en-US" sz="1800" b="0" kern="0" err="1"/>
              <a:t>TGad</a:t>
            </a:r>
            <a:r>
              <a:rPr lang="en-US" sz="1800" b="0" kern="0"/>
              <a:t>/ay or </a:t>
            </a:r>
            <a:r>
              <a:rPr lang="en-US" sz="1800" b="0" kern="0" err="1"/>
              <a:t>QuaDRiGa</a:t>
            </a:r>
            <a:r>
              <a:rPr lang="en-US" sz="1800" b="0" kern="0"/>
              <a:t> randomize the environment and cannot be used for network planning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kern="0"/>
              <a:t>LOS / NLOS / Outdoor-to-Indoor propagation have strong impact on radio performance</a:t>
            </a:r>
            <a:endParaRPr lang="en-US" sz="1800" b="0" kern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kern="0"/>
              <a:t>Solution: estimate the diffraction gain in 3D, by estimating how the Fresnel ellipsoid is obstructed by objects, and then evaluate the impact of this obstruction onto the received power</a:t>
            </a:r>
            <a:endParaRPr lang="en-US" sz="1800" b="0" kern="0">
              <a:cs typeface="Times New Roman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10" y="3985838"/>
            <a:ext cx="4144518" cy="21820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48" y="3760622"/>
            <a:ext cx="2579986" cy="248075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568C14-E6F2-D415-A43A-1A088997FE7F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BF42C9-F214-388B-176B-2C9277A428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556053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Spatially consistent framework</a:t>
            </a:r>
            <a:br>
              <a:rPr lang="en-GB"/>
            </a:br>
            <a:r>
              <a:rPr lang="en-GB" sz="2800" b="0"/>
              <a:t>(2) Large-Scale-Fading Model 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b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91" y="3496538"/>
            <a:ext cx="7157776" cy="29065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133601"/>
            <a:ext cx="11231537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kern="0" dirty="0"/>
              <a:t>8 LSF-Parameters (LSPs): 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kern="0" dirty="0"/>
              <a:t>Delay-Spread (DS), K-factor (KF), Shadow fading (SF), Azimuth spread of departure (ASD), Azimuth spread of arrival (ASA), Elevation spread of departure (ESD), Elevation spread of arrival (ESA), Cross-polarization ratio (XPR)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kern="0" dirty="0"/>
              <a:t>relatively constant for several meters, follow a log-normal distribution, are correlated with each other</a:t>
            </a:r>
            <a:endParaRPr lang="en-US" sz="1600" b="0" kern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kern="0" dirty="0"/>
              <a:t>Generation of correlated LSPs is done in tree steps:</a:t>
            </a:r>
            <a:endParaRPr lang="en-US" sz="2000" b="0" kern="0" dirty="0">
              <a:cs typeface="Times New Roman"/>
            </a:endParaRPr>
          </a:p>
          <a:p>
            <a:pPr marL="1085850" lvl="1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kern="0" dirty="0"/>
              <a:t>Generation of spatially correlated </a:t>
            </a:r>
            <a:br>
              <a:rPr lang="en-US" sz="1600" b="0" kern="0" dirty="0"/>
            </a:br>
            <a:r>
              <a:rPr lang="en-US" sz="1600" b="0" kern="0" dirty="0"/>
              <a:t>random variables in the log-domain</a:t>
            </a:r>
            <a:endParaRPr lang="en-US" sz="1600" b="0" kern="0" dirty="0">
              <a:cs typeface="Times New Roman"/>
            </a:endParaRPr>
          </a:p>
          <a:p>
            <a:pPr marL="1085850" lvl="1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kern="0" dirty="0"/>
              <a:t>Application of the inter-parameter </a:t>
            </a:r>
            <a:br>
              <a:rPr lang="en-US" sz="1600" b="0" kern="0" dirty="0"/>
            </a:br>
            <a:r>
              <a:rPr lang="en-US" sz="1600" b="0" kern="0" dirty="0"/>
              <a:t>correlations in the log-domain</a:t>
            </a:r>
            <a:endParaRPr lang="en-US" sz="1600" b="0" kern="0" dirty="0">
              <a:cs typeface="Times New Roman"/>
            </a:endParaRPr>
          </a:p>
          <a:p>
            <a:pPr marL="1085850" lvl="1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kern="0" dirty="0"/>
              <a:t>Linear scaling to account for </a:t>
            </a:r>
            <a:br>
              <a:rPr lang="en-US" sz="1600" b="0" kern="0" dirty="0"/>
            </a:br>
            <a:r>
              <a:rPr lang="en-US" sz="1600" b="0" kern="0" dirty="0"/>
              <a:t>additional dependencies</a:t>
            </a:r>
            <a:endParaRPr lang="en-US" sz="1600" b="0" kern="0" dirty="0">
              <a:cs typeface="Times New Roman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C93BC2-C005-6A1B-A97D-B12284E817F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B48040-3F4D-7948-6F93-1F39472C70D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2240720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5" y="2276872"/>
            <a:ext cx="6334590" cy="2935422"/>
          </a:xfrm>
          <a:prstGeom prst="rect">
            <a:avLst/>
          </a:prstGeom>
        </p:spPr>
      </p:pic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Spatially consistent framework</a:t>
            </a:r>
            <a:br>
              <a:rPr lang="en-GB"/>
            </a:br>
            <a:r>
              <a:rPr lang="en-GB" sz="2800" b="0"/>
              <a:t>(3) Small-Scale Fading Model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600" b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6474F779-152C-6EFE-082A-2A8E0AA7B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76" y="2133601"/>
                <a:ext cx="10948509" cy="4113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685800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kern="0" dirty="0"/>
                  <a:t>Multiple transmitters and receivers</a:t>
                </a:r>
              </a:p>
              <a:p>
                <a:pPr marL="685800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kern="0" dirty="0"/>
                  <a:t>3D-coordinates </a:t>
                </a:r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685800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kern="0" dirty="0"/>
                  <a:t>Multiple frequencies (e.g. 5 and 60 GHz)</a:t>
                </a:r>
              </a:p>
              <a:p>
                <a:pPr marL="685800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kern="0" dirty="0"/>
                  <a:t>Signal path consists of:</a:t>
                </a:r>
              </a:p>
              <a:p>
                <a:pPr marL="1085850"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400" b="0" kern="0" dirty="0"/>
                  <a:t>departure direction</a:t>
                </a:r>
              </a:p>
              <a:p>
                <a:pPr marL="1085850"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400" b="0" kern="0" dirty="0"/>
                  <a:t>first-bounce scatterer (FBS)</a:t>
                </a:r>
              </a:p>
              <a:p>
                <a:pPr marL="1085850"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400" b="0" kern="0" dirty="0"/>
                  <a:t>last-bounce scatterer (LBS)</a:t>
                </a:r>
              </a:p>
              <a:p>
                <a:pPr marL="1085850" lvl="1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400" b="0" kern="0" dirty="0"/>
                  <a:t>arrival direction</a:t>
                </a:r>
              </a:p>
              <a:p>
                <a:pPr marL="685800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kern="0" dirty="0"/>
                  <a:t>Spatially correlated random processes [1]</a:t>
                </a:r>
              </a:p>
              <a:p>
                <a:pPr marL="685800">
                  <a:buFont typeface="Arial" panose="020B0604020202020204" pitchFamily="34" charset="0"/>
                  <a:buChar char="•"/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r>
                  <a:rPr lang="en-US" sz="1800" b="0" kern="0" dirty="0"/>
                  <a:t>Multi-frequency tap parameter generation [3]</a:t>
                </a:r>
              </a:p>
            </p:txBody>
          </p:sp>
        </mc:Choice>
        <mc:Fallback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6474F779-152C-6EFE-082A-2A8E0AA7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2133601"/>
                <a:ext cx="10948509" cy="4113213"/>
              </a:xfrm>
              <a:prstGeom prst="rect">
                <a:avLst/>
              </a:prstGeom>
              <a:blipFill>
                <a:blip r:embed="rId4"/>
                <a:stretch>
                  <a:fillRect t="-74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0ECD97-412D-8116-C0E8-9D6A4F4E20B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A579B1-C9C3-7B24-6354-76A53D922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1028596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Spatially consistent framework</a:t>
            </a:r>
            <a:br>
              <a:rPr lang="en-GB" dirty="0"/>
            </a:br>
            <a:r>
              <a:rPr lang="en-GB" sz="2800" b="0" dirty="0"/>
              <a:t>(4) MIMO Model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1" y="1922430"/>
            <a:ext cx="5635664" cy="3610922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 bwMode="auto">
          <a:xfrm>
            <a:off x="1343472" y="2519780"/>
            <a:ext cx="1" cy="7934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951984" y="1712010"/>
                <a:ext cx="1542217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00" b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Antenna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1712010"/>
                <a:ext cx="1542217" cy="584775"/>
              </a:xfrm>
              <a:prstGeom prst="rect">
                <a:avLst/>
              </a:prstGeom>
              <a:blipFill>
                <a:blip r:embed="rId4"/>
                <a:stretch>
                  <a:fillRect l="-1976" t="-4167" r="-2767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 Verbindung mit Pfeil 19"/>
          <p:cNvCxnSpPr/>
          <p:nvPr/>
        </p:nvCxnSpPr>
        <p:spPr bwMode="auto">
          <a:xfrm flipH="1">
            <a:off x="6237569" y="2334852"/>
            <a:ext cx="339061" cy="47862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4" y="2539530"/>
            <a:ext cx="3546732" cy="132092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2644935" y="4253670"/>
            <a:ext cx="3831074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114333" y="5571419"/>
                <a:ext cx="8274380" cy="7846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1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rad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sSup>
                        <m:sSupPr>
                          <m:ctrlP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de-DE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33" y="5571419"/>
                <a:ext cx="8274380" cy="784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912448" y="4685342"/>
            <a:ext cx="152317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MIMO Channel </a:t>
            </a:r>
          </a:p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Matrix </a:t>
            </a:r>
            <a:r>
              <a:rPr lang="de-DE" sz="1600" b="1">
                <a:solidFill>
                  <a:schemeClr val="tx1"/>
                </a:solidFill>
                <a:latin typeface="Cambria Math" panose="02040503050406030204" pitchFamily="18" charset="0"/>
              </a:rPr>
              <a:t>H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006599" y="4845007"/>
            <a:ext cx="74892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L Taps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139593" y="4529709"/>
            <a:ext cx="92185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Receive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Antenna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93030" y="1798804"/>
                <a:ext cx="1542217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00" b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Antenna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0" y="1798804"/>
                <a:ext cx="1542217" cy="584775"/>
              </a:xfrm>
              <a:prstGeom prst="rect">
                <a:avLst/>
              </a:prstGeom>
              <a:blipFill>
                <a:blip r:embed="rId7"/>
                <a:stretch>
                  <a:fillRect l="-1976" t="-4167" r="-2767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4242298" y="4630260"/>
            <a:ext cx="74629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Tap</a:t>
            </a:r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 </a:t>
            </a:r>
          </a:p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Power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825626" y="4274724"/>
            <a:ext cx="125008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Polarization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701833" y="4559945"/>
            <a:ext cx="98206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Transmit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Antenna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290467" y="4552619"/>
            <a:ext cx="67755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Tap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Delay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030419" y="4598786"/>
            <a:ext cx="70403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Phase</a:t>
            </a:r>
          </a:p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Offset</a:t>
            </a:r>
          </a:p>
        </p:txBody>
      </p:sp>
      <p:cxnSp>
        <p:nvCxnSpPr>
          <p:cNvPr id="34" name="Gerade Verbindung mit Pfeil 33"/>
          <p:cNvCxnSpPr/>
          <p:nvPr/>
        </p:nvCxnSpPr>
        <p:spPr bwMode="auto">
          <a:xfrm>
            <a:off x="1819212" y="5255719"/>
            <a:ext cx="499042" cy="48951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>
            <a:off x="3453287" y="5183561"/>
            <a:ext cx="894156" cy="584423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4699245" y="5251259"/>
            <a:ext cx="283737" cy="493975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>
            <a:off x="5668273" y="5144720"/>
            <a:ext cx="9384" cy="571957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6464420" y="4685342"/>
            <a:ext cx="12777" cy="1097136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47"/>
          <p:cNvCxnSpPr/>
          <p:nvPr/>
        </p:nvCxnSpPr>
        <p:spPr bwMode="auto">
          <a:xfrm>
            <a:off x="7175377" y="5142608"/>
            <a:ext cx="9384" cy="571957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mit Pfeil 48"/>
          <p:cNvCxnSpPr/>
          <p:nvPr/>
        </p:nvCxnSpPr>
        <p:spPr bwMode="auto">
          <a:xfrm>
            <a:off x="9696400" y="5142608"/>
            <a:ext cx="9384" cy="571957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/>
          <p:cNvCxnSpPr/>
          <p:nvPr/>
        </p:nvCxnSpPr>
        <p:spPr bwMode="auto">
          <a:xfrm>
            <a:off x="8418285" y="5196027"/>
            <a:ext cx="9384" cy="571957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10360327" y="4913471"/>
            <a:ext cx="110575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err="1">
                <a:solidFill>
                  <a:schemeClr val="tx1"/>
                </a:solidFill>
                <a:latin typeface="Cambria Math" panose="02040503050406030204" pitchFamily="18" charset="0"/>
              </a:rPr>
              <a:t>Frequency</a:t>
            </a:r>
            <a:endParaRPr lang="de-DE" sz="160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r>
              <a:rPr lang="de-DE" sz="1600">
                <a:solidFill>
                  <a:schemeClr val="tx1"/>
                </a:solidFill>
                <a:latin typeface="Cambria Math" panose="02040503050406030204" pitchFamily="18" charset="0"/>
              </a:rPr>
              <a:t>Offset</a:t>
            </a:r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H="1">
            <a:off x="10307369" y="5571419"/>
            <a:ext cx="541159" cy="556697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A59758-E657-FAB4-D58E-9C6972ED113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B1A9C0-5682-7472-4588-C9C312C4CBA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192256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70A0-FB5D-086E-E156-07408C18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Times New Roman"/>
              </a:rPr>
              <a:t>Site-</a:t>
            </a:r>
            <a:r>
              <a:rPr lang="de-DE" dirty="0" err="1">
                <a:cs typeface="Times New Roman"/>
              </a:rPr>
              <a:t>specific</a:t>
            </a:r>
            <a:r>
              <a:rPr lang="de-DE" dirty="0">
                <a:cs typeface="Times New Roman"/>
              </a:rPr>
              <a:t> mm-</a:t>
            </a:r>
            <a:r>
              <a:rPr lang="de-DE" dirty="0" err="1">
                <a:cs typeface="Times New Roman"/>
              </a:rPr>
              <a:t>wave</a:t>
            </a:r>
            <a:r>
              <a:rPr lang="de-DE" dirty="0">
                <a:cs typeface="Times New Roman"/>
              </a:rPr>
              <a:t> </a:t>
            </a:r>
            <a:r>
              <a:rPr lang="de-DE" dirty="0" err="1">
                <a:cs typeface="Times New Roman"/>
              </a:rPr>
              <a:t>model</a:t>
            </a:r>
            <a:r>
              <a:rPr lang="de-DE" dirty="0">
                <a:cs typeface="Times New Roman"/>
              </a:rPr>
              <a:t>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3BDF-3B67-605B-24EF-A5C0543B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97103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sv-SE" sz="2000"/>
              <a:t>In [12] a GPU-accelerated ray-tracing model based on experience in propagation research and site-specific path loss modeling were used for IMMW propagation in a factory scenario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2000"/>
              <a:t>The model has been validated against propagation measurements in a wide frequency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2000"/>
              <a:t>Truly site-specific – good accuracy also non-tuned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Scenario agnostic: full 3D, supports outdoor, indoor and outdoor-to-indoor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2000"/>
              <a:t>Frequency support 0.5-100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Captures full spatial multipath with polarization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68465-9468-3908-CC5D-6926F9385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2827-21B6-2CF9-55C3-073D62C59D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Charlie Petterson, Ericsson</a:t>
            </a:r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52F5122F-8679-46C4-9373-E1B18B7C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074" y="1588115"/>
            <a:ext cx="2723391" cy="2221714"/>
          </a:xfrm>
          <a:prstGeom prst="rect">
            <a:avLst/>
          </a:prstGeom>
        </p:spPr>
      </p:pic>
      <p:pic>
        <p:nvPicPr>
          <p:cNvPr id="8" name="Bildobjekt 6">
            <a:extLst>
              <a:ext uri="{FF2B5EF4-FFF2-40B4-BE49-F238E27FC236}">
                <a16:creationId xmlns:a16="http://schemas.microsoft.com/office/drawing/2014/main" id="{62B2C508-4DB6-42EC-A9B1-F65310A72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11" y="3875534"/>
            <a:ext cx="3710718" cy="24684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11B3D41-6EFC-9493-76A5-3D3C2C34FBB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0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F37D-CC24-4DCC-8AF9-9EFA896D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b="0" dirty="0">
                <a:cs typeface="Times New Roman"/>
              </a:rPr>
              <a:t>(1) </a:t>
            </a:r>
            <a:r>
              <a:rPr lang="de-DE" b="0" dirty="0" err="1">
                <a:cs typeface="Times New Roman"/>
              </a:rPr>
              <a:t>Enable</a:t>
            </a:r>
            <a:r>
              <a:rPr lang="de-DE" b="0" dirty="0">
                <a:cs typeface="Times New Roman"/>
              </a:rPr>
              <a:t> MIMO and </a:t>
            </a:r>
            <a:r>
              <a:rPr lang="de-DE" b="0" dirty="0" err="1">
                <a:cs typeface="Times New Roman"/>
              </a:rPr>
              <a:t>mobility</a:t>
            </a:r>
            <a:endParaRPr lang="en-US" b="0" dirty="0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27D9-C55D-460B-B280-3C9F0340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94115"/>
            <a:ext cx="5881939" cy="4113213"/>
          </a:xfrm>
        </p:spPr>
        <p:txBody>
          <a:bodyPr/>
          <a:lstStyle/>
          <a:p>
            <a:pPr marL="0" indent="0"/>
            <a:r>
              <a:rPr lang="en-US" sz="2000" u="sng" dirty="0"/>
              <a:t>New ideas beyond </a:t>
            </a:r>
            <a:r>
              <a:rPr lang="en-US" sz="2000" u="sng" dirty="0" err="1"/>
              <a:t>TGbb</a:t>
            </a:r>
            <a:endParaRPr lang="en-US" sz="2000" u="sng" dirty="0">
              <a:cs typeface="Times New Roman"/>
            </a:endParaRPr>
          </a:p>
          <a:p>
            <a:pPr marL="359410" indent="-359410">
              <a:buFont typeface="Arial" panose="020B0604020202020204" pitchFamily="34" charset="0"/>
              <a:buChar char="•"/>
            </a:pPr>
            <a:r>
              <a:rPr lang="en-US" sz="2000" dirty="0"/>
              <a:t>Use point cloud data for the 3D environment </a:t>
            </a:r>
            <a:endParaRPr lang="en-US" sz="2000" dirty="0">
              <a:cs typeface="Times New Roman"/>
            </a:endParaRPr>
          </a:p>
          <a:p>
            <a:pPr marL="759460" lvl="1" indent="-359410"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/>
              </a:rPr>
              <a:t>Can be modelled in Blender or generated from LIDAR scan/3D time-of-flight camera</a:t>
            </a:r>
          </a:p>
          <a:p>
            <a:pPr marL="359410" indent="-359410">
              <a:buFont typeface="Arial" panose="020B0604020202020204" pitchFamily="34" charset="0"/>
              <a:buChar char="•"/>
            </a:pPr>
            <a:r>
              <a:rPr lang="en-US" sz="2000" dirty="0"/>
              <a:t>More efficient modelling approach [10]</a:t>
            </a:r>
            <a:endParaRPr lang="en-US" sz="2000" dirty="0">
              <a:cs typeface="Times New Roman"/>
            </a:endParaRPr>
          </a:p>
          <a:p>
            <a:pPr marL="759460" lvl="1" indent="-359410">
              <a:buFont typeface="Arial" panose="020B0604020202020204" pitchFamily="34" charset="0"/>
              <a:buChar char="•"/>
            </a:pPr>
            <a:r>
              <a:rPr lang="en-US" sz="1800" dirty="0"/>
              <a:t>Operate in frequency domain: CFR instead of CIR, computationally more efficient </a:t>
            </a:r>
            <a:endParaRPr lang="en-US" sz="1800" dirty="0">
              <a:cs typeface="Times New Roman"/>
            </a:endParaRPr>
          </a:p>
          <a:p>
            <a:pPr marL="759460" lvl="1" indent="-359410">
              <a:buFont typeface="Arial" panose="020B0604020202020204" pitchFamily="34" charset="0"/>
              <a:buChar char="•"/>
            </a:pPr>
            <a:r>
              <a:rPr lang="en-US" sz="1800" dirty="0"/>
              <a:t>Combined approach for LOS, first and later diffuse reflections (based on Ulbricht's integrating sphere [13])</a:t>
            </a:r>
            <a:endParaRPr lang="en-US" sz="1800" dirty="0">
              <a:cs typeface="Times New Roman"/>
            </a:endParaRPr>
          </a:p>
          <a:p>
            <a:pPr marL="359410" indent="-35941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Experimentally validated</a:t>
            </a:r>
            <a:endParaRPr lang="en-US" sz="2000" dirty="0">
              <a:solidFill>
                <a:schemeClr val="tx2"/>
              </a:solidFill>
              <a:cs typeface="Times New Roman"/>
            </a:endParaRPr>
          </a:p>
          <a:p>
            <a:pPr marL="759460" lvl="1" indent="-3594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Compared with measurements in several environments </a:t>
            </a:r>
            <a:r>
              <a:rPr lang="en-US" sz="1800" b="0" dirty="0"/>
              <a:t> </a:t>
            </a:r>
            <a:endParaRPr lang="en-US" sz="1800" b="0" dirty="0"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9C8E-B219-4223-828F-730FFD247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937D-CEE6-41DB-AAC5-8535DA8AEF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BA8570A7-541E-4F2F-9D8A-F1BF85521057}"/>
              </a:ext>
            </a:extLst>
          </p:cNvPr>
          <p:cNvSpPr txBox="1"/>
          <p:nvPr/>
        </p:nvSpPr>
        <p:spPr>
          <a:xfrm>
            <a:off x="7403030" y="5082144"/>
            <a:ext cx="340483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 eaLnBrk="1" hangingPunct="1">
              <a:spcAft>
                <a:spcPct val="40000"/>
              </a:spcAft>
              <a:buClrTx/>
              <a:buSzTx/>
            </a:pPr>
            <a:r>
              <a:rPr lang="de-DE" sz="140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Block </a:t>
            </a:r>
            <a:r>
              <a:rPr lang="de-DE" sz="140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diagram</a:t>
            </a:r>
            <a:r>
              <a:rPr lang="de-DE" sz="140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of</a:t>
            </a:r>
            <a:r>
              <a:rPr lang="de-DE" sz="140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new</a:t>
            </a:r>
            <a:r>
              <a:rPr lang="de-DE" sz="140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optical</a:t>
            </a:r>
            <a:r>
              <a:rPr lang="de-DE" sz="140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channel</a:t>
            </a:r>
            <a:r>
              <a:rPr lang="de-DE" sz="140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de-DE" sz="140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model</a:t>
            </a:r>
            <a:endParaRPr lang="de-DE" sz="1400">
              <a:solidFill>
                <a:srgbClr val="000000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E8E4A241-D90C-4D36-AD5B-451DB86E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847" y="2463723"/>
            <a:ext cx="5000916" cy="2526522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830F04-11FC-7A82-B408-4020376444E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2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E8E1-7279-4886-AFC8-087C6615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optical channel model</a:t>
            </a:r>
            <a:br>
              <a:rPr lang="en-US" dirty="0"/>
            </a:br>
            <a:r>
              <a:rPr lang="en-US" b="0" dirty="0"/>
              <a:t>(2) 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C03D0-A3D5-4D34-9E32-88EC9B9A76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131551" cy="4113213"/>
              </a:xfrm>
            </p:spPr>
            <p:txBody>
              <a:bodyPr/>
              <a:lstStyle/>
              <a:p>
                <a:r>
                  <a:rPr lang="en-US" sz="1800" dirty="0"/>
                  <a:t>Channel response divides into 3 main parts [10]</a:t>
                </a:r>
              </a:p>
              <a:p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previous work, the same methodology was used for all three parts</a:t>
                </a:r>
              </a:p>
              <a:p>
                <a:pPr marL="0" indent="0"/>
                <a:r>
                  <a:rPr lang="en-US" sz="1800" dirty="0">
                    <a:sym typeface="Wingdings" panose="05000000000000000000" pitchFamily="2" charset="2"/>
                  </a:rPr>
                  <a:t>	</a:t>
                </a:r>
                <a:r>
                  <a:rPr lang="en-US" sz="1800" b="0" dirty="0">
                    <a:sym typeface="Wingdings" panose="05000000000000000000" pitchFamily="2" charset="2"/>
                  </a:rPr>
                  <a:t>High complexity</a:t>
                </a:r>
                <a:endParaRPr lang="en-US" sz="1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this work, the simplest approach is used in each part</a:t>
                </a:r>
              </a:p>
              <a:p>
                <a:pPr marL="0" indent="0"/>
                <a:r>
                  <a:rPr lang="en-US" sz="1800" dirty="0">
                    <a:sym typeface="Wingdings" panose="05000000000000000000" pitchFamily="2" charset="2"/>
                  </a:rPr>
                  <a:t>	</a:t>
                </a:r>
                <a:r>
                  <a:rPr lang="en-US" sz="1800" b="0" dirty="0">
                    <a:sym typeface="Wingdings" panose="05000000000000000000" pitchFamily="2" charset="2"/>
                  </a:rPr>
                  <a:t>Significantly reduced complexity</a:t>
                </a:r>
              </a:p>
              <a:p>
                <a:pPr marL="457189" lvl="0" indent="-457189">
                  <a:buFont typeface="Times New Roman" pitchFamily="16" charset="0"/>
                  <a:buAutoNum type="arabicPeriod"/>
                </a:pPr>
                <a:endParaRPr lang="en-US" sz="1800" dirty="0"/>
              </a:p>
              <a:p>
                <a:pPr marL="457189" lvl="0" indent="-457189">
                  <a:buFont typeface="Times New Roman" pitchFamily="16" charset="0"/>
                  <a:buAutoNum type="arabicPeriod"/>
                </a:pPr>
                <a:r>
                  <a:rPr lang="en-US" sz="1800" dirty="0"/>
                  <a:t>LOS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𝐿𝑂𝑆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 is modelled analytically</a:t>
                </a:r>
                <a:r>
                  <a:rPr lang="en-US" sz="1800" dirty="0"/>
                  <a:t> </a:t>
                </a:r>
              </a:p>
              <a:p>
                <a:pPr marL="457189" lvl="0" indent="-457189">
                  <a:buFont typeface="Times New Roman" pitchFamily="16" charset="0"/>
                  <a:buAutoNum type="arabicPeriod"/>
                </a:pPr>
                <a:r>
                  <a:rPr lang="en-US" sz="1800" dirty="0"/>
                  <a:t>Initial reflections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d>
                      <m:dPr>
                        <m:ctrlPr>
                          <a:rPr lang="de-DE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1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 modelled precisely by using the frequency-domain method</a:t>
                </a:r>
              </a:p>
              <a:p>
                <a:pPr marL="457189" lvl="0" indent="-457189">
                  <a:buFont typeface="Times New Roman" pitchFamily="16" charset="0"/>
                  <a:buAutoNum type="arabicPeriod"/>
                </a:pPr>
                <a:r>
                  <a:rPr lang="en-US" sz="1800" dirty="0">
                    <a:sym typeface="Wingdings" panose="05000000000000000000" pitchFamily="2" charset="2"/>
                  </a:rPr>
                  <a:t>Higher order diffuse reflections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 modelled by using the integration sphere method </a:t>
                </a:r>
                <a:endParaRPr lang="de-DE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C03D0-A3D5-4D34-9E32-88EC9B9A7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131551" cy="4113213"/>
              </a:xfrm>
              <a:blipFill>
                <a:blip r:embed="rId2"/>
                <a:stretch>
                  <a:fillRect l="-481" t="-741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7FFAC-0F56-49F4-A9D4-2D51F2AEE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7" name="Gruppieren 7">
            <a:extLst>
              <a:ext uri="{FF2B5EF4-FFF2-40B4-BE49-F238E27FC236}">
                <a16:creationId xmlns:a16="http://schemas.microsoft.com/office/drawing/2014/main" id="{5FFCCAE5-E861-4D43-9557-FC4832B4E6C9}"/>
              </a:ext>
            </a:extLst>
          </p:cNvPr>
          <p:cNvGrpSpPr/>
          <p:nvPr/>
        </p:nvGrpSpPr>
        <p:grpSpPr>
          <a:xfrm>
            <a:off x="8397279" y="2129230"/>
            <a:ext cx="3868068" cy="2546146"/>
            <a:chOff x="6553200" y="462134"/>
            <a:chExt cx="2438400" cy="1691439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1E795D8D-7220-4911-A009-3F542F3B7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462134"/>
              <a:ext cx="2315057" cy="1535019"/>
            </a:xfrm>
            <a:prstGeom prst="rect">
              <a:avLst/>
            </a:prstGeom>
          </p:spPr>
        </p:pic>
        <p:sp>
          <p:nvSpPr>
            <p:cNvPr id="9" name="Rechteck 11">
              <a:extLst>
                <a:ext uri="{FF2B5EF4-FFF2-40B4-BE49-F238E27FC236}">
                  <a16:creationId xmlns:a16="http://schemas.microsoft.com/office/drawing/2014/main" id="{7704EBCB-FE8D-411F-AA16-1BF688C967D3}"/>
                </a:ext>
              </a:extLst>
            </p:cNvPr>
            <p:cNvSpPr/>
            <p:nvPr/>
          </p:nvSpPr>
          <p:spPr>
            <a:xfrm>
              <a:off x="6553200" y="1959336"/>
              <a:ext cx="2438400" cy="19423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300">
                  <a:latin typeface="Times New Roman"/>
                  <a:cs typeface="Times New Roman"/>
                </a:rPr>
                <a:t> </a:t>
              </a:r>
              <a:r>
                <a:rPr lang="de-DE" sz="1300" err="1">
                  <a:latin typeface="Times New Roman"/>
                  <a:cs typeface="Times New Roman"/>
                </a:rPr>
                <a:t>Typical</a:t>
              </a:r>
              <a:r>
                <a:rPr lang="de-DE" sz="1300">
                  <a:latin typeface="Times New Roman"/>
                  <a:cs typeface="Times New Roman"/>
                </a:rPr>
                <a:t> </a:t>
              </a:r>
              <a:r>
                <a:rPr lang="de-DE" sz="1300" err="1">
                  <a:latin typeface="Times New Roman"/>
                  <a:cs typeface="Times New Roman"/>
                </a:rPr>
                <a:t>optical</a:t>
              </a:r>
              <a:r>
                <a:rPr lang="de-DE" sz="1300">
                  <a:latin typeface="Times New Roman"/>
                  <a:cs typeface="Times New Roman"/>
                </a:rPr>
                <a:t> </a:t>
              </a:r>
              <a:r>
                <a:rPr lang="de-DE" sz="1300" err="1">
                  <a:latin typeface="Times New Roman"/>
                  <a:cs typeface="Times New Roman"/>
                </a:rPr>
                <a:t>impulse</a:t>
              </a:r>
              <a:r>
                <a:rPr lang="de-DE" sz="1300">
                  <a:latin typeface="Times New Roman"/>
                  <a:cs typeface="Times New Roman"/>
                </a:rPr>
                <a:t> </a:t>
              </a:r>
              <a:r>
                <a:rPr lang="de-DE" sz="1300" err="1">
                  <a:latin typeface="Times New Roman"/>
                  <a:cs typeface="Times New Roman"/>
                </a:rPr>
                <a:t>response</a:t>
              </a:r>
              <a:r>
                <a:rPr lang="de-DE" sz="1300">
                  <a:latin typeface="Times New Roman"/>
                  <a:cs typeface="Times New Roman"/>
                </a:rPr>
                <a:t> </a:t>
              </a:r>
              <a:r>
                <a:rPr lang="de-DE" sz="1300" err="1">
                  <a:latin typeface="Times New Roman"/>
                  <a:cs typeface="Times New Roman"/>
                </a:rPr>
                <a:t>for</a:t>
              </a:r>
              <a:r>
                <a:rPr lang="de-DE" sz="1300">
                  <a:latin typeface="Times New Roman"/>
                  <a:cs typeface="Times New Roman"/>
                </a:rPr>
                <a:t> </a:t>
              </a:r>
              <a:r>
                <a:rPr lang="de-DE" sz="1300" err="1">
                  <a:latin typeface="Times New Roman"/>
                  <a:cs typeface="Times New Roman"/>
                </a:rPr>
                <a:t>single</a:t>
              </a:r>
              <a:r>
                <a:rPr lang="de-DE" sz="1300">
                  <a:latin typeface="Times New Roman"/>
                  <a:cs typeface="Times New Roman"/>
                </a:rPr>
                <a:t> link [13]</a:t>
              </a:r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2A195E-23AF-46F8-A0BF-8B3EE4612A99}"/>
                  </a:ext>
                </a:extLst>
              </p:cNvPr>
              <p:cNvSpPr txBox="1"/>
              <p:nvPr/>
            </p:nvSpPr>
            <p:spPr>
              <a:xfrm>
                <a:off x="1042416" y="2399602"/>
                <a:ext cx="7159202" cy="4615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Total channel model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𝐿𝑂𝑆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2A195E-23AF-46F8-A0BF-8B3EE461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16" y="2399602"/>
                <a:ext cx="7159202" cy="461537"/>
              </a:xfrm>
              <a:prstGeom prst="rect">
                <a:avLst/>
              </a:prstGeom>
              <a:blipFill>
                <a:blip r:embed="rId4"/>
                <a:stretch>
                  <a:fillRect l="-765" t="-6494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D0F1DBA-EA9B-F923-D1E9-F21A210E579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0435A-39E1-E9DB-9004-47E5D578BA9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</p:spTree>
    <p:extLst>
      <p:ext uri="{BB962C8B-B14F-4D97-AF65-F5344CB8AC3E}">
        <p14:creationId xmlns:p14="http://schemas.microsoft.com/office/powerpoint/2010/main" val="3612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11B95-8524-9B91-1D66-2F799C83E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BBEF8155-71B6-B7F6-7E95-DF9A01590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B2CFA39-C799-A808-B71E-7AFB9AE43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>
                <a:ea typeface="+mn-lt"/>
                <a:cs typeface="+mn-lt"/>
              </a:rPr>
              <a:t>Motivation / Scope</a:t>
            </a:r>
            <a:endParaRPr lang="en-US" sz="2000" dirty="0"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>
                <a:ea typeface="+mn-lt"/>
                <a:cs typeface="+mn-lt"/>
              </a:rPr>
              <a:t>Multilink operation across </a:t>
            </a:r>
            <a:r>
              <a:rPr lang="en-GB" sz="2000" dirty="0">
                <a:ea typeface="+mn-lt"/>
                <a:cs typeface="+mn-lt"/>
              </a:rPr>
              <a:t>sub‑7 GHz, </a:t>
            </a:r>
            <a:r>
              <a:rPr lang="en-GB" sz="2000" dirty="0" err="1">
                <a:ea typeface="+mn-lt"/>
                <a:cs typeface="+mn-lt"/>
              </a:rPr>
              <a:t>mmWave</a:t>
            </a:r>
            <a:r>
              <a:rPr lang="en-GB" sz="2000" dirty="0">
                <a:ea typeface="+mn-lt"/>
                <a:cs typeface="+mn-lt"/>
              </a:rPr>
              <a:t>, and optical bands</a:t>
            </a:r>
            <a:r>
              <a:rPr lang="en-GB" sz="2000" b="0" dirty="0">
                <a:ea typeface="+mn-lt"/>
                <a:cs typeface="+mn-lt"/>
              </a:rPr>
              <a:t> create the need for a multi‑band channel models in IEEE 802.11</a:t>
            </a:r>
            <a:endParaRPr lang="en-GB" sz="2000" dirty="0">
              <a:ea typeface="MS Gothic"/>
              <a:cs typeface="+mn-lt"/>
            </a:endParaRPr>
          </a:p>
          <a:p>
            <a:pPr marL="0" indent="0">
              <a:spcBef>
                <a:spcPts val="18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>
                <a:ea typeface="+mn-lt"/>
                <a:cs typeface="+mn-lt"/>
              </a:rPr>
              <a:t>Intended Use</a:t>
            </a:r>
            <a:endParaRPr lang="en-GB" sz="2000" dirty="0"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>
                <a:ea typeface="+mn-lt"/>
                <a:cs typeface="+mn-lt"/>
              </a:rPr>
              <a:t>Channel models enable fair </a:t>
            </a:r>
            <a:r>
              <a:rPr lang="en-GB" sz="2000" dirty="0">
                <a:ea typeface="+mn-lt"/>
                <a:cs typeface="+mn-lt"/>
              </a:rPr>
              <a:t>performance comparisons</a:t>
            </a:r>
            <a:r>
              <a:rPr lang="en-GB" sz="2000" b="0" dirty="0">
                <a:ea typeface="+mn-lt"/>
                <a:cs typeface="+mn-lt"/>
              </a:rPr>
              <a:t> between individual proposals.</a:t>
            </a:r>
            <a:endParaRPr lang="en-GB" sz="2000" dirty="0"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>
                <a:ea typeface="+mn-lt"/>
                <a:cs typeface="+mn-lt"/>
              </a:rPr>
              <a:t>They help </a:t>
            </a:r>
            <a:r>
              <a:rPr lang="en-GB" sz="2000" dirty="0">
                <a:ea typeface="+mn-lt"/>
                <a:cs typeface="+mn-lt"/>
              </a:rPr>
              <a:t>demonstrate the potential of next‑generation 802.11</a:t>
            </a:r>
            <a:r>
              <a:rPr lang="en-GB" sz="2000" b="0" dirty="0">
                <a:ea typeface="+mn-lt"/>
                <a:cs typeface="+mn-lt"/>
              </a:rPr>
              <a:t> technology to end users</a:t>
            </a:r>
            <a:endParaRPr lang="en-GB" sz="2000" dirty="0">
              <a:ea typeface="MS Gothic"/>
              <a:cs typeface="+mn-lt"/>
            </a:endParaRPr>
          </a:p>
          <a:p>
            <a:pPr marL="0" indent="0">
              <a:spcBef>
                <a:spcPts val="1800"/>
              </a:spcBef>
              <a:spcAft>
                <a:spcPts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>
                <a:ea typeface="+mn-lt"/>
                <a:cs typeface="+mn-lt"/>
              </a:rPr>
              <a:t>Contribution</a:t>
            </a:r>
            <a:endParaRPr lang="en-GB" sz="2000" dirty="0"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>
                <a:ea typeface="+mn-lt"/>
                <a:cs typeface="+mn-lt"/>
              </a:rPr>
              <a:t>Unified model </a:t>
            </a:r>
            <a:r>
              <a:rPr lang="en-GB" sz="2000" b="0" dirty="0">
                <a:ea typeface="+mn-lt"/>
                <a:cs typeface="+mn-lt"/>
              </a:rPr>
              <a:t>to generate </a:t>
            </a:r>
            <a:r>
              <a:rPr lang="en-GB" sz="2000" dirty="0">
                <a:ea typeface="+mn-lt"/>
                <a:cs typeface="+mn-lt"/>
              </a:rPr>
              <a:t>spatially consistent</a:t>
            </a:r>
            <a:r>
              <a:rPr lang="en-GB" sz="2000" b="0" dirty="0">
                <a:ea typeface="+mn-lt"/>
                <a:cs typeface="+mn-lt"/>
              </a:rPr>
              <a:t> channel models across all targeted bands</a:t>
            </a:r>
            <a:endParaRPr lang="en-GB" sz="2000" dirty="0"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>
                <a:ea typeface="+mn-lt"/>
                <a:cs typeface="+mn-lt"/>
              </a:rPr>
              <a:t>Built on already available models</a:t>
            </a:r>
            <a:r>
              <a:rPr lang="en-GB" sz="2000" b="0" dirty="0">
                <a:ea typeface="+mn-lt"/>
                <a:cs typeface="+mn-lt"/>
              </a:rPr>
              <a:t> (e.g., existing sub7 / 60 GHz / optical models)</a:t>
            </a:r>
          </a:p>
          <a:p>
            <a:pPr indent="1714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47684-C4CC-285A-C6EA-3ED833187A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A734C-C3B2-9E4D-AE7A-FB88A858BD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3E64-BBB0-C8F4-BEA9-6C1C5278A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81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D4F7-81AC-4591-B5CB-6224681E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en-US" dirty="0"/>
            </a:br>
            <a:r>
              <a:rPr lang="de-DE" b="0" dirty="0"/>
              <a:t>(3) Validation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measurement</a:t>
            </a:r>
            <a:endParaRPr lang="en-US" b="0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5F4F7-2943-4CC9-A76D-F107BFF2A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1" name="Grafik 12">
            <a:extLst>
              <a:ext uri="{FF2B5EF4-FFF2-40B4-BE49-F238E27FC236}">
                <a16:creationId xmlns:a16="http://schemas.microsoft.com/office/drawing/2014/main" id="{DBDE22E0-5361-47FD-AF86-4180FB88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1" y="4172790"/>
            <a:ext cx="2926080" cy="2194560"/>
          </a:xfrm>
          <a:prstGeom prst="rect">
            <a:avLst/>
          </a:prstGeom>
        </p:spPr>
      </p:pic>
      <p:pic>
        <p:nvPicPr>
          <p:cNvPr id="12" name="Grafik 13">
            <a:extLst>
              <a:ext uri="{FF2B5EF4-FFF2-40B4-BE49-F238E27FC236}">
                <a16:creationId xmlns:a16="http://schemas.microsoft.com/office/drawing/2014/main" id="{669FBEA0-DB3A-444A-B9E7-3AF58E446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78" y="4172790"/>
            <a:ext cx="2926080" cy="2194560"/>
          </a:xfrm>
          <a:prstGeom prst="rect">
            <a:avLst/>
          </a:prstGeom>
        </p:spPr>
      </p:pic>
      <p:pic>
        <p:nvPicPr>
          <p:cNvPr id="14" name="Grafik 77">
            <a:extLst>
              <a:ext uri="{FF2B5EF4-FFF2-40B4-BE49-F238E27FC236}">
                <a16:creationId xmlns:a16="http://schemas.microsoft.com/office/drawing/2014/main" id="{0D987C88-86E3-40F5-A00B-1DAF5B1AB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141" y="3352800"/>
            <a:ext cx="3276643" cy="29064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05B7B59-100B-4B11-80EA-02EA8FA83884}"/>
              </a:ext>
            </a:extLst>
          </p:cNvPr>
          <p:cNvGrpSpPr/>
          <p:nvPr/>
        </p:nvGrpSpPr>
        <p:grpSpPr>
          <a:xfrm>
            <a:off x="1819150" y="1774197"/>
            <a:ext cx="2798369" cy="2307163"/>
            <a:chOff x="1770224" y="1584838"/>
            <a:chExt cx="2798369" cy="2307163"/>
          </a:xfrm>
        </p:grpSpPr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id="{1F8156C6-8653-47B1-AA66-1DE32C2CD314}"/>
                </a:ext>
              </a:extLst>
            </p:cNvPr>
            <p:cNvGrpSpPr/>
            <p:nvPr/>
          </p:nvGrpSpPr>
          <p:grpSpPr>
            <a:xfrm>
              <a:off x="1770224" y="1584838"/>
              <a:ext cx="2798369" cy="2001697"/>
              <a:chOff x="6751152" y="1061122"/>
              <a:chExt cx="2046057" cy="1502432"/>
            </a:xfrm>
          </p:grpSpPr>
          <p:pic>
            <p:nvPicPr>
              <p:cNvPr id="8" name="Picture 16">
                <a:extLst>
                  <a:ext uri="{FF2B5EF4-FFF2-40B4-BE49-F238E27FC236}">
                    <a16:creationId xmlns:a16="http://schemas.microsoft.com/office/drawing/2014/main" id="{7277C991-8521-49F5-9723-43AD6FAE1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1152" y="1061122"/>
                <a:ext cx="2046057" cy="1502432"/>
              </a:xfrm>
              <a:prstGeom prst="rect">
                <a:avLst/>
              </a:prstGeom>
            </p:spPr>
          </p:pic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FADA32DC-989A-4EEC-8CAB-6E28A68D60FD}"/>
                  </a:ext>
                </a:extLst>
              </p:cNvPr>
              <p:cNvCxnSpPr/>
              <p:nvPr/>
            </p:nvCxnSpPr>
            <p:spPr bwMode="auto">
              <a:xfrm>
                <a:off x="7467600" y="1885950"/>
                <a:ext cx="6096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7B6C6B-7901-457E-B368-9ACB3F1B2902}"/>
                  </a:ext>
                </a:extLst>
              </p:cNvPr>
              <p:cNvSpPr txBox="1"/>
              <p:nvPr/>
            </p:nvSpPr>
            <p:spPr>
              <a:xfrm>
                <a:off x="7712242" y="1666566"/>
                <a:ext cx="243993" cy="20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>
                    <a:solidFill>
                      <a:srgbClr val="FF0000"/>
                    </a:solidFill>
                  </a:rPr>
                  <a:t>d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EFF9DB-A741-4247-88C4-88A429A069C2}"/>
                </a:ext>
              </a:extLst>
            </p:cNvPr>
            <p:cNvSpPr txBox="1"/>
            <p:nvPr/>
          </p:nvSpPr>
          <p:spPr>
            <a:xfrm>
              <a:off x="2578663" y="3615002"/>
              <a:ext cx="1176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SISO Scenario</a:t>
              </a:r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69DC46-1A5A-4EA1-92D9-C6EFD67BAC37}"/>
              </a:ext>
            </a:extLst>
          </p:cNvPr>
          <p:cNvGrpSpPr/>
          <p:nvPr/>
        </p:nvGrpSpPr>
        <p:grpSpPr>
          <a:xfrm>
            <a:off x="5454519" y="1777940"/>
            <a:ext cx="2467520" cy="2306803"/>
            <a:chOff x="8406454" y="1584838"/>
            <a:chExt cx="2467520" cy="2306803"/>
          </a:xfrm>
        </p:grpSpPr>
        <p:pic>
          <p:nvPicPr>
            <p:cNvPr id="13" name="Grafik 58">
              <a:extLst>
                <a:ext uri="{FF2B5EF4-FFF2-40B4-BE49-F238E27FC236}">
                  <a16:creationId xmlns:a16="http://schemas.microsoft.com/office/drawing/2014/main" id="{EBCAE914-906A-4172-B972-D860E5E67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6454" y="1584838"/>
              <a:ext cx="2467520" cy="20301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9EA27-84E2-4F0E-80C9-83C0DDA6F763}"/>
                </a:ext>
              </a:extLst>
            </p:cNvPr>
            <p:cNvSpPr txBox="1"/>
            <p:nvPr/>
          </p:nvSpPr>
          <p:spPr>
            <a:xfrm>
              <a:off x="9051904" y="3614642"/>
              <a:ext cx="1261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MIMO Scenario</a:t>
              </a:r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A81D1D1-FBFB-BEAB-5809-B85EEE9AD56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1EE175-66E1-7ED5-9846-BE36DCF2E5C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</p:spTree>
    <p:extLst>
      <p:ext uri="{BB962C8B-B14F-4D97-AF65-F5344CB8AC3E}">
        <p14:creationId xmlns:p14="http://schemas.microsoft.com/office/powerpoint/2010/main" val="328892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3266-06D3-4897-AD40-7DE1AE45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en-US" dirty="0"/>
            </a:br>
            <a:r>
              <a:rPr lang="de-DE" b="0" dirty="0"/>
              <a:t>(4) Performance Evaluation</a:t>
            </a:r>
            <a:endParaRPr lang="en-US" b="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0F35A13B-8997-47C5-AC58-17E82647D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34" y="1995016"/>
            <a:ext cx="3615478" cy="33352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C6C21-09F7-41F3-AACA-F00744055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7" name="Gruppieren 15">
            <a:extLst>
              <a:ext uri="{FF2B5EF4-FFF2-40B4-BE49-F238E27FC236}">
                <a16:creationId xmlns:a16="http://schemas.microsoft.com/office/drawing/2014/main" id="{A4ACC8D2-C5C9-4D3F-91BB-04952AE87D46}"/>
              </a:ext>
            </a:extLst>
          </p:cNvPr>
          <p:cNvGrpSpPr/>
          <p:nvPr/>
        </p:nvGrpSpPr>
        <p:grpSpPr>
          <a:xfrm>
            <a:off x="4300118" y="2174352"/>
            <a:ext cx="3499176" cy="3070869"/>
            <a:chOff x="6498609" y="2691839"/>
            <a:chExt cx="2320850" cy="2221362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321FB46A-7D99-406B-9B39-EDECDE1D7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999" y="2938512"/>
              <a:ext cx="2014267" cy="1974689"/>
            </a:xfrm>
            <a:prstGeom prst="rect">
              <a:avLst/>
            </a:prstGeom>
          </p:spPr>
        </p:pic>
        <p:sp>
          <p:nvSpPr>
            <p:cNvPr id="9" name="Textfeld 14">
              <a:extLst>
                <a:ext uri="{FF2B5EF4-FFF2-40B4-BE49-F238E27FC236}">
                  <a16:creationId xmlns:a16="http://schemas.microsoft.com/office/drawing/2014/main" id="{414337AD-392B-4B38-A25F-3A0D12FE69C3}"/>
                </a:ext>
              </a:extLst>
            </p:cNvPr>
            <p:cNvSpPr txBox="1"/>
            <p:nvPr/>
          </p:nvSpPr>
          <p:spPr>
            <a:xfrm>
              <a:off x="6498609" y="2691839"/>
              <a:ext cx="2320850" cy="27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Performance in mobile scenario</a:t>
              </a:r>
              <a:endParaRPr lang="en-US"/>
            </a:p>
          </p:txBody>
        </p:sp>
      </p:grpSp>
      <p:sp>
        <p:nvSpPr>
          <p:cNvPr id="14" name="Pfeil nach rechts 22">
            <a:extLst>
              <a:ext uri="{FF2B5EF4-FFF2-40B4-BE49-F238E27FC236}">
                <a16:creationId xmlns:a16="http://schemas.microsoft.com/office/drawing/2014/main" id="{A2AB7C2A-AAE6-4AC1-81A4-82CF530D8BB4}"/>
              </a:ext>
            </a:extLst>
          </p:cNvPr>
          <p:cNvSpPr/>
          <p:nvPr/>
        </p:nvSpPr>
        <p:spPr bwMode="auto">
          <a:xfrm>
            <a:off x="4099247" y="3696392"/>
            <a:ext cx="316922" cy="258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2AAEEF-5D8C-40D1-BC84-FAFB861E5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37" y="2499917"/>
            <a:ext cx="3100409" cy="2373837"/>
          </a:xfrm>
          <a:prstGeom prst="rect">
            <a:avLst/>
          </a:prstGeom>
        </p:spPr>
      </p:pic>
      <p:sp>
        <p:nvSpPr>
          <p:cNvPr id="22" name="Pfeil nach rechts 22">
            <a:extLst>
              <a:ext uri="{FF2B5EF4-FFF2-40B4-BE49-F238E27FC236}">
                <a16:creationId xmlns:a16="http://schemas.microsoft.com/office/drawing/2014/main" id="{DF701835-4724-4EC6-A3E5-5BD6CF2A6597}"/>
              </a:ext>
            </a:extLst>
          </p:cNvPr>
          <p:cNvSpPr/>
          <p:nvPr/>
        </p:nvSpPr>
        <p:spPr bwMode="auto">
          <a:xfrm>
            <a:off x="7457385" y="3696392"/>
            <a:ext cx="316922" cy="258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24" name="Textfeld 44">
            <a:extLst>
              <a:ext uri="{FF2B5EF4-FFF2-40B4-BE49-F238E27FC236}">
                <a16:creationId xmlns:a16="http://schemas.microsoft.com/office/drawing/2014/main" id="{252616A8-8ABA-4626-9363-F935CABBEF58}"/>
              </a:ext>
            </a:extLst>
          </p:cNvPr>
          <p:cNvSpPr txBox="1"/>
          <p:nvPr/>
        </p:nvSpPr>
        <p:spPr>
          <a:xfrm>
            <a:off x="8583310" y="2115433"/>
            <a:ext cx="1817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hangingPunct="1">
              <a:spcAft>
                <a:spcPct val="40000"/>
              </a:spcAft>
              <a:buClrTx/>
              <a:buSzTx/>
              <a:buFont typeface="Wingdings" pitchFamily="2" charset="2"/>
              <a:buNone/>
            </a:pPr>
            <a:r>
              <a:rPr lang="de-DE" sz="1600" err="1">
                <a:solidFill>
                  <a:srgbClr val="000000"/>
                </a:solidFill>
                <a:latin typeface="+mj-lt"/>
                <a:ea typeface="+mn-ea"/>
              </a:rPr>
              <a:t>Throughput</a:t>
            </a:r>
            <a:r>
              <a:rPr lang="de-DE" sz="1600">
                <a:solidFill>
                  <a:srgbClr val="000000"/>
                </a:solidFill>
                <a:latin typeface="+mj-lt"/>
                <a:ea typeface="+mn-ea"/>
              </a:rPr>
              <a:t> </a:t>
            </a:r>
            <a:r>
              <a:rPr lang="de-DE" sz="1600" err="1">
                <a:solidFill>
                  <a:srgbClr val="000000"/>
                </a:solidFill>
                <a:latin typeface="+mj-lt"/>
                <a:ea typeface="+mn-ea"/>
              </a:rPr>
              <a:t>result</a:t>
            </a:r>
            <a:endParaRPr lang="de-DE" sz="160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D77146-88BB-A024-59AE-466B765DD50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0CAEA4-4C65-3B6B-2043-EE43E5817BE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16F81B-00F9-BE62-9EF1-94148048777E}"/>
              </a:ext>
            </a:extLst>
          </p:cNvPr>
          <p:cNvSpPr txBox="1"/>
          <p:nvPr/>
        </p:nvSpPr>
        <p:spPr>
          <a:xfrm>
            <a:off x="1093879" y="5818890"/>
            <a:ext cx="1001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tx1"/>
                </a:solidFill>
              </a:rPr>
              <a:t>For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more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details</a:t>
            </a:r>
            <a:r>
              <a:rPr lang="de-DE" sz="2000" dirty="0">
                <a:solidFill>
                  <a:schemeClr val="tx1"/>
                </a:solidFill>
              </a:rPr>
              <a:t>, </a:t>
            </a:r>
            <a:r>
              <a:rPr lang="de-DE" sz="2000" dirty="0" err="1">
                <a:solidFill>
                  <a:schemeClr val="tx1"/>
                </a:solidFill>
              </a:rPr>
              <a:t>see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doc</a:t>
            </a:r>
            <a:r>
              <a:rPr lang="de-DE" sz="2000" dirty="0">
                <a:solidFill>
                  <a:schemeClr val="tx1"/>
                </a:solidFill>
              </a:rPr>
              <a:t>. </a:t>
            </a:r>
            <a:r>
              <a:rPr lang="de-DE" sz="2000" dirty="0">
                <a:solidFill>
                  <a:schemeClr val="tx1"/>
                </a:solidFill>
                <a:hlinkClick r:id="rId5"/>
              </a:rPr>
              <a:t>11-25/1202r0</a:t>
            </a:r>
            <a:r>
              <a:rPr lang="de-DE" sz="2000" dirty="0">
                <a:solidFill>
                  <a:schemeClr val="tx1"/>
                </a:solidFill>
              </a:rPr>
              <a:t> „</a:t>
            </a:r>
            <a:r>
              <a:rPr lang="en-US" sz="2000" dirty="0">
                <a:solidFill>
                  <a:schemeClr val="tx1"/>
                </a:solidFill>
              </a:rPr>
              <a:t>Channel Model for Enhanced Light Communications”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4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Open software available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392" y="1981201"/>
            <a:ext cx="10652093" cy="4113213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Standards validation and fair benchmarking</a:t>
            </a:r>
            <a:r>
              <a:rPr lang="en-US" sz="2000" b="0" dirty="0"/>
              <a:t>: 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Open-source channel models enable all IEEE 802.11 members to validate performance claims and ensure fair, reproducible benchmarking across proposed technologies.</a:t>
            </a: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/>
              <a:t>Accelerated consensus</a:t>
            </a:r>
            <a:r>
              <a:rPr lang="en-US" sz="2000" b="0" dirty="0"/>
              <a:t> </a:t>
            </a:r>
            <a:r>
              <a:rPr lang="en-US" sz="2000" dirty="0"/>
              <a:t>through agreed-upon models</a:t>
            </a:r>
            <a:r>
              <a:rPr lang="en-US" sz="2000" b="0" dirty="0"/>
              <a:t>: 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Transparent models promote collaborative validation and faster decisions.</a:t>
            </a:r>
            <a:endParaRPr lang="en-US" sz="16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cs typeface="Times New Roman"/>
              </a:rPr>
              <a:t>Following software is available:</a:t>
            </a:r>
            <a:endParaRPr lang="en-US" sz="2000" dirty="0"/>
          </a:p>
          <a:p>
            <a:pPr marL="1085850" lvl="1" indent="-35941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1" dirty="0" err="1"/>
              <a:t>QuaDRiGa</a:t>
            </a:r>
            <a:r>
              <a:rPr lang="en-US" sz="1800" b="0" dirty="0"/>
              <a:t> was developed at Fraunhofer HHI, written in MATLAB</a:t>
            </a:r>
            <a:br>
              <a:rPr lang="en-US" sz="1800" b="0" dirty="0">
                <a:cs typeface="+mn-cs"/>
              </a:rPr>
            </a:br>
            <a:r>
              <a:rPr lang="en-US" sz="1800" b="0" dirty="0"/>
              <a:t>Source code is open: </a:t>
            </a:r>
            <a:r>
              <a:rPr lang="en-US" sz="1800" b="0" dirty="0">
                <a:hlinkClick r:id="rId3"/>
              </a:rPr>
              <a:t>http://quadriga-channel-model.de</a:t>
            </a:r>
            <a:br>
              <a:rPr lang="en-US" sz="1800" b="0" dirty="0">
                <a:cs typeface="+mn-cs"/>
              </a:rPr>
            </a:br>
            <a:r>
              <a:rPr lang="en-US" sz="1800" b="0" dirty="0" err="1"/>
              <a:t>Licence</a:t>
            </a:r>
            <a:r>
              <a:rPr lang="en-US" sz="1800" b="0" dirty="0"/>
              <a:t> restricts commercial use (e.g., in products, but it is free for standardization)</a:t>
            </a:r>
            <a:endParaRPr lang="en-US" sz="1800" b="0" dirty="0">
              <a:cs typeface="Times New Roman"/>
            </a:endParaRPr>
          </a:p>
          <a:p>
            <a:pPr marL="1085850" lvl="1" indent="-35941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1" dirty="0"/>
              <a:t>Quadriga-Lib</a:t>
            </a:r>
            <a:r>
              <a:rPr lang="en-US" sz="1800" b="0" dirty="0"/>
              <a:t> is a C++ library implementing many channel-model tools using a free License:</a:t>
            </a:r>
            <a:br>
              <a:rPr lang="en-US" sz="1800" b="0" dirty="0">
                <a:cs typeface="+mn-cs"/>
              </a:rPr>
            </a:br>
            <a:r>
              <a:rPr lang="en-US" sz="1800" b="0" dirty="0">
                <a:hlinkClick r:id="rId4"/>
              </a:rPr>
              <a:t>https://github.com/stjaeckel/quadriga-lib</a:t>
            </a:r>
            <a:r>
              <a:rPr lang="en-US" sz="1800" b="0" dirty="0"/>
              <a:t> </a:t>
            </a:r>
            <a:endParaRPr lang="en-US" sz="1800" b="0" dirty="0">
              <a:cs typeface="Times New Roman"/>
            </a:endParaRPr>
          </a:p>
          <a:p>
            <a:pPr marL="1085850" lvl="1" indent="-35941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1" dirty="0">
                <a:cs typeface="Times New Roman"/>
              </a:rPr>
              <a:t>New optical wireless model</a:t>
            </a:r>
            <a:r>
              <a:rPr lang="en-US" sz="1800" b="0" dirty="0">
                <a:cs typeface="Times New Roman"/>
              </a:rPr>
              <a:t> (open approach like </a:t>
            </a:r>
            <a:r>
              <a:rPr lang="en-US" sz="1800" b="0" dirty="0" err="1">
                <a:cs typeface="Times New Roman"/>
              </a:rPr>
              <a:t>QuaDRiGa</a:t>
            </a:r>
            <a:r>
              <a:rPr lang="en-US" sz="1800" b="0" dirty="0">
                <a:cs typeface="Times New Roman"/>
              </a:rPr>
              <a:t> is intended, details maybe discussed)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22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033906-0A20-CB3C-92E0-A674927DC84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45B96A-B58A-8D17-2EAA-15F1403AE4B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</p:spTree>
    <p:extLst>
      <p:ext uri="{BB962C8B-B14F-4D97-AF65-F5344CB8AC3E}">
        <p14:creationId xmlns:p14="http://schemas.microsoft.com/office/powerpoint/2010/main" val="141960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69C55-2483-C02B-7B67-2FBF298E9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16A9CC2-A46F-5FDE-84BB-530CD309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245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Times New Roman"/>
              </a:rPr>
              <a:t>Develop a unified channel model</a:t>
            </a:r>
            <a:endParaRPr lang="en-US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CCE9CDD-17D2-1EEC-0444-B25371004F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287" y="1981201"/>
            <a:ext cx="5435600" cy="4113213"/>
          </a:xfrm>
          <a:ln/>
        </p:spPr>
        <p:txBody>
          <a:bodyPr/>
          <a:lstStyle/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cs typeface="Times New Roman"/>
              </a:rPr>
              <a:t>Update the 802.11 channel model so that it</a:t>
            </a: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cs typeface="Times New Roman"/>
              </a:rPr>
              <a:t>can be used from 1 to 60 GHz and in optical bands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support multi-link operation between an arbitrary choice of bands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correctly model polarization in- and outdoors</a:t>
            </a: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cs typeface="Times New Roman"/>
              </a:rPr>
              <a:t>is spatially consistent, i.e.,  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site-specific (e.g. for multi-AP operation)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correctly reflects correlations between different bands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cs typeface="Times New Roman"/>
              </a:rPr>
              <a:t>correctly models MIMO correlations at different user positions</a:t>
            </a:r>
          </a:p>
          <a:p>
            <a:pPr marL="108585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dirty="0">
              <a:cs typeface="Times New Roman"/>
            </a:endParaRPr>
          </a:p>
          <a:p>
            <a:pPr marL="68580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cs typeface="Times New Roman"/>
            </a:endParaRPr>
          </a:p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4247E-D90A-6AA6-BDDD-DBE300639A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B2AF-5FE0-C3B2-F78C-6568CFDD5C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7E0DA8-90B6-70DC-E077-E1D9EC748F1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D81A67-E8CA-BE6B-38C0-91A4D11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15" y="2635952"/>
            <a:ext cx="5779509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6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C5B8-3EDD-2BB6-7837-68BC95BE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AD7E-6270-3443-9CE7-5E855703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Conclusions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8208-A559-8603-403D-415FE1AA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3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IEEE Std 802.11be-2024 developed multi-link operation as a main new feature.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TGbn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further develops sub-7GHz technology.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TGbq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develops integrated mm-wave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cs typeface="Calibri" panose="020F0502020204030204" pitchFamily="34" charset="0"/>
              </a:rPr>
              <a:t>TGbr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develops enhanced light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All this creates the need for a multiband channel model in 802.11.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upgrade the baseline used for sub-7GHz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include new features (polarization, correlations, MIMO)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Spatial consistency can be reached in three steps.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Common 3D scenario data base: Various sources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Large-scale fading: Individual ray tracing for each band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Small-scale fading: using open state-of-the art models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58275-CB20-C8BA-66D4-4EE639315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41C29-8799-6106-D292-CFAFBD1C8AD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646E18-2197-ECBF-1D5B-76700E97D36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48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060C-69CE-041D-1E76-01A98F5E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Proposal to from UCM TIG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D7EF-0AB1-FE1B-91DC-1F307332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966221" cy="4113213"/>
          </a:xfrm>
        </p:spPr>
        <p:txBody>
          <a:bodyPr/>
          <a:lstStyle/>
          <a:p>
            <a:pPr marL="457200" lvl="1" indent="0"/>
            <a:endParaRPr lang="en-US" b="1" dirty="0"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dirty="0">
                <a:cs typeface="Times New Roman"/>
              </a:rPr>
              <a:t>Form Technical Interest Group (TIG) to create unified channel model (UCM)</a:t>
            </a:r>
          </a:p>
          <a:p>
            <a:pPr marL="457200" indent="-457200">
              <a:buAutoNum type="arabicPeriod"/>
            </a:pPr>
            <a:r>
              <a:rPr lang="en-US" dirty="0">
                <a:cs typeface="Times New Roman"/>
              </a:rPr>
              <a:t>Develop a report to the WG how handle all related issues</a:t>
            </a:r>
          </a:p>
          <a:p>
            <a:pPr marL="857250" lvl="1">
              <a:buFont typeface="Courier New" pitchFamily="16" charset="0"/>
              <a:buChar char="o"/>
            </a:pPr>
            <a:r>
              <a:rPr lang="en-US" dirty="0">
                <a:cs typeface="Times New Roman"/>
              </a:rPr>
              <a:t>Use cases: Industrial, residential, medical</a:t>
            </a:r>
          </a:p>
          <a:p>
            <a:pPr marL="857250" lvl="1">
              <a:buFont typeface="Courier New" pitchFamily="16" charset="0"/>
              <a:buChar char="o"/>
            </a:pPr>
            <a:r>
              <a:rPr lang="en-US" dirty="0">
                <a:cs typeface="Times New Roman"/>
              </a:rPr>
              <a:t>Reference models: 3D Scenarios, parameters, TX, RX for sub-7 GHz, mm-wave, optical bands</a:t>
            </a:r>
            <a:endParaRPr lang="en-US" dirty="0"/>
          </a:p>
          <a:p>
            <a:pPr marL="857250" lvl="1">
              <a:buFont typeface="Courier New" pitchFamily="16" charset="0"/>
              <a:buChar char="o"/>
            </a:pPr>
            <a:r>
              <a:rPr lang="en-US" dirty="0">
                <a:cs typeface="Times New Roman"/>
              </a:rPr>
              <a:t>Implementation aspects</a:t>
            </a:r>
          </a:p>
          <a:p>
            <a:pPr>
              <a:buAutoNum type="arabicPeriod"/>
            </a:pPr>
            <a:r>
              <a:rPr lang="en-US" dirty="0">
                <a:cs typeface="Times New Roman"/>
              </a:rPr>
              <a:t>Provide links to open-source software implementations </a:t>
            </a:r>
          </a:p>
          <a:p>
            <a:pPr>
              <a:buAutoNum type="arabicPeriod"/>
            </a:pPr>
            <a:endParaRPr lang="en-US" dirty="0">
              <a:cs typeface="Times New Roman"/>
            </a:endParaRPr>
          </a:p>
          <a:p>
            <a:pPr>
              <a:buAutoNum type="arabicPeriod"/>
            </a:pP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C8B31-551B-FDC3-4F22-8893DF3EA1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25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E2713C-B844-FFE9-699C-E224D75D69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dirty="0"/>
              <a:t>July 2025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0FB914-8953-3235-7134-B025C1F5767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</p:spTree>
    <p:extLst>
      <p:ext uri="{BB962C8B-B14F-4D97-AF65-F5344CB8AC3E}">
        <p14:creationId xmlns:p14="http://schemas.microsoft.com/office/powerpoint/2010/main" val="147519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Straw Poll</a:t>
            </a:r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Would you support the formation of a Technical Interest Group (TIG) to create a Unified Channel Model (UCM) for 802.11?</a:t>
            </a:r>
            <a:endParaRPr lang="en-GB" dirty="0">
              <a:cs typeface="Times New Roman"/>
            </a:endParaRPr>
          </a:p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Yes / No / Abstain =  Y / N / A </a:t>
            </a: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>
                <a:latin typeface="Times New Roman"/>
                <a:ea typeface="MS Gothic"/>
                <a:cs typeface="Arial Unicode MS"/>
              </a:rPr>
              <a:t>Volker Jungnickel, Fraunhofer HHI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1AD1CD-24C2-A099-9046-9F88D603EA7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89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20D23-54FD-5CDF-FB7B-A6F522E4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7FB4-CB35-9454-8C18-FB575C9E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j-lt"/>
              </a:rPr>
              <a:t>Time plan (F2F meetings)</a:t>
            </a:r>
            <a:br>
              <a:rPr lang="en-US" dirty="0">
                <a:cs typeface="+mj-lt"/>
              </a:rPr>
            </a:br>
            <a:endParaRPr lang="en-US" sz="2400" dirty="0"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B2449-51A5-BAC1-4FF6-04BE98F59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27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06F21D-9260-67B7-BC3D-AD5D98128A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dirty="0"/>
              <a:t>July 2025</a:t>
            </a:r>
            <a:endParaRPr lang="en-GB" dirty="0"/>
          </a:p>
        </p:txBody>
      </p:sp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17450"/>
              </p:ext>
            </p:extLst>
          </p:nvPr>
        </p:nvGraphicFramePr>
        <p:xfrm>
          <a:off x="914398" y="1707776"/>
          <a:ext cx="1047538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439">
                <a:tc>
                  <a:txBody>
                    <a:bodyPr/>
                    <a:lstStyle/>
                    <a:p>
                      <a:r>
                        <a:rPr sz="180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# Slots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Target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Prep/Notes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/>
                        <a:t>Plenary 212 – Madrid </a:t>
                      </a:r>
                      <a:br>
                        <a:rPr lang="de-DE" sz="1800"/>
                      </a:br>
                      <a:r>
                        <a:rPr sz="1800"/>
                        <a:t>(27 Jul–1 Aug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Create TIG: motion, brief scope, trigger </a:t>
                      </a:r>
                      <a:r>
                        <a:rPr sz="1800" dirty="0" err="1"/>
                        <a:t>CfC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WNG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Org setup done off-line beforehand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/>
                        <a:t>Interim 213 – Waikoloa </a:t>
                      </a:r>
                      <a:br>
                        <a:rPr lang="de-DE" sz="1800"/>
                      </a:br>
                      <a:r>
                        <a:rPr sz="1800"/>
                        <a:t>(14–19 Sep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G</a:t>
                      </a:r>
                      <a:r>
                        <a:rPr sz="1800" dirty="0"/>
                        <a:t>ap analysis &amp; detailed work plan/data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</a:t>
                      </a:r>
                      <a:r>
                        <a:rPr lang="de-DE" sz="1800" dirty="0" err="1"/>
                        <a:t>slot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Trim to 60 min if telecons resolve open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/>
                        <a:t>Plenary 214 – Bangkok </a:t>
                      </a:r>
                      <a:br>
                        <a:rPr lang="de-DE" sz="1800"/>
                      </a:br>
                      <a:r>
                        <a:rPr sz="1800"/>
                        <a:t>(9–14 Nov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Review draft model &amp; TR structure (v0.2 status)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</a:t>
                      </a:r>
                      <a:r>
                        <a:rPr lang="de-DE" sz="1800" dirty="0" err="1"/>
                        <a:t>slot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Freeze content list for v0.3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/>
                        <a:t>Interim 215 – Victoria, BC </a:t>
                      </a:r>
                      <a:br>
                        <a:rPr lang="de-DE" sz="1800"/>
                      </a:br>
                      <a:r>
                        <a:rPr sz="1800"/>
                        <a:t>(11–16 Jan 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Approve TR v1.0 &amp; closing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1 </a:t>
                      </a:r>
                      <a:r>
                        <a:rPr lang="de-DE" sz="1800" dirty="0" err="1"/>
                        <a:t>slot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Motion +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4B72E9-5807-4BA0-616B-5E368ECB52C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</p:spTree>
    <p:extLst>
      <p:ext uri="{BB962C8B-B14F-4D97-AF65-F5344CB8AC3E}">
        <p14:creationId xmlns:p14="http://schemas.microsoft.com/office/powerpoint/2010/main" val="45435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20D23-54FD-5CDF-FB7B-A6F522E46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7FB4-CB35-9454-8C18-FB575C9E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Bi-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teleconferences</a:t>
            </a:r>
            <a:br>
              <a:rPr lang="en-US" dirty="0">
                <a:cs typeface="+mj-lt"/>
              </a:rPr>
            </a:br>
            <a:endParaRPr lang="en-US" sz="2400" dirty="0"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B2449-51A5-BAC1-4FF6-04BE98F59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28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06F21D-9260-67B7-BC3D-AD5D98128A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dirty="0"/>
              <a:t>July 2025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63156"/>
              </p:ext>
            </p:extLst>
          </p:nvPr>
        </p:nvGraphicFramePr>
        <p:xfrm>
          <a:off x="914401" y="1685364"/>
          <a:ext cx="10475382" cy="434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897">
                  <a:extLst>
                    <a:ext uri="{9D8B030D-6E8A-4147-A177-3AD203B41FA5}">
                      <a16:colId xmlns:a16="http://schemas.microsoft.com/office/drawing/2014/main" val="3727702858"/>
                    </a:ext>
                  </a:extLst>
                </a:gridCol>
                <a:gridCol w="1745897">
                  <a:extLst>
                    <a:ext uri="{9D8B030D-6E8A-4147-A177-3AD203B41FA5}">
                      <a16:colId xmlns:a16="http://schemas.microsoft.com/office/drawing/2014/main" val="1326883450"/>
                    </a:ext>
                  </a:extLst>
                </a:gridCol>
                <a:gridCol w="2371123">
                  <a:extLst>
                    <a:ext uri="{9D8B030D-6E8A-4147-A177-3AD203B41FA5}">
                      <a16:colId xmlns:a16="http://schemas.microsoft.com/office/drawing/2014/main" val="2800988942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740321386"/>
                    </a:ext>
                  </a:extLst>
                </a:gridCol>
                <a:gridCol w="2113533">
                  <a:extLst>
                    <a:ext uri="{9D8B030D-6E8A-4147-A177-3AD203B41FA5}">
                      <a16:colId xmlns:a16="http://schemas.microsoft.com/office/drawing/2014/main" val="1476426968"/>
                    </a:ext>
                  </a:extLst>
                </a:gridCol>
                <a:gridCol w="1745897">
                  <a:extLst>
                    <a:ext uri="{9D8B030D-6E8A-4147-A177-3AD203B41FA5}">
                      <a16:colId xmlns:a16="http://schemas.microsoft.com/office/drawing/2014/main" val="2552361642"/>
                    </a:ext>
                  </a:extLst>
                </a:gridCol>
              </a:tblGrid>
              <a:tr h="688042">
                <a:tc>
                  <a:txBody>
                    <a:bodyPr/>
                    <a:lstStyle/>
                    <a:p>
                      <a:r>
                        <a:rPr sz="180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Window (Weeks)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Est. 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Cadence /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Expected 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1904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 dirty="0"/>
                        <a:t>Scop</a:t>
                      </a:r>
                      <a:r>
                        <a:rPr lang="de-DE" sz="1800" dirty="0"/>
                        <a:t>e</a:t>
                      </a:r>
                      <a:r>
                        <a:rPr sz="1800" dirty="0"/>
                        <a:t> &amp;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Aug–mid Sep (</a:t>
                      </a:r>
                      <a:r>
                        <a:rPr sz="1800" err="1"/>
                        <a:t>Wk</a:t>
                      </a:r>
                      <a:r>
                        <a:rPr sz="1800"/>
                        <a:t> 1–6)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Assign sections, finalize gap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2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bi‑weekly</a:t>
                      </a:r>
                      <a:br>
                        <a:rPr lang="de-DE" sz="1800" dirty="0"/>
                      </a:br>
                      <a:r>
                        <a:rPr sz="1800" dirty="0"/>
                        <a:t>90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Goals &amp; Work Plan, Gap analysis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669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 dirty="0"/>
                        <a:t>Data &amp;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late Sep–Oct (Wk 8–15)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Data format, parameters, scripts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3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bi‑weekly </a:t>
                      </a:r>
                      <a:endParaRPr lang="de-DE" sz="1800" dirty="0"/>
                    </a:p>
                    <a:p>
                      <a:r>
                        <a:rPr sz="1800" dirty="0"/>
                        <a:t>90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Data format spec, draft model equations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1949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/>
                        <a:t>Drafting &amp;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Oct–Dec </a:t>
                      </a:r>
                      <a:br>
                        <a:rPr lang="de-DE" sz="1800"/>
                      </a:br>
                      <a:r>
                        <a:rPr sz="1800"/>
                        <a:t>(</a:t>
                      </a:r>
                      <a:r>
                        <a:rPr sz="1800" err="1"/>
                        <a:t>Wk</a:t>
                      </a:r>
                      <a:r>
                        <a:rPr sz="1800"/>
                        <a:t> 13–23)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TR iterations, KPI plots,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bi-</a:t>
                      </a:r>
                      <a:r>
                        <a:rPr lang="de-DE" sz="1800" dirty="0" err="1"/>
                        <a:t>weekly</a:t>
                      </a:r>
                      <a:br>
                        <a:rPr lang="de-DE" sz="1800" dirty="0"/>
                      </a:br>
                      <a:r>
                        <a:rPr lang="de-DE" sz="1800" dirty="0"/>
                        <a:t>9</a:t>
                      </a:r>
                      <a:r>
                        <a:rPr sz="1800" dirty="0"/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TR v0.3, validation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399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sz="1800"/>
                        <a:t>Review &amp;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Jan </a:t>
                      </a:r>
                      <a:br>
                        <a:rPr lang="de-DE" sz="1800"/>
                      </a:br>
                      <a:r>
                        <a:rPr sz="1800"/>
                        <a:t>(</a:t>
                      </a:r>
                      <a:r>
                        <a:rPr sz="1800" err="1"/>
                        <a:t>Wk</a:t>
                      </a:r>
                      <a:r>
                        <a:rPr sz="1800"/>
                        <a:t> 24–25)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Comment resolution, motion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a</a:t>
                      </a:r>
                      <a:r>
                        <a:rPr sz="1800" dirty="0"/>
                        <a:t>d</a:t>
                      </a:r>
                      <a:r>
                        <a:rPr lang="de-DE" sz="1800" dirty="0"/>
                        <a:t>-</a:t>
                      </a:r>
                      <a:r>
                        <a:rPr sz="1800" dirty="0"/>
                        <a:t>hoc</a:t>
                      </a:r>
                      <a:br>
                        <a:rPr lang="de-DE" sz="1800" dirty="0"/>
                      </a:br>
                      <a:r>
                        <a:rPr lang="de-DE" sz="1800" dirty="0"/>
                        <a:t>2-3 </a:t>
                      </a:r>
                      <a:r>
                        <a:rPr lang="de-DE" sz="1800" dirty="0" err="1"/>
                        <a:t>days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TR v1.0, closing package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741580"/>
                  </a:ext>
                </a:extLst>
              </a:tr>
            </a:tbl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65848E-8966-22A4-2D5B-C7E9B6978C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</p:spTree>
    <p:extLst>
      <p:ext uri="{BB962C8B-B14F-4D97-AF65-F5344CB8AC3E}">
        <p14:creationId xmlns:p14="http://schemas.microsoft.com/office/powerpoint/2010/main" val="146357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759353"/>
            <a:ext cx="10361084" cy="4113213"/>
          </a:xfrm>
        </p:spPr>
        <p:txBody>
          <a:bodyPr/>
          <a:lstStyle/>
          <a:p>
            <a:r>
              <a:rPr lang="en-US" sz="1050" b="0">
                <a:cs typeface="Times New Roman"/>
              </a:rPr>
              <a:t>[1] V. Erceg, L. Schumacher, P. </a:t>
            </a:r>
            <a:r>
              <a:rPr lang="en-US" sz="1050" b="0" err="1">
                <a:cs typeface="Times New Roman"/>
              </a:rPr>
              <a:t>Kyritsi</a:t>
            </a:r>
            <a:r>
              <a:rPr lang="en-US" sz="1050" b="0">
                <a:cs typeface="Times New Roman"/>
              </a:rPr>
              <a:t>, et al., “</a:t>
            </a:r>
            <a:r>
              <a:rPr lang="en-US" sz="1050" b="0" err="1">
                <a:cs typeface="Times New Roman"/>
              </a:rPr>
              <a:t>TGn</a:t>
            </a:r>
            <a:r>
              <a:rPr lang="en-US" sz="1050" b="0">
                <a:cs typeface="Times New Roman"/>
              </a:rPr>
              <a:t> Channel Models,” doc. 11-03/940r4, May 2004.</a:t>
            </a:r>
          </a:p>
          <a:p>
            <a:r>
              <a:rPr lang="en-US" sz="1050" b="0">
                <a:cs typeface="Times New Roman"/>
              </a:rPr>
              <a:t>[2] A. </a:t>
            </a:r>
            <a:r>
              <a:rPr lang="en-US" sz="1050" b="0" err="1">
                <a:cs typeface="Times New Roman"/>
              </a:rPr>
              <a:t>Maltsev</a:t>
            </a:r>
            <a:r>
              <a:rPr lang="en-US" sz="1050" b="0">
                <a:cs typeface="Times New Roman"/>
              </a:rPr>
              <a:t>, et al., “802.11ac Channel Model Addendum,” IEEE doc. 11-09/0308r12, Mar. 2010.</a:t>
            </a:r>
          </a:p>
          <a:p>
            <a:r>
              <a:rPr lang="en-US" sz="1050" b="0">
                <a:cs typeface="Times New Roman"/>
              </a:rPr>
              <a:t>[3] G. </a:t>
            </a:r>
            <a:r>
              <a:rPr lang="en-US" sz="1050" b="0" err="1">
                <a:cs typeface="Times New Roman"/>
              </a:rPr>
              <a:t>Breit</a:t>
            </a:r>
            <a:r>
              <a:rPr lang="en-US" sz="1050" b="0">
                <a:cs typeface="Times New Roman"/>
              </a:rPr>
              <a:t>, H. Sampath, S. </a:t>
            </a:r>
            <a:r>
              <a:rPr lang="en-US" sz="1050" b="0" err="1">
                <a:cs typeface="Times New Roman"/>
              </a:rPr>
              <a:t>Vermani</a:t>
            </a:r>
            <a:r>
              <a:rPr lang="en-US" sz="1050" b="0">
                <a:cs typeface="Times New Roman"/>
              </a:rPr>
              <a:t>, et al., “</a:t>
            </a:r>
            <a:r>
              <a:rPr lang="en-US" sz="1050" b="0" err="1">
                <a:cs typeface="Times New Roman"/>
              </a:rPr>
              <a:t>TGac</a:t>
            </a:r>
            <a:r>
              <a:rPr lang="en-US" sz="1050" b="0">
                <a:cs typeface="Times New Roman"/>
              </a:rPr>
              <a:t> Channel Model Addendum,” doc. 11-09/0308r12, Mar. 2010.</a:t>
            </a:r>
          </a:p>
          <a:p>
            <a:r>
              <a:rPr lang="de-DE" sz="1050" b="0">
                <a:cs typeface="Times New Roman"/>
              </a:rPr>
              <a:t>[4</a:t>
            </a:r>
            <a:r>
              <a:rPr lang="en-US" sz="1050" b="0">
                <a:cs typeface="Times New Roman"/>
              </a:rPr>
              <a:t>] </a:t>
            </a:r>
            <a:r>
              <a:rPr lang="en-US" sz="1050" b="0" err="1">
                <a:cs typeface="Times New Roman"/>
              </a:rPr>
              <a:t>Jianhan</a:t>
            </a:r>
            <a:r>
              <a:rPr lang="en-US" sz="1050" b="0">
                <a:cs typeface="Times New Roman"/>
              </a:rPr>
              <a:t> Liu</a:t>
            </a:r>
            <a:r>
              <a:rPr lang="nl-NL" sz="1050" b="0">
                <a:cs typeface="Times New Roman"/>
              </a:rPr>
              <a:t> “TGbe Channel Model Document,” IEEE 802.11 Wireless LANs, doc. 11-21/0288r1, Mar. 2021.</a:t>
            </a:r>
          </a:p>
          <a:p>
            <a:r>
              <a:rPr lang="nl-NL" sz="1050" b="0">
                <a:cs typeface="Times New Roman"/>
              </a:rPr>
              <a:t>[5] A. Lomayev, J. G. Andrews, D. F. O'Brien, D. S. Shum, and D. S. B. Weiss, “Channel Models for IEEE 802.11ay,” doc. 11-15/1150r0, Nov. 2015.</a:t>
            </a:r>
          </a:p>
          <a:p>
            <a:r>
              <a:rPr lang="en-US" sz="1050" b="0">
                <a:cs typeface="Times New Roman"/>
              </a:rPr>
              <a:t>[6]   S. Jaeckel, S., L. Raschkowski, F. Burkhardt, L. Thiele “Efficient Sum-of-Sinusoids based Spatial Consistency for the 3GPP New-Radio Channel Model” Proc. IEEE </a:t>
            </a:r>
            <a:r>
              <a:rPr lang="en-US" sz="1050" b="0" err="1">
                <a:cs typeface="Times New Roman"/>
              </a:rPr>
              <a:t>Globecom</a:t>
            </a:r>
            <a:r>
              <a:rPr lang="en-US" sz="1050" b="0">
                <a:cs typeface="Times New Roman"/>
              </a:rPr>
              <a:t> Workshops '18, 2018. </a:t>
            </a:r>
          </a:p>
          <a:p>
            <a:r>
              <a:rPr lang="en-US" sz="1050" b="0">
                <a:cs typeface="Times New Roman"/>
              </a:rPr>
              <a:t>[7]    S. Jaeckel, N. </a:t>
            </a:r>
            <a:r>
              <a:rPr lang="en-US" sz="1050" b="0" err="1">
                <a:cs typeface="Times New Roman"/>
              </a:rPr>
              <a:t>Turay</a:t>
            </a:r>
            <a:r>
              <a:rPr lang="en-US" sz="1050" b="0">
                <a:cs typeface="Times New Roman"/>
              </a:rPr>
              <a:t>, L. Raschkowski, L. Thiele, R. </a:t>
            </a:r>
            <a:r>
              <a:rPr lang="en-US" sz="1050" b="0" err="1">
                <a:cs typeface="Times New Roman"/>
              </a:rPr>
              <a:t>Vuohtoniemi</a:t>
            </a:r>
            <a:r>
              <a:rPr lang="en-US" sz="1050" b="0">
                <a:cs typeface="Times New Roman"/>
              </a:rPr>
              <a:t>, M. </a:t>
            </a:r>
            <a:r>
              <a:rPr lang="en-US" sz="1050" b="0" err="1">
                <a:cs typeface="Times New Roman"/>
              </a:rPr>
              <a:t>Sonkki</a:t>
            </a:r>
            <a:r>
              <a:rPr lang="en-US" sz="1050" b="0">
                <a:cs typeface="Times New Roman"/>
              </a:rPr>
              <a:t>, V. </a:t>
            </a:r>
            <a:r>
              <a:rPr lang="en-US" sz="1050" b="0" err="1">
                <a:cs typeface="Times New Roman"/>
              </a:rPr>
              <a:t>Hovinen</a:t>
            </a:r>
            <a:r>
              <a:rPr lang="en-US" sz="1050" b="0">
                <a:cs typeface="Times New Roman"/>
              </a:rPr>
              <a:t>, F. Burkhardt, P. </a:t>
            </a:r>
            <a:r>
              <a:rPr lang="en-US" sz="1050" b="0" err="1">
                <a:cs typeface="Times New Roman"/>
              </a:rPr>
              <a:t>Karunakaran</a:t>
            </a:r>
            <a:r>
              <a:rPr lang="en-US" sz="1050" b="0">
                <a:cs typeface="Times New Roman"/>
              </a:rPr>
              <a:t>, T. </a:t>
            </a:r>
            <a:r>
              <a:rPr lang="en-US" sz="1050" b="0" err="1">
                <a:cs typeface="Times New Roman"/>
              </a:rPr>
              <a:t>Heyn</a:t>
            </a:r>
            <a:r>
              <a:rPr lang="en-US" sz="1050" b="0">
                <a:cs typeface="Times New Roman"/>
              </a:rPr>
              <a:t>. “Industrial Indoor Measurements from 2-6 GHz for the 3GPP-NR and </a:t>
            </a:r>
            <a:r>
              <a:rPr lang="en-US" sz="1050" b="0" err="1">
                <a:cs typeface="Times New Roman"/>
              </a:rPr>
              <a:t>QuaDRiGa</a:t>
            </a:r>
            <a:r>
              <a:rPr lang="en-US" sz="1050" b="0">
                <a:cs typeface="Times New Roman"/>
              </a:rPr>
              <a:t> Channel Model” Proc. IEEE VTC'19 Fall, 2019.</a:t>
            </a:r>
          </a:p>
          <a:p>
            <a:r>
              <a:rPr lang="en-US" sz="1050" b="0">
                <a:cs typeface="Times New Roman"/>
              </a:rPr>
              <a:t>[8] S. Jaeckel, L. Raschkowski, F. Burkhardt, L. Thiele “A Spatially Consistent Geometric D2D Small-Scale Fading Model for Multiple Frequencies” Proc. IEEE VTC Fall '19, 2019</a:t>
            </a:r>
          </a:p>
          <a:p>
            <a:r>
              <a:rPr lang="nl-NL" sz="1050" b="0">
                <a:cs typeface="Times New Roman"/>
              </a:rPr>
              <a:t>[9] M. Uysal, F. Miramirkhani, T. Baykas, N. Serafimovski, and V. Jungnickel, “IEEE 802.11bb Reference Channel Models for Indoor  Environments,” doc. 11-18/1582r2, Sept. 2018.</a:t>
            </a:r>
          </a:p>
          <a:p>
            <a:r>
              <a:rPr lang="nl-NL" sz="1050" b="0">
                <a:cs typeface="Times New Roman"/>
              </a:rPr>
              <a:t>[10]</a:t>
            </a:r>
            <a:r>
              <a:rPr lang="en-US" sz="1050" b="0">
                <a:cs typeface="Times New Roman"/>
              </a:rPr>
              <a:t> S. M. Mana et al., "LIDAR-Assisted Channel Modelling for </a:t>
            </a:r>
            <a:r>
              <a:rPr lang="en-US" sz="1050" b="0" err="1">
                <a:cs typeface="Times New Roman"/>
              </a:rPr>
              <a:t>LiFi</a:t>
            </a:r>
            <a:r>
              <a:rPr lang="en-US" sz="1050" b="0">
                <a:cs typeface="Times New Roman"/>
              </a:rPr>
              <a:t> in Realistic Indoor Scenarios," in IEEE Access, vol. 10, pp. 59383-59399, 2022.</a:t>
            </a:r>
          </a:p>
          <a:p>
            <a:r>
              <a:rPr lang="en-US" sz="1050" b="0">
                <a:cs typeface="Times New Roman"/>
              </a:rPr>
              <a:t>[11] </a:t>
            </a:r>
            <a:r>
              <a:rPr lang="en-US" sz="1050" b="0" err="1">
                <a:cs typeface="Times New Roman"/>
              </a:rPr>
              <a:t>QuaDRiGa</a:t>
            </a:r>
            <a:r>
              <a:rPr lang="en-US" sz="1050" b="0">
                <a:cs typeface="Times New Roman"/>
              </a:rPr>
              <a:t> Channel Model: </a:t>
            </a:r>
            <a:r>
              <a:rPr lang="en-US" sz="1050" b="0">
                <a:solidFill>
                  <a:schemeClr val="tx1"/>
                </a:solidFill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https://quadriga-channel-model.de</a:t>
            </a:r>
            <a:endParaRPr lang="en-US" sz="1050" b="0">
              <a:solidFill>
                <a:schemeClr val="tx1"/>
              </a:solidFill>
              <a:cs typeface="Times New Roman"/>
            </a:endParaRPr>
          </a:p>
          <a:p>
            <a:r>
              <a:rPr lang="en-US" sz="1050" b="0">
                <a:cs typeface="Times New Roman"/>
              </a:rPr>
              <a:t>[12] </a:t>
            </a:r>
            <a:r>
              <a:rPr lang="en-GB" sz="1050" b="0">
                <a:cs typeface="Times New Roman"/>
              </a:rPr>
              <a:t>C. </a:t>
            </a:r>
            <a:r>
              <a:rPr lang="en-GB" sz="1050" b="0" err="1">
                <a:cs typeface="Times New Roman"/>
              </a:rPr>
              <a:t>Petterson</a:t>
            </a:r>
            <a:r>
              <a:rPr lang="en-GB" sz="1050" b="0">
                <a:cs typeface="Times New Roman"/>
              </a:rPr>
              <a:t>: IMMW Ray-Tracing Propagation in a Large Factory, doc. 11-25/0824r0</a:t>
            </a:r>
            <a:endParaRPr lang="en-US" sz="1050" b="0">
              <a:cs typeface="Times New Roman"/>
            </a:endParaRPr>
          </a:p>
          <a:p>
            <a:r>
              <a:rPr lang="en-US" sz="1050" b="0">
                <a:cs typeface="Times New Roman"/>
              </a:rPr>
              <a:t>[13] </a:t>
            </a:r>
            <a:r>
              <a:rPr lang="en-US" sz="1050" b="0">
                <a:solidFill>
                  <a:srgbClr val="333333"/>
                </a:solidFill>
                <a:cs typeface="Times New Roman"/>
              </a:rPr>
              <a:t>V. Jungnickel</a:t>
            </a:r>
            <a:r>
              <a:rPr lang="en-US" sz="1050" b="0">
                <a:solidFill>
                  <a:srgbClr val="333333"/>
                </a:solidFill>
                <a:ea typeface="+mn-lt"/>
                <a:cs typeface="+mn-lt"/>
              </a:rPr>
              <a:t>, V. Pohl, S. </a:t>
            </a:r>
            <a:r>
              <a:rPr lang="en-US" sz="1050" b="0" err="1">
                <a:solidFill>
                  <a:srgbClr val="333333"/>
                </a:solidFill>
                <a:ea typeface="+mn-lt"/>
                <a:cs typeface="+mn-lt"/>
              </a:rPr>
              <a:t>Nonnig</a:t>
            </a:r>
            <a:r>
              <a:rPr lang="en-US" sz="1050" b="0">
                <a:solidFill>
                  <a:srgbClr val="333333"/>
                </a:solidFill>
                <a:ea typeface="+mn-lt"/>
                <a:cs typeface="+mn-lt"/>
              </a:rPr>
              <a:t> and C. von </a:t>
            </a:r>
            <a:r>
              <a:rPr lang="en-US" sz="1050" b="0" err="1">
                <a:solidFill>
                  <a:srgbClr val="333333"/>
                </a:solidFill>
                <a:ea typeface="+mn-lt"/>
                <a:cs typeface="+mn-lt"/>
              </a:rPr>
              <a:t>Helmolt</a:t>
            </a:r>
            <a:r>
              <a:rPr lang="en-US" sz="1050" b="0">
                <a:solidFill>
                  <a:srgbClr val="333333"/>
                </a:solidFill>
                <a:ea typeface="+mn-lt"/>
                <a:cs typeface="+mn-lt"/>
              </a:rPr>
              <a:t>, "A physical model of the wireless infrared communication channel," in IEEE JSAC , vol. 20, no. 3, pp. 631-640, April 2002</a:t>
            </a:r>
          </a:p>
          <a:p>
            <a:r>
              <a:rPr lang="en-US" sz="1050" b="0">
                <a:solidFill>
                  <a:srgbClr val="333333"/>
                </a:solidFill>
                <a:ea typeface="+mn-lt"/>
                <a:cs typeface="+mn-lt"/>
              </a:rPr>
              <a:t>[14]	</a:t>
            </a:r>
            <a:r>
              <a:rPr lang="en-US" sz="1050" b="0"/>
              <a:t>S. M. Mana, P. </a:t>
            </a:r>
            <a:r>
              <a:rPr lang="en-US" sz="1050" b="0" err="1"/>
              <a:t>Hellwig</a:t>
            </a:r>
            <a:r>
              <a:rPr lang="en-US" sz="1050" b="0"/>
              <a:t>, J. Hilt, P. W. </a:t>
            </a:r>
            <a:r>
              <a:rPr lang="en-US" sz="1050" b="0" err="1"/>
              <a:t>Berenguer</a:t>
            </a:r>
            <a:r>
              <a:rPr lang="en-US" sz="1050" b="0"/>
              <a:t> and V. Jungnickel, "Experiments in Non-Line-of-Sight Li-Fi Channels," </a:t>
            </a:r>
            <a:r>
              <a:rPr lang="en-US" sz="1050" b="0" i="1"/>
              <a:t>2019 Global LIFI Congress (GLC)</a:t>
            </a:r>
            <a:r>
              <a:rPr lang="en-US" sz="1050" b="0"/>
              <a:t>, Paris, France, 2019.</a:t>
            </a:r>
            <a:endParaRPr lang="en-US" sz="1050" b="0">
              <a:solidFill>
                <a:srgbClr val="333333"/>
              </a:solidFill>
              <a:ea typeface="+mn-lt"/>
              <a:cs typeface="+mn-lt"/>
            </a:endParaRPr>
          </a:p>
          <a:p>
            <a:r>
              <a:rPr lang="en-US" sz="1050" b="0">
                <a:solidFill>
                  <a:srgbClr val="333333"/>
                </a:solidFill>
                <a:ea typeface="+mn-lt"/>
                <a:cs typeface="+mn-lt"/>
              </a:rPr>
              <a:t>[15]	</a:t>
            </a:r>
            <a:r>
              <a:rPr lang="en-US" sz="1050" b="0"/>
              <a:t>S. M. Mana, K. G. K. </a:t>
            </a:r>
            <a:r>
              <a:rPr lang="en-US" sz="1050" b="0" err="1"/>
              <a:t>Gabra</a:t>
            </a:r>
            <a:r>
              <a:rPr lang="en-US" sz="1050" b="0"/>
              <a:t>, S. M. Kouhini, P. </a:t>
            </a:r>
            <a:r>
              <a:rPr lang="en-US" sz="1050" b="0" err="1"/>
              <a:t>Hellwig</a:t>
            </a:r>
            <a:r>
              <a:rPr lang="en-US" sz="1050" b="0"/>
              <a:t>, J. Hilt and V. Jungnickel, "An Efficient Multi-Link Channel Model for </a:t>
            </a:r>
            <a:r>
              <a:rPr lang="en-US" sz="1050" b="0" err="1"/>
              <a:t>LiFi</a:t>
            </a:r>
            <a:r>
              <a:rPr lang="en-US" sz="1050" b="0"/>
              <a:t>," </a:t>
            </a:r>
            <a:r>
              <a:rPr lang="en-US" sz="1050" b="0" i="1"/>
              <a:t>2021 IEEE 32nd Annual International Symposium on Personal, Indoor and Mobile Radio Communications (PIMRC)</a:t>
            </a:r>
            <a:r>
              <a:rPr lang="en-US" sz="1050" b="0"/>
              <a:t>, Helsinki, Finland, 2021.</a:t>
            </a:r>
            <a:endParaRPr lang="en-US" sz="1050" b="0">
              <a:solidFill>
                <a:srgbClr val="333333"/>
              </a:solidFill>
              <a:ea typeface="+mn-lt"/>
              <a:cs typeface="+mn-lt"/>
            </a:endParaRPr>
          </a:p>
          <a:p>
            <a:endParaRPr lang="nl-NL" sz="1100" b="0">
              <a:latin typeface="Times New Roman"/>
              <a:cs typeface="Times New Roman"/>
            </a:endParaRPr>
          </a:p>
          <a:p>
            <a:endParaRPr lang="en-US" sz="1200" b="0">
              <a:latin typeface="Times New Roman"/>
              <a:cs typeface="Times New Roman"/>
            </a:endParaRPr>
          </a:p>
          <a:p>
            <a:endParaRPr lang="en-US" sz="1200" b="0">
              <a:latin typeface="Times New Roman"/>
              <a:cs typeface="Times New Roman"/>
            </a:endParaRPr>
          </a:p>
          <a:p>
            <a:endParaRPr lang="en-US" sz="1200" b="0">
              <a:latin typeface="Times New Roman"/>
              <a:cs typeface="Times New Roman"/>
            </a:endParaRPr>
          </a:p>
          <a:p>
            <a:endParaRPr lang="en-US" sz="1200" b="0">
              <a:latin typeface="Frutiger 55 Roman" panose="020B0500000000000000" pitchFamily="34" charset="0"/>
            </a:endParaRPr>
          </a:p>
          <a:p>
            <a:endParaRPr lang="en-US" sz="1200" b="0">
              <a:latin typeface="Frutiger 55 Roman" panose="020B0500000000000000" pitchFamily="34" charset="0"/>
            </a:endParaRPr>
          </a:p>
          <a:p>
            <a:endParaRPr lang="en-GB"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E8E08C-AC34-FD2B-B7C3-922830F88A43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Outline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Multilink Operation in Wi-Fi 7 and beyond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Use cases and scenarios</a:t>
            </a: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Recap of existing models</a:t>
            </a:r>
            <a:endParaRPr lang="en-GB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Limitations of current 802.11 models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Examples of modern models</a:t>
            </a:r>
            <a:endParaRPr lang="en-US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dirty="0" err="1"/>
              <a:t>Spatially</a:t>
            </a:r>
            <a:r>
              <a:rPr lang="de-DE" dirty="0"/>
              <a:t> </a:t>
            </a:r>
            <a:r>
              <a:rPr lang="de-DE" dirty="0" err="1"/>
              <a:t>consistent</a:t>
            </a:r>
            <a:r>
              <a:rPr lang="de-DE" dirty="0"/>
              <a:t> </a:t>
            </a:r>
            <a:r>
              <a:rPr lang="de-DE" dirty="0" err="1"/>
              <a:t>framework</a:t>
            </a:r>
            <a:endParaRPr lang="de-DE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dirty="0">
                <a:cs typeface="Times New Roman"/>
              </a:rPr>
              <a:t>Site-</a:t>
            </a:r>
            <a:r>
              <a:rPr lang="de-DE" dirty="0" err="1">
                <a:cs typeface="Times New Roman"/>
              </a:rPr>
              <a:t>specific</a:t>
            </a:r>
            <a:r>
              <a:rPr lang="de-DE" dirty="0">
                <a:cs typeface="Times New Roman"/>
              </a:rPr>
              <a:t> mm-</a:t>
            </a:r>
            <a:r>
              <a:rPr lang="de-DE" dirty="0" err="1">
                <a:cs typeface="Times New Roman"/>
              </a:rPr>
              <a:t>wave</a:t>
            </a:r>
            <a:r>
              <a:rPr lang="de-DE" dirty="0">
                <a:cs typeface="Times New Roman"/>
              </a:rPr>
              <a:t> </a:t>
            </a:r>
            <a:r>
              <a:rPr lang="de-DE" dirty="0" err="1">
                <a:cs typeface="Times New Roman"/>
              </a:rPr>
              <a:t>model</a:t>
            </a:r>
            <a:endParaRPr lang="de-DE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New optical wireless model </a:t>
            </a: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Proposal of a unified channel model for 802.11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Conclusions</a:t>
            </a: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703C8E-68C0-B6AE-A6D5-2CE12439F08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50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19D1-D9D5-7BAF-364B-3B679494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3D Environment Data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A36A-6078-8358-4A09-043A3415C1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9066-C436-43F3-3C00-39E79422C13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pic>
        <p:nvPicPr>
          <p:cNvPr id="8" name="Picture 7" descr="A floor plan of a house&#10;&#10;AI-generated content may be incorrect.">
            <a:extLst>
              <a:ext uri="{FF2B5EF4-FFF2-40B4-BE49-F238E27FC236}">
                <a16:creationId xmlns:a16="http://schemas.microsoft.com/office/drawing/2014/main" id="{D4321749-2ED8-4E40-8785-729B1C27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12" y="2805202"/>
            <a:ext cx="2979586" cy="3586074"/>
          </a:xfrm>
          <a:prstGeom prst="rect">
            <a:avLst/>
          </a:prstGeom>
        </p:spPr>
      </p:pic>
      <p:pic>
        <p:nvPicPr>
          <p:cNvPr id="9" name="Picture 8" descr="A drawing of a building&#10;&#10;AI-generated content may be incorrect.">
            <a:extLst>
              <a:ext uri="{FF2B5EF4-FFF2-40B4-BE49-F238E27FC236}">
                <a16:creationId xmlns:a16="http://schemas.microsoft.com/office/drawing/2014/main" id="{A7A2C32D-79B2-187F-2107-C7052A2A1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-466" t="-88" r="160" b="253"/>
          <a:stretch>
            <a:fillRect/>
          </a:stretch>
        </p:blipFill>
        <p:spPr>
          <a:xfrm>
            <a:off x="8939670" y="2805202"/>
            <a:ext cx="2990038" cy="3579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353D2-7D3F-F8BB-69AC-1FF609C677EE}"/>
              </a:ext>
            </a:extLst>
          </p:cNvPr>
          <p:cNvSpPr txBox="1"/>
          <p:nvPr/>
        </p:nvSpPr>
        <p:spPr>
          <a:xfrm>
            <a:off x="6805716" y="1945027"/>
            <a:ext cx="22772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QuaDRiGa</a:t>
            </a:r>
            <a:r>
              <a:rPr lang="en-US" sz="2000" b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 model:</a:t>
            </a:r>
            <a:br>
              <a:rPr lang="en-US" sz="2000" b="1">
                <a:latin typeface="Times New Roman"/>
                <a:ea typeface="MS Gothic"/>
                <a:cs typeface="Times New Roman"/>
              </a:rPr>
            </a:br>
            <a:r>
              <a:rPr lang="en-US" sz="20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3D surface data</a:t>
            </a:r>
            <a:endParaRPr lang="en-US" sz="200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D69BD-EA7D-6BB7-DDF3-41E952D5E3FD}"/>
              </a:ext>
            </a:extLst>
          </p:cNvPr>
          <p:cNvSpPr txBox="1"/>
          <p:nvPr/>
        </p:nvSpPr>
        <p:spPr>
          <a:xfrm>
            <a:off x="9845802" y="1935502"/>
            <a:ext cx="2249953" cy="7174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OWC model:</a:t>
            </a:r>
            <a:br>
              <a:rPr lang="en-US" sz="2000" b="1">
                <a:latin typeface="Times New Roman"/>
                <a:ea typeface="MS Gothic"/>
                <a:cs typeface="Times New Roman"/>
              </a:rPr>
            </a:br>
            <a:r>
              <a:rPr lang="en-US" sz="20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point cloud data</a:t>
            </a:r>
            <a:endParaRPr lang="en-US" sz="2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26DC0F-055F-93A8-9EA7-BA40CA90EC1C}"/>
              </a:ext>
            </a:extLst>
          </p:cNvPr>
          <p:cNvCxnSpPr/>
          <p:nvPr/>
        </p:nvCxnSpPr>
        <p:spPr bwMode="auto">
          <a:xfrm>
            <a:off x="8467725" y="3981450"/>
            <a:ext cx="918213" cy="381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38B3C9-F9FC-0817-D1D5-278802D8F1D5}"/>
              </a:ext>
            </a:extLst>
          </p:cNvPr>
          <p:cNvCxnSpPr>
            <a:cxnSpLocks/>
          </p:cNvCxnSpPr>
          <p:nvPr/>
        </p:nvCxnSpPr>
        <p:spPr bwMode="auto">
          <a:xfrm>
            <a:off x="8467724" y="4276725"/>
            <a:ext cx="918213" cy="381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E5AB8E-FB7E-60CB-D928-E7F9FC59FF02}"/>
              </a:ext>
            </a:extLst>
          </p:cNvPr>
          <p:cNvSpPr txBox="1"/>
          <p:nvPr/>
        </p:nvSpPr>
        <p:spPr>
          <a:xfrm>
            <a:off x="8181974" y="2828924"/>
            <a:ext cx="1533525" cy="9233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distribute points on surface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AD683C-ABAA-24B0-FE99-11C6D000EB38}"/>
              </a:ext>
            </a:extLst>
          </p:cNvPr>
          <p:cNvSpPr txBox="1"/>
          <p:nvPr/>
        </p:nvSpPr>
        <p:spPr>
          <a:xfrm>
            <a:off x="8181974" y="4476749"/>
            <a:ext cx="1533525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mesh reconstruction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78DF-ED33-8004-B543-F9721D59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8159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cs typeface="Times New Roman"/>
              </a:rPr>
              <a:t>Environment data from different sources</a:t>
            </a:r>
          </a:p>
          <a:p>
            <a:pPr lvl="1">
              <a:buFont typeface="Arial" pitchFamily="16" charset="0"/>
              <a:buChar char="•"/>
            </a:pPr>
            <a:r>
              <a:rPr lang="en-US" b="0">
                <a:cs typeface="Times New Roman"/>
              </a:rPr>
              <a:t>Lidar scan, 3D camera, photogrammetry, 3D assets/software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err="1">
                <a:cs typeface="Times New Roman"/>
              </a:rPr>
              <a:t>QuaDRiGa</a:t>
            </a:r>
            <a:r>
              <a:rPr lang="en-US" sz="2000">
                <a:cs typeface="Times New Roman"/>
              </a:rPr>
              <a:t>: </a:t>
            </a:r>
            <a:r>
              <a:rPr lang="en-US" sz="2000" b="0">
                <a:cs typeface="Times New Roman"/>
              </a:rPr>
              <a:t>needs subsurface material and defined as mesh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cs typeface="Times New Roman"/>
              </a:rPr>
              <a:t>OWC: </a:t>
            </a:r>
            <a:r>
              <a:rPr lang="en-US" sz="2000" b="0">
                <a:cs typeface="Times New Roman"/>
              </a:rPr>
              <a:t>needs surface material and defined as point cloud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>
                <a:cs typeface="Times New Roman"/>
              </a:rPr>
              <a:t>Idea: Use same 3D </a:t>
            </a:r>
            <a:r>
              <a:rPr lang="de-DE" sz="2000" err="1">
                <a:cs typeface="Times New Roman"/>
              </a:rPr>
              <a:t>environment</a:t>
            </a:r>
            <a:r>
              <a:rPr lang="de-DE" sz="2000">
                <a:cs typeface="Times New Roman"/>
              </a:rPr>
              <a:t> </a:t>
            </a:r>
            <a:r>
              <a:rPr lang="de-DE" sz="2000" err="1">
                <a:cs typeface="Times New Roman"/>
              </a:rPr>
              <a:t>for</a:t>
            </a:r>
            <a:r>
              <a:rPr lang="de-DE" sz="2000">
                <a:cs typeface="Times New Roman"/>
              </a:rPr>
              <a:t> RF (sub-7GHz, mm-</a:t>
            </a:r>
            <a:r>
              <a:rPr lang="de-DE" sz="2000" err="1">
                <a:cs typeface="Times New Roman"/>
              </a:rPr>
              <a:t>wave</a:t>
            </a:r>
            <a:r>
              <a:rPr lang="de-DE" sz="2000">
                <a:cs typeface="Times New Roman"/>
              </a:rPr>
              <a:t>) and </a:t>
            </a:r>
            <a:r>
              <a:rPr lang="de-DE" sz="2000" err="1">
                <a:cs typeface="Times New Roman"/>
              </a:rPr>
              <a:t>optical</a:t>
            </a:r>
            <a:r>
              <a:rPr lang="de-DE" sz="2000">
                <a:cs typeface="Times New Roman"/>
              </a:rPr>
              <a:t>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>
                <a:cs typeface="Times New Roman"/>
              </a:rPr>
              <a:t>Environment data quality degrades slightly with conversion from mesh data to point cloud or vice versa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F68309C-0C75-8FCC-4A66-70C87FD36BB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9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Spatially consistent framework</a:t>
            </a:r>
            <a:br>
              <a:rPr lang="en-GB"/>
            </a:br>
            <a:r>
              <a:rPr lang="en-GB" sz="2800" b="0"/>
              <a:t>(3) Small-Scale Fading Model – Details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/>
              <p:cNvSpPr txBox="1">
                <a:spLocks/>
              </p:cNvSpPr>
              <p:nvPr/>
            </p:nvSpPr>
            <p:spPr bwMode="auto">
              <a:xfrm>
                <a:off x="914400" y="1871955"/>
                <a:ext cx="5048579" cy="42618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/>
              </a:p>
              <a:p>
                <a:pPr marL="358775" indent="-269875"/>
                <a:r>
                  <a:rPr lang="en-US"/>
                  <a:t>Path delays are </a:t>
                </a:r>
                <a:r>
                  <a:rPr lang="en-US" u="sng"/>
                  <a:t>initialized</a:t>
                </a:r>
                <a:r>
                  <a:rPr lang="en-US"/>
                  <a:t> randomly with exponential delay distribution</a:t>
                </a:r>
                <a:endParaRPr lang="de-DE" i="1">
                  <a:latin typeface="Cambria Math" panose="02040503050406030204" pitchFamily="18" charset="0"/>
                </a:endParaRPr>
              </a:p>
              <a:p>
                <a:pPr marL="358775" indent="-26987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 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de-DE" i="1" smtClean="0">
                                          <a:latin typeface="Cambria Math" panose="02040503050406030204" pitchFamily="18" charset="0"/>
                                        </a:rPr>
                                        <m:t>2·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kern="0"/>
              </a:p>
              <a:p>
                <a:pPr marL="358775" indent="-269875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kern="0"/>
                  <a:t> is spatially correlated </a:t>
                </a:r>
                <a:r>
                  <a:rPr lang="en-US" u="sng" kern="0"/>
                  <a:t>normal</a:t>
                </a:r>
                <a:r>
                  <a:rPr lang="en-US" kern="0"/>
                  <a:t> distributed random variable [3]</a:t>
                </a:r>
              </a:p>
              <a:p>
                <a:pPr marL="358775" indent="-269875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/>
                  <a:t> describes spatial correlation</a:t>
                </a:r>
              </a:p>
              <a:p>
                <a:pPr marL="358775" indent="-269875"/>
                <a:r>
                  <a:rPr lang="en-US" kern="0"/>
                  <a:t>DS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kern="0"/>
                  <a:t> are not applied yet</a:t>
                </a:r>
              </a:p>
              <a:p>
                <a:pPr marL="358775" indent="-269875"/>
                <a:r>
                  <a:rPr lang="en-US" kern="0"/>
                  <a:t>Implicit channel reciprocity due to same generator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</m:oMath>
                </a14:m>
                <a:r>
                  <a:rPr lang="en-US" kern="0"/>
                  <a:t> 	</a:t>
                </a:r>
              </a:p>
            </p:txBody>
          </p:sp>
        </mc:Choice>
        <mc:Fallback xmlns="">
          <p:sp>
            <p:nvSpPr>
              <p:cNvPr id="9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871955"/>
                <a:ext cx="5048579" cy="4261819"/>
              </a:xfrm>
              <a:prstGeom prst="rect">
                <a:avLst/>
              </a:prstGeom>
              <a:blipFill>
                <a:blip r:embed="rId3"/>
                <a:stretch>
                  <a:fillRect l="-4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403211" y="1871955"/>
            <a:ext cx="559769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100">
                <a:solidFill>
                  <a:schemeClr val="bg1"/>
                </a:solidFill>
              </a:rPr>
              <a:t>Delays</a:t>
            </a:r>
            <a:endParaRPr lang="en-US" sz="11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/>
              <p:cNvSpPr txBox="1">
                <a:spLocks/>
              </p:cNvSpPr>
              <p:nvPr/>
            </p:nvSpPr>
            <p:spPr bwMode="auto">
              <a:xfrm>
                <a:off x="6213600" y="1871955"/>
                <a:ext cx="5138984" cy="42618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/>
              </a:p>
              <a:p>
                <a:pPr marL="358775" indent="-269875"/>
                <a:r>
                  <a:rPr lang="en-US"/>
                  <a:t>Angles are </a:t>
                </a:r>
                <a:r>
                  <a:rPr lang="en-US" u="sng"/>
                  <a:t>initialized</a:t>
                </a:r>
                <a:r>
                  <a:rPr lang="en-US"/>
                  <a:t> randomly with uniform angle </a:t>
                </a:r>
                <a:br>
                  <a:rPr lang="en-US"/>
                </a:br>
                <a:r>
                  <a:rPr lang="en-US"/>
                  <a:t>distribution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erfc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kern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erfc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kern="0"/>
              </a:p>
              <a:p>
                <a:pPr marL="358775" indent="-269875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ker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kern="0"/>
                  <a:t> are spatially correlated </a:t>
                </a:r>
                <a:r>
                  <a:rPr lang="en-US" u="sng" kern="0"/>
                  <a:t>normal</a:t>
                </a:r>
                <a:r>
                  <a:rPr lang="en-US" kern="0"/>
                  <a:t> distributed random variables</a:t>
                </a:r>
              </a:p>
              <a:p>
                <a:pPr marL="358775" indent="-269875"/>
                <a:r>
                  <a:rPr lang="en-US" kern="0"/>
                  <a:t>No powers,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AS</m:t>
                    </m:r>
                  </m:oMath>
                </a14:m>
                <a:r>
                  <a:rPr lang="en-US" kern="0"/>
                  <a:t>,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kern="0"/>
                  <a:t>, no empiric scaling</a:t>
                </a:r>
              </a:p>
              <a:p>
                <a:pPr marL="358775" indent="-269875"/>
                <a:r>
                  <a:rPr lang="en-US" kern="0"/>
                  <a:t>Implicit channel reciprocity</a:t>
                </a:r>
              </a:p>
            </p:txBody>
          </p:sp>
        </mc:Choice>
        <mc:Fallback xmlns="">
          <p:sp>
            <p:nvSpPr>
              <p:cNvPr id="12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600" y="1871955"/>
                <a:ext cx="5138984" cy="4261819"/>
              </a:xfrm>
              <a:prstGeom prst="rect">
                <a:avLst/>
              </a:prstGeom>
              <a:blipFill>
                <a:blip r:embed="rId4"/>
                <a:stretch>
                  <a:fillRect l="-355" r="-1420"/>
                </a:stretch>
              </a:blipFill>
              <a:ln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0782060" y="1887010"/>
            <a:ext cx="562975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Angles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1EDE89-8626-CE5A-5C0E-72D956A4C81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2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Spatially consistent framework</a:t>
            </a:r>
            <a:br>
              <a:rPr lang="en-GB"/>
            </a:br>
            <a:r>
              <a:rPr lang="en-GB" sz="2800" b="0"/>
              <a:t>(3) Small-Scale Fading Model – Details 2/2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 bwMode="auto">
              <a:xfrm>
                <a:off x="914400" y="1903485"/>
                <a:ext cx="5048579" cy="42618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/>
              </a:p>
              <a:p>
                <a:pPr marL="358775" indent="-269875"/>
                <a:r>
                  <a:rPr lang="en-US"/>
                  <a:t>Powers depend on delay and angle spreads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𝐴𝑆𝐷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i="1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𝐴𝑆𝐴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𝐸𝑆𝐷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𝐸𝑆𝐴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kern="0"/>
              </a:p>
              <a:p>
                <a:pPr marL="358775" indent="-269875"/>
                <a:r>
                  <a:rPr lang="en-US" kern="0"/>
                  <a:t>Scaling 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𝐷𝑆</m:t>
                        </m:r>
                      </m:sup>
                    </m:sSubSup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𝐴𝑆𝐷</m:t>
                        </m:r>
                      </m:sup>
                    </m:sSubSup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𝐴𝑆𝐴</m:t>
                        </m:r>
                      </m:sup>
                    </m:sSubSup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𝐸𝑆𝐷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𝐸𝑆𝐴</m:t>
                        </m:r>
                      </m:sup>
                    </m:sSubSup>
                  </m:oMath>
                </a14:m>
                <a:r>
                  <a:rPr lang="en-US" kern="0"/>
                  <a:t> adjust </a:t>
                </a:r>
                <a:r>
                  <a:rPr lang="en-US"/>
                  <a:t>delay and angle spreads for multiple frequencies</a:t>
                </a:r>
              </a:p>
              <a:p>
                <a:pPr marL="358775" indent="-269875"/>
                <a:r>
                  <a:rPr lang="en-US"/>
                  <a:t>Same clusters, different powers at different frequencies</a:t>
                </a:r>
              </a:p>
              <a:p>
                <a:pPr marL="358775" indent="-269875"/>
                <a:r>
                  <a:rPr lang="en-US"/>
                  <a:t>Power of the LOS path is set to 0 (only generate NLOS paths)</a:t>
                </a:r>
              </a:p>
              <a:p>
                <a:pPr marL="358775" indent="-269875"/>
                <a:r>
                  <a:rPr lang="en-US"/>
                  <a:t>Deterministic LOS power is added after the scaling step</a:t>
                </a:r>
              </a:p>
              <a:p>
                <a:pPr marL="88900" indent="0">
                  <a:buNone/>
                </a:pPr>
                <a:endParaRPr lang="de-DE" i="1"/>
              </a:p>
              <a:p>
                <a:pPr marL="88900" indent="0">
                  <a:buNone/>
                </a:pPr>
                <a:endParaRPr lang="en-US" kern="0"/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903485"/>
                <a:ext cx="5048579" cy="4261819"/>
              </a:xfrm>
              <a:prstGeom prst="rect">
                <a:avLst/>
              </a:prstGeom>
              <a:blipFill>
                <a:blip r:embed="rId3"/>
                <a:stretch>
                  <a:fillRect l="-483" r="-2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356724" y="1900956"/>
            <a:ext cx="606256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100">
                <a:solidFill>
                  <a:schemeClr val="bg1"/>
                </a:solidFill>
              </a:rPr>
              <a:t>Powers</a:t>
            </a:r>
            <a:endParaRPr lang="en-US" sz="11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/>
              <p:cNvSpPr txBox="1">
                <a:spLocks/>
              </p:cNvSpPr>
              <p:nvPr/>
            </p:nvSpPr>
            <p:spPr bwMode="auto">
              <a:xfrm>
                <a:off x="6213600" y="1903485"/>
                <a:ext cx="5176184" cy="42618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/>
              </a:p>
              <a:p>
                <a:pPr marL="358775" indent="-269875"/>
                <a:r>
                  <a:rPr lang="en-US"/>
                  <a:t>Calculate DS and AS from the generated NLOS powers and the initial values (previous slide)</a:t>
                </a:r>
              </a:p>
              <a:p>
                <a:pPr marL="358775" indent="-269875"/>
                <a:r>
                  <a:rPr lang="en-US"/>
                  <a:t>Calculate DS from initial delays and powers and adjust delays to include LSF DS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DS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DS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/>
              </a:p>
              <a:p>
                <a:pPr marL="358775" indent="-269875"/>
                <a:r>
                  <a:rPr lang="en-US"/>
                  <a:t>Calculate ASs from initial angles and powers and adjust angles to include LSF ASs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den>
                              </m:f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>
                                              <a:latin typeface="Cambria Math" panose="02040503050406030204" pitchFamily="18" charset="0"/>
                                            </a:rPr>
                                            <m:t>AS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>
                                                  <a:latin typeface="Cambria Math" panose="02040503050406030204" pitchFamily="18" charset="0"/>
                                                </a:rPr>
                                                <m:t>AS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kern="0"/>
              </a:p>
            </p:txBody>
          </p:sp>
        </mc:Choice>
        <mc:Fallback xmlns="">
          <p:sp>
            <p:nvSpPr>
              <p:cNvPr id="15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600" y="1903485"/>
                <a:ext cx="5176184" cy="4261819"/>
              </a:xfrm>
              <a:prstGeom prst="rect">
                <a:avLst/>
              </a:prstGeom>
              <a:blipFill>
                <a:blip r:embed="rId4"/>
                <a:stretch>
                  <a:fillRect l="-353"/>
                </a:stretch>
              </a:blipFill>
              <a:ln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10810779" y="1930319"/>
            <a:ext cx="579005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Scaling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F22423-DDA1-F58E-D287-51A447D14C2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92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AB73-6301-DE04-8604-81939975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68" y="2362201"/>
            <a:ext cx="5383426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Use same 3D environment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Integrate multiple propagation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Transmitter (Tx), receiver (Rx), and propagation parameters are tailored to the specific frequency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Channel modeling results from multiple frequency bands can be rendered and visualized, finally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EA844-ABCB-84D8-FCAF-96CB0F1F9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33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88FC3-8DB8-2D29-F31F-DB56E18F76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2CB86B-EF3D-4797-859A-173156BC19C2}"/>
              </a:ext>
            </a:extLst>
          </p:cNvPr>
          <p:cNvGrpSpPr/>
          <p:nvPr/>
        </p:nvGrpSpPr>
        <p:grpSpPr>
          <a:xfrm>
            <a:off x="6306881" y="2474848"/>
            <a:ext cx="5776340" cy="3052621"/>
            <a:chOff x="3180866" y="2196034"/>
            <a:chExt cx="8861983" cy="38404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B58FC4-AB69-4E9F-891F-21D75F9AD9A2}"/>
                </a:ext>
              </a:extLst>
            </p:cNvPr>
            <p:cNvSpPr txBox="1"/>
            <p:nvPr/>
          </p:nvSpPr>
          <p:spPr>
            <a:xfrm>
              <a:off x="3191891" y="2450003"/>
              <a:ext cx="1370947" cy="15101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3D model data:  </a:t>
              </a:r>
            </a:p>
            <a:p>
              <a:r>
                <a:rPr lang="en-US" sz="1200">
                  <a:solidFill>
                    <a:schemeClr val="tx1"/>
                  </a:solidFill>
                </a:rPr>
                <a:t>Blender/3D modelling software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1B6B7C-AA20-484E-B9A0-6873A925EE96}"/>
                </a:ext>
              </a:extLst>
            </p:cNvPr>
            <p:cNvSpPr/>
            <p:nvPr/>
          </p:nvSpPr>
          <p:spPr bwMode="auto">
            <a:xfrm>
              <a:off x="5322010" y="2196034"/>
              <a:ext cx="3694176" cy="38404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AB75FA-2E69-4BA8-8ADB-5CC7CD1162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4549" y="3177437"/>
              <a:ext cx="77441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97D437-458F-4368-B181-AD133B155E53}"/>
                </a:ext>
              </a:extLst>
            </p:cNvPr>
            <p:cNvSpPr txBox="1"/>
            <p:nvPr/>
          </p:nvSpPr>
          <p:spPr>
            <a:xfrm>
              <a:off x="3180866" y="4458391"/>
              <a:ext cx="1370948" cy="580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Tx &amp; Rx parameters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186399-B4A8-4718-ADBE-7D43A8799F59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4551814" y="4748800"/>
              <a:ext cx="767148" cy="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E715BA-C5FC-49C6-88B2-D757A991E612}"/>
                </a:ext>
              </a:extLst>
            </p:cNvPr>
            <p:cNvSpPr txBox="1"/>
            <p:nvPr/>
          </p:nvSpPr>
          <p:spPr>
            <a:xfrm>
              <a:off x="5532323" y="2397202"/>
              <a:ext cx="3310129" cy="4259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Propagation model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83BEC2-AB07-43A4-A3FA-ECE53A586C5F}"/>
                </a:ext>
              </a:extLst>
            </p:cNvPr>
            <p:cNvSpPr txBox="1"/>
            <p:nvPr/>
          </p:nvSpPr>
          <p:spPr>
            <a:xfrm>
              <a:off x="5532323" y="3515025"/>
              <a:ext cx="893059" cy="503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>
                  <a:solidFill>
                    <a:schemeClr val="tx1"/>
                  </a:solidFill>
                </a:rPr>
                <a:t>sub-7 GHz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3B649A-E6D1-48C5-8416-9FEC097768FC}"/>
                </a:ext>
              </a:extLst>
            </p:cNvPr>
            <p:cNvSpPr txBox="1"/>
            <p:nvPr/>
          </p:nvSpPr>
          <p:spPr>
            <a:xfrm>
              <a:off x="6552078" y="3524438"/>
              <a:ext cx="1195033" cy="309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>
                  <a:solidFill>
                    <a:schemeClr val="tx1"/>
                  </a:solidFill>
                </a:rPr>
                <a:t>mm-wave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B9BF52-A1A9-4AE6-B738-13A0459D9A4E}"/>
                </a:ext>
              </a:extLst>
            </p:cNvPr>
            <p:cNvSpPr txBox="1"/>
            <p:nvPr/>
          </p:nvSpPr>
          <p:spPr>
            <a:xfrm>
              <a:off x="7852292" y="3512770"/>
              <a:ext cx="990158" cy="3097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1"/>
                  </a:solidFill>
                </a:rPr>
                <a:t>optical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3E5BCB-1A35-4E22-B2CA-AD5855645F6D}"/>
                </a:ext>
              </a:extLst>
            </p:cNvPr>
            <p:cNvSpPr txBox="1"/>
            <p:nvPr/>
          </p:nvSpPr>
          <p:spPr>
            <a:xfrm>
              <a:off x="5532323" y="4946579"/>
              <a:ext cx="3310129" cy="3872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CUDA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6C9889-9BFA-467E-9C2C-EE81BD767C5D}"/>
                </a:ext>
              </a:extLst>
            </p:cNvPr>
            <p:cNvSpPr/>
            <p:nvPr/>
          </p:nvSpPr>
          <p:spPr bwMode="auto">
            <a:xfrm>
              <a:off x="5450026" y="4710634"/>
              <a:ext cx="3474721" cy="7486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5A12C1-DD3C-4DB8-9017-8805D43396E5}"/>
                </a:ext>
              </a:extLst>
            </p:cNvPr>
            <p:cNvSpPr txBox="1"/>
            <p:nvPr/>
          </p:nvSpPr>
          <p:spPr>
            <a:xfrm>
              <a:off x="6093375" y="4667681"/>
              <a:ext cx="1936976" cy="34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Acceleration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CC6393-532D-4BC0-91A0-3EC8DB029CB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59473" y="2823134"/>
              <a:ext cx="0" cy="6896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E634A5-96AC-4242-8DE0-C4A42CC553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77553" y="2824355"/>
              <a:ext cx="0" cy="70434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5D8266-93BA-4620-9D80-159BB4C1DC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99906" y="2823134"/>
              <a:ext cx="4994" cy="68963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81DC07-CC84-45C5-9E97-F3641DA75496}"/>
                </a:ext>
              </a:extLst>
            </p:cNvPr>
            <p:cNvCxnSpPr/>
            <p:nvPr/>
          </p:nvCxnSpPr>
          <p:spPr bwMode="auto">
            <a:xfrm>
              <a:off x="9016186" y="4134562"/>
              <a:ext cx="88696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248B25-9C1F-4733-A4EA-5642FCC1BD8D}"/>
                </a:ext>
              </a:extLst>
            </p:cNvPr>
            <p:cNvSpPr/>
            <p:nvPr/>
          </p:nvSpPr>
          <p:spPr bwMode="auto">
            <a:xfrm>
              <a:off x="9917045" y="3722105"/>
              <a:ext cx="2003269" cy="8343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CF51ED-2B1C-4D10-B905-76F8D0C39E5E}"/>
                </a:ext>
              </a:extLst>
            </p:cNvPr>
            <p:cNvSpPr txBox="1"/>
            <p:nvPr/>
          </p:nvSpPr>
          <p:spPr>
            <a:xfrm>
              <a:off x="9903154" y="3831491"/>
              <a:ext cx="2139695" cy="58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</a:rPr>
                <a:t>Channel responses and parameters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4DC604-3D41-4960-86F3-3E91F9B011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073864" y="3827664"/>
              <a:ext cx="2" cy="89312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0948A0-6433-4B03-A2D4-C95CEFD341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4901" y="3831491"/>
              <a:ext cx="0" cy="8791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D4A386-FE57-45B9-917D-C877AE6896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85040" y="4043447"/>
              <a:ext cx="0" cy="6566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CC4F22-465F-3379-7BC4-443D076BE7C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FF310F3-C86A-364B-AC0D-8A49CA874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245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Times New Roman"/>
              </a:rPr>
              <a:t>Proposal of a unified channel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0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Multi-link operation</a:t>
            </a:r>
            <a:endParaRPr lang="en-GB" sz="2800" b="0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384" y="1981201"/>
            <a:ext cx="10724101" cy="4485352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Wi-Fi 7 (IEEE Std 802.11be-2024) introduces </a:t>
            </a:r>
            <a:r>
              <a:rPr lang="en-US" sz="1800"/>
              <a:t>multi-link operation (MLO)</a:t>
            </a:r>
            <a:r>
              <a:rPr lang="en-US" sz="1800" b="0"/>
              <a:t> enabling devices to utilize multiple frequency bands and channels concurrently to facilitate higher data throughput, improved reliability and reduced latency.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/>
              <a:t>Multi-AP coordination</a:t>
            </a:r>
            <a:r>
              <a:rPr lang="en-US" sz="1800" b="0"/>
              <a:t> is currently developed by </a:t>
            </a:r>
            <a:r>
              <a:rPr lang="en-US" sz="1800" b="0" err="1"/>
              <a:t>TGbn</a:t>
            </a:r>
            <a:r>
              <a:rPr lang="en-US" sz="1800" b="0"/>
              <a:t> to reduce interference and support advanced use cases (Industry 4.0, TSN).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>
                <a:cs typeface="Times New Roman"/>
              </a:rPr>
              <a:t>In addition, new frequency bands are being introduced in mm-wave (</a:t>
            </a:r>
            <a:r>
              <a:rPr lang="en-US" sz="1800" b="0" err="1">
                <a:cs typeface="Times New Roman"/>
              </a:rPr>
              <a:t>TGbq</a:t>
            </a:r>
            <a:r>
              <a:rPr lang="en-US" sz="1800" b="0">
                <a:cs typeface="Times New Roman"/>
              </a:rPr>
              <a:t>) and optical bands (</a:t>
            </a:r>
            <a:r>
              <a:rPr lang="en-US" sz="1800" b="0" err="1">
                <a:cs typeface="Times New Roman"/>
              </a:rPr>
              <a:t>TGbr</a:t>
            </a:r>
            <a:r>
              <a:rPr lang="en-US" sz="1800" b="0">
                <a:cs typeface="Times New Roman"/>
              </a:rPr>
              <a:t>), all reusing sub-7GHz baseband technology.</a:t>
            </a:r>
            <a:endParaRPr lang="en-US" sz="1800" b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/>
              <a:t>Current Wi-Fi channel models do not support sub-7 GHz, mm-wave and optical bands at the same location.</a:t>
            </a:r>
            <a:endParaRPr lang="en-US" sz="180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/>
              <a:t>Channels for different APs are generated independently, leading to potentially less realistic results for MLO, and using MU-MIMO, Coordinated Multi-AP scenarios etc..</a:t>
            </a:r>
            <a:endParaRPr lang="en-US" sz="1800" b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/>
              <a:t>There is a fundamental lack of spatial consistency.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7FC144-BC21-E445-ACB0-DE434F6AEA2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06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347" y="1949542"/>
            <a:ext cx="10361084" cy="4113213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Scenarios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optical hotspots in conference-/classrooms </a:t>
            </a:r>
            <a:endParaRPr lang="en-GB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dual 5/60 GHz coverage in industry [12]</a:t>
            </a:r>
            <a:endParaRPr lang="en-GB" dirty="0">
              <a:ea typeface="+mn-lt"/>
              <a:cs typeface="+mn-lt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hospital (4K video from endoscope to screen)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others are welcome</a:t>
            </a:r>
          </a:p>
          <a:p>
            <a:pPr marL="74295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Can be addressed by network densification: Embedded high-band APs</a:t>
            </a:r>
            <a:endParaRPr lang="en-GB" b="0" dirty="0">
              <a:cs typeface="Times New Roman"/>
            </a:endParaRPr>
          </a:p>
          <a:p>
            <a:pPr marL="114300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>
                <a:cs typeface="Times New Roman"/>
              </a:rPr>
              <a:t>below-7 GHz </a:t>
            </a:r>
            <a:r>
              <a:rPr lang="en-GB" dirty="0">
                <a:cs typeface="Times New Roman"/>
              </a:rPr>
              <a:t>APs (every 10-20 m) plus several mm-wave/optical</a:t>
            </a:r>
            <a:r>
              <a:rPr lang="en-GB" b="0" dirty="0">
                <a:cs typeface="Times New Roman"/>
              </a:rPr>
              <a:t> APs </a:t>
            </a:r>
            <a:r>
              <a:rPr lang="en-GB" dirty="0">
                <a:cs typeface="Times New Roman"/>
              </a:rPr>
              <a:t>(every </a:t>
            </a:r>
            <a:r>
              <a:rPr lang="en-GB" b="0" dirty="0">
                <a:cs typeface="Times New Roman"/>
              </a:rPr>
              <a:t>room</a:t>
            </a:r>
            <a:r>
              <a:rPr lang="en-GB" dirty="0">
                <a:cs typeface="Times New Roman"/>
              </a:rPr>
              <a:t>)</a:t>
            </a:r>
            <a:endParaRPr lang="en-GB" b="0" dirty="0">
              <a:cs typeface="Times New Roman"/>
            </a:endParaRPr>
          </a:p>
          <a:p>
            <a:pPr marL="742950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Demonstrate the performance gains</a:t>
            </a:r>
          </a:p>
          <a:p>
            <a:pPr marL="114300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offloading synergy: enhanced rates for both, below-7 GHz and high-band STAs</a:t>
            </a:r>
          </a:p>
          <a:p>
            <a:pPr marL="1143000" lvl="1">
              <a:buFont typeface="Arial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cs typeface="Times New Roman"/>
              </a:rPr>
              <a:t>low latency/zero jitter: higher bands are less congested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cs typeface="Times New Roman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C940354-05FD-FBB9-6BA0-6C5AA707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626" y="2198314"/>
            <a:ext cx="2265830" cy="1439398"/>
          </a:xfrm>
          <a:prstGeom prst="rect">
            <a:avLst/>
          </a:prstGeom>
        </p:spPr>
      </p:pic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 cases and scenarios</a:t>
            </a:r>
            <a:endParaRPr lang="en-GB"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76C1E9-EF06-1DA2-2CC5-735623D095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79" y="2233036"/>
            <a:ext cx="1553012" cy="1356481"/>
          </a:xfrm>
          <a:prstGeom prst="rect">
            <a:avLst/>
          </a:prstGeom>
          <a:ln w="12700">
            <a:solidFill>
              <a:srgbClr val="179C7D"/>
            </a:solidFill>
          </a:ln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1BA0283D-ED7E-AD39-A91A-C98D7FAE04DC}"/>
              </a:ext>
            </a:extLst>
          </p:cNvPr>
          <p:cNvSpPr/>
          <p:nvPr/>
        </p:nvSpPr>
        <p:spPr bwMode="auto">
          <a:xfrm>
            <a:off x="7508144" y="2649939"/>
            <a:ext cx="174048" cy="413008"/>
          </a:xfrm>
          <a:prstGeom prst="triangle">
            <a:avLst/>
          </a:prstGeom>
          <a:gradFill flip="none" rotWithShape="1">
            <a:gsLst>
              <a:gs pos="2000">
                <a:schemeClr val="accent4">
                  <a:lumMod val="20000"/>
                  <a:lumOff val="80000"/>
                </a:schemeClr>
              </a:gs>
              <a:gs pos="100000">
                <a:srgbClr val="FFC5B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Frutiger LT Com 55 Roman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843F37-3576-6BB0-077B-D1D6C98EC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746" y="2235799"/>
            <a:ext cx="1533525" cy="1362075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68D389-CE69-D5B9-52ED-0232778B8DD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4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Recap of existing models:</a:t>
            </a:r>
            <a:br>
              <a:rPr lang="en-GB"/>
            </a:br>
            <a:r>
              <a:rPr lang="en-GB" sz="2800" b="0" err="1"/>
              <a:t>TGn</a:t>
            </a:r>
            <a:r>
              <a:rPr lang="en-GB" sz="2800" b="0"/>
              <a:t>/ac/</a:t>
            </a:r>
            <a:r>
              <a:rPr lang="en-GB" sz="2800" b="0" err="1"/>
              <a:t>ax</a:t>
            </a:r>
            <a:r>
              <a:rPr lang="en-GB" sz="2800" b="0"/>
              <a:t> model (2.4 or 5 GHz) [1] – [4]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384" y="1981201"/>
            <a:ext cx="10724101" cy="4113213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Extension of traditional single-input single-output (SISO) channel models (</a:t>
            </a:r>
            <a:r>
              <a:rPr lang="en-US" sz="2000" b="0" dirty="0" err="1"/>
              <a:t>Medbo</a:t>
            </a:r>
            <a:r>
              <a:rPr lang="en-US" sz="2000" b="0" dirty="0"/>
              <a:t>, 1998)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Multiple antenna (MIMO) models are based on cluster model (Saleh, Valenzuela, 1987)</a:t>
            </a: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Channel is modelled by 2 to 6 clusters each having:</a:t>
            </a:r>
            <a:endParaRPr lang="en-US" sz="20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Power and delay of each tap in a particular cluster </a:t>
            </a:r>
            <a:endParaRPr lang="en-US" sz="180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Angular spread (AS), angle-of-arrival (</a:t>
            </a:r>
            <a:r>
              <a:rPr lang="en-US" sz="1800" dirty="0" err="1"/>
              <a:t>AoA</a:t>
            </a:r>
            <a:r>
              <a:rPr lang="en-US" sz="1800" dirty="0"/>
              <a:t>), and angle of departure (</a:t>
            </a:r>
            <a:r>
              <a:rPr lang="en-US" sz="1800" dirty="0" err="1"/>
              <a:t>AoD</a:t>
            </a:r>
            <a:r>
              <a:rPr lang="en-US" sz="1800" dirty="0"/>
              <a:t>) values </a:t>
            </a:r>
            <a:endParaRPr lang="en-US" sz="180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“Bell” shaped Doppler spectrum</a:t>
            </a:r>
            <a:endParaRPr lang="en-US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Channel matrix </a:t>
            </a:r>
            <a:r>
              <a:rPr lang="en-US" sz="2000" dirty="0"/>
              <a:t>H</a:t>
            </a:r>
            <a:r>
              <a:rPr lang="en-US" sz="2000" b="0" dirty="0"/>
              <a:t> fully describes propagation channel between TX and RX antennas</a:t>
            </a:r>
            <a:endParaRPr lang="en-US" sz="20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 dirty="0" err="1"/>
              <a:t>Besides</a:t>
            </a:r>
            <a:r>
              <a:rPr lang="fr-FR" sz="1800" dirty="0"/>
              <a:t> </a:t>
            </a:r>
            <a:r>
              <a:rPr lang="fr-FR" sz="1800" dirty="0" err="1"/>
              <a:t>i.i.d</a:t>
            </a:r>
            <a:r>
              <a:rPr lang="fr-FR" sz="1800" dirty="0"/>
              <a:t>. matrix, uses </a:t>
            </a:r>
            <a:r>
              <a:rPr lang="fr-FR" sz="1800" dirty="0" err="1"/>
              <a:t>correlation</a:t>
            </a:r>
            <a:r>
              <a:rPr lang="fr-FR" sz="1800" dirty="0"/>
              <a:t> matrix</a:t>
            </a:r>
            <a:r>
              <a:rPr lang="fr-FR" sz="1800" dirty="0">
                <a:cs typeface="Times New Roman"/>
              </a:rPr>
              <a:t> </a:t>
            </a:r>
            <a:r>
              <a:rPr lang="en-US" sz="1800" dirty="0"/>
              <a:t>based on the power angular spectrum (PAS)</a:t>
            </a:r>
            <a:endParaRPr lang="en-US" sz="180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Additional model for cross-polarization discrimination (XPD) for antennas with different polarizations</a:t>
            </a:r>
            <a:endParaRPr lang="en-US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Model parameters customize channel models for various scenarios (e.g. office, open space, etc.)</a:t>
            </a:r>
            <a:endParaRPr lang="en-GB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Stephan Jaeckel, SJC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04A2DB-F74A-02E9-B8EF-5F2EF6A739BF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8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Recap of existing models:</a:t>
            </a:r>
            <a:br>
              <a:rPr lang="en-GB"/>
            </a:br>
            <a:r>
              <a:rPr lang="en-GB" sz="2800" b="0" err="1"/>
              <a:t>TGad</a:t>
            </a:r>
            <a:r>
              <a:rPr lang="en-GB" sz="2800" b="0"/>
              <a:t>/ay model (60 GHz) [5]</a:t>
            </a:r>
            <a:endParaRPr lang="en-GB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384" y="1981201"/>
            <a:ext cx="10843843" cy="4113213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Provides accurate space-time characteristics of the propagation channel at 60 GHz	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Support beamforming with steerable directional antennas on both TX and RX, no limitation on antennas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Account for polarization characteristics of antennas and signals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Support non-stationarity characteristics of the propagation channel due to people moving in the area 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Proper description of SU- and MU-MIMO modes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Ultra Short Range (USR) </a:t>
            </a:r>
            <a:r>
              <a:rPr lang="en-US" sz="2000" b="0" dirty="0" err="1"/>
              <a:t>mmWave</a:t>
            </a:r>
            <a:r>
              <a:rPr lang="en-US" sz="2000" b="0" dirty="0"/>
              <a:t> communication (</a:t>
            </a:r>
            <a:r>
              <a:rPr lang="en-US" sz="2000" b="0" dirty="0" err="1"/>
              <a:t>TGay</a:t>
            </a:r>
            <a:r>
              <a:rPr lang="en-US" sz="2000" b="0" dirty="0"/>
              <a:t>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Based on existing </a:t>
            </a:r>
            <a:r>
              <a:rPr lang="en-US" sz="1800" b="0" dirty="0" err="1"/>
              <a:t>TGad</a:t>
            </a:r>
            <a:r>
              <a:rPr lang="en-US" sz="1800" b="0" dirty="0"/>
              <a:t> models for 60 GHz</a:t>
            </a:r>
            <a:endParaRPr lang="en-US" sz="18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ray-tracing simulations and measurements provided by the </a:t>
            </a:r>
            <a:r>
              <a:rPr lang="en-US" sz="1800" b="0" dirty="0" err="1"/>
              <a:t>MiWEBA</a:t>
            </a:r>
            <a:r>
              <a:rPr lang="en-US" sz="1800" b="0" dirty="0"/>
              <a:t> EU-Japan joint project </a:t>
            </a:r>
            <a:endParaRPr lang="en-US" sz="1800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err="1"/>
              <a:t>TGad</a:t>
            </a:r>
            <a:r>
              <a:rPr lang="en-US" sz="2000" b="0" dirty="0"/>
              <a:t> covers conference room and living room scenarios </a:t>
            </a:r>
            <a:endParaRPr lang="en-GB" sz="2000" b="0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err="1"/>
              <a:t>TGay</a:t>
            </a:r>
            <a:r>
              <a:rPr lang="en-US" sz="2000" b="0" dirty="0"/>
              <a:t> covers a very wide variety of indoor and outdoor applications</a:t>
            </a:r>
            <a:endParaRPr lang="en-GB" sz="2000" b="0" dirty="0"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Stephan Jaeckel, SJC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A62AA0-B27F-8554-1D53-785C46126F2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99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Recap of existing models:</a:t>
            </a:r>
            <a:br>
              <a:rPr lang="en-GB"/>
            </a:br>
            <a:r>
              <a:rPr lang="en-GB" sz="2800" b="0" err="1"/>
              <a:t>QuaDRiGa</a:t>
            </a:r>
            <a:r>
              <a:rPr lang="en-GB" sz="2800" b="0"/>
              <a:t> (0.1 - 100 GHz) [6] – [8]</a:t>
            </a:r>
            <a:endParaRPr lang="en-GB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376" y="1981201"/>
            <a:ext cx="10796109" cy="4113213"/>
          </a:xfrm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Active development since 2010 (based on WINNER+ code)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Open-source: </a:t>
            </a:r>
            <a:r>
              <a:rPr lang="en-US" sz="1800" b="0" dirty="0">
                <a:hlinkClick r:id="rId3"/>
              </a:rPr>
              <a:t>http://quadriga-channel-model.de</a:t>
            </a:r>
            <a:r>
              <a:rPr lang="en-US" sz="1800" b="0" dirty="0"/>
              <a:t> (incl. regular updates)</a:t>
            </a:r>
            <a:endParaRPr lang="en-US" sz="18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Reference implementation for various 3GPP and ETSI models</a:t>
            </a: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3D modeling approach (placement of  scatterers in 3D coordinate system, 3D antennas)</a:t>
            </a:r>
            <a:endParaRPr lang="en-US" sz="18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Geometric polarization propagation model for co-/cross-polarized antenna arrays</a:t>
            </a:r>
            <a:endParaRPr lang="en-US" sz="18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Spatially correlated large and small-scale fading</a:t>
            </a:r>
            <a:endParaRPr lang="en-US" sz="18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Deterministic time evolution of impulse response incl. dual-mobility</a:t>
            </a: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Support for multiple frequency bands up to 100 GHz</a:t>
            </a:r>
            <a:endParaRPr lang="en-US" sz="1800" b="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Up to 300 MHz bandwidth from 0.45-6 GHz carrier frequency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Up to 2 GHz bandwidth at mm-wave frequencies</a:t>
            </a: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/>
              <a:t>Wide range of propagation scenarios: indoor, outdoor, macro, </a:t>
            </a:r>
            <a:r>
              <a:rPr lang="en-US" sz="1800" b="0" dirty="0" err="1"/>
              <a:t>pico</a:t>
            </a:r>
            <a:r>
              <a:rPr lang="en-US" sz="1800" b="0" dirty="0"/>
              <a:t>, </a:t>
            </a:r>
            <a:r>
              <a:rPr lang="en-US" sz="1800" b="0" dirty="0" err="1"/>
              <a:t>femto</a:t>
            </a:r>
            <a:r>
              <a:rPr lang="en-US" sz="1800" b="0" dirty="0"/>
              <a:t>, relay, industrial and satellite</a:t>
            </a:r>
            <a:endParaRPr lang="en-US" sz="1800" b="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>
                <a:cs typeface="Times New Roman"/>
              </a:rPr>
              <a:t>Extensively tested against measurements in indoor and outdoor environments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438610-4959-DDF6-8061-457DF43E3CB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8F3AED-B700-0A52-5420-EC979DB1E87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Stephan Jaeckel, SJC</a:t>
            </a:r>
          </a:p>
        </p:txBody>
      </p:sp>
    </p:spTree>
    <p:extLst>
      <p:ext uri="{BB962C8B-B14F-4D97-AF65-F5344CB8AC3E}">
        <p14:creationId xmlns:p14="http://schemas.microsoft.com/office/powerpoint/2010/main" val="2620925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Recap of existing models:</a:t>
            </a:r>
            <a:br>
              <a:rPr lang="en-GB"/>
            </a:br>
            <a:r>
              <a:rPr lang="en-US" sz="2800" b="0" err="1"/>
              <a:t>TGbb</a:t>
            </a:r>
            <a:r>
              <a:rPr lang="en-US" sz="2800" b="0"/>
              <a:t> model for optical bands [9]</a:t>
            </a:r>
            <a:endParaRPr lang="en-GB" sz="2800" b="0">
              <a:cs typeface="Times New Roman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err="1"/>
              <a:t>TGbb</a:t>
            </a:r>
            <a:r>
              <a:rPr lang="en-US" sz="2000" b="0" dirty="0"/>
              <a:t> channel models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Link level model (</a:t>
            </a:r>
            <a:r>
              <a:rPr lang="en-US" sz="2000" b="0" dirty="0">
                <a:hlinkClick r:id="rId3"/>
              </a:rPr>
              <a:t>11-18/1582r3</a:t>
            </a:r>
            <a:r>
              <a:rPr lang="en-US" sz="2000" b="0" dirty="0"/>
              <a:t>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scenarios are manually defined in 3D, CIR are created by ray tracing (using </a:t>
            </a:r>
            <a:r>
              <a:rPr lang="en-US" sz="1800" dirty="0" err="1"/>
              <a:t>Zemax</a:t>
            </a:r>
            <a:r>
              <a:rPr lang="en-US" sz="1800" dirty="0"/>
              <a:t>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realistic 3D models are not considered, complex due to ray tracing in time domain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support of MIMO and mobility, but just single snapshots at a given configuration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tradeoff between model accuracy and computational complexity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validated by preliminary measurements (11-20/1234r0)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used in simulations to compare PHY proposals (11-19/1054r2 and 11-19/1566r3)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/>
              <a:t>System level model (</a:t>
            </a:r>
            <a:r>
              <a:rPr lang="en-US" sz="2000" b="0" dirty="0">
                <a:hlinkClick r:id="rId4"/>
              </a:rPr>
              <a:t>11-19/0187r4</a:t>
            </a:r>
            <a:r>
              <a:rPr lang="en-US" sz="2000" b="0" dirty="0"/>
              <a:t>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based on LOS only, NLOS is considered negligible</a:t>
            </a:r>
            <a:endParaRPr lang="en-US" sz="1800" dirty="0">
              <a:cs typeface="Times New Roman"/>
            </a:endParaRP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never been used since </a:t>
            </a:r>
            <a:r>
              <a:rPr lang="en-US" sz="1800" dirty="0" err="1"/>
              <a:t>TGbb</a:t>
            </a:r>
            <a:r>
              <a:rPr lang="en-US" sz="1800" dirty="0"/>
              <a:t> made no changes to the MAC</a:t>
            </a:r>
            <a:endParaRPr lang="en-US" sz="1800" dirty="0">
              <a:cs typeface="Times New Roman"/>
            </a:endParaRP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Volker Jungnickel, Fraunhofer HHI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930D26-CE67-DAD1-0D99-85ABC5EACC7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de-DE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42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C10CFFC78C9946B3304FF3C5A43F1A" ma:contentTypeVersion="7" ma:contentTypeDescription="Ein neues Dokument erstellen." ma:contentTypeScope="" ma:versionID="15b342fe011d752719a8c103cce5c87d">
  <xsd:schema xmlns:xsd="http://www.w3.org/2001/XMLSchema" xmlns:xs="http://www.w3.org/2001/XMLSchema" xmlns:p="http://schemas.microsoft.com/office/2006/metadata/properties" xmlns:ns2="0df6c76f-c184-45ad-915d-4dd3dc0a9707" targetNamespace="http://schemas.microsoft.com/office/2006/metadata/properties" ma:root="true" ma:fieldsID="9c25c92a419f5108d66b7cbbf2a6ecfb" ns2:_="">
    <xsd:import namespace="0df6c76f-c184-45ad-915d-4dd3dc0a9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6c76f-c184-45ad-915d-4dd3dc0a9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8EDA1C-0CC6-4219-843C-546DFC311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6c76f-c184-45ad-915d-4dd3dc0a9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B9A0A9-A40E-4D8C-8BBF-D1479F9EF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DDDBC-3D16-472D-8AE9-83EACD467B53}">
  <ds:schemaRefs>
    <ds:schemaRef ds:uri="http://purl.org/dc/terms/"/>
    <ds:schemaRef ds:uri="0df6c76f-c184-45ad-915d-4dd3dc0a9707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4054</Words>
  <Application>Microsoft Office PowerPoint</Application>
  <PresentationFormat>Breitbild</PresentationFormat>
  <Paragraphs>587</Paragraphs>
  <Slides>33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5" baseType="lpstr">
      <vt:lpstr>MS Gothic</vt:lpstr>
      <vt:lpstr>Arial</vt:lpstr>
      <vt:lpstr>Arial Unicode MS</vt:lpstr>
      <vt:lpstr>Calibri</vt:lpstr>
      <vt:lpstr>Cambria Math</vt:lpstr>
      <vt:lpstr>Courier New</vt:lpstr>
      <vt:lpstr>Frutiger 55 Roman</vt:lpstr>
      <vt:lpstr>Frutiger LT Com 55 Roman</vt:lpstr>
      <vt:lpstr>Times New Roman</vt:lpstr>
      <vt:lpstr>Wingdings</vt:lpstr>
      <vt:lpstr>Office</vt:lpstr>
      <vt:lpstr>Microsoft Word 97-2003-Dokument</vt:lpstr>
      <vt:lpstr>Unified channel model for 802.11</vt:lpstr>
      <vt:lpstr>Abstract</vt:lpstr>
      <vt:lpstr>Outline</vt:lpstr>
      <vt:lpstr>Multi-link operation</vt:lpstr>
      <vt:lpstr>Use cases and scenarios</vt:lpstr>
      <vt:lpstr>Recap of existing models: TGn/ac/ax model (2.4 or 5 GHz) [1] – [4]</vt:lpstr>
      <vt:lpstr>Recap of existing models: TGad/ay model (60 GHz) [5]</vt:lpstr>
      <vt:lpstr>Recap of existing models: QuaDRiGa (0.1 - 100 GHz) [6] – [8]</vt:lpstr>
      <vt:lpstr>Recap of existing models: TGbb model for optical bands [9]</vt:lpstr>
      <vt:lpstr>Summary on existing models: Types of Channel Models </vt:lpstr>
      <vt:lpstr>Limitations of existing 802.11 models</vt:lpstr>
      <vt:lpstr>Examples of modern modelling approaches  Combination of deterministic and stochastic model</vt:lpstr>
      <vt:lpstr>Spatially consistent framework (1) Site-Specific LOS model (optional)</vt:lpstr>
      <vt:lpstr>Spatially consistent framework (2) Large-Scale-Fading Model </vt:lpstr>
      <vt:lpstr>Spatially consistent framework (3) Small-Scale Fading Model</vt:lpstr>
      <vt:lpstr>Spatially consistent framework (4) MIMO Model</vt:lpstr>
      <vt:lpstr>Site-specific mm-wave model </vt:lpstr>
      <vt:lpstr>New optical channel model (1) Enable MIMO and mobility</vt:lpstr>
      <vt:lpstr>New optical channel model (2) Methodology</vt:lpstr>
      <vt:lpstr>New optical channel model (3) Validation by measurement</vt:lpstr>
      <vt:lpstr>New optical channel model (4) Performance Evaluation</vt:lpstr>
      <vt:lpstr>Open software available</vt:lpstr>
      <vt:lpstr>Develop a unified channel model</vt:lpstr>
      <vt:lpstr>Conclusions</vt:lpstr>
      <vt:lpstr>Proposal to from UCM TIG</vt:lpstr>
      <vt:lpstr>Straw Poll</vt:lpstr>
      <vt:lpstr>Time plan (F2F meetings) </vt:lpstr>
      <vt:lpstr>Bi-weekly teleconferences </vt:lpstr>
      <vt:lpstr>References</vt:lpstr>
      <vt:lpstr>3D Environment Data</vt:lpstr>
      <vt:lpstr>Spatially consistent framework (3) Small-Scale Fading Model – Details 1/2</vt:lpstr>
      <vt:lpstr>Spatially consistent framework (3) Small-Scale Fading Model – Details 2/2</vt:lpstr>
      <vt:lpstr>Proposal of a unified channel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Multi-band channel models in 802.11</dc:title>
  <dc:creator>Jungnickel, Volker</dc:creator>
  <cp:keywords/>
  <cp:lastModifiedBy>Jungnickel, Volker</cp:lastModifiedBy>
  <cp:revision>19</cp:revision>
  <cp:lastPrinted>1601-01-01T00:00:00Z</cp:lastPrinted>
  <dcterms:created xsi:type="dcterms:W3CDTF">2025-04-25T12:26:14Z</dcterms:created>
  <dcterms:modified xsi:type="dcterms:W3CDTF">2025-07-23T18:02:00Z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</Properties>
</file>