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8"/>
  </p:notesMasterIdLst>
  <p:handoutMasterIdLst>
    <p:handoutMasterId r:id="rId39"/>
  </p:handoutMasterIdLst>
  <p:sldIdLst>
    <p:sldId id="256" r:id="rId2"/>
    <p:sldId id="257" r:id="rId3"/>
    <p:sldId id="258" r:id="rId4"/>
    <p:sldId id="2438" r:id="rId5"/>
    <p:sldId id="267" r:id="rId6"/>
    <p:sldId id="268" r:id="rId7"/>
    <p:sldId id="269" r:id="rId8"/>
    <p:sldId id="270" r:id="rId9"/>
    <p:sldId id="271" r:id="rId10"/>
    <p:sldId id="272" r:id="rId11"/>
    <p:sldId id="273" r:id="rId12"/>
    <p:sldId id="274" r:id="rId13"/>
    <p:sldId id="275" r:id="rId14"/>
    <p:sldId id="276" r:id="rId15"/>
    <p:sldId id="2415" r:id="rId16"/>
    <p:sldId id="2450" r:id="rId17"/>
    <p:sldId id="2449" r:id="rId18"/>
    <p:sldId id="2444" r:id="rId19"/>
    <p:sldId id="2443" r:id="rId20"/>
    <p:sldId id="2442" r:id="rId21"/>
    <p:sldId id="2441" r:id="rId22"/>
    <p:sldId id="2440" r:id="rId23"/>
    <p:sldId id="2439" r:id="rId24"/>
    <p:sldId id="2435" r:id="rId25"/>
    <p:sldId id="2437" r:id="rId26"/>
    <p:sldId id="2374" r:id="rId27"/>
    <p:sldId id="2377" r:id="rId28"/>
    <p:sldId id="2429" r:id="rId29"/>
    <p:sldId id="2445" r:id="rId30"/>
    <p:sldId id="2446" r:id="rId31"/>
    <p:sldId id="2447" r:id="rId32"/>
    <p:sldId id="2448" r:id="rId33"/>
    <p:sldId id="2451" r:id="rId34"/>
    <p:sldId id="2452" r:id="rId35"/>
    <p:sldId id="2432" r:id="rId36"/>
    <p:sldId id="279" r:id="rId3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04" autoAdjust="0"/>
    <p:restoredTop sz="94660"/>
  </p:normalViewPr>
  <p:slideViewPr>
    <p:cSldViewPr>
      <p:cViewPr>
        <p:scale>
          <a:sx n="140" d="100"/>
          <a:sy n="140" d="100"/>
        </p:scale>
        <p:origin x="32" y="-5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7/31/25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605247CD-91BD-2C42-1522-BE3670E3450F}"/>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5956CD80-DD39-D1C9-1CAF-ED2599806C0C}"/>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682ADEEC-8328-DCC6-7EEF-99F6AA6761B4}"/>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8B5B0EBB-CD2A-F8CB-1BBC-8E79A17590EE}"/>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32818C55-97AF-1AC7-264D-4AB705A99C51}"/>
              </a:ext>
            </a:extLst>
          </p:cNvPr>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a:extLst>
              <a:ext uri="{FF2B5EF4-FFF2-40B4-BE49-F238E27FC236}">
                <a16:creationId xmlns:a16="http://schemas.microsoft.com/office/drawing/2014/main" id="{59B0140F-28DF-473E-6E40-492CB8CC5BF6}"/>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481EE334-8AA9-9158-F30D-3C73211B4817}"/>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005799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31C06297-A0F9-1DD3-2AD6-691BCB941AA2}"/>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40649849-DDB9-FB6B-CAA0-A95A7E0993A9}"/>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A2A9AD51-E069-70F0-1A83-A21832B1EA5B}"/>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56B88278-E310-982A-6C4B-3B5EFAC9DAA9}"/>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C7BBD9CB-240D-F159-4A3A-48459A8F2FF2}"/>
              </a:ext>
            </a:extLst>
          </p:cNvPr>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a:extLst>
              <a:ext uri="{FF2B5EF4-FFF2-40B4-BE49-F238E27FC236}">
                <a16:creationId xmlns:a16="http://schemas.microsoft.com/office/drawing/2014/main" id="{E46C0318-63CA-A512-7F52-CDAE32AFC011}"/>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29FAFC8B-C602-F41C-50EA-035D2CC2DC64}"/>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660684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7BC78E3D-F2EB-F612-B36F-CC5B06FC76EF}"/>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965314DA-0B3D-2716-98C7-C18EDF9991A8}"/>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C59E1E7E-E57B-543D-5A4C-729295834369}"/>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F2466E6B-EF53-2573-6FCF-F36498DAD4FF}"/>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AC868317-E9EF-B1B8-1EFA-BF2D678FCB74}"/>
              </a:ext>
            </a:extLst>
          </p:cNvPr>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a:extLst>
              <a:ext uri="{FF2B5EF4-FFF2-40B4-BE49-F238E27FC236}">
                <a16:creationId xmlns:a16="http://schemas.microsoft.com/office/drawing/2014/main" id="{2D819943-C661-F643-8930-EC4FB8392FB1}"/>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06DFDAA2-6C22-63D6-E9E4-90E8FB1050F6}"/>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085544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E41B7DF4-DAD6-2F58-A29C-563AE2C3AB51}"/>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76755D4A-A0CD-76C9-6D40-9AFEC6B46592}"/>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FE372F95-EE2D-4FF9-8D1D-2EEB9E0AC45F}"/>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E16B71D9-92D4-9E54-7F34-906187D2BD71}"/>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A15EF7D6-6BE1-C9CE-4C51-3EEB13B65A22}"/>
              </a:ext>
            </a:extLst>
          </p:cNvPr>
          <p:cNvSpPr>
            <a:spLocks noGrp="1" noChangeArrowheads="1"/>
          </p:cNvSpPr>
          <p:nvPr>
            <p:ph type="sldNum"/>
          </p:nvPr>
        </p:nvSpPr>
        <p:spPr>
          <a:ln/>
        </p:spPr>
        <p:txBody>
          <a:bodyPr/>
          <a:lstStyle/>
          <a:p>
            <a:r>
              <a:rPr lang="en-US"/>
              <a:t>Page </a:t>
            </a:r>
            <a:fld id="{35E0D7E8-EBB2-4683-98FD-8E18BC106EDA}" type="slidenum">
              <a:rPr lang="en-US"/>
              <a:pPr/>
              <a:t>24</a:t>
            </a:fld>
            <a:endParaRPr lang="en-US"/>
          </a:p>
        </p:txBody>
      </p:sp>
      <p:sp>
        <p:nvSpPr>
          <p:cNvPr id="18433" name="Rectangle 1">
            <a:extLst>
              <a:ext uri="{FF2B5EF4-FFF2-40B4-BE49-F238E27FC236}">
                <a16:creationId xmlns:a16="http://schemas.microsoft.com/office/drawing/2014/main" id="{9FD8401C-F302-8BE9-FE7B-455431397CA7}"/>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025C8CDC-76A4-8278-0CEE-0532F77470B4}"/>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318760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4</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572890C5-6B78-AEC8-3B95-8E1F456887B2}"/>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5E264C43-D21D-AA18-B8BD-E24828EAE882}"/>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91C15EF7-9E2F-4074-D703-9C611A4D63B7}"/>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50A8B76A-39D9-4AD5-20F5-0B20EDB31A29}"/>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D3D78EDC-4A36-4230-520F-D418BDD962F5}"/>
              </a:ext>
            </a:extLst>
          </p:cNvPr>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a:extLst>
              <a:ext uri="{FF2B5EF4-FFF2-40B4-BE49-F238E27FC236}">
                <a16:creationId xmlns:a16="http://schemas.microsoft.com/office/drawing/2014/main" id="{163EEF02-88BF-9316-AABD-06259A89F975}"/>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3FA340E0-49D3-2369-F951-02369E82967C}"/>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702243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4DCB7CC8-F72D-E20F-DFCC-6D59A030CDEC}"/>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4F2CE840-AC6D-D0AF-B8A5-8A778E7381F9}"/>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448AB585-4B76-2F4C-9C8C-D824ED413DBF}"/>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24B18D21-23FB-8DB3-E7AE-4ABA283F7388}"/>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ED861016-6F13-EEAD-D332-B1DD9A0D8C0C}"/>
              </a:ext>
            </a:extLst>
          </p:cNvPr>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a:extLst>
              <a:ext uri="{FF2B5EF4-FFF2-40B4-BE49-F238E27FC236}">
                <a16:creationId xmlns:a16="http://schemas.microsoft.com/office/drawing/2014/main" id="{2F16F99D-9FF1-7F24-7078-D995EBCB1419}"/>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D3BDEF7C-CFA9-2601-B218-8D632B7A53A6}"/>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516686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2DAFED37-C034-BC2C-0E92-542B3A2A741B}"/>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189CA3B2-9AA3-6251-1FFF-BCA880E545AA}"/>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4C55CF70-FEAE-AE3C-6763-F39EA99BC8E7}"/>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0E9C611D-FB56-7991-60D7-71DB1F1E0287}"/>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8F57B7E3-AA8B-AC61-F081-56AB8DB6BD16}"/>
              </a:ext>
            </a:extLst>
          </p:cNvPr>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a:extLst>
              <a:ext uri="{FF2B5EF4-FFF2-40B4-BE49-F238E27FC236}">
                <a16:creationId xmlns:a16="http://schemas.microsoft.com/office/drawing/2014/main" id="{46ECD3C7-9D4B-9AEF-DC07-FD480FB56110}"/>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F1834AD6-1A08-C555-B6A6-15301B87BE45}"/>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953270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7025AE09-9D07-53DC-9803-9B633C8F9643}"/>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5945062A-C033-4BBD-669F-97E84608101A}"/>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A58F0B83-5443-DFD6-E8C2-A3789008ADBC}"/>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15B5E95E-CC32-2EA6-4A0E-105E66602C0D}"/>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E665CC42-03F9-E929-9B38-AC2D7BD8AC11}"/>
              </a:ext>
            </a:extLst>
          </p:cNvPr>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a:extLst>
              <a:ext uri="{FF2B5EF4-FFF2-40B4-BE49-F238E27FC236}">
                <a16:creationId xmlns:a16="http://schemas.microsoft.com/office/drawing/2014/main" id="{79358FC9-2A1A-775D-26E3-15A8A3A2AE3F}"/>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B99789A1-519F-807A-8F55-EC43DB1BAADA}"/>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064477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3BD2F35F-5158-943D-F5E5-90DF3B98B7BC}"/>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7E4FF0CF-1F67-263B-9F0D-C622C8789744}"/>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6B0757B4-AC52-7042-8C56-50A96E8AEEFA}"/>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3651F785-3036-DC54-F41B-CC1F24577507}"/>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289938FD-ABF0-0229-40E7-ABCB3DE19B59}"/>
              </a:ext>
            </a:extLst>
          </p:cNvPr>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a:extLst>
              <a:ext uri="{FF2B5EF4-FFF2-40B4-BE49-F238E27FC236}">
                <a16:creationId xmlns:a16="http://schemas.microsoft.com/office/drawing/2014/main" id="{2B075F49-8432-EDF2-B835-ADF9A8265347}"/>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FBE0D9F6-7D88-E352-D537-7D4E3BF2D7F1}"/>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040465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a:prstGeom prst="rect">
            <a:avLst/>
          </a:prstGeo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29400"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802.11-25/1065r6</a:t>
            </a:r>
          </a:p>
        </p:txBody>
      </p:sp>
      <p:sp>
        <p:nvSpPr>
          <p:cNvPr id="2" name="Date Placeholder 3">
            <a:extLst>
              <a:ext uri="{FF2B5EF4-FFF2-40B4-BE49-F238E27FC236}">
                <a16:creationId xmlns:a16="http://schemas.microsoft.com/office/drawing/2014/main" id="{3C061AC4-5C74-F51D-3B07-3ED0A0AC6AB9}"/>
              </a:ext>
            </a:extLst>
          </p:cNvPr>
          <p:cNvSpPr txBox="1">
            <a:spLocks/>
          </p:cNvSpPr>
          <p:nvPr userDrawn="1"/>
        </p:nvSpPr>
        <p:spPr bwMode="auto">
          <a:xfrm>
            <a:off x="901221" y="323545"/>
            <a:ext cx="3389865"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July 2025</a:t>
            </a:r>
          </a:p>
        </p:txBody>
      </p:sp>
      <p:sp>
        <p:nvSpPr>
          <p:cNvPr id="3" name="Date Placeholder 3">
            <a:extLst>
              <a:ext uri="{FF2B5EF4-FFF2-40B4-BE49-F238E27FC236}">
                <a16:creationId xmlns:a16="http://schemas.microsoft.com/office/drawing/2014/main" id="{43A40642-7FDF-FAFB-C065-EFF1E8C41828}"/>
              </a:ext>
            </a:extLst>
          </p:cNvPr>
          <p:cNvSpPr txBox="1">
            <a:spLocks/>
          </p:cNvSpPr>
          <p:nvPr userDrawn="1"/>
        </p:nvSpPr>
        <p:spPr bwMode="auto">
          <a:xfrm>
            <a:off x="6507999" y="6500834"/>
            <a:ext cx="4667283" cy="20317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Carol Ansley, Cox Communications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4.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cvent.me/xAYo82"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511175"/>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July Plenary Session Agenda</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2025-07-31</a:t>
            </a:r>
          </a:p>
        </p:txBody>
      </p:sp>
      <p:sp>
        <p:nvSpPr>
          <p:cNvPr id="7" name="Footer Placeholder 4"/>
          <p:cNvSpPr>
            <a:spLocks noGrp="1"/>
          </p:cNvSpPr>
          <p:nvPr>
            <p:ph type="ftr" idx="4294967295"/>
          </p:nvPr>
        </p:nvSpPr>
        <p:spPr>
          <a:xfrm>
            <a:off x="7026657" y="5924549"/>
            <a:ext cx="4246027" cy="180975"/>
          </a:xfrm>
          <a:prstGeom prst="rect">
            <a:avLst/>
          </a:prstGeom>
        </p:spPr>
        <p:txBody>
          <a:bodyPr/>
          <a:lstStyle/>
          <a:p>
            <a:r>
              <a:rPr lang="en-GB"/>
              <a:t>Name, Affiliation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54207478"/>
              </p:ext>
            </p:extLst>
          </p:nvPr>
        </p:nvGraphicFramePr>
        <p:xfrm>
          <a:off x="993775" y="2419350"/>
          <a:ext cx="10234613" cy="2487613"/>
        </p:xfrm>
        <a:graphic>
          <a:graphicData uri="http://schemas.openxmlformats.org/presentationml/2006/ole">
            <mc:AlternateContent xmlns:mc="http://schemas.openxmlformats.org/markup-compatibility/2006">
              <mc:Choice xmlns:v="urn:schemas-microsoft-com:vml" Requires="v">
                <p:oleObj name="Document" r:id="rId3" imgW="10439485" imgH="2543802" progId="Word.Document.8">
                  <p:embed/>
                </p:oleObj>
              </mc:Choice>
              <mc:Fallback>
                <p:oleObj name="Document" r:id="rId3" imgW="10439485" imgH="2543802" progId="Word.Document.8">
                  <p:embed/>
                  <p:pic>
                    <p:nvPicPr>
                      <p:cNvPr id="3075" name="Object 3"/>
                      <p:cNvPicPr>
                        <a:picLocks noChangeAspect="1" noChangeArrowheads="1"/>
                      </p:cNvPicPr>
                      <p:nvPr/>
                    </p:nvPicPr>
                    <p:blipFill>
                      <a:blip r:embed="rId4"/>
                      <a:srcRect/>
                      <a:stretch>
                        <a:fillRect/>
                      </a:stretch>
                    </p:blipFill>
                    <p:spPr bwMode="auto">
                      <a:xfrm>
                        <a:off x="993775" y="2419350"/>
                        <a:ext cx="10234613" cy="24876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429EE-EABD-364C-C7E5-C4618995CE8E}"/>
              </a:ext>
            </a:extLst>
          </p:cNvPr>
          <p:cNvSpPr>
            <a:spLocks noGrp="1"/>
          </p:cNvSpPr>
          <p:nvPr>
            <p:ph type="title"/>
          </p:nvPr>
        </p:nvSpPr>
        <p:spPr/>
        <p:txBody>
          <a:bodyPr/>
          <a:lstStyle/>
          <a:p>
            <a:r>
              <a:rPr lang="en-US" dirty="0"/>
              <a:t>Participation in IEEE 802 Meetings</a:t>
            </a:r>
          </a:p>
        </p:txBody>
      </p:sp>
      <p:sp>
        <p:nvSpPr>
          <p:cNvPr id="3" name="Content Placeholder 2">
            <a:extLst>
              <a:ext uri="{FF2B5EF4-FFF2-40B4-BE49-F238E27FC236}">
                <a16:creationId xmlns:a16="http://schemas.microsoft.com/office/drawing/2014/main" id="{66BF023F-1AEB-E350-C077-D11AF72D7CC9}"/>
              </a:ext>
            </a:extLst>
          </p:cNvPr>
          <p:cNvSpPr>
            <a:spLocks noGrp="1"/>
          </p:cNvSpPr>
          <p:nvPr>
            <p:ph idx="1"/>
          </p:nvPr>
        </p:nvSpPr>
        <p:spPr>
          <a:xfrm>
            <a:off x="914401" y="1751014"/>
            <a:ext cx="10361084" cy="4497385"/>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F7E194B6-A35E-1CE1-1D6E-06F19774E096}"/>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271709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B63E3-F16C-0F41-911D-25F533C4D6E8}"/>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D9552A3D-1FCF-3E4D-10E1-7B5B160B96C0}"/>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81F21FDC-2B89-B2DF-B834-E8E1F59D8D5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90925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625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a:xfrm>
            <a:off x="6195484" y="1905001"/>
            <a:ext cx="5080000" cy="4189414"/>
          </a:xfrm>
        </p:spPr>
        <p:txBody>
          <a:bodyPr>
            <a:noAutofit/>
          </a:bodyPr>
          <a:lstStyle/>
          <a:p>
            <a:r>
              <a:rPr lang="en-US" sz="1600" dirty="0"/>
              <a:t>The current version of the IEEE-SA Standards Board Bylaws is available at: </a:t>
            </a:r>
          </a:p>
          <a:p>
            <a:pPr lvl="1">
              <a:buNone/>
            </a:pPr>
            <a:r>
              <a:rPr lang="en-US" sz="1600" dirty="0">
                <a:hlinkClick r:id="rId8"/>
              </a:rPr>
              <a:t>http://standards.ieee.org/develop/policies/bylaws/index.html</a:t>
            </a:r>
            <a:r>
              <a:rPr lang="en-US" sz="1600" dirty="0"/>
              <a:t> (HTML version) </a:t>
            </a:r>
          </a:p>
          <a:p>
            <a:pPr lvl="1">
              <a:buNone/>
            </a:pPr>
            <a:r>
              <a:rPr lang="en-US" sz="1600" dirty="0">
                <a:hlinkClick r:id="rId9"/>
              </a:rPr>
              <a:t>http://standards.ieee.org/develop/policies/bylaws/sb_bylaws.pdf</a:t>
            </a:r>
            <a:r>
              <a:rPr lang="en-US" sz="1600" dirty="0"/>
              <a:t> (PDF version) </a:t>
            </a:r>
          </a:p>
          <a:p>
            <a:pPr>
              <a:buNone/>
            </a:pPr>
            <a:br>
              <a:rPr lang="en-US" sz="1600" dirty="0"/>
            </a:br>
            <a:endParaRPr lang="en-US" sz="1600" dirty="0"/>
          </a:p>
          <a:p>
            <a:r>
              <a:rPr lang="en-US" sz="1600" dirty="0"/>
              <a:t>The current version of the IEEE-SA Standards Board Operations Manual is available at: </a:t>
            </a:r>
          </a:p>
          <a:p>
            <a:pPr lvl="1">
              <a:buNone/>
            </a:pPr>
            <a:r>
              <a:rPr lang="en-US" sz="1600" dirty="0">
                <a:hlinkClick r:id="rId10"/>
              </a:rPr>
              <a:t>http://standards.ieee.org/develop/policies/opman/index.html</a:t>
            </a:r>
            <a:r>
              <a:rPr lang="en-US" sz="1600" dirty="0"/>
              <a:t> (HTML version) </a:t>
            </a:r>
          </a:p>
          <a:p>
            <a:pPr lvl="1">
              <a:buNone/>
            </a:pPr>
            <a:r>
              <a:rPr lang="en-US" sz="1600" dirty="0">
                <a:hlinkClick r:id="rId11"/>
              </a:rPr>
              <a:t>http://standards.ieee.org/develop/policies/opman/sb_om.pdf</a:t>
            </a:r>
            <a:r>
              <a:rPr lang="en-US" sz="1600" dirty="0"/>
              <a:t> (PDF version) </a:t>
            </a:r>
          </a:p>
          <a:p>
            <a:endParaRPr lang="en-US" sz="16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762637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81C26-9F70-9A0B-53F4-54E995E4235E}"/>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001797A3-D07F-981D-D519-41CE722C893B}"/>
              </a:ext>
            </a:extLst>
          </p:cNvPr>
          <p:cNvSpPr>
            <a:spLocks noGrp="1"/>
          </p:cNvSpPr>
          <p:nvPr>
            <p:ph idx="1"/>
          </p:nvPr>
        </p:nvSpPr>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8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endParaRPr lang="en-US" sz="3200" dirty="0"/>
          </a:p>
        </p:txBody>
      </p:sp>
      <p:sp>
        <p:nvSpPr>
          <p:cNvPr id="4" name="Slide Number Placeholder 3">
            <a:extLst>
              <a:ext uri="{FF2B5EF4-FFF2-40B4-BE49-F238E27FC236}">
                <a16:creationId xmlns:a16="http://schemas.microsoft.com/office/drawing/2014/main" id="{31438623-4356-DC01-773C-DF9246DDF9A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659409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6C99E-8990-33D3-9E44-CC08EBC527BC}"/>
              </a:ext>
            </a:extLst>
          </p:cNvPr>
          <p:cNvSpPr>
            <a:spLocks noGrp="1"/>
          </p:cNvSpPr>
          <p:nvPr>
            <p:ph type="title"/>
          </p:nvPr>
        </p:nvSpPr>
        <p:spPr/>
        <p:txBody>
          <a:bodyPr/>
          <a:lstStyle/>
          <a:p>
            <a:r>
              <a:rPr lang="en-US" dirty="0"/>
              <a:t>IEEE SA Copyright Policy </a:t>
            </a:r>
          </a:p>
        </p:txBody>
      </p:sp>
      <p:sp>
        <p:nvSpPr>
          <p:cNvPr id="3" name="Content Placeholder 2">
            <a:extLst>
              <a:ext uri="{FF2B5EF4-FFF2-40B4-BE49-F238E27FC236}">
                <a16:creationId xmlns:a16="http://schemas.microsoft.com/office/drawing/2014/main" id="{043072B5-A055-EDAE-7A94-E17BEB15BF8A}"/>
              </a:ext>
            </a:extLst>
          </p:cNvPr>
          <p:cNvSpPr>
            <a:spLocks noGrp="1"/>
          </p:cNvSpPr>
          <p:nvPr>
            <p:ph idx="1"/>
          </p:nvPr>
        </p:nvSpPr>
        <p:spPr/>
        <p:txBody>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endParaRPr lang="en-US" dirty="0"/>
          </a:p>
        </p:txBody>
      </p:sp>
      <p:sp>
        <p:nvSpPr>
          <p:cNvPr id="4" name="Slide Number Placeholder 3">
            <a:extLst>
              <a:ext uri="{FF2B5EF4-FFF2-40B4-BE49-F238E27FC236}">
                <a16:creationId xmlns:a16="http://schemas.microsoft.com/office/drawing/2014/main" id="{97054BFC-5433-B939-EF1B-A1B1E1773F4A}"/>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TextBox 4">
            <a:extLst>
              <a:ext uri="{FF2B5EF4-FFF2-40B4-BE49-F238E27FC236}">
                <a16:creationId xmlns:a16="http://schemas.microsoft.com/office/drawing/2014/main" id="{6325B905-C158-C284-8126-8D061D98E88D}"/>
              </a:ext>
            </a:extLst>
          </p:cNvPr>
          <p:cNvSpPr txBox="1"/>
          <p:nvPr/>
        </p:nvSpPr>
        <p:spPr>
          <a:xfrm>
            <a:off x="9525000" y="2743200"/>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202686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wrap="square" lIns="91440" tIns="45720" rIns="91440" bIns="45720" numCol="1" rtlCol="0" anchor="t" anchorCtr="0" compatLnSpc="1">
            <a:prstTxWarp prst="textNoShape">
              <a:avLst/>
            </a:prstTxWarp>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In-room Attendees</a:t>
            </a:r>
          </a:p>
          <a:p>
            <a:pPr marL="285750" lvl="1" indent="-285750"/>
            <a:r>
              <a:rPr lang="en-US" sz="2000" dirty="0"/>
              <a:t>In Webex choose connect without audio before you join</a:t>
            </a:r>
          </a:p>
          <a:p>
            <a:pPr marL="285750" lvl="1" indent="-285750"/>
            <a:r>
              <a:rPr lang="en-US" sz="2000" dirty="0"/>
              <a:t>Use the Webex queue to indicate you want to speak</a:t>
            </a:r>
          </a:p>
          <a:p>
            <a:pPr marL="285750" lvl="1" indent="-285750"/>
            <a:r>
              <a:rPr lang="en-US" sz="2000" dirty="0"/>
              <a:t>Wait to hold the microphone to make a comment</a:t>
            </a:r>
          </a:p>
          <a:p>
            <a:pPr marL="285750" lvl="1" indent="-285750"/>
            <a:r>
              <a:rPr lang="en-US" sz="2000" dirty="0"/>
              <a:t>Repeat any questions that are inadvertently asked away from the microphone</a:t>
            </a:r>
          </a:p>
          <a:p>
            <a:pPr marL="285750" lvl="1" indent="-285750"/>
            <a:endParaRPr lang="en-US" sz="2000" dirty="0"/>
          </a:p>
          <a:p>
            <a:pPr marL="0" lvl="1" indent="0">
              <a:buNone/>
            </a:pPr>
            <a:r>
              <a:rPr lang="en-US" dirty="0"/>
              <a:t>Remote Attendees</a:t>
            </a:r>
          </a:p>
          <a:p>
            <a:pPr marL="285750" lvl="1" indent="-285750"/>
            <a:r>
              <a:rPr lang="en-US" sz="2000" dirty="0"/>
              <a:t>Join Webex and set Webex audio as ‘music’</a:t>
            </a:r>
          </a:p>
          <a:p>
            <a:pPr marL="285750" lvl="1" indent="-285750"/>
            <a:r>
              <a:rPr lang="en-US" sz="2000" dirty="0"/>
              <a:t>Use the Webex queue to indicate you want to speak</a:t>
            </a:r>
          </a:p>
          <a:p>
            <a:pPr marL="285750" lvl="1" indent="-285750"/>
            <a:endParaRPr lang="en-US" sz="2000" dirty="0"/>
          </a:p>
          <a:p>
            <a:pPr marL="285750" lvl="1" indent="-285750"/>
            <a:endParaRPr lang="en-US" sz="2000" dirty="0"/>
          </a:p>
          <a:p>
            <a:pPr lvl="1"/>
            <a:endParaRPr lang="en-US" sz="2000" dirty="0"/>
          </a:p>
        </p:txBody>
      </p:sp>
    </p:spTree>
    <p:extLst>
      <p:ext uri="{BB962C8B-B14F-4D97-AF65-F5344CB8AC3E}">
        <p14:creationId xmlns:p14="http://schemas.microsoft.com/office/powerpoint/2010/main" val="5824728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6E88AD-57DF-702F-9E41-215B77700E8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912B0EF-15EB-8917-C7BE-0FC8899F0389}"/>
              </a:ext>
            </a:extLst>
          </p:cNvPr>
          <p:cNvSpPr>
            <a:spLocks noGrp="1"/>
          </p:cNvSpPr>
          <p:nvPr>
            <p:ph type="title"/>
          </p:nvPr>
        </p:nvSpPr>
        <p:spPr>
          <a:xfrm>
            <a:off x="914401" y="685801"/>
            <a:ext cx="10361084" cy="653127"/>
          </a:xfrm>
        </p:spPr>
        <p:txBody>
          <a:bodyPr/>
          <a:lstStyle/>
          <a:p>
            <a:r>
              <a:rPr lang="en-GB" dirty="0">
                <a:solidFill>
                  <a:schemeClr val="tx1"/>
                </a:solidFill>
              </a:rPr>
              <a:t>TGbi Agenda – July 31, 2025 – PM1</a:t>
            </a:r>
          </a:p>
        </p:txBody>
      </p:sp>
      <p:sp>
        <p:nvSpPr>
          <p:cNvPr id="9218" name="Rectangle 2">
            <a:extLst>
              <a:ext uri="{FF2B5EF4-FFF2-40B4-BE49-F238E27FC236}">
                <a16:creationId xmlns:a16="http://schemas.microsoft.com/office/drawing/2014/main" id="{55FC27DE-F711-0EEE-B515-0CF8B98D6C34}"/>
              </a:ext>
            </a:extLst>
          </p:cNvPr>
          <p:cNvSpPr>
            <a:spLocks noGrp="1" noChangeArrowheads="1"/>
          </p:cNvSpPr>
          <p:nvPr>
            <p:ph idx="1"/>
          </p:nvPr>
        </p:nvSpPr>
        <p:spPr>
          <a:xfrm>
            <a:off x="914401" y="1338927"/>
            <a:ext cx="10361084" cy="4833271"/>
          </a:xfrm>
          <a:ln/>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tx1"/>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tx1"/>
                </a:solidFill>
                <a:latin typeface="Times New Roman" panose="02020603050405020304" pitchFamily="18" charset="0"/>
                <a:cs typeface="Times New Roman" panose="02020603050405020304" pitchFamily="18" charset="0"/>
                <a:sym typeface="Arial"/>
              </a:rPr>
              <a:t>Agenda approval –  approved by unanimous consent (24 participants on-line, 13 participants in the room)</a:t>
            </a:r>
            <a:endParaRPr lang="en-US" sz="1600" spc="-1" dirty="0">
              <a:solidFill>
                <a:schemeClr val="tx1"/>
              </a:solidFill>
              <a:latin typeface="Times New Roman" panose="02020603050405020304" pitchFamily="18" charset="0"/>
              <a:cs typeface="Times New Roman" panose="02020603050405020304" pitchFamily="18" charset="0"/>
              <a:sym typeface="Times New Roman"/>
            </a:endParaRPr>
          </a:p>
          <a:p>
            <a:pPr marL="285750" lvl="1">
              <a:buFont typeface="Arial" panose="020B0604020202020204" pitchFamily="34" charset="0"/>
              <a:buChar char="•"/>
              <a:defRPr sz="1500" spc="-1">
                <a:latin typeface="Arial"/>
                <a:ea typeface="Arial"/>
                <a:cs typeface="Arial"/>
                <a:sym typeface="Arial"/>
              </a:defRPr>
            </a:pPr>
            <a:r>
              <a:rPr lang="en-US" sz="1600" b="1" spc="-1" dirty="0">
                <a:solidFill>
                  <a:schemeClr val="tx1"/>
                </a:solidFill>
                <a:latin typeface="Times New Roman"/>
                <a:cs typeface="Times New Roman"/>
                <a:sym typeface="Times New Roman"/>
              </a:rPr>
              <a:t>Plenary schedule –</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tx1"/>
                </a:solidFill>
                <a:latin typeface="Times New Roman"/>
                <a:cs typeface="Times New Roman"/>
                <a:sym typeface="Times New Roman"/>
              </a:rPr>
              <a:t>Thursday PM1 – motion for creation of new draft, other motions, submissions</a:t>
            </a: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endParaRPr lang="en-US" sz="1600" b="1" spc="-1" dirty="0">
              <a:solidFill>
                <a:schemeClr val="tx1"/>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tx1"/>
                </a:solidFill>
                <a:latin typeface="Times New Roman"/>
                <a:cs typeface="Times New Roman"/>
                <a:sym typeface="Times New Roman"/>
              </a:rPr>
              <a:t>Discussion</a:t>
            </a:r>
            <a:endParaRPr lang="en-US" sz="1600" spc="-1" dirty="0">
              <a:solidFill>
                <a:schemeClr val="tx1"/>
              </a:solidFill>
              <a:latin typeface="Times New Roman" panose="02020603050405020304" pitchFamily="18" charset="0"/>
              <a:cs typeface="Times New Roman" panose="02020603050405020304" pitchFamily="18" charset="0"/>
              <a:sym typeface="Arial"/>
            </a:endParaRPr>
          </a:p>
          <a:p>
            <a:pPr lvl="1">
              <a:buFont typeface="Arial"/>
              <a:buChar char="•"/>
            </a:pPr>
            <a:r>
              <a:rPr lang="en-US" sz="1600" spc="-1" dirty="0">
                <a:solidFill>
                  <a:schemeClr val="tx1"/>
                </a:solidFill>
                <a:latin typeface="Times New Roman" panose="02020603050405020304" pitchFamily="18" charset="0"/>
                <a:cs typeface="Times New Roman" panose="02020603050405020304" pitchFamily="18" charset="0"/>
                <a:sym typeface="Arial"/>
              </a:rPr>
              <a:t>See submission queue, next slide</a:t>
            </a:r>
          </a:p>
          <a:p>
            <a:pPr lvl="1">
              <a:buFont typeface="Arial"/>
              <a:buChar char="•"/>
            </a:pPr>
            <a:r>
              <a:rPr lang="en-US" sz="1600" spc="-1" dirty="0">
                <a:solidFill>
                  <a:schemeClr val="tx1"/>
                </a:solidFill>
                <a:latin typeface="Times New Roman" panose="02020603050405020304" pitchFamily="18" charset="0"/>
                <a:cs typeface="Times New Roman" panose="02020603050405020304" pitchFamily="18" charset="0"/>
                <a:sym typeface="Arial"/>
              </a:rPr>
              <a:t>Future planning</a:t>
            </a:r>
          </a:p>
          <a:p>
            <a:pPr lvl="2">
              <a:buFont typeface="Arial"/>
              <a:buChar char="•"/>
            </a:pPr>
            <a:r>
              <a:rPr lang="en-US" sz="1400" spc="-1" dirty="0">
                <a:solidFill>
                  <a:schemeClr val="tx1"/>
                </a:solidFill>
                <a:latin typeface="Times New Roman" panose="02020603050405020304" pitchFamily="18" charset="0"/>
                <a:cs typeface="Times New Roman" panose="02020603050405020304" pitchFamily="18" charset="0"/>
                <a:sym typeface="Arial"/>
              </a:rPr>
              <a:t>No teleconferences</a:t>
            </a:r>
          </a:p>
          <a:p>
            <a:pPr lvl="2">
              <a:buFont typeface="Arial"/>
              <a:buChar char="•"/>
            </a:pPr>
            <a:r>
              <a:rPr lang="en-US" sz="1400" spc="-1">
                <a:solidFill>
                  <a:schemeClr val="tx1"/>
                </a:solidFill>
                <a:latin typeface="Times New Roman" panose="02020603050405020304" pitchFamily="18" charset="0"/>
                <a:cs typeface="Times New Roman" panose="02020603050405020304" pitchFamily="18" charset="0"/>
                <a:sym typeface="Arial"/>
              </a:rPr>
              <a:t>5 slots at the interim, </a:t>
            </a:r>
            <a:r>
              <a:rPr lang="en-US" sz="1400" spc="-1" dirty="0">
                <a:solidFill>
                  <a:schemeClr val="tx1"/>
                </a:solidFill>
                <a:latin typeface="Times New Roman" panose="02020603050405020304" pitchFamily="18" charset="0"/>
                <a:cs typeface="Times New Roman" panose="02020603050405020304" pitchFamily="18" charset="0"/>
                <a:sym typeface="Arial"/>
              </a:rPr>
              <a:t>avoid PQC, mf, bn</a:t>
            </a:r>
          </a:p>
          <a:p>
            <a:pPr lvl="2">
              <a:buFont typeface="Arial"/>
              <a:buChar char="•"/>
            </a:pPr>
            <a:r>
              <a:rPr lang="en-US" sz="1400" spc="-1" dirty="0">
                <a:solidFill>
                  <a:schemeClr val="tx1"/>
                </a:solidFill>
                <a:latin typeface="Times New Roman" panose="02020603050405020304" pitchFamily="18" charset="0"/>
                <a:cs typeface="Times New Roman" panose="02020603050405020304" pitchFamily="18" charset="0"/>
                <a:sym typeface="Arial"/>
              </a:rPr>
              <a:t>Request AM1, AM2, PM3</a:t>
            </a:r>
          </a:p>
          <a:p>
            <a:pPr lvl="0" hangingPunct="0">
              <a:defRPr sz="1500" spc="-1">
                <a:latin typeface="Arial"/>
                <a:ea typeface="Arial"/>
                <a:cs typeface="Arial"/>
                <a:sym typeface="Arial"/>
              </a:defRPr>
            </a:pPr>
            <a:endParaRPr lang="en-US" sz="1600" dirty="0">
              <a:solidFill>
                <a:schemeClr val="tx1"/>
              </a:solidFill>
            </a:endParaRPr>
          </a:p>
          <a:p>
            <a:pPr lvl="0" hangingPunct="0">
              <a:defRPr sz="1500" spc="-1">
                <a:latin typeface="Arial"/>
                <a:ea typeface="Arial"/>
                <a:cs typeface="Arial"/>
                <a:sym typeface="Arial"/>
              </a:defRPr>
            </a:pPr>
            <a:r>
              <a:rPr lang="en-US" sz="1600" dirty="0">
                <a:solidFill>
                  <a:schemeClr val="tx1"/>
                </a:solidFill>
              </a:rPr>
              <a:t>Adjourn</a:t>
            </a:r>
          </a:p>
        </p:txBody>
      </p:sp>
      <p:sp>
        <p:nvSpPr>
          <p:cNvPr id="6" name="Slide Number Placeholder 5">
            <a:extLst>
              <a:ext uri="{FF2B5EF4-FFF2-40B4-BE49-F238E27FC236}">
                <a16:creationId xmlns:a16="http://schemas.microsoft.com/office/drawing/2014/main" id="{49A9B121-2D73-F3A2-21E9-943A0E811157}"/>
              </a:ext>
            </a:extLst>
          </p:cNvPr>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a:extLst>
              <a:ext uri="{FF2B5EF4-FFF2-40B4-BE49-F238E27FC236}">
                <a16:creationId xmlns:a16="http://schemas.microsoft.com/office/drawing/2014/main" id="{41196C0F-F631-262A-DA0A-0DBCBE87EDA6}"/>
              </a:ext>
            </a:extLst>
          </p:cNvPr>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a:extLst>
              <a:ext uri="{FF2B5EF4-FFF2-40B4-BE49-F238E27FC236}">
                <a16:creationId xmlns:a16="http://schemas.microsoft.com/office/drawing/2014/main" id="{70696B45-AD6A-14AB-4B2F-608149728A0F}"/>
              </a:ext>
            </a:extLst>
          </p:cNvPr>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graphicFrame>
        <p:nvGraphicFramePr>
          <p:cNvPr id="3" name="Table 2">
            <a:extLst>
              <a:ext uri="{FF2B5EF4-FFF2-40B4-BE49-F238E27FC236}">
                <a16:creationId xmlns:a16="http://schemas.microsoft.com/office/drawing/2014/main" id="{89244354-5796-6338-DCCC-71326907FA0E}"/>
              </a:ext>
            </a:extLst>
          </p:cNvPr>
          <p:cNvGraphicFramePr>
            <a:graphicFrameLocks noGrp="1"/>
          </p:cNvGraphicFramePr>
          <p:nvPr/>
        </p:nvGraphicFramePr>
        <p:xfrm>
          <a:off x="3429000" y="5542599"/>
          <a:ext cx="8128000" cy="741680"/>
        </p:xfrm>
        <a:graphic>
          <a:graphicData uri="http://schemas.openxmlformats.org/drawingml/2006/table">
            <a:tbl>
              <a:tblPr firstRow="1" bandRow="1">
                <a:tableStyleId>{5940675A-B579-460E-94D1-54222C63F5DA}</a:tableStyleId>
              </a:tblPr>
              <a:tblGrid>
                <a:gridCol w="2032000">
                  <a:extLst>
                    <a:ext uri="{9D8B030D-6E8A-4147-A177-3AD203B41FA5}">
                      <a16:colId xmlns:a16="http://schemas.microsoft.com/office/drawing/2014/main" val="3371383129"/>
                    </a:ext>
                  </a:extLst>
                </a:gridCol>
                <a:gridCol w="2032000">
                  <a:extLst>
                    <a:ext uri="{9D8B030D-6E8A-4147-A177-3AD203B41FA5}">
                      <a16:colId xmlns:a16="http://schemas.microsoft.com/office/drawing/2014/main" val="2651672124"/>
                    </a:ext>
                  </a:extLst>
                </a:gridCol>
                <a:gridCol w="2032000">
                  <a:extLst>
                    <a:ext uri="{9D8B030D-6E8A-4147-A177-3AD203B41FA5}">
                      <a16:colId xmlns:a16="http://schemas.microsoft.com/office/drawing/2014/main" val="4216020611"/>
                    </a:ext>
                  </a:extLst>
                </a:gridCol>
                <a:gridCol w="2032000">
                  <a:extLst>
                    <a:ext uri="{9D8B030D-6E8A-4147-A177-3AD203B41FA5}">
                      <a16:colId xmlns:a16="http://schemas.microsoft.com/office/drawing/2014/main" val="1028984983"/>
                    </a:ext>
                  </a:extLst>
                </a:gridCol>
              </a:tblGrid>
              <a:tr h="370840">
                <a:tc>
                  <a:txBody>
                    <a:bodyPr/>
                    <a:lstStyle/>
                    <a:p>
                      <a:pPr algn="ctr"/>
                      <a:r>
                        <a:rPr lang="en-US" sz="1400" dirty="0"/>
                        <a:t>Withdrawn</a:t>
                      </a:r>
                    </a:p>
                  </a:txBody>
                  <a:tcPr/>
                </a:tc>
                <a:tc>
                  <a:txBody>
                    <a:bodyPr/>
                    <a:lstStyle/>
                    <a:p>
                      <a:pPr algn="ctr"/>
                      <a:r>
                        <a:rPr lang="en-US" sz="1400" dirty="0"/>
                        <a:t>Assigned</a:t>
                      </a:r>
                    </a:p>
                  </a:txBody>
                  <a:tcPr/>
                </a:tc>
                <a:tc>
                  <a:txBody>
                    <a:bodyPr/>
                    <a:lstStyle/>
                    <a:p>
                      <a:pPr algn="ctr"/>
                      <a:r>
                        <a:rPr lang="en-US" sz="1400" dirty="0"/>
                        <a:t>Ready for Motion</a:t>
                      </a:r>
                    </a:p>
                  </a:txBody>
                  <a:tcPr/>
                </a:tc>
                <a:tc>
                  <a:txBody>
                    <a:bodyPr/>
                    <a:lstStyle/>
                    <a:p>
                      <a:pPr algn="ctr"/>
                      <a:r>
                        <a:rPr lang="en-US" sz="1400" dirty="0"/>
                        <a:t>Resolution Approved</a:t>
                      </a:r>
                    </a:p>
                  </a:txBody>
                  <a:tcPr/>
                </a:tc>
                <a:extLst>
                  <a:ext uri="{0D108BD9-81ED-4DB2-BD59-A6C34878D82A}">
                    <a16:rowId xmlns:a16="http://schemas.microsoft.com/office/drawing/2014/main" val="407142916"/>
                  </a:ext>
                </a:extLst>
              </a:tr>
              <a:tr h="370840">
                <a:tc>
                  <a:txBody>
                    <a:bodyPr/>
                    <a:lstStyle/>
                    <a:p>
                      <a:pPr algn="ctr"/>
                      <a:r>
                        <a:rPr lang="en-US" sz="1400" dirty="0"/>
                        <a:t>4</a:t>
                      </a:r>
                    </a:p>
                  </a:txBody>
                  <a:tcPr/>
                </a:tc>
                <a:tc>
                  <a:txBody>
                    <a:bodyPr/>
                    <a:lstStyle/>
                    <a:p>
                      <a:pPr algn="ctr"/>
                      <a:r>
                        <a:rPr lang="en-US" sz="1400" dirty="0"/>
                        <a:t>79</a:t>
                      </a:r>
                    </a:p>
                  </a:txBody>
                  <a:tcPr/>
                </a:tc>
                <a:tc>
                  <a:txBody>
                    <a:bodyPr/>
                    <a:lstStyle/>
                    <a:p>
                      <a:pPr algn="ctr"/>
                      <a:r>
                        <a:rPr lang="en-US" sz="1400" dirty="0"/>
                        <a:t>197</a:t>
                      </a:r>
                    </a:p>
                  </a:txBody>
                  <a:tcPr/>
                </a:tc>
                <a:tc>
                  <a:txBody>
                    <a:bodyPr/>
                    <a:lstStyle/>
                    <a:p>
                      <a:pPr algn="ctr"/>
                      <a:r>
                        <a:rPr lang="en-US" sz="1400" dirty="0"/>
                        <a:t>792</a:t>
                      </a:r>
                    </a:p>
                  </a:txBody>
                  <a:tcPr/>
                </a:tc>
                <a:extLst>
                  <a:ext uri="{0D108BD9-81ED-4DB2-BD59-A6C34878D82A}">
                    <a16:rowId xmlns:a16="http://schemas.microsoft.com/office/drawing/2014/main" val="1901292938"/>
                  </a:ext>
                </a:extLst>
              </a:tr>
            </a:tbl>
          </a:graphicData>
        </a:graphic>
      </p:graphicFrame>
    </p:spTree>
    <p:extLst>
      <p:ext uri="{BB962C8B-B14F-4D97-AF65-F5344CB8AC3E}">
        <p14:creationId xmlns:p14="http://schemas.microsoft.com/office/powerpoint/2010/main" val="221709663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F089FF-9BA5-DA1F-B35B-8CDD0EE279A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D3E6D92-41F7-49B8-B5EB-5CFB0B48D9C4}"/>
              </a:ext>
            </a:extLst>
          </p:cNvPr>
          <p:cNvSpPr>
            <a:spLocks noGrp="1"/>
          </p:cNvSpPr>
          <p:nvPr>
            <p:ph type="title"/>
          </p:nvPr>
        </p:nvSpPr>
        <p:spPr>
          <a:xfrm>
            <a:off x="914401" y="685801"/>
            <a:ext cx="10361084" cy="653127"/>
          </a:xfrm>
        </p:spPr>
        <p:txBody>
          <a:bodyPr/>
          <a:lstStyle/>
          <a:p>
            <a:r>
              <a:rPr lang="en-GB" dirty="0">
                <a:solidFill>
                  <a:schemeClr val="tx1"/>
                </a:solidFill>
              </a:rPr>
              <a:t>TGbi Agenda – July 31, 2025 – AM2</a:t>
            </a:r>
          </a:p>
        </p:txBody>
      </p:sp>
      <p:sp>
        <p:nvSpPr>
          <p:cNvPr id="9218" name="Rectangle 2">
            <a:extLst>
              <a:ext uri="{FF2B5EF4-FFF2-40B4-BE49-F238E27FC236}">
                <a16:creationId xmlns:a16="http://schemas.microsoft.com/office/drawing/2014/main" id="{D2C2CF72-088B-7E27-5381-965FC0B81232}"/>
              </a:ext>
            </a:extLst>
          </p:cNvPr>
          <p:cNvSpPr>
            <a:spLocks noGrp="1" noChangeArrowheads="1"/>
          </p:cNvSpPr>
          <p:nvPr>
            <p:ph idx="1"/>
          </p:nvPr>
        </p:nvSpPr>
        <p:spPr>
          <a:xfrm>
            <a:off x="914401" y="1338927"/>
            <a:ext cx="10361084" cy="4833271"/>
          </a:xfrm>
          <a:ln/>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tx1"/>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tx1"/>
                </a:solidFill>
                <a:latin typeface="Times New Roman" panose="02020603050405020304" pitchFamily="18" charset="0"/>
                <a:cs typeface="Times New Roman" panose="02020603050405020304" pitchFamily="18" charset="0"/>
                <a:sym typeface="Arial"/>
              </a:rPr>
              <a:t>Agenda approval –  approved by unanimous consent (11 participants on-line, 9 participants in the room)</a:t>
            </a:r>
            <a:endParaRPr lang="en-US" sz="1600" spc="-1" dirty="0">
              <a:solidFill>
                <a:schemeClr val="tx1"/>
              </a:solidFill>
              <a:latin typeface="Times New Roman" panose="02020603050405020304" pitchFamily="18" charset="0"/>
              <a:cs typeface="Times New Roman" panose="02020603050405020304" pitchFamily="18" charset="0"/>
              <a:sym typeface="Times New Roman"/>
            </a:endParaRPr>
          </a:p>
          <a:p>
            <a:pPr marL="285750" lvl="1">
              <a:buFont typeface="Arial" panose="020B0604020202020204" pitchFamily="34" charset="0"/>
              <a:buChar char="•"/>
              <a:defRPr sz="1500" spc="-1">
                <a:latin typeface="Arial"/>
                <a:ea typeface="Arial"/>
                <a:cs typeface="Arial"/>
                <a:sym typeface="Arial"/>
              </a:defRPr>
            </a:pPr>
            <a:r>
              <a:rPr lang="en-US" sz="1600" b="1" spc="-1" dirty="0">
                <a:solidFill>
                  <a:schemeClr val="tx1"/>
                </a:solidFill>
                <a:latin typeface="Times New Roman"/>
                <a:cs typeface="Times New Roman"/>
                <a:sym typeface="Times New Roman"/>
              </a:rPr>
              <a:t>Plenary schedule –</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tx1"/>
                </a:solidFill>
                <a:latin typeface="Times New Roman"/>
                <a:cs typeface="Times New Roman"/>
                <a:sym typeface="Times New Roman"/>
              </a:rPr>
              <a:t>Thursday AM2 - submissions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tx1"/>
                </a:solidFill>
                <a:latin typeface="Times New Roman"/>
                <a:cs typeface="Times New Roman"/>
                <a:sym typeface="Times New Roman"/>
              </a:rPr>
              <a:t>Thursday PM1 – motion for creation of new draft, other motions, submissions</a:t>
            </a: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endParaRPr lang="en-US" sz="1600" b="1" spc="-1" dirty="0">
              <a:solidFill>
                <a:schemeClr val="tx1"/>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tx1"/>
                </a:solidFill>
                <a:latin typeface="Times New Roman"/>
                <a:cs typeface="Times New Roman"/>
                <a:sym typeface="Times New Roman"/>
              </a:rPr>
              <a:t>Discussion</a:t>
            </a:r>
            <a:endParaRPr lang="en-US" sz="1600" spc="-1" dirty="0">
              <a:solidFill>
                <a:schemeClr val="tx1"/>
              </a:solidFill>
              <a:latin typeface="Times New Roman" panose="02020603050405020304" pitchFamily="18" charset="0"/>
              <a:cs typeface="Times New Roman" panose="02020603050405020304" pitchFamily="18" charset="0"/>
              <a:sym typeface="Arial"/>
            </a:endParaRPr>
          </a:p>
          <a:p>
            <a:pPr lvl="1">
              <a:buFont typeface="Arial"/>
              <a:buChar char="•"/>
            </a:pPr>
            <a:r>
              <a:rPr lang="en-US" sz="1600" spc="-1" dirty="0">
                <a:solidFill>
                  <a:schemeClr val="tx1"/>
                </a:solidFill>
                <a:latin typeface="Times New Roman" panose="02020603050405020304" pitchFamily="18" charset="0"/>
                <a:cs typeface="Times New Roman" panose="02020603050405020304" pitchFamily="18" charset="0"/>
                <a:sym typeface="Arial"/>
              </a:rPr>
              <a:t>See submission queue, next slide</a:t>
            </a:r>
          </a:p>
          <a:p>
            <a:pPr lvl="0" hangingPunct="0">
              <a:defRPr sz="1500" spc="-1">
                <a:latin typeface="Arial"/>
                <a:ea typeface="Arial"/>
                <a:cs typeface="Arial"/>
                <a:sym typeface="Arial"/>
              </a:defRPr>
            </a:pPr>
            <a:endParaRPr lang="en-US" sz="1600" dirty="0">
              <a:solidFill>
                <a:schemeClr val="tx1"/>
              </a:solidFill>
            </a:endParaRPr>
          </a:p>
          <a:p>
            <a:pPr lvl="0" hangingPunct="0">
              <a:defRPr sz="1500" spc="-1">
                <a:latin typeface="Arial"/>
                <a:ea typeface="Arial"/>
                <a:cs typeface="Arial"/>
                <a:sym typeface="Arial"/>
              </a:defRPr>
            </a:pPr>
            <a:r>
              <a:rPr lang="en-US" sz="1600" dirty="0">
                <a:solidFill>
                  <a:schemeClr val="tx1"/>
                </a:solidFill>
              </a:rPr>
              <a:t>Recess</a:t>
            </a:r>
          </a:p>
        </p:txBody>
      </p:sp>
      <p:sp>
        <p:nvSpPr>
          <p:cNvPr id="6" name="Slide Number Placeholder 5">
            <a:extLst>
              <a:ext uri="{FF2B5EF4-FFF2-40B4-BE49-F238E27FC236}">
                <a16:creationId xmlns:a16="http://schemas.microsoft.com/office/drawing/2014/main" id="{195D5505-C67D-D54D-C64B-C9F7C4E0BF52}"/>
              </a:ext>
            </a:extLst>
          </p:cNvPr>
          <p:cNvSpPr>
            <a:spLocks noGrp="1"/>
          </p:cNvSpPr>
          <p:nvPr>
            <p:ph type="sldNum" idx="12"/>
          </p:nvPr>
        </p:nvSpPr>
        <p:spPr/>
        <p:txBody>
          <a:bodyPr/>
          <a:lstStyle/>
          <a:p>
            <a:r>
              <a:rPr lang="en-GB"/>
              <a:t>Slide </a:t>
            </a:r>
            <a:fld id="{8DC72EFA-1DF8-481C-8B66-C8A1D5DAFDEA}" type="slidenum">
              <a:rPr lang="en-GB"/>
              <a:pPr/>
              <a:t>17</a:t>
            </a:fld>
            <a:endParaRPr lang="en-GB"/>
          </a:p>
        </p:txBody>
      </p:sp>
      <p:sp>
        <p:nvSpPr>
          <p:cNvPr id="5" name="Footer Placeholder 4">
            <a:extLst>
              <a:ext uri="{FF2B5EF4-FFF2-40B4-BE49-F238E27FC236}">
                <a16:creationId xmlns:a16="http://schemas.microsoft.com/office/drawing/2014/main" id="{6E37F5EA-74EE-DA83-E25C-082F4B7131C1}"/>
              </a:ext>
            </a:extLst>
          </p:cNvPr>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a:extLst>
              <a:ext uri="{FF2B5EF4-FFF2-40B4-BE49-F238E27FC236}">
                <a16:creationId xmlns:a16="http://schemas.microsoft.com/office/drawing/2014/main" id="{975AE081-B5C1-C277-6056-086FBC5043BD}"/>
              </a:ext>
            </a:extLst>
          </p:cNvPr>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graphicFrame>
        <p:nvGraphicFramePr>
          <p:cNvPr id="3" name="Table 2">
            <a:extLst>
              <a:ext uri="{FF2B5EF4-FFF2-40B4-BE49-F238E27FC236}">
                <a16:creationId xmlns:a16="http://schemas.microsoft.com/office/drawing/2014/main" id="{BA5F1F5B-C22D-61F9-748A-54D5CE913120}"/>
              </a:ext>
            </a:extLst>
          </p:cNvPr>
          <p:cNvGraphicFramePr>
            <a:graphicFrameLocks noGrp="1"/>
          </p:cNvGraphicFramePr>
          <p:nvPr/>
        </p:nvGraphicFramePr>
        <p:xfrm>
          <a:off x="3429000" y="5542599"/>
          <a:ext cx="8128000" cy="741680"/>
        </p:xfrm>
        <a:graphic>
          <a:graphicData uri="http://schemas.openxmlformats.org/drawingml/2006/table">
            <a:tbl>
              <a:tblPr firstRow="1" bandRow="1">
                <a:tableStyleId>{5940675A-B579-460E-94D1-54222C63F5DA}</a:tableStyleId>
              </a:tblPr>
              <a:tblGrid>
                <a:gridCol w="2032000">
                  <a:extLst>
                    <a:ext uri="{9D8B030D-6E8A-4147-A177-3AD203B41FA5}">
                      <a16:colId xmlns:a16="http://schemas.microsoft.com/office/drawing/2014/main" val="3371383129"/>
                    </a:ext>
                  </a:extLst>
                </a:gridCol>
                <a:gridCol w="2032000">
                  <a:extLst>
                    <a:ext uri="{9D8B030D-6E8A-4147-A177-3AD203B41FA5}">
                      <a16:colId xmlns:a16="http://schemas.microsoft.com/office/drawing/2014/main" val="2651672124"/>
                    </a:ext>
                  </a:extLst>
                </a:gridCol>
                <a:gridCol w="2032000">
                  <a:extLst>
                    <a:ext uri="{9D8B030D-6E8A-4147-A177-3AD203B41FA5}">
                      <a16:colId xmlns:a16="http://schemas.microsoft.com/office/drawing/2014/main" val="4216020611"/>
                    </a:ext>
                  </a:extLst>
                </a:gridCol>
                <a:gridCol w="2032000">
                  <a:extLst>
                    <a:ext uri="{9D8B030D-6E8A-4147-A177-3AD203B41FA5}">
                      <a16:colId xmlns:a16="http://schemas.microsoft.com/office/drawing/2014/main" val="1028984983"/>
                    </a:ext>
                  </a:extLst>
                </a:gridCol>
              </a:tblGrid>
              <a:tr h="370840">
                <a:tc>
                  <a:txBody>
                    <a:bodyPr/>
                    <a:lstStyle/>
                    <a:p>
                      <a:pPr algn="ctr"/>
                      <a:r>
                        <a:rPr lang="en-US" sz="1400" dirty="0"/>
                        <a:t>Withdrawn</a:t>
                      </a:r>
                    </a:p>
                  </a:txBody>
                  <a:tcPr/>
                </a:tc>
                <a:tc>
                  <a:txBody>
                    <a:bodyPr/>
                    <a:lstStyle/>
                    <a:p>
                      <a:pPr algn="ctr"/>
                      <a:r>
                        <a:rPr lang="en-US" sz="1400" dirty="0"/>
                        <a:t>Assigned</a:t>
                      </a:r>
                    </a:p>
                  </a:txBody>
                  <a:tcPr/>
                </a:tc>
                <a:tc>
                  <a:txBody>
                    <a:bodyPr/>
                    <a:lstStyle/>
                    <a:p>
                      <a:pPr algn="ctr"/>
                      <a:r>
                        <a:rPr lang="en-US" sz="1400" dirty="0"/>
                        <a:t>Ready for Motion</a:t>
                      </a:r>
                    </a:p>
                  </a:txBody>
                  <a:tcPr/>
                </a:tc>
                <a:tc>
                  <a:txBody>
                    <a:bodyPr/>
                    <a:lstStyle/>
                    <a:p>
                      <a:pPr algn="ctr"/>
                      <a:r>
                        <a:rPr lang="en-US" sz="1400" dirty="0"/>
                        <a:t>Resolution Approved</a:t>
                      </a:r>
                    </a:p>
                  </a:txBody>
                  <a:tcPr/>
                </a:tc>
                <a:extLst>
                  <a:ext uri="{0D108BD9-81ED-4DB2-BD59-A6C34878D82A}">
                    <a16:rowId xmlns:a16="http://schemas.microsoft.com/office/drawing/2014/main" val="407142916"/>
                  </a:ext>
                </a:extLst>
              </a:tr>
              <a:tr h="370840">
                <a:tc>
                  <a:txBody>
                    <a:bodyPr/>
                    <a:lstStyle/>
                    <a:p>
                      <a:pPr algn="ctr"/>
                      <a:r>
                        <a:rPr lang="en-US" sz="1400" dirty="0"/>
                        <a:t>4</a:t>
                      </a:r>
                    </a:p>
                  </a:txBody>
                  <a:tcPr/>
                </a:tc>
                <a:tc>
                  <a:txBody>
                    <a:bodyPr/>
                    <a:lstStyle/>
                    <a:p>
                      <a:pPr algn="ctr"/>
                      <a:r>
                        <a:rPr lang="en-US" sz="1400" dirty="0"/>
                        <a:t>79</a:t>
                      </a:r>
                    </a:p>
                  </a:txBody>
                  <a:tcPr/>
                </a:tc>
                <a:tc>
                  <a:txBody>
                    <a:bodyPr/>
                    <a:lstStyle/>
                    <a:p>
                      <a:pPr algn="ctr"/>
                      <a:r>
                        <a:rPr lang="en-US" sz="1400" dirty="0"/>
                        <a:t>197</a:t>
                      </a:r>
                    </a:p>
                  </a:txBody>
                  <a:tcPr/>
                </a:tc>
                <a:tc>
                  <a:txBody>
                    <a:bodyPr/>
                    <a:lstStyle/>
                    <a:p>
                      <a:pPr algn="ctr"/>
                      <a:r>
                        <a:rPr lang="en-US" sz="1400" dirty="0"/>
                        <a:t>792</a:t>
                      </a:r>
                    </a:p>
                  </a:txBody>
                  <a:tcPr/>
                </a:tc>
                <a:extLst>
                  <a:ext uri="{0D108BD9-81ED-4DB2-BD59-A6C34878D82A}">
                    <a16:rowId xmlns:a16="http://schemas.microsoft.com/office/drawing/2014/main" val="1901292938"/>
                  </a:ext>
                </a:extLst>
              </a:tr>
            </a:tbl>
          </a:graphicData>
        </a:graphic>
      </p:graphicFrame>
    </p:spTree>
    <p:extLst>
      <p:ext uri="{BB962C8B-B14F-4D97-AF65-F5344CB8AC3E}">
        <p14:creationId xmlns:p14="http://schemas.microsoft.com/office/powerpoint/2010/main" val="357933540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F2F32E-C541-1B8B-CD6A-8F0C09D808D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0502DC3-FE41-0AE6-94E5-CC8736DD3194}"/>
              </a:ext>
            </a:extLst>
          </p:cNvPr>
          <p:cNvSpPr>
            <a:spLocks noGrp="1"/>
          </p:cNvSpPr>
          <p:nvPr>
            <p:ph type="title"/>
          </p:nvPr>
        </p:nvSpPr>
        <p:spPr>
          <a:xfrm>
            <a:off x="914401" y="685801"/>
            <a:ext cx="10361084" cy="653127"/>
          </a:xfrm>
        </p:spPr>
        <p:txBody>
          <a:bodyPr/>
          <a:lstStyle/>
          <a:p>
            <a:r>
              <a:rPr lang="en-GB" dirty="0">
                <a:solidFill>
                  <a:schemeClr val="tx1"/>
                </a:solidFill>
              </a:rPr>
              <a:t>TGbi Agenda – July 31, 2025 – AM1</a:t>
            </a:r>
          </a:p>
        </p:txBody>
      </p:sp>
      <p:sp>
        <p:nvSpPr>
          <p:cNvPr id="9218" name="Rectangle 2">
            <a:extLst>
              <a:ext uri="{FF2B5EF4-FFF2-40B4-BE49-F238E27FC236}">
                <a16:creationId xmlns:a16="http://schemas.microsoft.com/office/drawing/2014/main" id="{B2DFC7E7-ADC6-BEAF-0652-F23065CB8204}"/>
              </a:ext>
            </a:extLst>
          </p:cNvPr>
          <p:cNvSpPr>
            <a:spLocks noGrp="1" noChangeArrowheads="1"/>
          </p:cNvSpPr>
          <p:nvPr>
            <p:ph idx="1"/>
          </p:nvPr>
        </p:nvSpPr>
        <p:spPr>
          <a:xfrm>
            <a:off x="914401" y="1338927"/>
            <a:ext cx="10361084" cy="4833271"/>
          </a:xfrm>
          <a:ln/>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tx1"/>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tx1"/>
                </a:solidFill>
                <a:latin typeface="Times New Roman" panose="02020603050405020304" pitchFamily="18" charset="0"/>
                <a:cs typeface="Times New Roman" panose="02020603050405020304" pitchFamily="18" charset="0"/>
                <a:sym typeface="Arial"/>
              </a:rPr>
              <a:t>Agenda approval –  approved by unanimous consent (20 participants on-line, 13 participants in the room)</a:t>
            </a:r>
            <a:endParaRPr lang="en-US" sz="1600" spc="-1" dirty="0">
              <a:solidFill>
                <a:schemeClr val="tx1"/>
              </a:solidFill>
              <a:latin typeface="Times New Roman" panose="02020603050405020304" pitchFamily="18" charset="0"/>
              <a:cs typeface="Times New Roman" panose="02020603050405020304" pitchFamily="18" charset="0"/>
              <a:sym typeface="Times New Roman"/>
            </a:endParaRPr>
          </a:p>
          <a:p>
            <a:pPr marL="285750" lvl="1">
              <a:buFont typeface="Arial" panose="020B0604020202020204" pitchFamily="34" charset="0"/>
              <a:buChar char="•"/>
              <a:defRPr sz="1500" spc="-1">
                <a:latin typeface="Arial"/>
                <a:ea typeface="Arial"/>
                <a:cs typeface="Arial"/>
                <a:sym typeface="Arial"/>
              </a:defRPr>
            </a:pPr>
            <a:r>
              <a:rPr lang="en-US" sz="1600" b="1" spc="-1" dirty="0">
                <a:solidFill>
                  <a:schemeClr val="tx1"/>
                </a:solidFill>
                <a:latin typeface="Times New Roman"/>
                <a:cs typeface="Times New Roman"/>
                <a:sym typeface="Times New Roman"/>
              </a:rPr>
              <a:t>Plenary schedule –</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tx1"/>
                </a:solidFill>
                <a:latin typeface="Times New Roman"/>
                <a:cs typeface="Times New Roman"/>
                <a:sym typeface="Times New Roman"/>
              </a:rPr>
              <a:t>Thursday AM1 – motions to approve ready for motions CRs, any other motions, submissions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tx1"/>
                </a:solidFill>
                <a:latin typeface="Times New Roman"/>
                <a:cs typeface="Times New Roman"/>
                <a:sym typeface="Times New Roman"/>
              </a:rPr>
              <a:t>Thursday AM2 - submissions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tx1"/>
                </a:solidFill>
                <a:latin typeface="Times New Roman"/>
                <a:cs typeface="Times New Roman"/>
                <a:sym typeface="Times New Roman"/>
              </a:rPr>
              <a:t>Thursday PM1 – motion for creation of new draft, other motions, submissions</a:t>
            </a: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endParaRPr lang="en-US" sz="1600" b="1" spc="-1" dirty="0">
              <a:solidFill>
                <a:schemeClr val="tx1"/>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tx1"/>
                </a:solidFill>
                <a:latin typeface="Times New Roman"/>
                <a:cs typeface="Times New Roman"/>
                <a:sym typeface="Times New Roman"/>
              </a:rPr>
              <a:t>Discussion</a:t>
            </a:r>
            <a:endParaRPr lang="en-US" sz="1600" spc="-1" dirty="0">
              <a:solidFill>
                <a:schemeClr val="tx1"/>
              </a:solidFill>
              <a:latin typeface="Times New Roman" panose="02020603050405020304" pitchFamily="18" charset="0"/>
              <a:cs typeface="Times New Roman" panose="02020603050405020304" pitchFamily="18" charset="0"/>
              <a:sym typeface="Arial"/>
            </a:endParaRPr>
          </a:p>
          <a:p>
            <a:pPr lvl="1">
              <a:buFont typeface="Arial"/>
              <a:buChar char="•"/>
            </a:pPr>
            <a:r>
              <a:rPr lang="en-US" sz="1600" spc="-1" dirty="0">
                <a:solidFill>
                  <a:schemeClr val="tx1"/>
                </a:solidFill>
                <a:latin typeface="Times New Roman" panose="02020603050405020304" pitchFamily="18" charset="0"/>
                <a:cs typeface="Times New Roman" panose="02020603050405020304" pitchFamily="18" charset="0"/>
                <a:sym typeface="Arial"/>
              </a:rPr>
              <a:t>See submission queue, next slide</a:t>
            </a:r>
          </a:p>
          <a:p>
            <a:pPr lvl="0" hangingPunct="0">
              <a:defRPr sz="1500" spc="-1">
                <a:latin typeface="Arial"/>
                <a:ea typeface="Arial"/>
                <a:cs typeface="Arial"/>
                <a:sym typeface="Arial"/>
              </a:defRPr>
            </a:pPr>
            <a:endParaRPr lang="en-US" sz="1600" dirty="0">
              <a:solidFill>
                <a:schemeClr val="tx1"/>
              </a:solidFill>
            </a:endParaRPr>
          </a:p>
          <a:p>
            <a:pPr lvl="0" hangingPunct="0">
              <a:defRPr sz="1500" spc="-1">
                <a:latin typeface="Arial"/>
                <a:ea typeface="Arial"/>
                <a:cs typeface="Arial"/>
                <a:sym typeface="Arial"/>
              </a:defRPr>
            </a:pPr>
            <a:r>
              <a:rPr lang="en-US" sz="1600" dirty="0">
                <a:solidFill>
                  <a:schemeClr val="tx1"/>
                </a:solidFill>
              </a:rPr>
              <a:t>Recess</a:t>
            </a:r>
          </a:p>
        </p:txBody>
      </p:sp>
      <p:sp>
        <p:nvSpPr>
          <p:cNvPr id="6" name="Slide Number Placeholder 5">
            <a:extLst>
              <a:ext uri="{FF2B5EF4-FFF2-40B4-BE49-F238E27FC236}">
                <a16:creationId xmlns:a16="http://schemas.microsoft.com/office/drawing/2014/main" id="{00743D01-D931-1021-21E9-396788372106}"/>
              </a:ext>
            </a:extLst>
          </p:cNvPr>
          <p:cNvSpPr>
            <a:spLocks noGrp="1"/>
          </p:cNvSpPr>
          <p:nvPr>
            <p:ph type="sldNum" idx="12"/>
          </p:nvPr>
        </p:nvSpPr>
        <p:spPr/>
        <p:txBody>
          <a:bodyPr/>
          <a:lstStyle/>
          <a:p>
            <a:r>
              <a:rPr lang="en-GB"/>
              <a:t>Slide </a:t>
            </a:r>
            <a:fld id="{8DC72EFA-1DF8-481C-8B66-C8A1D5DAFDEA}" type="slidenum">
              <a:rPr lang="en-GB"/>
              <a:pPr/>
              <a:t>18</a:t>
            </a:fld>
            <a:endParaRPr lang="en-GB"/>
          </a:p>
        </p:txBody>
      </p:sp>
      <p:sp>
        <p:nvSpPr>
          <p:cNvPr id="5" name="Footer Placeholder 4">
            <a:extLst>
              <a:ext uri="{FF2B5EF4-FFF2-40B4-BE49-F238E27FC236}">
                <a16:creationId xmlns:a16="http://schemas.microsoft.com/office/drawing/2014/main" id="{ACD26DFE-0796-083E-DC71-2B3A644CA84A}"/>
              </a:ext>
            </a:extLst>
          </p:cNvPr>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a:extLst>
              <a:ext uri="{FF2B5EF4-FFF2-40B4-BE49-F238E27FC236}">
                <a16:creationId xmlns:a16="http://schemas.microsoft.com/office/drawing/2014/main" id="{D671710B-E5A3-3B56-AEC5-078E113805B6}"/>
              </a:ext>
            </a:extLst>
          </p:cNvPr>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graphicFrame>
        <p:nvGraphicFramePr>
          <p:cNvPr id="3" name="Table 2">
            <a:extLst>
              <a:ext uri="{FF2B5EF4-FFF2-40B4-BE49-F238E27FC236}">
                <a16:creationId xmlns:a16="http://schemas.microsoft.com/office/drawing/2014/main" id="{403034CD-09D7-D038-2BD1-A34048A60C97}"/>
              </a:ext>
            </a:extLst>
          </p:cNvPr>
          <p:cNvGraphicFramePr>
            <a:graphicFrameLocks noGrp="1"/>
          </p:cNvGraphicFramePr>
          <p:nvPr>
            <p:extLst>
              <p:ext uri="{D42A27DB-BD31-4B8C-83A1-F6EECF244321}">
                <p14:modId xmlns:p14="http://schemas.microsoft.com/office/powerpoint/2010/main" val="2570378382"/>
              </p:ext>
            </p:extLst>
          </p:nvPr>
        </p:nvGraphicFramePr>
        <p:xfrm>
          <a:off x="3429000" y="5542599"/>
          <a:ext cx="8128000" cy="741680"/>
        </p:xfrm>
        <a:graphic>
          <a:graphicData uri="http://schemas.openxmlformats.org/drawingml/2006/table">
            <a:tbl>
              <a:tblPr firstRow="1" bandRow="1">
                <a:tableStyleId>{5940675A-B579-460E-94D1-54222C63F5DA}</a:tableStyleId>
              </a:tblPr>
              <a:tblGrid>
                <a:gridCol w="2032000">
                  <a:extLst>
                    <a:ext uri="{9D8B030D-6E8A-4147-A177-3AD203B41FA5}">
                      <a16:colId xmlns:a16="http://schemas.microsoft.com/office/drawing/2014/main" val="3371383129"/>
                    </a:ext>
                  </a:extLst>
                </a:gridCol>
                <a:gridCol w="2032000">
                  <a:extLst>
                    <a:ext uri="{9D8B030D-6E8A-4147-A177-3AD203B41FA5}">
                      <a16:colId xmlns:a16="http://schemas.microsoft.com/office/drawing/2014/main" val="2651672124"/>
                    </a:ext>
                  </a:extLst>
                </a:gridCol>
                <a:gridCol w="2032000">
                  <a:extLst>
                    <a:ext uri="{9D8B030D-6E8A-4147-A177-3AD203B41FA5}">
                      <a16:colId xmlns:a16="http://schemas.microsoft.com/office/drawing/2014/main" val="4216020611"/>
                    </a:ext>
                  </a:extLst>
                </a:gridCol>
                <a:gridCol w="2032000">
                  <a:extLst>
                    <a:ext uri="{9D8B030D-6E8A-4147-A177-3AD203B41FA5}">
                      <a16:colId xmlns:a16="http://schemas.microsoft.com/office/drawing/2014/main" val="1028984983"/>
                    </a:ext>
                  </a:extLst>
                </a:gridCol>
              </a:tblGrid>
              <a:tr h="370840">
                <a:tc>
                  <a:txBody>
                    <a:bodyPr/>
                    <a:lstStyle/>
                    <a:p>
                      <a:pPr algn="ctr"/>
                      <a:r>
                        <a:rPr lang="en-US" sz="1400" dirty="0"/>
                        <a:t>Withdrawn</a:t>
                      </a:r>
                    </a:p>
                  </a:txBody>
                  <a:tcPr/>
                </a:tc>
                <a:tc>
                  <a:txBody>
                    <a:bodyPr/>
                    <a:lstStyle/>
                    <a:p>
                      <a:pPr algn="ctr"/>
                      <a:r>
                        <a:rPr lang="en-US" sz="1400" dirty="0"/>
                        <a:t>Assigned</a:t>
                      </a:r>
                    </a:p>
                  </a:txBody>
                  <a:tcPr/>
                </a:tc>
                <a:tc>
                  <a:txBody>
                    <a:bodyPr/>
                    <a:lstStyle/>
                    <a:p>
                      <a:pPr algn="ctr"/>
                      <a:r>
                        <a:rPr lang="en-US" sz="1400" dirty="0"/>
                        <a:t>Ready for Motion</a:t>
                      </a:r>
                    </a:p>
                  </a:txBody>
                  <a:tcPr/>
                </a:tc>
                <a:tc>
                  <a:txBody>
                    <a:bodyPr/>
                    <a:lstStyle/>
                    <a:p>
                      <a:pPr algn="ctr"/>
                      <a:r>
                        <a:rPr lang="en-US" sz="1400" dirty="0"/>
                        <a:t>Resolution Approved</a:t>
                      </a:r>
                    </a:p>
                  </a:txBody>
                  <a:tcPr/>
                </a:tc>
                <a:extLst>
                  <a:ext uri="{0D108BD9-81ED-4DB2-BD59-A6C34878D82A}">
                    <a16:rowId xmlns:a16="http://schemas.microsoft.com/office/drawing/2014/main" val="407142916"/>
                  </a:ext>
                </a:extLst>
              </a:tr>
              <a:tr h="370840">
                <a:tc>
                  <a:txBody>
                    <a:bodyPr/>
                    <a:lstStyle/>
                    <a:p>
                      <a:pPr algn="ctr"/>
                      <a:r>
                        <a:rPr lang="en-US" sz="1400" dirty="0"/>
                        <a:t>4</a:t>
                      </a:r>
                    </a:p>
                  </a:txBody>
                  <a:tcPr/>
                </a:tc>
                <a:tc>
                  <a:txBody>
                    <a:bodyPr/>
                    <a:lstStyle/>
                    <a:p>
                      <a:pPr algn="ctr"/>
                      <a:r>
                        <a:rPr lang="en-US" sz="1400" dirty="0"/>
                        <a:t>79</a:t>
                      </a:r>
                    </a:p>
                  </a:txBody>
                  <a:tcPr/>
                </a:tc>
                <a:tc>
                  <a:txBody>
                    <a:bodyPr/>
                    <a:lstStyle/>
                    <a:p>
                      <a:pPr algn="ctr"/>
                      <a:r>
                        <a:rPr lang="en-US" sz="1400" dirty="0"/>
                        <a:t>197</a:t>
                      </a:r>
                    </a:p>
                  </a:txBody>
                  <a:tcPr/>
                </a:tc>
                <a:tc>
                  <a:txBody>
                    <a:bodyPr/>
                    <a:lstStyle/>
                    <a:p>
                      <a:pPr algn="ctr"/>
                      <a:r>
                        <a:rPr lang="en-US" sz="1400" dirty="0"/>
                        <a:t>792</a:t>
                      </a:r>
                    </a:p>
                  </a:txBody>
                  <a:tcPr/>
                </a:tc>
                <a:extLst>
                  <a:ext uri="{0D108BD9-81ED-4DB2-BD59-A6C34878D82A}">
                    <a16:rowId xmlns:a16="http://schemas.microsoft.com/office/drawing/2014/main" val="1901292938"/>
                  </a:ext>
                </a:extLst>
              </a:tr>
            </a:tbl>
          </a:graphicData>
        </a:graphic>
      </p:graphicFrame>
    </p:spTree>
    <p:extLst>
      <p:ext uri="{BB962C8B-B14F-4D97-AF65-F5344CB8AC3E}">
        <p14:creationId xmlns:p14="http://schemas.microsoft.com/office/powerpoint/2010/main" val="384498094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B5379B-0088-33B6-6F35-07392EC21BF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4D00F5B-06E4-BA7F-F197-94EB83764D04}"/>
              </a:ext>
            </a:extLst>
          </p:cNvPr>
          <p:cNvSpPr>
            <a:spLocks noGrp="1"/>
          </p:cNvSpPr>
          <p:nvPr>
            <p:ph type="title"/>
          </p:nvPr>
        </p:nvSpPr>
        <p:spPr>
          <a:xfrm>
            <a:off x="914401" y="685801"/>
            <a:ext cx="10361084" cy="653127"/>
          </a:xfrm>
        </p:spPr>
        <p:txBody>
          <a:bodyPr/>
          <a:lstStyle/>
          <a:p>
            <a:r>
              <a:rPr lang="en-GB" dirty="0">
                <a:solidFill>
                  <a:schemeClr val="bg1">
                    <a:lumMod val="65000"/>
                  </a:schemeClr>
                </a:solidFill>
              </a:rPr>
              <a:t>TGbi Agenda – July 30, 2025 – PM2</a:t>
            </a:r>
          </a:p>
        </p:txBody>
      </p:sp>
      <p:sp>
        <p:nvSpPr>
          <p:cNvPr id="9218" name="Rectangle 2">
            <a:extLst>
              <a:ext uri="{FF2B5EF4-FFF2-40B4-BE49-F238E27FC236}">
                <a16:creationId xmlns:a16="http://schemas.microsoft.com/office/drawing/2014/main" id="{629891A6-3FBB-6278-E2B2-67B25A5EFDA1}"/>
              </a:ext>
            </a:extLst>
          </p:cNvPr>
          <p:cNvSpPr>
            <a:spLocks noGrp="1" noChangeArrowheads="1"/>
          </p:cNvSpPr>
          <p:nvPr>
            <p:ph idx="1"/>
          </p:nvPr>
        </p:nvSpPr>
        <p:spPr>
          <a:xfrm>
            <a:off x="914401" y="1338927"/>
            <a:ext cx="10361084" cy="4833271"/>
          </a:xfrm>
          <a:ln/>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bg1">
                    <a:lumMod val="65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bg1">
                    <a:lumMod val="65000"/>
                  </a:schemeClr>
                </a:solidFill>
                <a:latin typeface="Times New Roman" panose="02020603050405020304" pitchFamily="18" charset="0"/>
                <a:cs typeface="Times New Roman" panose="02020603050405020304" pitchFamily="18" charset="0"/>
                <a:sym typeface="Arial"/>
              </a:rPr>
              <a:t>Agenda approval –  approved by unanimous consent (19 participants on-line, 10 participants in the room)</a:t>
            </a: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Times New Roman"/>
            </a:endParaRPr>
          </a:p>
          <a:p>
            <a:pPr marL="285750" lvl="1">
              <a:buFont typeface="Arial" panose="020B0604020202020204" pitchFamily="34" charset="0"/>
              <a:buChar char="•"/>
              <a:defRPr sz="1500" spc="-1">
                <a:latin typeface="Arial"/>
                <a:ea typeface="Arial"/>
                <a:cs typeface="Arial"/>
                <a:sym typeface="Arial"/>
              </a:defRPr>
            </a:pPr>
            <a:r>
              <a:rPr lang="en-US" sz="1600" b="1" spc="-1" dirty="0">
                <a:solidFill>
                  <a:schemeClr val="bg1">
                    <a:lumMod val="65000"/>
                  </a:schemeClr>
                </a:solidFill>
                <a:latin typeface="Times New Roman"/>
                <a:cs typeface="Times New Roman"/>
                <a:sym typeface="Times New Roman"/>
              </a:rPr>
              <a:t>Plenary schedule –</a:t>
            </a:r>
          </a:p>
          <a:p>
            <a:pPr marL="685800" lvl="2">
              <a:buFont typeface="Arial" panose="020B0604020202020204" pitchFamily="34" charset="0"/>
              <a:buChar char="•"/>
              <a:defRPr sz="1500" spc="-1">
                <a:latin typeface="Arial"/>
                <a:ea typeface="Arial"/>
                <a:cs typeface="Arial"/>
                <a:sym typeface="Arial"/>
              </a:defRPr>
            </a:pPr>
            <a:r>
              <a:rPr lang="en-US" sz="1200" b="1" spc="-1" dirty="0">
                <a:solidFill>
                  <a:schemeClr val="bg1">
                    <a:lumMod val="65000"/>
                  </a:schemeClr>
                </a:solidFill>
                <a:latin typeface="Times New Roman"/>
                <a:cs typeface="Times New Roman"/>
                <a:sym typeface="Times New Roman"/>
              </a:rPr>
              <a:t>Wednesday PM2 – submissions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Thursday AM1 – motions to approve ready for motions CRs, any other motions, submissions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Thursday AM2 - submissions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Thursday PM1 – motion for creation of new draft, other motions, submissions</a:t>
            </a: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endParaRPr lang="en-US" sz="1600" b="1"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65000"/>
                  </a:schemeClr>
                </a:solidFill>
                <a:latin typeface="Times New Roman"/>
                <a:cs typeface="Times New Roman"/>
                <a:sym typeface="Times New Roman"/>
              </a:rPr>
              <a:t>Discussion</a:t>
            </a: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1">
              <a:buFont typeface="Arial"/>
              <a:buChar cha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See submission queue, next slide</a:t>
            </a:r>
          </a:p>
          <a:p>
            <a:pPr lvl="0" hangingPunct="0">
              <a:defRPr sz="1500" spc="-1">
                <a:latin typeface="Arial"/>
                <a:ea typeface="Arial"/>
                <a:cs typeface="Arial"/>
                <a:sym typeface="Arial"/>
              </a:defRPr>
            </a:pPr>
            <a:endParaRPr lang="en-US" sz="1600" dirty="0">
              <a:solidFill>
                <a:schemeClr val="bg1">
                  <a:lumMod val="65000"/>
                </a:schemeClr>
              </a:solidFill>
            </a:endParaRPr>
          </a:p>
          <a:p>
            <a:pPr lvl="0" hangingPunct="0">
              <a:defRPr sz="1500" spc="-1">
                <a:latin typeface="Arial"/>
                <a:ea typeface="Arial"/>
                <a:cs typeface="Arial"/>
                <a:sym typeface="Arial"/>
              </a:defRPr>
            </a:pPr>
            <a:r>
              <a:rPr lang="en-US" sz="1600" dirty="0">
                <a:solidFill>
                  <a:schemeClr val="bg1">
                    <a:lumMod val="65000"/>
                  </a:schemeClr>
                </a:solidFill>
              </a:rPr>
              <a:t>Recess</a:t>
            </a:r>
          </a:p>
        </p:txBody>
      </p:sp>
      <p:sp>
        <p:nvSpPr>
          <p:cNvPr id="6" name="Slide Number Placeholder 5">
            <a:extLst>
              <a:ext uri="{FF2B5EF4-FFF2-40B4-BE49-F238E27FC236}">
                <a16:creationId xmlns:a16="http://schemas.microsoft.com/office/drawing/2014/main" id="{C5C90D65-FF49-C7B9-8248-FC0DDEA64B10}"/>
              </a:ext>
            </a:extLst>
          </p:cNvPr>
          <p:cNvSpPr>
            <a:spLocks noGrp="1"/>
          </p:cNvSpPr>
          <p:nvPr>
            <p:ph type="sldNum" idx="12"/>
          </p:nvPr>
        </p:nvSpPr>
        <p:spPr/>
        <p:txBody>
          <a:bodyPr/>
          <a:lstStyle/>
          <a:p>
            <a:r>
              <a:rPr lang="en-GB"/>
              <a:t>Slide </a:t>
            </a:r>
            <a:fld id="{8DC72EFA-1DF8-481C-8B66-C8A1D5DAFDEA}" type="slidenum">
              <a:rPr lang="en-GB"/>
              <a:pPr/>
              <a:t>19</a:t>
            </a:fld>
            <a:endParaRPr lang="en-GB"/>
          </a:p>
        </p:txBody>
      </p:sp>
      <p:sp>
        <p:nvSpPr>
          <p:cNvPr id="5" name="Footer Placeholder 4">
            <a:extLst>
              <a:ext uri="{FF2B5EF4-FFF2-40B4-BE49-F238E27FC236}">
                <a16:creationId xmlns:a16="http://schemas.microsoft.com/office/drawing/2014/main" id="{06C7F797-1453-0ECE-36B4-5ADD5C424C0E}"/>
              </a:ext>
            </a:extLst>
          </p:cNvPr>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a:extLst>
              <a:ext uri="{FF2B5EF4-FFF2-40B4-BE49-F238E27FC236}">
                <a16:creationId xmlns:a16="http://schemas.microsoft.com/office/drawing/2014/main" id="{64076C11-F186-6151-D546-AF043A70E34E}"/>
              </a:ext>
            </a:extLst>
          </p:cNvPr>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graphicFrame>
        <p:nvGraphicFramePr>
          <p:cNvPr id="3" name="Table 2">
            <a:extLst>
              <a:ext uri="{FF2B5EF4-FFF2-40B4-BE49-F238E27FC236}">
                <a16:creationId xmlns:a16="http://schemas.microsoft.com/office/drawing/2014/main" id="{4EA8AF7B-6B9C-5837-61C2-BAF91286B341}"/>
              </a:ext>
            </a:extLst>
          </p:cNvPr>
          <p:cNvGraphicFramePr>
            <a:graphicFrameLocks noGrp="1"/>
          </p:cNvGraphicFramePr>
          <p:nvPr/>
        </p:nvGraphicFramePr>
        <p:xfrm>
          <a:off x="3429000" y="5542599"/>
          <a:ext cx="8128000" cy="741680"/>
        </p:xfrm>
        <a:graphic>
          <a:graphicData uri="http://schemas.openxmlformats.org/drawingml/2006/table">
            <a:tbl>
              <a:tblPr firstRow="1" bandRow="1">
                <a:tableStyleId>{5940675A-B579-460E-94D1-54222C63F5DA}</a:tableStyleId>
              </a:tblPr>
              <a:tblGrid>
                <a:gridCol w="2032000">
                  <a:extLst>
                    <a:ext uri="{9D8B030D-6E8A-4147-A177-3AD203B41FA5}">
                      <a16:colId xmlns:a16="http://schemas.microsoft.com/office/drawing/2014/main" val="3371383129"/>
                    </a:ext>
                  </a:extLst>
                </a:gridCol>
                <a:gridCol w="2032000">
                  <a:extLst>
                    <a:ext uri="{9D8B030D-6E8A-4147-A177-3AD203B41FA5}">
                      <a16:colId xmlns:a16="http://schemas.microsoft.com/office/drawing/2014/main" val="2651672124"/>
                    </a:ext>
                  </a:extLst>
                </a:gridCol>
                <a:gridCol w="2032000">
                  <a:extLst>
                    <a:ext uri="{9D8B030D-6E8A-4147-A177-3AD203B41FA5}">
                      <a16:colId xmlns:a16="http://schemas.microsoft.com/office/drawing/2014/main" val="4216020611"/>
                    </a:ext>
                  </a:extLst>
                </a:gridCol>
                <a:gridCol w="2032000">
                  <a:extLst>
                    <a:ext uri="{9D8B030D-6E8A-4147-A177-3AD203B41FA5}">
                      <a16:colId xmlns:a16="http://schemas.microsoft.com/office/drawing/2014/main" val="1028984983"/>
                    </a:ext>
                  </a:extLst>
                </a:gridCol>
              </a:tblGrid>
              <a:tr h="370840">
                <a:tc>
                  <a:txBody>
                    <a:bodyPr/>
                    <a:lstStyle/>
                    <a:p>
                      <a:pPr algn="ctr"/>
                      <a:r>
                        <a:rPr lang="en-US" sz="1400" dirty="0"/>
                        <a:t>Withdrawn</a:t>
                      </a:r>
                    </a:p>
                  </a:txBody>
                  <a:tcPr/>
                </a:tc>
                <a:tc>
                  <a:txBody>
                    <a:bodyPr/>
                    <a:lstStyle/>
                    <a:p>
                      <a:pPr algn="ctr"/>
                      <a:r>
                        <a:rPr lang="en-US" sz="1400" dirty="0"/>
                        <a:t>Assigned</a:t>
                      </a:r>
                    </a:p>
                  </a:txBody>
                  <a:tcPr/>
                </a:tc>
                <a:tc>
                  <a:txBody>
                    <a:bodyPr/>
                    <a:lstStyle/>
                    <a:p>
                      <a:pPr algn="ctr"/>
                      <a:r>
                        <a:rPr lang="en-US" sz="1400" dirty="0"/>
                        <a:t>Ready for Motion</a:t>
                      </a:r>
                    </a:p>
                  </a:txBody>
                  <a:tcPr/>
                </a:tc>
                <a:tc>
                  <a:txBody>
                    <a:bodyPr/>
                    <a:lstStyle/>
                    <a:p>
                      <a:pPr algn="ctr"/>
                      <a:r>
                        <a:rPr lang="en-US" sz="1400" dirty="0"/>
                        <a:t>Resolution Approved</a:t>
                      </a:r>
                    </a:p>
                  </a:txBody>
                  <a:tcPr/>
                </a:tc>
                <a:extLst>
                  <a:ext uri="{0D108BD9-81ED-4DB2-BD59-A6C34878D82A}">
                    <a16:rowId xmlns:a16="http://schemas.microsoft.com/office/drawing/2014/main" val="407142916"/>
                  </a:ext>
                </a:extLst>
              </a:tr>
              <a:tr h="370840">
                <a:tc>
                  <a:txBody>
                    <a:bodyPr/>
                    <a:lstStyle/>
                    <a:p>
                      <a:pPr algn="ctr"/>
                      <a:r>
                        <a:rPr lang="en-US" sz="1400" dirty="0"/>
                        <a:t>3</a:t>
                      </a:r>
                    </a:p>
                  </a:txBody>
                  <a:tcPr/>
                </a:tc>
                <a:tc>
                  <a:txBody>
                    <a:bodyPr/>
                    <a:lstStyle/>
                    <a:p>
                      <a:pPr algn="ctr"/>
                      <a:r>
                        <a:rPr lang="en-US" sz="1400" dirty="0"/>
                        <a:t>248</a:t>
                      </a:r>
                    </a:p>
                  </a:txBody>
                  <a:tcPr/>
                </a:tc>
                <a:tc>
                  <a:txBody>
                    <a:bodyPr/>
                    <a:lstStyle/>
                    <a:p>
                      <a:pPr algn="ctr"/>
                      <a:r>
                        <a:rPr lang="en-US" sz="1400" dirty="0"/>
                        <a:t>29</a:t>
                      </a:r>
                    </a:p>
                  </a:txBody>
                  <a:tcPr/>
                </a:tc>
                <a:tc>
                  <a:txBody>
                    <a:bodyPr/>
                    <a:lstStyle/>
                    <a:p>
                      <a:pPr algn="ctr"/>
                      <a:r>
                        <a:rPr lang="en-US" sz="1400" dirty="0"/>
                        <a:t>792</a:t>
                      </a:r>
                    </a:p>
                  </a:txBody>
                  <a:tcPr/>
                </a:tc>
                <a:extLst>
                  <a:ext uri="{0D108BD9-81ED-4DB2-BD59-A6C34878D82A}">
                    <a16:rowId xmlns:a16="http://schemas.microsoft.com/office/drawing/2014/main" val="1901292938"/>
                  </a:ext>
                </a:extLst>
              </a:tr>
            </a:tbl>
          </a:graphicData>
        </a:graphic>
      </p:graphicFrame>
    </p:spTree>
    <p:extLst>
      <p:ext uri="{BB962C8B-B14F-4D97-AF65-F5344CB8AC3E}">
        <p14:creationId xmlns:p14="http://schemas.microsoft.com/office/powerpoint/2010/main" val="41498816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for 2025 July Plenary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49512B-06FC-13E9-B58B-0A94B9726A3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F23895A-7777-3BC9-476E-8EEBCBE681DD}"/>
              </a:ext>
            </a:extLst>
          </p:cNvPr>
          <p:cNvSpPr>
            <a:spLocks noGrp="1"/>
          </p:cNvSpPr>
          <p:nvPr>
            <p:ph type="title"/>
          </p:nvPr>
        </p:nvSpPr>
        <p:spPr>
          <a:xfrm>
            <a:off x="914401" y="685801"/>
            <a:ext cx="10361084" cy="653127"/>
          </a:xfrm>
        </p:spPr>
        <p:txBody>
          <a:bodyPr/>
          <a:lstStyle/>
          <a:p>
            <a:r>
              <a:rPr lang="en-GB" dirty="0">
                <a:solidFill>
                  <a:schemeClr val="bg1">
                    <a:lumMod val="65000"/>
                  </a:schemeClr>
                </a:solidFill>
              </a:rPr>
              <a:t>TGbi Agenda – July 30, 2025 – AM1</a:t>
            </a:r>
          </a:p>
        </p:txBody>
      </p:sp>
      <p:sp>
        <p:nvSpPr>
          <p:cNvPr id="9218" name="Rectangle 2">
            <a:extLst>
              <a:ext uri="{FF2B5EF4-FFF2-40B4-BE49-F238E27FC236}">
                <a16:creationId xmlns:a16="http://schemas.microsoft.com/office/drawing/2014/main" id="{666745BD-FEFF-F52A-C1C3-9C0FCF12CD75}"/>
              </a:ext>
            </a:extLst>
          </p:cNvPr>
          <p:cNvSpPr>
            <a:spLocks noGrp="1" noChangeArrowheads="1"/>
          </p:cNvSpPr>
          <p:nvPr>
            <p:ph idx="1"/>
          </p:nvPr>
        </p:nvSpPr>
        <p:spPr>
          <a:xfrm>
            <a:off x="914401" y="1338927"/>
            <a:ext cx="10361084" cy="4833271"/>
          </a:xfrm>
          <a:ln/>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bg1">
                    <a:lumMod val="65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bg1">
                    <a:lumMod val="65000"/>
                  </a:schemeClr>
                </a:solidFill>
                <a:latin typeface="Times New Roman" panose="02020603050405020304" pitchFamily="18" charset="0"/>
                <a:cs typeface="Times New Roman" panose="02020603050405020304" pitchFamily="18" charset="0"/>
                <a:sym typeface="Arial"/>
              </a:rPr>
              <a:t>Agenda approval –  approved by unanimous consent (10 participants on-line, 10 participants in the room)</a:t>
            </a: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Times New Roman"/>
            </a:endParaRPr>
          </a:p>
          <a:p>
            <a:pPr marL="285750" lvl="1">
              <a:buFont typeface="Arial" panose="020B0604020202020204" pitchFamily="34" charset="0"/>
              <a:buChar char="•"/>
              <a:defRPr sz="1500" spc="-1">
                <a:latin typeface="Arial"/>
                <a:ea typeface="Arial"/>
                <a:cs typeface="Arial"/>
                <a:sym typeface="Arial"/>
              </a:defRPr>
            </a:pPr>
            <a:r>
              <a:rPr lang="en-US" sz="1600" b="1" spc="-1" dirty="0">
                <a:solidFill>
                  <a:schemeClr val="bg1">
                    <a:lumMod val="65000"/>
                  </a:schemeClr>
                </a:solidFill>
                <a:latin typeface="Times New Roman"/>
                <a:cs typeface="Times New Roman"/>
                <a:sym typeface="Times New Roman"/>
              </a:rPr>
              <a:t>Plenary schedule – request additional meeting slots – PM2 Wed, AM2 Thurs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Wednesday AM1 – potential TG name change discussion, timing discussion</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Thursday AM1 – motions to approve ready for motions CRs, any other motions, submissions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Thursday PM1 – motion for creation of new draft, other motions, submissions</a:t>
            </a: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endParaRPr lang="en-US" sz="1600" b="1"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65000"/>
                  </a:schemeClr>
                </a:solidFill>
                <a:latin typeface="Times New Roman"/>
                <a:cs typeface="Times New Roman"/>
                <a:sym typeface="Times New Roman"/>
              </a:rPr>
              <a:t>Discussion</a:t>
            </a: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1">
              <a:buFont typeface="Arial"/>
              <a:buChar cha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See submission queue, next slide</a:t>
            </a:r>
          </a:p>
          <a:p>
            <a:pPr lvl="0" hangingPunct="0">
              <a:defRPr sz="1500" spc="-1">
                <a:latin typeface="Arial"/>
                <a:ea typeface="Arial"/>
                <a:cs typeface="Arial"/>
                <a:sym typeface="Arial"/>
              </a:defRPr>
            </a:pPr>
            <a:endParaRPr lang="en-US" sz="1600" dirty="0">
              <a:solidFill>
                <a:schemeClr val="bg1">
                  <a:lumMod val="65000"/>
                </a:schemeClr>
              </a:solidFill>
            </a:endParaRPr>
          </a:p>
          <a:p>
            <a:pPr lvl="0" hangingPunct="0">
              <a:defRPr sz="1500" spc="-1">
                <a:latin typeface="Arial"/>
                <a:ea typeface="Arial"/>
                <a:cs typeface="Arial"/>
                <a:sym typeface="Arial"/>
              </a:defRPr>
            </a:pPr>
            <a:r>
              <a:rPr lang="en-US" sz="1600" dirty="0">
                <a:solidFill>
                  <a:schemeClr val="bg1">
                    <a:lumMod val="65000"/>
                  </a:schemeClr>
                </a:solidFill>
              </a:rPr>
              <a:t>Recess</a:t>
            </a:r>
          </a:p>
        </p:txBody>
      </p:sp>
      <p:sp>
        <p:nvSpPr>
          <p:cNvPr id="6" name="Slide Number Placeholder 5">
            <a:extLst>
              <a:ext uri="{FF2B5EF4-FFF2-40B4-BE49-F238E27FC236}">
                <a16:creationId xmlns:a16="http://schemas.microsoft.com/office/drawing/2014/main" id="{27416CAA-1280-443A-2E84-9C2DF661F609}"/>
              </a:ext>
            </a:extLst>
          </p:cNvPr>
          <p:cNvSpPr>
            <a:spLocks noGrp="1"/>
          </p:cNvSpPr>
          <p:nvPr>
            <p:ph type="sldNum" idx="12"/>
          </p:nvPr>
        </p:nvSpPr>
        <p:spPr/>
        <p:txBody>
          <a:bodyPr/>
          <a:lstStyle/>
          <a:p>
            <a:r>
              <a:rPr lang="en-GB"/>
              <a:t>Slide </a:t>
            </a:r>
            <a:fld id="{8DC72EFA-1DF8-481C-8B66-C8A1D5DAFDEA}" type="slidenum">
              <a:rPr lang="en-GB"/>
              <a:pPr/>
              <a:t>20</a:t>
            </a:fld>
            <a:endParaRPr lang="en-GB"/>
          </a:p>
        </p:txBody>
      </p:sp>
      <p:sp>
        <p:nvSpPr>
          <p:cNvPr id="5" name="Footer Placeholder 4">
            <a:extLst>
              <a:ext uri="{FF2B5EF4-FFF2-40B4-BE49-F238E27FC236}">
                <a16:creationId xmlns:a16="http://schemas.microsoft.com/office/drawing/2014/main" id="{89FA5D1C-B106-2EEE-AC44-8C0400985914}"/>
              </a:ext>
            </a:extLst>
          </p:cNvPr>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a:extLst>
              <a:ext uri="{FF2B5EF4-FFF2-40B4-BE49-F238E27FC236}">
                <a16:creationId xmlns:a16="http://schemas.microsoft.com/office/drawing/2014/main" id="{A99590B8-8756-85B9-BAA1-3EA4FC53AFAE}"/>
              </a:ext>
            </a:extLst>
          </p:cNvPr>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graphicFrame>
        <p:nvGraphicFramePr>
          <p:cNvPr id="3" name="Table 2">
            <a:extLst>
              <a:ext uri="{FF2B5EF4-FFF2-40B4-BE49-F238E27FC236}">
                <a16:creationId xmlns:a16="http://schemas.microsoft.com/office/drawing/2014/main" id="{01374B2F-2FB2-755B-BBDA-2490F78202C5}"/>
              </a:ext>
            </a:extLst>
          </p:cNvPr>
          <p:cNvGraphicFramePr>
            <a:graphicFrameLocks noGrp="1"/>
          </p:cNvGraphicFramePr>
          <p:nvPr/>
        </p:nvGraphicFramePr>
        <p:xfrm>
          <a:off x="3429000" y="5542599"/>
          <a:ext cx="8128000" cy="741680"/>
        </p:xfrm>
        <a:graphic>
          <a:graphicData uri="http://schemas.openxmlformats.org/drawingml/2006/table">
            <a:tbl>
              <a:tblPr firstRow="1" bandRow="1">
                <a:tableStyleId>{5940675A-B579-460E-94D1-54222C63F5DA}</a:tableStyleId>
              </a:tblPr>
              <a:tblGrid>
                <a:gridCol w="2032000">
                  <a:extLst>
                    <a:ext uri="{9D8B030D-6E8A-4147-A177-3AD203B41FA5}">
                      <a16:colId xmlns:a16="http://schemas.microsoft.com/office/drawing/2014/main" val="3371383129"/>
                    </a:ext>
                  </a:extLst>
                </a:gridCol>
                <a:gridCol w="2032000">
                  <a:extLst>
                    <a:ext uri="{9D8B030D-6E8A-4147-A177-3AD203B41FA5}">
                      <a16:colId xmlns:a16="http://schemas.microsoft.com/office/drawing/2014/main" val="2651672124"/>
                    </a:ext>
                  </a:extLst>
                </a:gridCol>
                <a:gridCol w="2032000">
                  <a:extLst>
                    <a:ext uri="{9D8B030D-6E8A-4147-A177-3AD203B41FA5}">
                      <a16:colId xmlns:a16="http://schemas.microsoft.com/office/drawing/2014/main" val="4216020611"/>
                    </a:ext>
                  </a:extLst>
                </a:gridCol>
                <a:gridCol w="2032000">
                  <a:extLst>
                    <a:ext uri="{9D8B030D-6E8A-4147-A177-3AD203B41FA5}">
                      <a16:colId xmlns:a16="http://schemas.microsoft.com/office/drawing/2014/main" val="1028984983"/>
                    </a:ext>
                  </a:extLst>
                </a:gridCol>
              </a:tblGrid>
              <a:tr h="370840">
                <a:tc>
                  <a:txBody>
                    <a:bodyPr/>
                    <a:lstStyle/>
                    <a:p>
                      <a:pPr algn="ctr"/>
                      <a:r>
                        <a:rPr lang="en-US" sz="1400" dirty="0"/>
                        <a:t>Withdrawn</a:t>
                      </a:r>
                    </a:p>
                  </a:txBody>
                  <a:tcPr/>
                </a:tc>
                <a:tc>
                  <a:txBody>
                    <a:bodyPr/>
                    <a:lstStyle/>
                    <a:p>
                      <a:pPr algn="ctr"/>
                      <a:r>
                        <a:rPr lang="en-US" sz="1400" dirty="0"/>
                        <a:t>Assigned</a:t>
                      </a:r>
                    </a:p>
                  </a:txBody>
                  <a:tcPr/>
                </a:tc>
                <a:tc>
                  <a:txBody>
                    <a:bodyPr/>
                    <a:lstStyle/>
                    <a:p>
                      <a:pPr algn="ctr"/>
                      <a:r>
                        <a:rPr lang="en-US" sz="1400" dirty="0"/>
                        <a:t>Ready for Motion</a:t>
                      </a:r>
                    </a:p>
                  </a:txBody>
                  <a:tcPr/>
                </a:tc>
                <a:tc>
                  <a:txBody>
                    <a:bodyPr/>
                    <a:lstStyle/>
                    <a:p>
                      <a:pPr algn="ctr"/>
                      <a:r>
                        <a:rPr lang="en-US" sz="1400" dirty="0"/>
                        <a:t>Resolution Approved</a:t>
                      </a:r>
                    </a:p>
                  </a:txBody>
                  <a:tcPr/>
                </a:tc>
                <a:extLst>
                  <a:ext uri="{0D108BD9-81ED-4DB2-BD59-A6C34878D82A}">
                    <a16:rowId xmlns:a16="http://schemas.microsoft.com/office/drawing/2014/main" val="407142916"/>
                  </a:ext>
                </a:extLst>
              </a:tr>
              <a:tr h="370840">
                <a:tc>
                  <a:txBody>
                    <a:bodyPr/>
                    <a:lstStyle/>
                    <a:p>
                      <a:pPr algn="ctr"/>
                      <a:r>
                        <a:rPr lang="en-US" sz="1400" dirty="0"/>
                        <a:t>3</a:t>
                      </a:r>
                    </a:p>
                  </a:txBody>
                  <a:tcPr/>
                </a:tc>
                <a:tc>
                  <a:txBody>
                    <a:bodyPr/>
                    <a:lstStyle/>
                    <a:p>
                      <a:pPr algn="ctr"/>
                      <a:r>
                        <a:rPr lang="en-US" sz="1400" dirty="0"/>
                        <a:t>248</a:t>
                      </a:r>
                    </a:p>
                  </a:txBody>
                  <a:tcPr/>
                </a:tc>
                <a:tc>
                  <a:txBody>
                    <a:bodyPr/>
                    <a:lstStyle/>
                    <a:p>
                      <a:pPr algn="ctr"/>
                      <a:r>
                        <a:rPr lang="en-US" sz="1400" dirty="0"/>
                        <a:t>29</a:t>
                      </a:r>
                    </a:p>
                  </a:txBody>
                  <a:tcPr/>
                </a:tc>
                <a:tc>
                  <a:txBody>
                    <a:bodyPr/>
                    <a:lstStyle/>
                    <a:p>
                      <a:pPr algn="ctr"/>
                      <a:r>
                        <a:rPr lang="en-US" sz="1400" dirty="0"/>
                        <a:t>792</a:t>
                      </a:r>
                    </a:p>
                  </a:txBody>
                  <a:tcPr/>
                </a:tc>
                <a:extLst>
                  <a:ext uri="{0D108BD9-81ED-4DB2-BD59-A6C34878D82A}">
                    <a16:rowId xmlns:a16="http://schemas.microsoft.com/office/drawing/2014/main" val="1901292938"/>
                  </a:ext>
                </a:extLst>
              </a:tr>
            </a:tbl>
          </a:graphicData>
        </a:graphic>
      </p:graphicFrame>
    </p:spTree>
    <p:extLst>
      <p:ext uri="{BB962C8B-B14F-4D97-AF65-F5344CB8AC3E}">
        <p14:creationId xmlns:p14="http://schemas.microsoft.com/office/powerpoint/2010/main" val="11331776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94453A-89B6-3D85-A4A1-D539DDEE7F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F24617A-2B62-4960-F3F5-78B0D813D9FD}"/>
              </a:ext>
            </a:extLst>
          </p:cNvPr>
          <p:cNvSpPr>
            <a:spLocks noGrp="1"/>
          </p:cNvSpPr>
          <p:nvPr>
            <p:ph type="title"/>
          </p:nvPr>
        </p:nvSpPr>
        <p:spPr>
          <a:xfrm>
            <a:off x="914401" y="685801"/>
            <a:ext cx="10361084" cy="653127"/>
          </a:xfrm>
        </p:spPr>
        <p:txBody>
          <a:bodyPr/>
          <a:lstStyle/>
          <a:p>
            <a:r>
              <a:rPr lang="en-GB" dirty="0">
                <a:solidFill>
                  <a:schemeClr val="bg1">
                    <a:lumMod val="65000"/>
                  </a:schemeClr>
                </a:solidFill>
              </a:rPr>
              <a:t>TGbi Agenda – July 29, 2025 – PM2</a:t>
            </a:r>
          </a:p>
        </p:txBody>
      </p:sp>
      <p:sp>
        <p:nvSpPr>
          <p:cNvPr id="9218" name="Rectangle 2">
            <a:extLst>
              <a:ext uri="{FF2B5EF4-FFF2-40B4-BE49-F238E27FC236}">
                <a16:creationId xmlns:a16="http://schemas.microsoft.com/office/drawing/2014/main" id="{F36DA109-D404-AF6B-B742-E4758DEEBD35}"/>
              </a:ext>
            </a:extLst>
          </p:cNvPr>
          <p:cNvSpPr>
            <a:spLocks noGrp="1" noChangeArrowheads="1"/>
          </p:cNvSpPr>
          <p:nvPr>
            <p:ph idx="1"/>
          </p:nvPr>
        </p:nvSpPr>
        <p:spPr>
          <a:xfrm>
            <a:off x="914401" y="1338927"/>
            <a:ext cx="10361084" cy="4833271"/>
          </a:xfrm>
          <a:ln/>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bg1">
                    <a:lumMod val="65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bg1">
                    <a:lumMod val="65000"/>
                  </a:schemeClr>
                </a:solidFill>
                <a:latin typeface="Times New Roman" panose="02020603050405020304" pitchFamily="18" charset="0"/>
                <a:cs typeface="Times New Roman" panose="02020603050405020304" pitchFamily="18" charset="0"/>
                <a:sym typeface="Arial"/>
              </a:rPr>
              <a:t>Agenda approval –  approved by unanimous consent (18 participants on-line, 11 participants in the room)</a:t>
            </a: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Times New Roman"/>
            </a:endParaRPr>
          </a:p>
          <a:p>
            <a:pPr marL="285750" lvl="1">
              <a:buFont typeface="Arial" panose="020B0604020202020204" pitchFamily="34" charset="0"/>
              <a:buChar char="•"/>
              <a:defRPr sz="1500" spc="-1">
                <a:latin typeface="Arial"/>
                <a:ea typeface="Arial"/>
                <a:cs typeface="Arial"/>
                <a:sym typeface="Arial"/>
              </a:defRPr>
            </a:pPr>
            <a:r>
              <a:rPr lang="en-US" sz="1600" b="1" spc="-1" dirty="0">
                <a:solidFill>
                  <a:schemeClr val="bg1">
                    <a:lumMod val="65000"/>
                  </a:schemeClr>
                </a:solidFill>
                <a:latin typeface="Times New Roman"/>
                <a:cs typeface="Times New Roman"/>
                <a:sym typeface="Times New Roman"/>
              </a:rPr>
              <a:t>Plenary schedule</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Tuesday PM2 – submissions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Wednesday AM1 – potential TG name change discussion, timing discussion</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Thursday AM1 – motions to approve ready for motions CRs, any other motions, submissions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Thursday PM1 – motion for creation of new draft, other motions, submissions</a:t>
            </a: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endParaRPr lang="en-US" sz="1600" b="1"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65000"/>
                  </a:schemeClr>
                </a:solidFill>
                <a:latin typeface="Times New Roman"/>
                <a:cs typeface="Times New Roman"/>
                <a:sym typeface="Times New Roman"/>
              </a:rPr>
              <a:t>Discussion</a:t>
            </a: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1">
              <a:buFont typeface="Arial"/>
              <a:buChar cha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See submission queue, next slide</a:t>
            </a:r>
          </a:p>
          <a:p>
            <a:pPr lvl="0" hangingPunct="0">
              <a:defRPr sz="1500" spc="-1">
                <a:latin typeface="Arial"/>
                <a:ea typeface="Arial"/>
                <a:cs typeface="Arial"/>
                <a:sym typeface="Arial"/>
              </a:defRPr>
            </a:pPr>
            <a:endParaRPr lang="en-US" sz="1600" dirty="0">
              <a:solidFill>
                <a:schemeClr val="bg1">
                  <a:lumMod val="65000"/>
                </a:schemeClr>
              </a:solidFill>
            </a:endParaRPr>
          </a:p>
          <a:p>
            <a:pPr lvl="0" hangingPunct="0">
              <a:defRPr sz="1500" spc="-1">
                <a:latin typeface="Arial"/>
                <a:ea typeface="Arial"/>
                <a:cs typeface="Arial"/>
                <a:sym typeface="Arial"/>
              </a:defRPr>
            </a:pPr>
            <a:r>
              <a:rPr lang="en-US" sz="1600" dirty="0">
                <a:solidFill>
                  <a:schemeClr val="bg1">
                    <a:lumMod val="65000"/>
                  </a:schemeClr>
                </a:solidFill>
              </a:rPr>
              <a:t>Recess</a:t>
            </a:r>
          </a:p>
        </p:txBody>
      </p:sp>
      <p:sp>
        <p:nvSpPr>
          <p:cNvPr id="6" name="Slide Number Placeholder 5">
            <a:extLst>
              <a:ext uri="{FF2B5EF4-FFF2-40B4-BE49-F238E27FC236}">
                <a16:creationId xmlns:a16="http://schemas.microsoft.com/office/drawing/2014/main" id="{88DF3B77-787D-05BB-DA91-485DF9D9C281}"/>
              </a:ext>
            </a:extLst>
          </p:cNvPr>
          <p:cNvSpPr>
            <a:spLocks noGrp="1"/>
          </p:cNvSpPr>
          <p:nvPr>
            <p:ph type="sldNum" idx="12"/>
          </p:nvPr>
        </p:nvSpPr>
        <p:spPr/>
        <p:txBody>
          <a:bodyPr/>
          <a:lstStyle/>
          <a:p>
            <a:r>
              <a:rPr lang="en-GB"/>
              <a:t>Slide </a:t>
            </a:r>
            <a:fld id="{8DC72EFA-1DF8-481C-8B66-C8A1D5DAFDEA}" type="slidenum">
              <a:rPr lang="en-GB"/>
              <a:pPr/>
              <a:t>21</a:t>
            </a:fld>
            <a:endParaRPr lang="en-GB"/>
          </a:p>
        </p:txBody>
      </p:sp>
      <p:sp>
        <p:nvSpPr>
          <p:cNvPr id="5" name="Footer Placeholder 4">
            <a:extLst>
              <a:ext uri="{FF2B5EF4-FFF2-40B4-BE49-F238E27FC236}">
                <a16:creationId xmlns:a16="http://schemas.microsoft.com/office/drawing/2014/main" id="{BDF360AE-690D-6B44-16AF-ABC11E2DF848}"/>
              </a:ext>
            </a:extLst>
          </p:cNvPr>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a:extLst>
              <a:ext uri="{FF2B5EF4-FFF2-40B4-BE49-F238E27FC236}">
                <a16:creationId xmlns:a16="http://schemas.microsoft.com/office/drawing/2014/main" id="{1884A244-FD33-0D2E-4755-F902190E14FF}"/>
              </a:ext>
            </a:extLst>
          </p:cNvPr>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graphicFrame>
        <p:nvGraphicFramePr>
          <p:cNvPr id="3" name="Table 2">
            <a:extLst>
              <a:ext uri="{FF2B5EF4-FFF2-40B4-BE49-F238E27FC236}">
                <a16:creationId xmlns:a16="http://schemas.microsoft.com/office/drawing/2014/main" id="{C8F27AD2-85C5-244B-5351-D1F0795F9747}"/>
              </a:ext>
            </a:extLst>
          </p:cNvPr>
          <p:cNvGraphicFramePr>
            <a:graphicFrameLocks noGrp="1"/>
          </p:cNvGraphicFramePr>
          <p:nvPr/>
        </p:nvGraphicFramePr>
        <p:xfrm>
          <a:off x="3429000" y="5542599"/>
          <a:ext cx="8128000" cy="741680"/>
        </p:xfrm>
        <a:graphic>
          <a:graphicData uri="http://schemas.openxmlformats.org/drawingml/2006/table">
            <a:tbl>
              <a:tblPr firstRow="1" bandRow="1">
                <a:tableStyleId>{5940675A-B579-460E-94D1-54222C63F5DA}</a:tableStyleId>
              </a:tblPr>
              <a:tblGrid>
                <a:gridCol w="2032000">
                  <a:extLst>
                    <a:ext uri="{9D8B030D-6E8A-4147-A177-3AD203B41FA5}">
                      <a16:colId xmlns:a16="http://schemas.microsoft.com/office/drawing/2014/main" val="3371383129"/>
                    </a:ext>
                  </a:extLst>
                </a:gridCol>
                <a:gridCol w="2032000">
                  <a:extLst>
                    <a:ext uri="{9D8B030D-6E8A-4147-A177-3AD203B41FA5}">
                      <a16:colId xmlns:a16="http://schemas.microsoft.com/office/drawing/2014/main" val="2651672124"/>
                    </a:ext>
                  </a:extLst>
                </a:gridCol>
                <a:gridCol w="2032000">
                  <a:extLst>
                    <a:ext uri="{9D8B030D-6E8A-4147-A177-3AD203B41FA5}">
                      <a16:colId xmlns:a16="http://schemas.microsoft.com/office/drawing/2014/main" val="4216020611"/>
                    </a:ext>
                  </a:extLst>
                </a:gridCol>
                <a:gridCol w="2032000">
                  <a:extLst>
                    <a:ext uri="{9D8B030D-6E8A-4147-A177-3AD203B41FA5}">
                      <a16:colId xmlns:a16="http://schemas.microsoft.com/office/drawing/2014/main" val="1028984983"/>
                    </a:ext>
                  </a:extLst>
                </a:gridCol>
              </a:tblGrid>
              <a:tr h="370840">
                <a:tc>
                  <a:txBody>
                    <a:bodyPr/>
                    <a:lstStyle/>
                    <a:p>
                      <a:pPr algn="ctr"/>
                      <a:r>
                        <a:rPr lang="en-US" sz="1400" dirty="0"/>
                        <a:t>Withdrawn</a:t>
                      </a:r>
                    </a:p>
                  </a:txBody>
                  <a:tcPr/>
                </a:tc>
                <a:tc>
                  <a:txBody>
                    <a:bodyPr/>
                    <a:lstStyle/>
                    <a:p>
                      <a:pPr algn="ctr"/>
                      <a:r>
                        <a:rPr lang="en-US" sz="1400" dirty="0"/>
                        <a:t>Assigned</a:t>
                      </a:r>
                    </a:p>
                  </a:txBody>
                  <a:tcPr/>
                </a:tc>
                <a:tc>
                  <a:txBody>
                    <a:bodyPr/>
                    <a:lstStyle/>
                    <a:p>
                      <a:pPr algn="ctr"/>
                      <a:r>
                        <a:rPr lang="en-US" sz="1400" dirty="0"/>
                        <a:t>Ready for Motion</a:t>
                      </a:r>
                    </a:p>
                  </a:txBody>
                  <a:tcPr/>
                </a:tc>
                <a:tc>
                  <a:txBody>
                    <a:bodyPr/>
                    <a:lstStyle/>
                    <a:p>
                      <a:pPr algn="ctr"/>
                      <a:r>
                        <a:rPr lang="en-US" sz="1400" dirty="0"/>
                        <a:t>Resolution Approved</a:t>
                      </a:r>
                    </a:p>
                  </a:txBody>
                  <a:tcPr/>
                </a:tc>
                <a:extLst>
                  <a:ext uri="{0D108BD9-81ED-4DB2-BD59-A6C34878D82A}">
                    <a16:rowId xmlns:a16="http://schemas.microsoft.com/office/drawing/2014/main" val="407142916"/>
                  </a:ext>
                </a:extLst>
              </a:tr>
              <a:tr h="370840">
                <a:tc>
                  <a:txBody>
                    <a:bodyPr/>
                    <a:lstStyle/>
                    <a:p>
                      <a:pPr algn="ctr"/>
                      <a:r>
                        <a:rPr lang="en-US" sz="1400" dirty="0"/>
                        <a:t>3</a:t>
                      </a:r>
                    </a:p>
                  </a:txBody>
                  <a:tcPr/>
                </a:tc>
                <a:tc>
                  <a:txBody>
                    <a:bodyPr/>
                    <a:lstStyle/>
                    <a:p>
                      <a:pPr algn="ctr"/>
                      <a:r>
                        <a:rPr lang="en-US" sz="1400" dirty="0"/>
                        <a:t>248</a:t>
                      </a:r>
                    </a:p>
                  </a:txBody>
                  <a:tcPr/>
                </a:tc>
                <a:tc>
                  <a:txBody>
                    <a:bodyPr/>
                    <a:lstStyle/>
                    <a:p>
                      <a:pPr algn="ctr"/>
                      <a:r>
                        <a:rPr lang="en-US" sz="1400" dirty="0"/>
                        <a:t>29</a:t>
                      </a:r>
                    </a:p>
                  </a:txBody>
                  <a:tcPr/>
                </a:tc>
                <a:tc>
                  <a:txBody>
                    <a:bodyPr/>
                    <a:lstStyle/>
                    <a:p>
                      <a:pPr algn="ctr"/>
                      <a:r>
                        <a:rPr lang="en-US" sz="1400" dirty="0"/>
                        <a:t>792</a:t>
                      </a:r>
                    </a:p>
                  </a:txBody>
                  <a:tcPr/>
                </a:tc>
                <a:extLst>
                  <a:ext uri="{0D108BD9-81ED-4DB2-BD59-A6C34878D82A}">
                    <a16:rowId xmlns:a16="http://schemas.microsoft.com/office/drawing/2014/main" val="1901292938"/>
                  </a:ext>
                </a:extLst>
              </a:tr>
            </a:tbl>
          </a:graphicData>
        </a:graphic>
      </p:graphicFrame>
    </p:spTree>
    <p:extLst>
      <p:ext uri="{BB962C8B-B14F-4D97-AF65-F5344CB8AC3E}">
        <p14:creationId xmlns:p14="http://schemas.microsoft.com/office/powerpoint/2010/main" val="30017815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3E1972-809C-0BA1-04AF-E11A24A3587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586F261-3615-79A3-20C2-766A53BD94A3}"/>
              </a:ext>
            </a:extLst>
          </p:cNvPr>
          <p:cNvSpPr>
            <a:spLocks noGrp="1"/>
          </p:cNvSpPr>
          <p:nvPr>
            <p:ph type="title"/>
          </p:nvPr>
        </p:nvSpPr>
        <p:spPr>
          <a:xfrm>
            <a:off x="914401" y="685801"/>
            <a:ext cx="10361084" cy="653127"/>
          </a:xfrm>
        </p:spPr>
        <p:txBody>
          <a:bodyPr/>
          <a:lstStyle/>
          <a:p>
            <a:r>
              <a:rPr lang="en-GB" dirty="0">
                <a:solidFill>
                  <a:schemeClr val="bg1">
                    <a:lumMod val="65000"/>
                  </a:schemeClr>
                </a:solidFill>
              </a:rPr>
              <a:t>TGbi Agenda – July 29, 2025 – PM1</a:t>
            </a:r>
          </a:p>
        </p:txBody>
      </p:sp>
      <p:sp>
        <p:nvSpPr>
          <p:cNvPr id="9218" name="Rectangle 2">
            <a:extLst>
              <a:ext uri="{FF2B5EF4-FFF2-40B4-BE49-F238E27FC236}">
                <a16:creationId xmlns:a16="http://schemas.microsoft.com/office/drawing/2014/main" id="{8985C63F-C07C-6E44-6476-E1A5FB036BB7}"/>
              </a:ext>
            </a:extLst>
          </p:cNvPr>
          <p:cNvSpPr>
            <a:spLocks noGrp="1" noChangeArrowheads="1"/>
          </p:cNvSpPr>
          <p:nvPr>
            <p:ph idx="1"/>
          </p:nvPr>
        </p:nvSpPr>
        <p:spPr>
          <a:xfrm>
            <a:off x="914401" y="1338927"/>
            <a:ext cx="10361084" cy="4833271"/>
          </a:xfrm>
          <a:ln/>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bg1">
                    <a:lumMod val="65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bg1">
                    <a:lumMod val="65000"/>
                  </a:schemeClr>
                </a:solidFill>
                <a:latin typeface="Times New Roman" panose="02020603050405020304" pitchFamily="18" charset="0"/>
                <a:cs typeface="Times New Roman" panose="02020603050405020304" pitchFamily="18" charset="0"/>
                <a:sym typeface="Arial"/>
              </a:rPr>
              <a:t>Agenda approval –  approved by unanimous consent (28 participants on-line, 15 participants in the room)</a:t>
            </a: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Times New Roman"/>
            </a:endParaRPr>
          </a:p>
          <a:p>
            <a:pPr marL="285750" lvl="1">
              <a:buFont typeface="Arial" panose="020B0604020202020204" pitchFamily="34" charset="0"/>
              <a:buChar char="•"/>
              <a:defRPr sz="1500" spc="-1">
                <a:latin typeface="Arial"/>
                <a:ea typeface="Arial"/>
                <a:cs typeface="Arial"/>
                <a:sym typeface="Arial"/>
              </a:defRPr>
            </a:pPr>
            <a:r>
              <a:rPr lang="en-US" sz="1600" b="1" spc="-1" dirty="0">
                <a:solidFill>
                  <a:schemeClr val="bg1">
                    <a:lumMod val="65000"/>
                  </a:schemeClr>
                </a:solidFill>
                <a:latin typeface="Times New Roman"/>
                <a:cs typeface="Times New Roman"/>
                <a:sym typeface="Times New Roman"/>
              </a:rPr>
              <a:t>Plenary schedule</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Tuesday PM1 – submissions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Tuesday PM2 – submissions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Wednesday AM1 – potential TG name change discussion, timing discussion</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Thursday AM1 – motions to approve ready for motions CRs, any other motions, submissions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Thursday PM1 – motion for creation of new draft, other motions, submissions</a:t>
            </a: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endParaRPr lang="en-US" sz="1600" b="1"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65000"/>
                  </a:schemeClr>
                </a:solidFill>
                <a:latin typeface="Times New Roman"/>
                <a:cs typeface="Times New Roman"/>
                <a:sym typeface="Times New Roman"/>
              </a:rPr>
              <a:t>Discussion</a:t>
            </a: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1">
              <a:buFont typeface="Arial"/>
              <a:buChar cha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See submission queue, next slide</a:t>
            </a:r>
          </a:p>
          <a:p>
            <a:pPr lvl="0" hangingPunct="0">
              <a:defRPr sz="1500" spc="-1">
                <a:latin typeface="Arial"/>
                <a:ea typeface="Arial"/>
                <a:cs typeface="Arial"/>
                <a:sym typeface="Arial"/>
              </a:defRPr>
            </a:pPr>
            <a:endParaRPr lang="en-US" sz="1600" dirty="0">
              <a:solidFill>
                <a:schemeClr val="bg1">
                  <a:lumMod val="65000"/>
                </a:schemeClr>
              </a:solidFill>
            </a:endParaRPr>
          </a:p>
          <a:p>
            <a:pPr lvl="0" hangingPunct="0">
              <a:defRPr sz="1500" spc="-1">
                <a:latin typeface="Arial"/>
                <a:ea typeface="Arial"/>
                <a:cs typeface="Arial"/>
                <a:sym typeface="Arial"/>
              </a:defRPr>
            </a:pPr>
            <a:r>
              <a:rPr lang="en-US" sz="1600" dirty="0">
                <a:solidFill>
                  <a:schemeClr val="bg1">
                    <a:lumMod val="65000"/>
                  </a:schemeClr>
                </a:solidFill>
              </a:rPr>
              <a:t>Recess</a:t>
            </a:r>
          </a:p>
        </p:txBody>
      </p:sp>
      <p:sp>
        <p:nvSpPr>
          <p:cNvPr id="6" name="Slide Number Placeholder 5">
            <a:extLst>
              <a:ext uri="{FF2B5EF4-FFF2-40B4-BE49-F238E27FC236}">
                <a16:creationId xmlns:a16="http://schemas.microsoft.com/office/drawing/2014/main" id="{C7B049F1-CB14-4402-982D-20CA26798B8C}"/>
              </a:ext>
            </a:extLst>
          </p:cNvPr>
          <p:cNvSpPr>
            <a:spLocks noGrp="1"/>
          </p:cNvSpPr>
          <p:nvPr>
            <p:ph type="sldNum" idx="12"/>
          </p:nvPr>
        </p:nvSpPr>
        <p:spPr/>
        <p:txBody>
          <a:bodyPr/>
          <a:lstStyle/>
          <a:p>
            <a:r>
              <a:rPr lang="en-GB"/>
              <a:t>Slide </a:t>
            </a:r>
            <a:fld id="{8DC72EFA-1DF8-481C-8B66-C8A1D5DAFDEA}" type="slidenum">
              <a:rPr lang="en-GB"/>
              <a:pPr/>
              <a:t>22</a:t>
            </a:fld>
            <a:endParaRPr lang="en-GB"/>
          </a:p>
        </p:txBody>
      </p:sp>
      <p:sp>
        <p:nvSpPr>
          <p:cNvPr id="5" name="Footer Placeholder 4">
            <a:extLst>
              <a:ext uri="{FF2B5EF4-FFF2-40B4-BE49-F238E27FC236}">
                <a16:creationId xmlns:a16="http://schemas.microsoft.com/office/drawing/2014/main" id="{EEF4ABD5-E666-1FCD-86B9-2A36A730C701}"/>
              </a:ext>
            </a:extLst>
          </p:cNvPr>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a:extLst>
              <a:ext uri="{FF2B5EF4-FFF2-40B4-BE49-F238E27FC236}">
                <a16:creationId xmlns:a16="http://schemas.microsoft.com/office/drawing/2014/main" id="{8C4B953D-931A-FE23-EF82-06582D246F87}"/>
              </a:ext>
            </a:extLst>
          </p:cNvPr>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graphicFrame>
        <p:nvGraphicFramePr>
          <p:cNvPr id="3" name="Table 2">
            <a:extLst>
              <a:ext uri="{FF2B5EF4-FFF2-40B4-BE49-F238E27FC236}">
                <a16:creationId xmlns:a16="http://schemas.microsoft.com/office/drawing/2014/main" id="{56B568F9-737A-0DA7-426F-F558A1287FEC}"/>
              </a:ext>
            </a:extLst>
          </p:cNvPr>
          <p:cNvGraphicFramePr>
            <a:graphicFrameLocks noGrp="1"/>
          </p:cNvGraphicFramePr>
          <p:nvPr>
            <p:extLst>
              <p:ext uri="{D42A27DB-BD31-4B8C-83A1-F6EECF244321}">
                <p14:modId xmlns:p14="http://schemas.microsoft.com/office/powerpoint/2010/main" val="784870641"/>
              </p:ext>
            </p:extLst>
          </p:nvPr>
        </p:nvGraphicFramePr>
        <p:xfrm>
          <a:off x="3429000" y="5542599"/>
          <a:ext cx="8128000" cy="741680"/>
        </p:xfrm>
        <a:graphic>
          <a:graphicData uri="http://schemas.openxmlformats.org/drawingml/2006/table">
            <a:tbl>
              <a:tblPr firstRow="1" bandRow="1">
                <a:tableStyleId>{5940675A-B579-460E-94D1-54222C63F5DA}</a:tableStyleId>
              </a:tblPr>
              <a:tblGrid>
                <a:gridCol w="2032000">
                  <a:extLst>
                    <a:ext uri="{9D8B030D-6E8A-4147-A177-3AD203B41FA5}">
                      <a16:colId xmlns:a16="http://schemas.microsoft.com/office/drawing/2014/main" val="3371383129"/>
                    </a:ext>
                  </a:extLst>
                </a:gridCol>
                <a:gridCol w="2032000">
                  <a:extLst>
                    <a:ext uri="{9D8B030D-6E8A-4147-A177-3AD203B41FA5}">
                      <a16:colId xmlns:a16="http://schemas.microsoft.com/office/drawing/2014/main" val="2651672124"/>
                    </a:ext>
                  </a:extLst>
                </a:gridCol>
                <a:gridCol w="2032000">
                  <a:extLst>
                    <a:ext uri="{9D8B030D-6E8A-4147-A177-3AD203B41FA5}">
                      <a16:colId xmlns:a16="http://schemas.microsoft.com/office/drawing/2014/main" val="4216020611"/>
                    </a:ext>
                  </a:extLst>
                </a:gridCol>
                <a:gridCol w="2032000">
                  <a:extLst>
                    <a:ext uri="{9D8B030D-6E8A-4147-A177-3AD203B41FA5}">
                      <a16:colId xmlns:a16="http://schemas.microsoft.com/office/drawing/2014/main" val="1028984983"/>
                    </a:ext>
                  </a:extLst>
                </a:gridCol>
              </a:tblGrid>
              <a:tr h="370840">
                <a:tc>
                  <a:txBody>
                    <a:bodyPr/>
                    <a:lstStyle/>
                    <a:p>
                      <a:pPr algn="ctr"/>
                      <a:r>
                        <a:rPr lang="en-US" sz="1400" dirty="0"/>
                        <a:t>Withdrawn</a:t>
                      </a:r>
                    </a:p>
                  </a:txBody>
                  <a:tcPr/>
                </a:tc>
                <a:tc>
                  <a:txBody>
                    <a:bodyPr/>
                    <a:lstStyle/>
                    <a:p>
                      <a:pPr algn="ctr"/>
                      <a:r>
                        <a:rPr lang="en-US" sz="1400" dirty="0"/>
                        <a:t>Assigned</a:t>
                      </a:r>
                    </a:p>
                  </a:txBody>
                  <a:tcPr/>
                </a:tc>
                <a:tc>
                  <a:txBody>
                    <a:bodyPr/>
                    <a:lstStyle/>
                    <a:p>
                      <a:pPr algn="ctr"/>
                      <a:r>
                        <a:rPr lang="en-US" sz="1400" dirty="0"/>
                        <a:t>Ready for Motion</a:t>
                      </a:r>
                    </a:p>
                  </a:txBody>
                  <a:tcPr/>
                </a:tc>
                <a:tc>
                  <a:txBody>
                    <a:bodyPr/>
                    <a:lstStyle/>
                    <a:p>
                      <a:pPr algn="ctr"/>
                      <a:r>
                        <a:rPr lang="en-US" sz="1400" dirty="0"/>
                        <a:t>Resolution Approved</a:t>
                      </a:r>
                    </a:p>
                  </a:txBody>
                  <a:tcPr/>
                </a:tc>
                <a:extLst>
                  <a:ext uri="{0D108BD9-81ED-4DB2-BD59-A6C34878D82A}">
                    <a16:rowId xmlns:a16="http://schemas.microsoft.com/office/drawing/2014/main" val="407142916"/>
                  </a:ext>
                </a:extLst>
              </a:tr>
              <a:tr h="370840">
                <a:tc>
                  <a:txBody>
                    <a:bodyPr/>
                    <a:lstStyle/>
                    <a:p>
                      <a:pPr algn="ctr"/>
                      <a:r>
                        <a:rPr lang="en-US" sz="1400" dirty="0"/>
                        <a:t>3</a:t>
                      </a:r>
                    </a:p>
                  </a:txBody>
                  <a:tcPr/>
                </a:tc>
                <a:tc>
                  <a:txBody>
                    <a:bodyPr/>
                    <a:lstStyle/>
                    <a:p>
                      <a:pPr algn="ctr"/>
                      <a:r>
                        <a:rPr lang="en-US" sz="1400" dirty="0"/>
                        <a:t>248</a:t>
                      </a:r>
                    </a:p>
                  </a:txBody>
                  <a:tcPr/>
                </a:tc>
                <a:tc>
                  <a:txBody>
                    <a:bodyPr/>
                    <a:lstStyle/>
                    <a:p>
                      <a:pPr algn="ctr"/>
                      <a:r>
                        <a:rPr lang="en-US" sz="1400" dirty="0"/>
                        <a:t>29</a:t>
                      </a:r>
                    </a:p>
                  </a:txBody>
                  <a:tcPr/>
                </a:tc>
                <a:tc>
                  <a:txBody>
                    <a:bodyPr/>
                    <a:lstStyle/>
                    <a:p>
                      <a:pPr algn="ctr"/>
                      <a:r>
                        <a:rPr lang="en-US" sz="1400" dirty="0"/>
                        <a:t>792</a:t>
                      </a:r>
                    </a:p>
                  </a:txBody>
                  <a:tcPr/>
                </a:tc>
                <a:extLst>
                  <a:ext uri="{0D108BD9-81ED-4DB2-BD59-A6C34878D82A}">
                    <a16:rowId xmlns:a16="http://schemas.microsoft.com/office/drawing/2014/main" val="1901292938"/>
                  </a:ext>
                </a:extLst>
              </a:tr>
            </a:tbl>
          </a:graphicData>
        </a:graphic>
      </p:graphicFrame>
    </p:spTree>
    <p:extLst>
      <p:ext uri="{BB962C8B-B14F-4D97-AF65-F5344CB8AC3E}">
        <p14:creationId xmlns:p14="http://schemas.microsoft.com/office/powerpoint/2010/main" val="347214249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D4BA1D-9FD6-0AE5-9480-6FA61282B9A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85E44F7-D736-6C04-8746-C5ADDE390521}"/>
              </a:ext>
            </a:extLst>
          </p:cNvPr>
          <p:cNvSpPr>
            <a:spLocks noGrp="1"/>
          </p:cNvSpPr>
          <p:nvPr>
            <p:ph type="title"/>
          </p:nvPr>
        </p:nvSpPr>
        <p:spPr>
          <a:xfrm>
            <a:off x="914401" y="685801"/>
            <a:ext cx="10361084" cy="653127"/>
          </a:xfrm>
        </p:spPr>
        <p:txBody>
          <a:bodyPr/>
          <a:lstStyle/>
          <a:p>
            <a:r>
              <a:rPr lang="en-GB" dirty="0">
                <a:solidFill>
                  <a:schemeClr val="bg1">
                    <a:lumMod val="65000"/>
                  </a:schemeClr>
                </a:solidFill>
              </a:rPr>
              <a:t>TGbi Agenda – July 28, 2025 – PM2</a:t>
            </a:r>
          </a:p>
        </p:txBody>
      </p:sp>
      <p:sp>
        <p:nvSpPr>
          <p:cNvPr id="9218" name="Rectangle 2">
            <a:extLst>
              <a:ext uri="{FF2B5EF4-FFF2-40B4-BE49-F238E27FC236}">
                <a16:creationId xmlns:a16="http://schemas.microsoft.com/office/drawing/2014/main" id="{78145C15-70C9-48A4-90CC-F2B17D98B844}"/>
              </a:ext>
            </a:extLst>
          </p:cNvPr>
          <p:cNvSpPr>
            <a:spLocks noGrp="1" noChangeArrowheads="1"/>
          </p:cNvSpPr>
          <p:nvPr>
            <p:ph idx="1"/>
          </p:nvPr>
        </p:nvSpPr>
        <p:spPr>
          <a:xfrm>
            <a:off x="914401" y="1338927"/>
            <a:ext cx="10361084" cy="4833271"/>
          </a:xfrm>
          <a:ln/>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bg1">
                    <a:lumMod val="65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bg1">
                    <a:lumMod val="65000"/>
                  </a:schemeClr>
                </a:solidFill>
                <a:latin typeface="Times New Roman" panose="02020603050405020304" pitchFamily="18" charset="0"/>
                <a:cs typeface="Times New Roman" panose="02020603050405020304" pitchFamily="18" charset="0"/>
                <a:sym typeface="Arial"/>
              </a:rPr>
              <a:t>Agenda approval –  approved by unanimous consent (19 participants on-line, 13 participants in the room)</a:t>
            </a: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Times New Roman"/>
            </a:endParaRPr>
          </a:p>
          <a:p>
            <a:pPr marL="285750" lvl="1">
              <a:buFont typeface="Arial" panose="020B0604020202020204" pitchFamily="34" charset="0"/>
              <a:buChar char="•"/>
              <a:defRPr sz="1500" spc="-1">
                <a:latin typeface="Arial"/>
                <a:ea typeface="Arial"/>
                <a:cs typeface="Arial"/>
                <a:sym typeface="Arial"/>
              </a:defRPr>
            </a:pPr>
            <a:r>
              <a:rPr lang="en-US" sz="1600" b="1" spc="-1" dirty="0">
                <a:solidFill>
                  <a:schemeClr val="bg1">
                    <a:lumMod val="65000"/>
                  </a:schemeClr>
                </a:solidFill>
                <a:latin typeface="Times New Roman"/>
                <a:cs typeface="Times New Roman"/>
                <a:sym typeface="Times New Roman"/>
              </a:rPr>
              <a:t>Plenary schedule</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Monday PM2 – motions to approve minutes and ready for motion CRs, submissions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Tuesday PM1 – submissions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Tuesday PM2 – submissions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Wednesday AM1 – potential TG name change discussion, timing discussion</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Thursday AM1 – motions to approve ready for motions CRs, any other motions, submissions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Thursday PM1 – motion for creation of new draft, other motions, submissions</a:t>
            </a: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endParaRPr lang="en-US" sz="1600" b="1"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65000"/>
                  </a:schemeClr>
                </a:solidFill>
                <a:latin typeface="Times New Roman"/>
                <a:cs typeface="Times New Roman"/>
                <a:sym typeface="Times New Roman"/>
              </a:rPr>
              <a:t>Discussion</a:t>
            </a: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1">
              <a:buFont typeface="Arial"/>
              <a:buChar cha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See submission queue, next slide</a:t>
            </a:r>
          </a:p>
          <a:p>
            <a:pPr lvl="0" hangingPunct="0">
              <a:defRPr sz="1500" spc="-1">
                <a:latin typeface="Arial"/>
                <a:ea typeface="Arial"/>
                <a:cs typeface="Arial"/>
                <a:sym typeface="Arial"/>
              </a:defRPr>
            </a:pPr>
            <a:endParaRPr lang="en-US" sz="1600" dirty="0">
              <a:solidFill>
                <a:schemeClr val="bg1">
                  <a:lumMod val="65000"/>
                </a:schemeClr>
              </a:solidFill>
            </a:endParaRPr>
          </a:p>
          <a:p>
            <a:pPr lvl="0" hangingPunct="0">
              <a:defRPr sz="1500" spc="-1">
                <a:latin typeface="Arial"/>
                <a:ea typeface="Arial"/>
                <a:cs typeface="Arial"/>
                <a:sym typeface="Arial"/>
              </a:defRPr>
            </a:pPr>
            <a:r>
              <a:rPr lang="en-US" sz="1600" dirty="0">
                <a:solidFill>
                  <a:schemeClr val="bg1">
                    <a:lumMod val="65000"/>
                  </a:schemeClr>
                </a:solidFill>
              </a:rPr>
              <a:t>Recess</a:t>
            </a:r>
          </a:p>
        </p:txBody>
      </p:sp>
      <p:sp>
        <p:nvSpPr>
          <p:cNvPr id="6" name="Slide Number Placeholder 5">
            <a:extLst>
              <a:ext uri="{FF2B5EF4-FFF2-40B4-BE49-F238E27FC236}">
                <a16:creationId xmlns:a16="http://schemas.microsoft.com/office/drawing/2014/main" id="{78A8C6AC-A910-8C76-773A-9149265AD865}"/>
              </a:ext>
            </a:extLst>
          </p:cNvPr>
          <p:cNvSpPr>
            <a:spLocks noGrp="1"/>
          </p:cNvSpPr>
          <p:nvPr>
            <p:ph type="sldNum" idx="12"/>
          </p:nvPr>
        </p:nvSpPr>
        <p:spPr/>
        <p:txBody>
          <a:bodyPr/>
          <a:lstStyle/>
          <a:p>
            <a:r>
              <a:rPr lang="en-GB"/>
              <a:t>Slide </a:t>
            </a:r>
            <a:fld id="{8DC72EFA-1DF8-481C-8B66-C8A1D5DAFDEA}" type="slidenum">
              <a:rPr lang="en-GB"/>
              <a:pPr/>
              <a:t>23</a:t>
            </a:fld>
            <a:endParaRPr lang="en-GB"/>
          </a:p>
        </p:txBody>
      </p:sp>
      <p:sp>
        <p:nvSpPr>
          <p:cNvPr id="5" name="Footer Placeholder 4">
            <a:extLst>
              <a:ext uri="{FF2B5EF4-FFF2-40B4-BE49-F238E27FC236}">
                <a16:creationId xmlns:a16="http://schemas.microsoft.com/office/drawing/2014/main" id="{560CE7D6-13E9-C6AF-73D2-872BA2E7F2FA}"/>
              </a:ext>
            </a:extLst>
          </p:cNvPr>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a:extLst>
              <a:ext uri="{FF2B5EF4-FFF2-40B4-BE49-F238E27FC236}">
                <a16:creationId xmlns:a16="http://schemas.microsoft.com/office/drawing/2014/main" id="{E180D1A7-14F9-EBB9-7618-2487F462952A}"/>
              </a:ext>
            </a:extLst>
          </p:cNvPr>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graphicFrame>
        <p:nvGraphicFramePr>
          <p:cNvPr id="3" name="Table 2">
            <a:extLst>
              <a:ext uri="{FF2B5EF4-FFF2-40B4-BE49-F238E27FC236}">
                <a16:creationId xmlns:a16="http://schemas.microsoft.com/office/drawing/2014/main" id="{EA9C20DE-7346-8A7A-A929-0814125D3388}"/>
              </a:ext>
            </a:extLst>
          </p:cNvPr>
          <p:cNvGraphicFramePr>
            <a:graphicFrameLocks noGrp="1"/>
          </p:cNvGraphicFramePr>
          <p:nvPr/>
        </p:nvGraphicFramePr>
        <p:xfrm>
          <a:off x="3429000" y="5542599"/>
          <a:ext cx="8128000" cy="741680"/>
        </p:xfrm>
        <a:graphic>
          <a:graphicData uri="http://schemas.openxmlformats.org/drawingml/2006/table">
            <a:tbl>
              <a:tblPr firstRow="1" bandRow="1">
                <a:tableStyleId>{5940675A-B579-460E-94D1-54222C63F5DA}</a:tableStyleId>
              </a:tblPr>
              <a:tblGrid>
                <a:gridCol w="2032000">
                  <a:extLst>
                    <a:ext uri="{9D8B030D-6E8A-4147-A177-3AD203B41FA5}">
                      <a16:colId xmlns:a16="http://schemas.microsoft.com/office/drawing/2014/main" val="3371383129"/>
                    </a:ext>
                  </a:extLst>
                </a:gridCol>
                <a:gridCol w="2032000">
                  <a:extLst>
                    <a:ext uri="{9D8B030D-6E8A-4147-A177-3AD203B41FA5}">
                      <a16:colId xmlns:a16="http://schemas.microsoft.com/office/drawing/2014/main" val="2651672124"/>
                    </a:ext>
                  </a:extLst>
                </a:gridCol>
                <a:gridCol w="2032000">
                  <a:extLst>
                    <a:ext uri="{9D8B030D-6E8A-4147-A177-3AD203B41FA5}">
                      <a16:colId xmlns:a16="http://schemas.microsoft.com/office/drawing/2014/main" val="4216020611"/>
                    </a:ext>
                  </a:extLst>
                </a:gridCol>
                <a:gridCol w="2032000">
                  <a:extLst>
                    <a:ext uri="{9D8B030D-6E8A-4147-A177-3AD203B41FA5}">
                      <a16:colId xmlns:a16="http://schemas.microsoft.com/office/drawing/2014/main" val="1028984983"/>
                    </a:ext>
                  </a:extLst>
                </a:gridCol>
              </a:tblGrid>
              <a:tr h="370840">
                <a:tc>
                  <a:txBody>
                    <a:bodyPr/>
                    <a:lstStyle/>
                    <a:p>
                      <a:pPr algn="ctr"/>
                      <a:r>
                        <a:rPr lang="en-US" sz="1400" dirty="0"/>
                        <a:t>Withdrawn</a:t>
                      </a:r>
                    </a:p>
                  </a:txBody>
                  <a:tcPr/>
                </a:tc>
                <a:tc>
                  <a:txBody>
                    <a:bodyPr/>
                    <a:lstStyle/>
                    <a:p>
                      <a:pPr algn="ctr"/>
                      <a:r>
                        <a:rPr lang="en-US" sz="1400" dirty="0"/>
                        <a:t>Assigned</a:t>
                      </a:r>
                    </a:p>
                  </a:txBody>
                  <a:tcPr/>
                </a:tc>
                <a:tc>
                  <a:txBody>
                    <a:bodyPr/>
                    <a:lstStyle/>
                    <a:p>
                      <a:pPr algn="ctr"/>
                      <a:r>
                        <a:rPr lang="en-US" sz="1400" dirty="0"/>
                        <a:t>Ready for Motion</a:t>
                      </a:r>
                    </a:p>
                  </a:txBody>
                  <a:tcPr/>
                </a:tc>
                <a:tc>
                  <a:txBody>
                    <a:bodyPr/>
                    <a:lstStyle/>
                    <a:p>
                      <a:pPr algn="ctr"/>
                      <a:r>
                        <a:rPr lang="en-US" sz="1400" dirty="0"/>
                        <a:t>Resolution Approved</a:t>
                      </a:r>
                    </a:p>
                  </a:txBody>
                  <a:tcPr/>
                </a:tc>
                <a:extLst>
                  <a:ext uri="{0D108BD9-81ED-4DB2-BD59-A6C34878D82A}">
                    <a16:rowId xmlns:a16="http://schemas.microsoft.com/office/drawing/2014/main" val="407142916"/>
                  </a:ext>
                </a:extLst>
              </a:tr>
              <a:tr h="370840">
                <a:tc>
                  <a:txBody>
                    <a:bodyPr/>
                    <a:lstStyle/>
                    <a:p>
                      <a:pPr algn="ctr"/>
                      <a:r>
                        <a:rPr lang="en-US" sz="1400" dirty="0"/>
                        <a:t>3</a:t>
                      </a:r>
                    </a:p>
                  </a:txBody>
                  <a:tcPr/>
                </a:tc>
                <a:tc>
                  <a:txBody>
                    <a:bodyPr/>
                    <a:lstStyle/>
                    <a:p>
                      <a:pPr algn="ctr"/>
                      <a:r>
                        <a:rPr lang="en-US" sz="1400" dirty="0"/>
                        <a:t>276</a:t>
                      </a:r>
                    </a:p>
                  </a:txBody>
                  <a:tcPr/>
                </a:tc>
                <a:tc>
                  <a:txBody>
                    <a:bodyPr/>
                    <a:lstStyle/>
                    <a:p>
                      <a:pPr algn="ctr"/>
                      <a:r>
                        <a:rPr lang="en-US" sz="1400" dirty="0"/>
                        <a:t>322</a:t>
                      </a:r>
                    </a:p>
                  </a:txBody>
                  <a:tcPr/>
                </a:tc>
                <a:tc>
                  <a:txBody>
                    <a:bodyPr/>
                    <a:lstStyle/>
                    <a:p>
                      <a:pPr algn="ctr"/>
                      <a:r>
                        <a:rPr lang="en-US" sz="1400" dirty="0"/>
                        <a:t>471</a:t>
                      </a:r>
                    </a:p>
                  </a:txBody>
                  <a:tcPr/>
                </a:tc>
                <a:extLst>
                  <a:ext uri="{0D108BD9-81ED-4DB2-BD59-A6C34878D82A}">
                    <a16:rowId xmlns:a16="http://schemas.microsoft.com/office/drawing/2014/main" val="1901292938"/>
                  </a:ext>
                </a:extLst>
              </a:tr>
            </a:tbl>
          </a:graphicData>
        </a:graphic>
      </p:graphicFrame>
    </p:spTree>
    <p:extLst>
      <p:ext uri="{BB962C8B-B14F-4D97-AF65-F5344CB8AC3E}">
        <p14:creationId xmlns:p14="http://schemas.microsoft.com/office/powerpoint/2010/main" val="15160168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BF21EA-3D07-4BF3-B60F-B01B40711DA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BF50398-4DF5-9773-49EF-40CEAD392C67}"/>
              </a:ext>
            </a:extLst>
          </p:cNvPr>
          <p:cNvSpPr>
            <a:spLocks noGrp="1"/>
          </p:cNvSpPr>
          <p:nvPr>
            <p:ph type="title"/>
          </p:nvPr>
        </p:nvSpPr>
        <p:spPr>
          <a:xfrm>
            <a:off x="914401" y="685801"/>
            <a:ext cx="10361084" cy="653127"/>
          </a:xfrm>
        </p:spPr>
        <p:txBody>
          <a:bodyPr/>
          <a:lstStyle/>
          <a:p>
            <a:r>
              <a:rPr lang="en-GB" dirty="0">
                <a:solidFill>
                  <a:schemeClr val="bg1">
                    <a:lumMod val="65000"/>
                  </a:schemeClr>
                </a:solidFill>
              </a:rPr>
              <a:t>TGbi Agenda – July 28, 2025 – AM1</a:t>
            </a:r>
          </a:p>
        </p:txBody>
      </p:sp>
      <p:sp>
        <p:nvSpPr>
          <p:cNvPr id="9218" name="Rectangle 2">
            <a:extLst>
              <a:ext uri="{FF2B5EF4-FFF2-40B4-BE49-F238E27FC236}">
                <a16:creationId xmlns:a16="http://schemas.microsoft.com/office/drawing/2014/main" id="{53C30CBF-C9ED-7C7A-DC1C-28EB128245E6}"/>
              </a:ext>
            </a:extLst>
          </p:cNvPr>
          <p:cNvSpPr>
            <a:spLocks noGrp="1" noChangeArrowheads="1"/>
          </p:cNvSpPr>
          <p:nvPr>
            <p:ph idx="1"/>
          </p:nvPr>
        </p:nvSpPr>
        <p:spPr>
          <a:xfrm>
            <a:off x="914401" y="1338927"/>
            <a:ext cx="10361084" cy="4833271"/>
          </a:xfrm>
          <a:ln/>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bg1">
                    <a:lumMod val="65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bg1">
                    <a:lumMod val="65000"/>
                  </a:schemeClr>
                </a:solidFill>
                <a:latin typeface="Times New Roman" panose="02020603050405020304" pitchFamily="18" charset="0"/>
                <a:cs typeface="Times New Roman" panose="02020603050405020304" pitchFamily="18" charset="0"/>
                <a:sym typeface="Arial"/>
              </a:rPr>
              <a:t>Agenda approval –  approved by unanimous consent (20 participants on-line, 11 participants in the room)</a:t>
            </a: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Times New Roman"/>
            </a:endParaRPr>
          </a:p>
          <a:p>
            <a:pPr marL="285750" lvl="1">
              <a:buFont typeface="Arial" panose="020B0604020202020204" pitchFamily="34" charset="0"/>
              <a:buChar char="•"/>
              <a:defRPr sz="1500" spc="-1">
                <a:latin typeface="Arial"/>
                <a:ea typeface="Arial"/>
                <a:cs typeface="Arial"/>
                <a:sym typeface="Arial"/>
              </a:defRPr>
            </a:pPr>
            <a:r>
              <a:rPr lang="en-US" sz="1600" b="1" spc="-1" dirty="0">
                <a:solidFill>
                  <a:schemeClr val="bg1">
                    <a:lumMod val="65000"/>
                  </a:schemeClr>
                </a:solidFill>
                <a:latin typeface="Times New Roman"/>
                <a:cs typeface="Times New Roman"/>
                <a:sym typeface="Times New Roman"/>
              </a:rPr>
              <a:t>Plenary schedule</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Monday AM1 ad hoc – submissions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Monday PM2 – motions to approve minutes and ready for motion CRs, submissions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Tuesday PM1 – submissions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Tuesday PM2 – submissions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Wednesday AM1 – potential TG name change discussion, timing discussion</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Thursday AM1 – motions to approve ready for motions CRs, any other motions, submissions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Thursday PM1 – motion for creation of new draft, other motions, submissions</a:t>
            </a: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endParaRPr lang="en-US" sz="1600" b="1"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65000"/>
                  </a:schemeClr>
                </a:solidFill>
                <a:latin typeface="Times New Roman"/>
                <a:cs typeface="Times New Roman"/>
                <a:sym typeface="Times New Roman"/>
              </a:rPr>
              <a:t>Discussion</a:t>
            </a: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1">
              <a:buFont typeface="Arial"/>
              <a:buChar cha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See submission queue, next slide</a:t>
            </a:r>
          </a:p>
          <a:p>
            <a:pPr lvl="0" hangingPunct="0">
              <a:defRPr sz="1500" spc="-1">
                <a:latin typeface="Arial"/>
                <a:ea typeface="Arial"/>
                <a:cs typeface="Arial"/>
                <a:sym typeface="Arial"/>
              </a:defRPr>
            </a:pPr>
            <a:endParaRPr lang="en-US" sz="1600" dirty="0">
              <a:solidFill>
                <a:schemeClr val="bg1">
                  <a:lumMod val="65000"/>
                </a:schemeClr>
              </a:solidFill>
            </a:endParaRPr>
          </a:p>
          <a:p>
            <a:pPr lvl="0" hangingPunct="0">
              <a:defRPr sz="1500" spc="-1">
                <a:latin typeface="Arial"/>
                <a:ea typeface="Arial"/>
                <a:cs typeface="Arial"/>
                <a:sym typeface="Arial"/>
              </a:defRPr>
            </a:pPr>
            <a:r>
              <a:rPr lang="en-US" sz="1600" dirty="0">
                <a:solidFill>
                  <a:schemeClr val="bg1">
                    <a:lumMod val="65000"/>
                  </a:schemeClr>
                </a:solidFill>
              </a:rPr>
              <a:t>Recess</a:t>
            </a:r>
          </a:p>
        </p:txBody>
      </p:sp>
      <p:sp>
        <p:nvSpPr>
          <p:cNvPr id="6" name="Slide Number Placeholder 5">
            <a:extLst>
              <a:ext uri="{FF2B5EF4-FFF2-40B4-BE49-F238E27FC236}">
                <a16:creationId xmlns:a16="http://schemas.microsoft.com/office/drawing/2014/main" id="{533ADB80-0A90-BC96-7D63-7C772A07E817}"/>
              </a:ext>
            </a:extLst>
          </p:cNvPr>
          <p:cNvSpPr>
            <a:spLocks noGrp="1"/>
          </p:cNvSpPr>
          <p:nvPr>
            <p:ph type="sldNum" idx="12"/>
          </p:nvPr>
        </p:nvSpPr>
        <p:spPr/>
        <p:txBody>
          <a:bodyPr/>
          <a:lstStyle/>
          <a:p>
            <a:r>
              <a:rPr lang="en-GB"/>
              <a:t>Slide </a:t>
            </a:r>
            <a:fld id="{8DC72EFA-1DF8-481C-8B66-C8A1D5DAFDEA}" type="slidenum">
              <a:rPr lang="en-GB"/>
              <a:pPr/>
              <a:t>24</a:t>
            </a:fld>
            <a:endParaRPr lang="en-GB"/>
          </a:p>
        </p:txBody>
      </p:sp>
      <p:sp>
        <p:nvSpPr>
          <p:cNvPr id="5" name="Footer Placeholder 4">
            <a:extLst>
              <a:ext uri="{FF2B5EF4-FFF2-40B4-BE49-F238E27FC236}">
                <a16:creationId xmlns:a16="http://schemas.microsoft.com/office/drawing/2014/main" id="{2FBC8224-3BE5-74CD-D86E-DE1614180E32}"/>
              </a:ext>
            </a:extLst>
          </p:cNvPr>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a:extLst>
              <a:ext uri="{FF2B5EF4-FFF2-40B4-BE49-F238E27FC236}">
                <a16:creationId xmlns:a16="http://schemas.microsoft.com/office/drawing/2014/main" id="{39247B7F-A4B6-F353-1F17-E706868BEC20}"/>
              </a:ext>
            </a:extLst>
          </p:cNvPr>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graphicFrame>
        <p:nvGraphicFramePr>
          <p:cNvPr id="3" name="Table 2">
            <a:extLst>
              <a:ext uri="{FF2B5EF4-FFF2-40B4-BE49-F238E27FC236}">
                <a16:creationId xmlns:a16="http://schemas.microsoft.com/office/drawing/2014/main" id="{F760C6FD-8059-B73C-56EB-6A1C3461A278}"/>
              </a:ext>
            </a:extLst>
          </p:cNvPr>
          <p:cNvGraphicFramePr>
            <a:graphicFrameLocks noGrp="1"/>
          </p:cNvGraphicFramePr>
          <p:nvPr>
            <p:extLst>
              <p:ext uri="{D42A27DB-BD31-4B8C-83A1-F6EECF244321}">
                <p14:modId xmlns:p14="http://schemas.microsoft.com/office/powerpoint/2010/main" val="3496827579"/>
              </p:ext>
            </p:extLst>
          </p:nvPr>
        </p:nvGraphicFramePr>
        <p:xfrm>
          <a:off x="3429000" y="5542599"/>
          <a:ext cx="8128000" cy="741680"/>
        </p:xfrm>
        <a:graphic>
          <a:graphicData uri="http://schemas.openxmlformats.org/drawingml/2006/table">
            <a:tbl>
              <a:tblPr firstRow="1" bandRow="1">
                <a:tableStyleId>{5940675A-B579-460E-94D1-54222C63F5DA}</a:tableStyleId>
              </a:tblPr>
              <a:tblGrid>
                <a:gridCol w="2032000">
                  <a:extLst>
                    <a:ext uri="{9D8B030D-6E8A-4147-A177-3AD203B41FA5}">
                      <a16:colId xmlns:a16="http://schemas.microsoft.com/office/drawing/2014/main" val="3371383129"/>
                    </a:ext>
                  </a:extLst>
                </a:gridCol>
                <a:gridCol w="2032000">
                  <a:extLst>
                    <a:ext uri="{9D8B030D-6E8A-4147-A177-3AD203B41FA5}">
                      <a16:colId xmlns:a16="http://schemas.microsoft.com/office/drawing/2014/main" val="2651672124"/>
                    </a:ext>
                  </a:extLst>
                </a:gridCol>
                <a:gridCol w="2032000">
                  <a:extLst>
                    <a:ext uri="{9D8B030D-6E8A-4147-A177-3AD203B41FA5}">
                      <a16:colId xmlns:a16="http://schemas.microsoft.com/office/drawing/2014/main" val="4216020611"/>
                    </a:ext>
                  </a:extLst>
                </a:gridCol>
                <a:gridCol w="2032000">
                  <a:extLst>
                    <a:ext uri="{9D8B030D-6E8A-4147-A177-3AD203B41FA5}">
                      <a16:colId xmlns:a16="http://schemas.microsoft.com/office/drawing/2014/main" val="1028984983"/>
                    </a:ext>
                  </a:extLst>
                </a:gridCol>
              </a:tblGrid>
              <a:tr h="370840">
                <a:tc>
                  <a:txBody>
                    <a:bodyPr/>
                    <a:lstStyle/>
                    <a:p>
                      <a:pPr algn="ctr"/>
                      <a:r>
                        <a:rPr lang="en-US" sz="1400" dirty="0"/>
                        <a:t>Withdrawn</a:t>
                      </a:r>
                    </a:p>
                  </a:txBody>
                  <a:tcPr/>
                </a:tc>
                <a:tc>
                  <a:txBody>
                    <a:bodyPr/>
                    <a:lstStyle/>
                    <a:p>
                      <a:pPr algn="ctr"/>
                      <a:r>
                        <a:rPr lang="en-US" sz="1400" dirty="0"/>
                        <a:t>Assigned</a:t>
                      </a:r>
                    </a:p>
                  </a:txBody>
                  <a:tcPr/>
                </a:tc>
                <a:tc>
                  <a:txBody>
                    <a:bodyPr/>
                    <a:lstStyle/>
                    <a:p>
                      <a:pPr algn="ctr"/>
                      <a:r>
                        <a:rPr lang="en-US" sz="1400" dirty="0"/>
                        <a:t>Ready for Motion</a:t>
                      </a:r>
                    </a:p>
                  </a:txBody>
                  <a:tcPr/>
                </a:tc>
                <a:tc>
                  <a:txBody>
                    <a:bodyPr/>
                    <a:lstStyle/>
                    <a:p>
                      <a:pPr algn="ctr"/>
                      <a:r>
                        <a:rPr lang="en-US" sz="1400" dirty="0"/>
                        <a:t>Resolution Approved</a:t>
                      </a:r>
                    </a:p>
                  </a:txBody>
                  <a:tcPr/>
                </a:tc>
                <a:extLst>
                  <a:ext uri="{0D108BD9-81ED-4DB2-BD59-A6C34878D82A}">
                    <a16:rowId xmlns:a16="http://schemas.microsoft.com/office/drawing/2014/main" val="407142916"/>
                  </a:ext>
                </a:extLst>
              </a:tr>
              <a:tr h="370840">
                <a:tc>
                  <a:txBody>
                    <a:bodyPr/>
                    <a:lstStyle/>
                    <a:p>
                      <a:pPr algn="ctr"/>
                      <a:r>
                        <a:rPr lang="en-US" sz="1400" dirty="0"/>
                        <a:t>3</a:t>
                      </a:r>
                    </a:p>
                  </a:txBody>
                  <a:tcPr/>
                </a:tc>
                <a:tc>
                  <a:txBody>
                    <a:bodyPr/>
                    <a:lstStyle/>
                    <a:p>
                      <a:pPr algn="ctr"/>
                      <a:r>
                        <a:rPr lang="en-US" sz="1400" dirty="0"/>
                        <a:t>276</a:t>
                      </a:r>
                    </a:p>
                  </a:txBody>
                  <a:tcPr/>
                </a:tc>
                <a:tc>
                  <a:txBody>
                    <a:bodyPr/>
                    <a:lstStyle/>
                    <a:p>
                      <a:pPr algn="ctr"/>
                      <a:r>
                        <a:rPr lang="en-US" sz="1400" dirty="0"/>
                        <a:t>322</a:t>
                      </a:r>
                    </a:p>
                  </a:txBody>
                  <a:tcPr/>
                </a:tc>
                <a:tc>
                  <a:txBody>
                    <a:bodyPr/>
                    <a:lstStyle/>
                    <a:p>
                      <a:pPr algn="ctr"/>
                      <a:r>
                        <a:rPr lang="en-US" sz="1400" dirty="0"/>
                        <a:t>471</a:t>
                      </a:r>
                    </a:p>
                  </a:txBody>
                  <a:tcPr/>
                </a:tc>
                <a:extLst>
                  <a:ext uri="{0D108BD9-81ED-4DB2-BD59-A6C34878D82A}">
                    <a16:rowId xmlns:a16="http://schemas.microsoft.com/office/drawing/2014/main" val="1901292938"/>
                  </a:ext>
                </a:extLst>
              </a:tr>
            </a:tbl>
          </a:graphicData>
        </a:graphic>
      </p:graphicFrame>
    </p:spTree>
    <p:extLst>
      <p:ext uri="{BB962C8B-B14F-4D97-AF65-F5344CB8AC3E}">
        <p14:creationId xmlns:p14="http://schemas.microsoft.com/office/powerpoint/2010/main" val="92089569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77109E-B59D-B7D5-6307-C96B9491A760}"/>
              </a:ext>
            </a:extLst>
          </p:cNvPr>
          <p:cNvSpPr>
            <a:spLocks noGrp="1"/>
          </p:cNvSpPr>
          <p:nvPr>
            <p:ph type="title"/>
          </p:nvPr>
        </p:nvSpPr>
        <p:spPr/>
        <p:txBody>
          <a:bodyPr/>
          <a:lstStyle/>
          <a:p>
            <a:r>
              <a:rPr lang="en-US" dirty="0"/>
              <a:t>Working Submission Queue</a:t>
            </a:r>
          </a:p>
        </p:txBody>
      </p:sp>
      <p:sp>
        <p:nvSpPr>
          <p:cNvPr id="3" name="Content Placeholder 2">
            <a:extLst>
              <a:ext uri="{FF2B5EF4-FFF2-40B4-BE49-F238E27FC236}">
                <a16:creationId xmlns:a16="http://schemas.microsoft.com/office/drawing/2014/main" id="{9AE4ADD2-A2E6-96EE-8F18-123A66846EF8}"/>
              </a:ext>
            </a:extLst>
          </p:cNvPr>
          <p:cNvSpPr>
            <a:spLocks noGrp="1"/>
          </p:cNvSpPr>
          <p:nvPr>
            <p:ph idx="1"/>
          </p:nvPr>
        </p:nvSpPr>
        <p:spPr>
          <a:xfrm>
            <a:off x="2209802" y="2000252"/>
            <a:ext cx="7770813" cy="3427811"/>
          </a:xfrm>
        </p:spPr>
        <p:txBody>
          <a:bodyPr>
            <a:normAutofit/>
          </a:bodyPr>
          <a:lstStyle/>
          <a:p>
            <a:pPr marL="514350" lvl="1">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Po-Kai Huang 		</a:t>
            </a:r>
            <a:r>
              <a:rPr lang="en-US" sz="1400" spc="-1" dirty="0">
                <a:solidFill>
                  <a:schemeClr val="tx1"/>
                </a:solidFill>
                <a:highlight>
                  <a:srgbClr val="FFFF00"/>
                </a:highlight>
                <a:latin typeface="Times New Roman" panose="02020603050405020304" pitchFamily="18" charset="0"/>
                <a:cs typeface="Times New Roman" panose="02020603050405020304" pitchFamily="18" charset="0"/>
                <a:sym typeface="Arial"/>
              </a:rPr>
              <a:t>25/536r7</a:t>
            </a:r>
            <a:r>
              <a:rPr lang="en-US" sz="1400" spc="-1" dirty="0">
                <a:solidFill>
                  <a:schemeClr val="tx1"/>
                </a:solidFill>
                <a:latin typeface="Times New Roman" panose="02020603050405020304" pitchFamily="18" charset="0"/>
                <a:cs typeface="Times New Roman" panose="02020603050405020304" pitchFamily="18" charset="0"/>
                <a:sym typeface="Arial"/>
              </a:rPr>
              <a:t>, </a:t>
            </a:r>
            <a:r>
              <a:rPr lang="en-US" sz="1400" spc="-1" dirty="0">
                <a:solidFill>
                  <a:schemeClr val="tx1"/>
                </a:solidFill>
                <a:highlight>
                  <a:srgbClr val="FFFF00"/>
                </a:highlight>
                <a:latin typeface="Times New Roman" panose="02020603050405020304" pitchFamily="18" charset="0"/>
                <a:cs typeface="Times New Roman" panose="02020603050405020304" pitchFamily="18" charset="0"/>
                <a:sym typeface="Arial"/>
              </a:rPr>
              <a:t>25/1092r1</a:t>
            </a:r>
          </a:p>
          <a:p>
            <a:pPr marL="514350" lvl="1">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Philip Hawkes 		</a:t>
            </a:r>
            <a:r>
              <a:rPr lang="en-US" sz="1400" spc="-1" dirty="0">
                <a:solidFill>
                  <a:schemeClr val="tx1"/>
                </a:solidFill>
                <a:highlight>
                  <a:srgbClr val="FFFF00"/>
                </a:highlight>
                <a:latin typeface="Times New Roman" panose="02020603050405020304" pitchFamily="18" charset="0"/>
                <a:cs typeface="Times New Roman" panose="02020603050405020304" pitchFamily="18" charset="0"/>
                <a:sym typeface="Arial"/>
              </a:rPr>
              <a:t>25/951r7, 25/1100r5</a:t>
            </a:r>
            <a:r>
              <a:rPr lang="en-US" sz="1400" spc="-1" dirty="0">
                <a:solidFill>
                  <a:schemeClr val="tx1"/>
                </a:solidFill>
                <a:latin typeface="Times New Roman" panose="02020603050405020304" pitchFamily="18" charset="0"/>
                <a:cs typeface="Times New Roman" panose="02020603050405020304" pitchFamily="18" charset="0"/>
                <a:sym typeface="Arial"/>
              </a:rPr>
              <a:t>, </a:t>
            </a:r>
            <a:r>
              <a:rPr lang="en-US" sz="1400" spc="-1" dirty="0">
                <a:solidFill>
                  <a:schemeClr val="tx1"/>
                </a:solidFill>
                <a:highlight>
                  <a:srgbClr val="FFFF00"/>
                </a:highlight>
                <a:latin typeface="Times New Roman" panose="02020603050405020304" pitchFamily="18" charset="0"/>
                <a:cs typeface="Times New Roman" panose="02020603050405020304" pitchFamily="18" charset="0"/>
                <a:sym typeface="Arial"/>
              </a:rPr>
              <a:t>25/1103r4</a:t>
            </a:r>
            <a:r>
              <a:rPr lang="en-US" sz="1400" spc="-1" dirty="0">
                <a:solidFill>
                  <a:schemeClr val="tx1"/>
                </a:solidFill>
                <a:latin typeface="Times New Roman" panose="02020603050405020304" pitchFamily="18" charset="0"/>
                <a:cs typeface="Times New Roman" panose="02020603050405020304" pitchFamily="18" charset="0"/>
                <a:sym typeface="Arial"/>
              </a:rPr>
              <a:t>, </a:t>
            </a:r>
            <a:r>
              <a:rPr lang="en-US" sz="1400" spc="-1" dirty="0">
                <a:solidFill>
                  <a:schemeClr val="tx1"/>
                </a:solidFill>
                <a:highlight>
                  <a:srgbClr val="00FF00"/>
                </a:highlight>
                <a:latin typeface="Times New Roman" panose="02020603050405020304" pitchFamily="18" charset="0"/>
                <a:cs typeface="Times New Roman" panose="02020603050405020304" pitchFamily="18" charset="0"/>
                <a:sym typeface="Arial"/>
              </a:rPr>
              <a:t>25/1118r1, </a:t>
            </a:r>
            <a:r>
              <a:rPr lang="en-US" sz="1400" spc="-1" dirty="0">
                <a:solidFill>
                  <a:schemeClr val="tx1"/>
                </a:solidFill>
                <a:highlight>
                  <a:srgbClr val="FFFF00"/>
                </a:highlight>
                <a:latin typeface="Times New Roman" panose="02020603050405020304" pitchFamily="18" charset="0"/>
                <a:cs typeface="Times New Roman" panose="02020603050405020304" pitchFamily="18" charset="0"/>
                <a:sym typeface="Arial"/>
              </a:rPr>
              <a:t>25/1119r2</a:t>
            </a:r>
            <a:r>
              <a:rPr lang="en-US" sz="1400" spc="-1" dirty="0">
                <a:solidFill>
                  <a:schemeClr val="tx1"/>
                </a:solidFill>
                <a:latin typeface="Times New Roman" panose="02020603050405020304" pitchFamily="18" charset="0"/>
                <a:cs typeface="Times New Roman" panose="02020603050405020304" pitchFamily="18" charset="0"/>
                <a:sym typeface="Arial"/>
              </a:rPr>
              <a:t>, </a:t>
            </a:r>
            <a:r>
              <a:rPr lang="en-US" sz="1400" spc="-1" dirty="0">
                <a:solidFill>
                  <a:schemeClr val="tx1"/>
                </a:solidFill>
                <a:highlight>
                  <a:srgbClr val="FFFF00"/>
                </a:highlight>
                <a:latin typeface="Times New Roman" panose="02020603050405020304" pitchFamily="18" charset="0"/>
                <a:cs typeface="Times New Roman" panose="02020603050405020304" pitchFamily="18" charset="0"/>
                <a:sym typeface="Arial"/>
              </a:rPr>
              <a:t>25/1124r1, 25/1385r2</a:t>
            </a:r>
          </a:p>
          <a:p>
            <a:pPr marL="514350" lvl="1">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Graham Smith		</a:t>
            </a:r>
            <a:r>
              <a:rPr lang="en-US" sz="1400" spc="-1" dirty="0">
                <a:solidFill>
                  <a:schemeClr val="tx1"/>
                </a:solidFill>
                <a:highlight>
                  <a:srgbClr val="00FF00"/>
                </a:highlight>
                <a:latin typeface="Times New Roman" panose="02020603050405020304" pitchFamily="18" charset="0"/>
                <a:cs typeface="Times New Roman" panose="02020603050405020304" pitchFamily="18" charset="0"/>
                <a:sym typeface="Arial"/>
              </a:rPr>
              <a:t>25/1077r0</a:t>
            </a:r>
          </a:p>
          <a:p>
            <a:pPr marL="514350" lvl="1">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Jarkko </a:t>
            </a:r>
            <a:r>
              <a:rPr lang="en-US" sz="1400" spc="-1" dirty="0" err="1">
                <a:solidFill>
                  <a:schemeClr val="tx1"/>
                </a:solidFill>
                <a:latin typeface="Times New Roman" panose="02020603050405020304" pitchFamily="18" charset="0"/>
                <a:cs typeface="Times New Roman" panose="02020603050405020304" pitchFamily="18" charset="0"/>
                <a:sym typeface="Arial"/>
              </a:rPr>
              <a:t>Kneckt</a:t>
            </a:r>
            <a:r>
              <a:rPr lang="en-US" sz="1400" spc="-1" dirty="0">
                <a:solidFill>
                  <a:schemeClr val="tx1"/>
                </a:solidFill>
                <a:latin typeface="Times New Roman" panose="02020603050405020304" pitchFamily="18" charset="0"/>
                <a:cs typeface="Times New Roman" panose="02020603050405020304" pitchFamily="18" charset="0"/>
                <a:sym typeface="Arial"/>
              </a:rPr>
              <a:t>		</a:t>
            </a:r>
            <a:r>
              <a:rPr lang="en-US" sz="1400" spc="-1" dirty="0">
                <a:solidFill>
                  <a:schemeClr val="tx1"/>
                </a:solidFill>
                <a:highlight>
                  <a:srgbClr val="00FF00"/>
                </a:highlight>
                <a:latin typeface="Times New Roman" panose="02020603050405020304" pitchFamily="18" charset="0"/>
                <a:cs typeface="Times New Roman" panose="02020603050405020304" pitchFamily="18" charset="0"/>
                <a:sym typeface="Arial"/>
              </a:rPr>
              <a:t>25/1098r0</a:t>
            </a:r>
            <a:r>
              <a:rPr lang="en-US" sz="1400" spc="-1" dirty="0">
                <a:solidFill>
                  <a:schemeClr val="tx1"/>
                </a:solidFill>
                <a:latin typeface="Times New Roman" panose="02020603050405020304" pitchFamily="18" charset="0"/>
                <a:cs typeface="Times New Roman" panose="02020603050405020304" pitchFamily="18" charset="0"/>
                <a:sym typeface="Arial"/>
              </a:rPr>
              <a:t>, </a:t>
            </a:r>
            <a:r>
              <a:rPr lang="en-US" sz="1400" spc="-1" dirty="0">
                <a:solidFill>
                  <a:schemeClr val="tx1"/>
                </a:solidFill>
                <a:highlight>
                  <a:srgbClr val="00FF00"/>
                </a:highlight>
                <a:latin typeface="Times New Roman" panose="02020603050405020304" pitchFamily="18" charset="0"/>
                <a:cs typeface="Times New Roman" panose="02020603050405020304" pitchFamily="18" charset="0"/>
                <a:sym typeface="Arial"/>
              </a:rPr>
              <a:t>25/1099r0</a:t>
            </a:r>
          </a:p>
          <a:p>
            <a:pPr marL="514350" lvl="1">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Antonio de la Oliva 	</a:t>
            </a:r>
            <a:r>
              <a:rPr lang="en-US" sz="1400" spc="-1" dirty="0">
                <a:solidFill>
                  <a:schemeClr val="tx1"/>
                </a:solidFill>
                <a:highlight>
                  <a:srgbClr val="FFFF00"/>
                </a:highlight>
                <a:latin typeface="Times New Roman" panose="02020603050405020304" pitchFamily="18" charset="0"/>
                <a:cs typeface="Times New Roman" panose="02020603050405020304" pitchFamily="18" charset="0"/>
                <a:sym typeface="Arial"/>
              </a:rPr>
              <a:t>25/1122r4</a:t>
            </a:r>
            <a:r>
              <a:rPr lang="en-US" sz="1400" spc="-1" dirty="0">
                <a:solidFill>
                  <a:schemeClr val="tx1"/>
                </a:solidFill>
                <a:latin typeface="Times New Roman" panose="02020603050405020304" pitchFamily="18" charset="0"/>
                <a:cs typeface="Times New Roman" panose="02020603050405020304" pitchFamily="18" charset="0"/>
                <a:sym typeface="Arial"/>
              </a:rPr>
              <a:t>, </a:t>
            </a:r>
            <a:r>
              <a:rPr lang="en-US" sz="1400" spc="-1" dirty="0">
                <a:solidFill>
                  <a:schemeClr val="tx1"/>
                </a:solidFill>
                <a:highlight>
                  <a:srgbClr val="FFFF00"/>
                </a:highlight>
                <a:latin typeface="Times New Roman" panose="02020603050405020304" pitchFamily="18" charset="0"/>
                <a:cs typeface="Times New Roman" panose="02020603050405020304" pitchFamily="18" charset="0"/>
                <a:sym typeface="Arial"/>
              </a:rPr>
              <a:t>25/1275r1</a:t>
            </a:r>
          </a:p>
          <a:p>
            <a:pPr marL="514350" lvl="1">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Jerome Henry		</a:t>
            </a:r>
            <a:r>
              <a:rPr lang="en-US" sz="1400" spc="-1" dirty="0">
                <a:solidFill>
                  <a:schemeClr val="tx1"/>
                </a:solidFill>
                <a:highlight>
                  <a:srgbClr val="FFFF00"/>
                </a:highlight>
                <a:latin typeface="Times New Roman" panose="02020603050405020304" pitchFamily="18" charset="0"/>
                <a:cs typeface="Times New Roman" panose="02020603050405020304" pitchFamily="18" charset="0"/>
                <a:sym typeface="Arial"/>
              </a:rPr>
              <a:t>25/1110r2</a:t>
            </a:r>
            <a:r>
              <a:rPr lang="en-US" sz="1400" spc="-1" dirty="0">
                <a:solidFill>
                  <a:schemeClr val="tx1"/>
                </a:solidFill>
                <a:latin typeface="Times New Roman" panose="02020603050405020304" pitchFamily="18" charset="0"/>
                <a:cs typeface="Times New Roman" panose="02020603050405020304" pitchFamily="18" charset="0"/>
                <a:sym typeface="Arial"/>
              </a:rPr>
              <a:t>,</a:t>
            </a:r>
            <a:r>
              <a:rPr lang="en-US" sz="1400" spc="-1" dirty="0">
                <a:solidFill>
                  <a:schemeClr val="tx1"/>
                </a:solidFill>
                <a:highlight>
                  <a:srgbClr val="FFFF00"/>
                </a:highlight>
                <a:latin typeface="Times New Roman" panose="02020603050405020304" pitchFamily="18" charset="0"/>
                <a:cs typeface="Times New Roman" panose="02020603050405020304" pitchFamily="18" charset="0"/>
                <a:sym typeface="Arial"/>
              </a:rPr>
              <a:t> 25/1354r1</a:t>
            </a:r>
            <a:r>
              <a:rPr lang="en-US" sz="1400" spc="-1" dirty="0">
                <a:solidFill>
                  <a:schemeClr val="tx1"/>
                </a:solidFill>
                <a:latin typeface="Times New Roman" panose="02020603050405020304" pitchFamily="18" charset="0"/>
                <a:cs typeface="Times New Roman" panose="02020603050405020304" pitchFamily="18" charset="0"/>
                <a:sym typeface="Arial"/>
              </a:rPr>
              <a:t>, </a:t>
            </a:r>
            <a:r>
              <a:rPr lang="en-US" sz="1400" spc="-1" dirty="0">
                <a:solidFill>
                  <a:schemeClr val="tx1"/>
                </a:solidFill>
                <a:highlight>
                  <a:srgbClr val="FFFF00"/>
                </a:highlight>
                <a:latin typeface="Times New Roman" panose="02020603050405020304" pitchFamily="18" charset="0"/>
                <a:cs typeface="Times New Roman" panose="02020603050405020304" pitchFamily="18" charset="0"/>
                <a:sym typeface="Arial"/>
              </a:rPr>
              <a:t>25/1370r4</a:t>
            </a:r>
            <a:r>
              <a:rPr lang="en-US" sz="1400" spc="-1" dirty="0">
                <a:solidFill>
                  <a:schemeClr val="tx1"/>
                </a:solidFill>
                <a:latin typeface="Times New Roman" panose="02020603050405020304" pitchFamily="18" charset="0"/>
                <a:cs typeface="Times New Roman" panose="02020603050405020304" pitchFamily="18" charset="0"/>
                <a:sym typeface="Arial"/>
              </a:rPr>
              <a:t>, </a:t>
            </a:r>
            <a:r>
              <a:rPr lang="en-US" sz="1400" spc="-1" dirty="0">
                <a:solidFill>
                  <a:schemeClr val="tx1"/>
                </a:solidFill>
                <a:highlight>
                  <a:srgbClr val="FFFF00"/>
                </a:highlight>
                <a:latin typeface="Times New Roman" panose="02020603050405020304" pitchFamily="18" charset="0"/>
                <a:cs typeface="Times New Roman" panose="02020603050405020304" pitchFamily="18" charset="0"/>
                <a:sym typeface="Arial"/>
              </a:rPr>
              <a:t>25/1372r1, </a:t>
            </a:r>
            <a:r>
              <a:rPr lang="en-US" sz="1400" spc="-1" dirty="0">
                <a:solidFill>
                  <a:schemeClr val="tx1"/>
                </a:solidFill>
                <a:latin typeface="Times New Roman" panose="02020603050405020304" pitchFamily="18" charset="0"/>
                <a:cs typeface="Times New Roman" panose="02020603050405020304" pitchFamily="18" charset="0"/>
                <a:sym typeface="Arial"/>
              </a:rPr>
              <a:t>25/1383r1</a:t>
            </a:r>
            <a:endParaRPr lang="en-US" sz="1400" spc="-1" dirty="0">
              <a:solidFill>
                <a:schemeClr val="tx1"/>
              </a:solidFill>
              <a:highlight>
                <a:srgbClr val="FFFF00"/>
              </a:highlight>
              <a:latin typeface="Times New Roman" panose="02020603050405020304" pitchFamily="18" charset="0"/>
              <a:cs typeface="Times New Roman" panose="02020603050405020304" pitchFamily="18" charset="0"/>
              <a:sym typeface="Arial"/>
            </a:endParaRPr>
          </a:p>
          <a:p>
            <a:pPr marL="514350" lvl="1">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Carol Ansley		</a:t>
            </a:r>
            <a:r>
              <a:rPr lang="en-US" sz="1400" spc="-1" dirty="0">
                <a:solidFill>
                  <a:schemeClr val="tx1"/>
                </a:solidFill>
                <a:highlight>
                  <a:srgbClr val="FFFF00"/>
                </a:highlight>
                <a:latin typeface="Times New Roman" panose="02020603050405020304" pitchFamily="18" charset="0"/>
                <a:cs typeface="Times New Roman" panose="02020603050405020304" pitchFamily="18" charset="0"/>
                <a:sym typeface="Arial"/>
              </a:rPr>
              <a:t>25/1116r4</a:t>
            </a:r>
          </a:p>
          <a:p>
            <a:pPr marL="514350" lvl="1">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Stephane Baron	</a:t>
            </a:r>
            <a:r>
              <a:rPr lang="en-US" sz="1400" spc="-1" dirty="0">
                <a:solidFill>
                  <a:schemeClr val="tx1"/>
                </a:solidFill>
                <a:highlight>
                  <a:srgbClr val="FFFF00"/>
                </a:highlight>
                <a:latin typeface="Times New Roman" panose="02020603050405020304" pitchFamily="18" charset="0"/>
                <a:cs typeface="Times New Roman" panose="02020603050405020304" pitchFamily="18" charset="0"/>
                <a:sym typeface="Arial"/>
              </a:rPr>
              <a:t>25/1112r3, 25/1113r3</a:t>
            </a:r>
          </a:p>
          <a:p>
            <a:pPr marL="514350" lvl="1">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Federico </a:t>
            </a:r>
            <a:r>
              <a:rPr lang="en-US" sz="1400" spc="-1" dirty="0" err="1">
                <a:solidFill>
                  <a:schemeClr val="tx1"/>
                </a:solidFill>
                <a:latin typeface="Times New Roman" panose="02020603050405020304" pitchFamily="18" charset="0"/>
                <a:cs typeface="Times New Roman" panose="02020603050405020304" pitchFamily="18" charset="0"/>
                <a:sym typeface="Arial"/>
              </a:rPr>
              <a:t>Lovison</a:t>
            </a:r>
            <a:r>
              <a:rPr lang="en-US" sz="1400" spc="-1" dirty="0">
                <a:solidFill>
                  <a:schemeClr val="tx1"/>
                </a:solidFill>
                <a:latin typeface="Times New Roman" panose="02020603050405020304" pitchFamily="18" charset="0"/>
                <a:cs typeface="Times New Roman" panose="02020603050405020304" pitchFamily="18" charset="0"/>
                <a:sym typeface="Arial"/>
              </a:rPr>
              <a:t>	</a:t>
            </a:r>
            <a:r>
              <a:rPr lang="en-US" sz="1400" spc="-1" dirty="0">
                <a:solidFill>
                  <a:schemeClr val="tx1"/>
                </a:solidFill>
                <a:highlight>
                  <a:srgbClr val="00FF00"/>
                </a:highlight>
                <a:latin typeface="Times New Roman" panose="02020603050405020304" pitchFamily="18" charset="0"/>
                <a:cs typeface="Times New Roman" panose="02020603050405020304" pitchFamily="18" charset="0"/>
                <a:sym typeface="Arial"/>
              </a:rPr>
              <a:t>25/174r2</a:t>
            </a:r>
            <a:r>
              <a:rPr lang="en-US" sz="1400" spc="-1" dirty="0">
                <a:solidFill>
                  <a:schemeClr val="tx1"/>
                </a:solidFill>
                <a:latin typeface="Times New Roman" panose="02020603050405020304" pitchFamily="18" charset="0"/>
                <a:cs typeface="Times New Roman" panose="02020603050405020304" pitchFamily="18" charset="0"/>
                <a:sym typeface="Arial"/>
              </a:rPr>
              <a:t>, </a:t>
            </a:r>
            <a:r>
              <a:rPr lang="en-US" sz="1400" spc="-1" dirty="0">
                <a:solidFill>
                  <a:schemeClr val="tx1"/>
                </a:solidFill>
                <a:highlight>
                  <a:srgbClr val="FFFF00"/>
                </a:highlight>
                <a:latin typeface="Times New Roman" panose="02020603050405020304" pitchFamily="18" charset="0"/>
                <a:cs typeface="Times New Roman" panose="02020603050405020304" pitchFamily="18" charset="0"/>
                <a:sym typeface="Arial"/>
              </a:rPr>
              <a:t>25/1290r1</a:t>
            </a:r>
          </a:p>
          <a:p>
            <a:pPr marL="514350" lvl="1">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Jouni Malinen		25/155r5 - motioned</a:t>
            </a:r>
          </a:p>
          <a:p>
            <a:pPr marL="514350" lvl="1">
              <a:defRPr sz="1500" spc="-1">
                <a:latin typeface="Arial"/>
                <a:ea typeface="Arial"/>
                <a:cs typeface="Arial"/>
                <a:sym typeface="Arial"/>
              </a:defRPr>
            </a:pPr>
            <a:endParaRPr lang="en-US" sz="1400" spc="-1" dirty="0">
              <a:solidFill>
                <a:schemeClr val="tx1"/>
              </a:solidFill>
              <a:latin typeface="Times New Roman" panose="02020603050405020304" pitchFamily="18" charset="0"/>
              <a:cs typeface="Times New Roman" panose="02020603050405020304" pitchFamily="18" charset="0"/>
              <a:sym typeface="Arial"/>
            </a:endParaRPr>
          </a:p>
          <a:p>
            <a:pPr marL="385763" lvl="1">
              <a:defRPr sz="1500" spc="-1">
                <a:latin typeface="Arial"/>
                <a:ea typeface="Arial"/>
                <a:cs typeface="Arial"/>
                <a:sym typeface="Arial"/>
              </a:defRPr>
            </a:pPr>
            <a:r>
              <a:rPr lang="en-US" sz="1400" dirty="0">
                <a:highlight>
                  <a:srgbClr val="00FF00"/>
                </a:highlight>
              </a:rPr>
              <a:t>Presented</a:t>
            </a:r>
            <a:r>
              <a:rPr lang="en-US" sz="1400" dirty="0"/>
              <a:t>, </a:t>
            </a:r>
            <a:r>
              <a:rPr lang="en-US" sz="1400" dirty="0" err="1">
                <a:highlight>
                  <a:srgbClr val="FFFF00"/>
                </a:highlight>
              </a:rPr>
              <a:t>strawpolled</a:t>
            </a:r>
            <a:r>
              <a:rPr lang="en-US" sz="1400" b="1" dirty="0"/>
              <a:t>, in progress</a:t>
            </a:r>
          </a:p>
        </p:txBody>
      </p:sp>
    </p:spTree>
    <p:extLst>
      <p:ext uri="{BB962C8B-B14F-4D97-AF65-F5344CB8AC3E}">
        <p14:creationId xmlns:p14="http://schemas.microsoft.com/office/powerpoint/2010/main" val="1786540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1524000" y="1751761"/>
            <a:ext cx="9144000" cy="4420437"/>
          </a:xfrm>
        </p:spPr>
        <p:txBody>
          <a:bodyPr>
            <a:normAutofit fontScale="92500" lnSpcReduction="20000"/>
          </a:bodyPr>
          <a:lstStyle/>
          <a:p>
            <a:r>
              <a:rPr lang="en-US" dirty="0"/>
              <a:t>TG use case start:					March 2021</a:t>
            </a:r>
          </a:p>
          <a:p>
            <a:r>
              <a:rPr lang="en-US" dirty="0"/>
              <a:t>Use case completion:				February 2022</a:t>
            </a:r>
          </a:p>
          <a:p>
            <a:r>
              <a:rPr lang="en-US" dirty="0"/>
              <a:t>Features identified:				September 2022</a:t>
            </a:r>
          </a:p>
          <a:p>
            <a:r>
              <a:rPr lang="en-US" dirty="0"/>
              <a:t>Comment collection</a:t>
            </a:r>
            <a:r>
              <a:rPr lang="en-US" dirty="0">
                <a:solidFill>
                  <a:schemeClr val="tx1"/>
                </a:solidFill>
              </a:rPr>
              <a:t>:				May 2024</a:t>
            </a:r>
          </a:p>
          <a:p>
            <a:r>
              <a:rPr lang="en-US" dirty="0">
                <a:solidFill>
                  <a:schemeClr val="tx1"/>
                </a:solidFill>
              </a:rPr>
              <a:t>LB initial:   						January 2025</a:t>
            </a:r>
          </a:p>
          <a:p>
            <a:r>
              <a:rPr lang="en-US" dirty="0">
                <a:solidFill>
                  <a:schemeClr val="tx1"/>
                </a:solidFill>
              </a:rPr>
              <a:t>LB re-circ:  						August 2025</a:t>
            </a:r>
          </a:p>
          <a:p>
            <a:r>
              <a:rPr lang="en-US" dirty="0">
                <a:solidFill>
                  <a:schemeClr val="tx1"/>
                </a:solidFill>
              </a:rPr>
              <a:t>MDR: 								August 2025</a:t>
            </a:r>
          </a:p>
          <a:p>
            <a:r>
              <a:rPr lang="en-US" dirty="0">
                <a:solidFill>
                  <a:schemeClr val="tx1"/>
                </a:solidFill>
              </a:rPr>
              <a:t>Ballot Pool: 						November 2025</a:t>
            </a:r>
          </a:p>
          <a:p>
            <a:r>
              <a:rPr lang="en-US" dirty="0">
                <a:solidFill>
                  <a:schemeClr val="tx1"/>
                </a:solidFill>
              </a:rPr>
              <a:t>SA ballot: 							January 2026</a:t>
            </a:r>
          </a:p>
          <a:p>
            <a:r>
              <a:rPr lang="en-US" dirty="0">
                <a:solidFill>
                  <a:schemeClr val="tx1"/>
                </a:solidFill>
              </a:rPr>
              <a:t>SA re-circ: 						March 2026 </a:t>
            </a:r>
          </a:p>
          <a:p>
            <a:r>
              <a:rPr lang="en-US" dirty="0">
                <a:solidFill>
                  <a:schemeClr val="tx1"/>
                </a:solidFill>
              </a:rPr>
              <a:t>802.11/LMSC approval: 			May 2026</a:t>
            </a:r>
          </a:p>
          <a:p>
            <a:r>
              <a:rPr lang="en-US" dirty="0">
                <a:solidFill>
                  <a:schemeClr val="tx1"/>
                </a:solidFill>
              </a:rPr>
              <a:t>RevCom/SASB approval: 			July 2026</a:t>
            </a:r>
          </a:p>
          <a:p>
            <a:endParaRPr lang="en-US" dirty="0">
              <a:solidFill>
                <a:schemeClr val="tx1"/>
              </a:solidFill>
            </a:endParaRP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66</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sz="1800" b="0" dirty="0">
                <a:solidFill>
                  <a:schemeClr val="tx1"/>
                </a:solidFill>
                <a:sym typeface="Arial"/>
              </a:rPr>
              <a:t>Approve the prior session minutes: </a:t>
            </a:r>
            <a:endParaRPr lang="en-US" sz="1800" b="0" dirty="0">
              <a:solidFill>
                <a:srgbClr val="262626"/>
              </a:solidFill>
              <a:effectLst/>
              <a:latin typeface="Helvetica Neue" panose="02000503000000020004" pitchFamily="2" charset="0"/>
            </a:endParaRPr>
          </a:p>
          <a:p>
            <a:r>
              <a:rPr lang="en-US" sz="1800" b="0" dirty="0">
                <a:solidFill>
                  <a:schemeClr val="tx1"/>
                </a:solidFill>
              </a:rPr>
              <a:t>11-25/939r0 (May Interim minutes)</a:t>
            </a:r>
          </a:p>
          <a:p>
            <a:r>
              <a:rPr lang="en-US" sz="1800" b="0" dirty="0">
                <a:solidFill>
                  <a:schemeClr val="tx1"/>
                </a:solidFill>
              </a:rPr>
              <a:t>11-25/1016r0 (TGbi teleconference minutes May-July 2025)</a:t>
            </a:r>
          </a:p>
          <a:p>
            <a:r>
              <a:rPr lang="en-US" sz="1800" b="0" dirty="0">
                <a:solidFill>
                  <a:schemeClr val="tx1"/>
                </a:solidFill>
              </a:rPr>
              <a:t>11-25/1117r0 (TGbi virtual ad hoc minutes July 2025) </a:t>
            </a:r>
          </a:p>
          <a:p>
            <a:endParaRPr lang="en-US" sz="1800" b="0" dirty="0">
              <a:solidFill>
                <a:schemeClr val="tx1"/>
              </a:solidFill>
            </a:endParaRPr>
          </a:p>
          <a:p>
            <a:endParaRPr lang="en-US" sz="1800" b="0" dirty="0">
              <a:solidFill>
                <a:schemeClr val="tx1"/>
              </a:solidFill>
            </a:endParaRPr>
          </a:p>
          <a:p>
            <a:r>
              <a:rPr lang="en-US" sz="1800" b="0" dirty="0"/>
              <a:t>Mover:    Antonio de la Oliva</a:t>
            </a:r>
          </a:p>
          <a:p>
            <a:r>
              <a:rPr lang="en-US" sz="1800" b="0" dirty="0"/>
              <a:t>Second:   Jerome Henry</a:t>
            </a:r>
          </a:p>
          <a:p>
            <a:r>
              <a:rPr lang="en-US" sz="1800" b="0" dirty="0"/>
              <a:t>Approved by unanimous consent, 22 attendees on-line, 14 in the room</a:t>
            </a:r>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15926523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289302-35DC-122C-B97D-ABCFE85515E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EE6E72-A3D7-5196-8CFF-57D79255B46E}"/>
              </a:ext>
            </a:extLst>
          </p:cNvPr>
          <p:cNvSpPr>
            <a:spLocks noGrp="1"/>
          </p:cNvSpPr>
          <p:nvPr>
            <p:ph type="title"/>
          </p:nvPr>
        </p:nvSpPr>
        <p:spPr>
          <a:xfrm>
            <a:off x="914401" y="685801"/>
            <a:ext cx="10361084" cy="685799"/>
          </a:xfrm>
        </p:spPr>
        <p:txBody>
          <a:bodyPr/>
          <a:lstStyle/>
          <a:p>
            <a:r>
              <a:rPr lang="en-US" dirty="0"/>
              <a:t>Motion # 67 - revised</a:t>
            </a:r>
          </a:p>
        </p:txBody>
      </p:sp>
      <p:sp>
        <p:nvSpPr>
          <p:cNvPr id="3" name="Content Placeholder 2">
            <a:extLst>
              <a:ext uri="{FF2B5EF4-FFF2-40B4-BE49-F238E27FC236}">
                <a16:creationId xmlns:a16="http://schemas.microsoft.com/office/drawing/2014/main" id="{8D5BF1AE-A5B9-6A1E-96ED-F81399B5AD3F}"/>
              </a:ext>
            </a:extLst>
          </p:cNvPr>
          <p:cNvSpPr>
            <a:spLocks noGrp="1"/>
          </p:cNvSpPr>
          <p:nvPr>
            <p:ph idx="1"/>
          </p:nvPr>
        </p:nvSpPr>
        <p:spPr>
          <a:xfrm>
            <a:off x="762000" y="1295400"/>
            <a:ext cx="10896599" cy="5029199"/>
          </a:xfrm>
        </p:spPr>
        <p:txBody>
          <a:bodyPr>
            <a:normAutofit/>
          </a:bodyPr>
          <a:lstStyle/>
          <a:p>
            <a:r>
              <a:rPr lang="en-US" sz="1000" b="0" dirty="0"/>
              <a:t>Approve the texts and CID resolutions listed below and incorporate the indicated text changes into the TGbi draft.</a:t>
            </a:r>
            <a:endParaRPr lang="en-US" sz="1000" dirty="0">
              <a:effectLst/>
              <a:latin typeface="Calibri" panose="020F0502020204030204" pitchFamily="34" charset="0"/>
              <a:ea typeface="Aptos" panose="020B0004020202020204" pitchFamily="34" charset="0"/>
            </a:endParaRPr>
          </a:p>
          <a:p>
            <a:r>
              <a:rPr lang="fr-FR" sz="1000" b="0" dirty="0"/>
              <a:t>doc </a:t>
            </a:r>
            <a:r>
              <a:rPr lang="fr-FR" sz="1000" dirty="0"/>
              <a:t>25/925r3</a:t>
            </a:r>
            <a:r>
              <a:rPr lang="fr-FR" sz="1000" b="0" dirty="0"/>
              <a:t> : 19 </a:t>
            </a:r>
            <a:r>
              <a:rPr lang="fr-FR" sz="1000" b="0" dirty="0" err="1"/>
              <a:t>comments</a:t>
            </a:r>
            <a:r>
              <a:rPr lang="fr-FR" sz="1000" b="0" dirty="0"/>
              <a:t>: 26, 31, 33, 199, 206, 308, 309, 326, 331, 332, 426, 429, 438, 441, 444, 446, 450, 853, 855.</a:t>
            </a:r>
          </a:p>
          <a:p>
            <a:r>
              <a:rPr lang="fr-FR" sz="1000" b="0" dirty="0"/>
              <a:t>doc </a:t>
            </a:r>
            <a:r>
              <a:rPr lang="fr-FR" sz="1000" dirty="0"/>
              <a:t>25/477r5</a:t>
            </a:r>
            <a:r>
              <a:rPr lang="fr-FR" sz="1000" b="0" dirty="0"/>
              <a:t> : 31 </a:t>
            </a:r>
            <a:r>
              <a:rPr lang="fr-FR" sz="1000" b="0" dirty="0" err="1"/>
              <a:t>comments</a:t>
            </a:r>
            <a:r>
              <a:rPr lang="fr-FR" sz="1000" b="0" dirty="0"/>
              <a:t>: 36, 37, 56, 57, 58, 59, 60, 215, 216, 307, 333, 420, 452, 454, 480, 481, 482, 484, 485, 486, 487, 488, 507, 509, 793, 794, 856, 860, 1007, 1022, 1023.</a:t>
            </a:r>
          </a:p>
          <a:p>
            <a:r>
              <a:rPr lang="fr-FR" sz="1000" b="0" dirty="0"/>
              <a:t>doc </a:t>
            </a:r>
            <a:r>
              <a:rPr lang="fr-FR" sz="1000" dirty="0"/>
              <a:t>25/955r0</a:t>
            </a:r>
            <a:r>
              <a:rPr lang="fr-FR" sz="1000" b="0" dirty="0"/>
              <a:t> : 3 </a:t>
            </a:r>
            <a:r>
              <a:rPr lang="fr-FR" sz="1000" b="0" dirty="0" err="1"/>
              <a:t>comments</a:t>
            </a:r>
            <a:r>
              <a:rPr lang="fr-FR" sz="1000" b="0" dirty="0"/>
              <a:t>: 888, 942, 974.							 doc </a:t>
            </a:r>
            <a:r>
              <a:rPr lang="fr-FR" sz="1000" dirty="0"/>
              <a:t>25/709r10</a:t>
            </a:r>
            <a:r>
              <a:rPr lang="fr-FR" sz="1000" b="0" dirty="0"/>
              <a:t> : 3 </a:t>
            </a:r>
            <a:r>
              <a:rPr lang="fr-FR" sz="1000" b="0" dirty="0" err="1"/>
              <a:t>comments</a:t>
            </a:r>
            <a:r>
              <a:rPr lang="fr-FR" sz="1000" b="0" dirty="0"/>
              <a:t>: 257, 760 and 761.</a:t>
            </a:r>
          </a:p>
          <a:p>
            <a:r>
              <a:rPr lang="fr-FR" sz="1000" b="0" dirty="0"/>
              <a:t>doc </a:t>
            </a:r>
            <a:r>
              <a:rPr lang="fr-FR" sz="1000" dirty="0"/>
              <a:t>25/435r5</a:t>
            </a:r>
            <a:r>
              <a:rPr lang="fr-FR" sz="1000" b="0" dirty="0"/>
              <a:t> : 3 </a:t>
            </a:r>
            <a:r>
              <a:rPr lang="fr-FR" sz="1000" b="0" dirty="0" err="1"/>
              <a:t>comments</a:t>
            </a:r>
            <a:r>
              <a:rPr lang="fr-FR" sz="1000" b="0" dirty="0"/>
              <a:t> 267, 268 and 164						 doc </a:t>
            </a:r>
            <a:r>
              <a:rPr lang="fr-FR" sz="1000" dirty="0"/>
              <a:t>25/759r7</a:t>
            </a:r>
            <a:r>
              <a:rPr lang="fr-FR" sz="1000" b="0" dirty="0"/>
              <a:t> : 13 </a:t>
            </a:r>
            <a:r>
              <a:rPr lang="fr-FR" sz="1000" b="0" dirty="0" err="1"/>
              <a:t>comments</a:t>
            </a:r>
            <a:r>
              <a:rPr lang="fr-FR" sz="1000" b="0" dirty="0"/>
              <a:t>: 779, 991, 947, 929, 2, 5, 7, 141, 912, 940, 943, 961, 981.</a:t>
            </a:r>
          </a:p>
          <a:p>
            <a:r>
              <a:rPr lang="fr-FR" sz="1000" b="0" dirty="0"/>
              <a:t>doc </a:t>
            </a:r>
            <a:r>
              <a:rPr lang="fr-FR" sz="1000" dirty="0"/>
              <a:t>25/451r5</a:t>
            </a:r>
            <a:r>
              <a:rPr lang="fr-FR" sz="1000" b="0" dirty="0"/>
              <a:t> :  24 </a:t>
            </a:r>
            <a:r>
              <a:rPr lang="fr-FR" sz="1000" b="0" dirty="0" err="1"/>
              <a:t>comments</a:t>
            </a:r>
            <a:r>
              <a:rPr lang="fr-FR" sz="1000" b="0" dirty="0"/>
              <a:t>: 91, 555, 121, 556, 92, 288, 1067, 214, 811, 93, 350, 349, 1068, 558, 94, 289, 559, 290, 812, 124, 560, 813, 351, 970.</a:t>
            </a:r>
          </a:p>
          <a:p>
            <a:r>
              <a:rPr lang="fr-FR" sz="1000" b="0" dirty="0"/>
              <a:t>doc </a:t>
            </a:r>
            <a:r>
              <a:rPr lang="fr-FR" sz="1000" dirty="0"/>
              <a:t>25/452r3</a:t>
            </a:r>
            <a:r>
              <a:rPr lang="fr-FR" sz="1000" b="0" dirty="0"/>
              <a:t> : 29 </a:t>
            </a:r>
            <a:r>
              <a:rPr lang="fr-FR" sz="1000" b="0" dirty="0" err="1"/>
              <a:t>comments</a:t>
            </a:r>
            <a:r>
              <a:rPr lang="fr-FR" sz="1000" b="0" dirty="0"/>
              <a:t>: 469, 1005, 50, 51, 52, 470, 471, 1006, 472, 952, 53, 210, 473, 474, 949, 933, 54, 475, 953, 934, 476, 55, 477, 478, 212, 753, 122, 479, 313.</a:t>
            </a:r>
          </a:p>
          <a:p>
            <a:r>
              <a:rPr lang="fr-FR" sz="1000" b="0" dirty="0"/>
              <a:t>doc </a:t>
            </a:r>
            <a:r>
              <a:rPr lang="fr-FR" sz="1000" dirty="0"/>
              <a:t>25/934r1</a:t>
            </a:r>
            <a:r>
              <a:rPr lang="fr-FR" sz="1000" b="0" dirty="0"/>
              <a:t> : 28 </a:t>
            </a:r>
            <a:r>
              <a:rPr lang="fr-FR" sz="1000" b="0" dirty="0" err="1"/>
              <a:t>comments</a:t>
            </a:r>
            <a:r>
              <a:rPr lang="fr-FR" sz="1000" b="0" dirty="0"/>
              <a:t>: 28, 38, 48, 110, 187, 188, 189, 190, 207, 401, 451, 492, 518, 521, 525, 526, 527, 528, 529, 531, 532, 939, 956, 1041, 1042, 1043, 1044, 1046.</a:t>
            </a:r>
          </a:p>
          <a:p>
            <a:r>
              <a:rPr lang="fr-FR" sz="1000" b="0" dirty="0"/>
              <a:t>doc</a:t>
            </a:r>
            <a:r>
              <a:rPr lang="fr-FR" sz="1000" dirty="0"/>
              <a:t> 25/535r3 </a:t>
            </a:r>
            <a:r>
              <a:rPr lang="fr-FR" sz="1000" b="0" dirty="0"/>
              <a:t>: 2 </a:t>
            </a:r>
            <a:r>
              <a:rPr lang="fr-FR" sz="1000" b="0" dirty="0" err="1"/>
              <a:t>comments</a:t>
            </a:r>
            <a:r>
              <a:rPr lang="fr-FR" sz="1000" b="0" dirty="0"/>
              <a:t> : 967 and 269						 	doc </a:t>
            </a:r>
            <a:r>
              <a:rPr lang="fr-FR" sz="1000" dirty="0"/>
              <a:t>25/532r6 </a:t>
            </a:r>
            <a:r>
              <a:rPr lang="fr-FR" sz="1000" b="0" dirty="0"/>
              <a:t>: 1 comment : 174</a:t>
            </a:r>
          </a:p>
          <a:p>
            <a:r>
              <a:rPr lang="fr-FR" sz="1000" b="0" dirty="0"/>
              <a:t>doc </a:t>
            </a:r>
            <a:r>
              <a:rPr lang="fr-FR" sz="1000" dirty="0"/>
              <a:t>25/1079r1</a:t>
            </a:r>
            <a:r>
              <a:rPr lang="fr-FR" sz="1000" b="0" dirty="0"/>
              <a:t> : 11 </a:t>
            </a:r>
            <a:r>
              <a:rPr lang="fr-FR" sz="1000" b="0" dirty="0" err="1"/>
              <a:t>comments</a:t>
            </a:r>
            <a:r>
              <a:rPr lang="fr-FR" sz="1000" b="0" dirty="0"/>
              <a:t> : 185, 260, 396, 397, 643, 645, 657, 660, 661, 733, 1008.	 	doc </a:t>
            </a:r>
            <a:r>
              <a:rPr lang="fr-FR" sz="1000" dirty="0"/>
              <a:t>25/0995r3</a:t>
            </a:r>
            <a:r>
              <a:rPr lang="fr-FR" sz="1000" b="0" dirty="0"/>
              <a:t> : 15 </a:t>
            </a:r>
            <a:r>
              <a:rPr lang="fr-FR" sz="1000" b="0" dirty="0" err="1"/>
              <a:t>comments</a:t>
            </a:r>
            <a:r>
              <a:rPr lang="fr-FR" sz="1000" b="0" dirty="0"/>
              <a:t> : 34, 35, 203, 204, 205, 291, 431, 432, 436, 448, 449, 751, 772, 998, 1002</a:t>
            </a:r>
          </a:p>
          <a:p>
            <a:r>
              <a:rPr lang="fr-FR" sz="1000" b="0" dirty="0"/>
              <a:t>doc </a:t>
            </a:r>
            <a:r>
              <a:rPr lang="fr-FR" sz="1000" dirty="0"/>
              <a:t>25/1078r3</a:t>
            </a:r>
            <a:r>
              <a:rPr lang="fr-FR" sz="1000" b="0" dirty="0"/>
              <a:t> : 22 </a:t>
            </a:r>
            <a:r>
              <a:rPr lang="fr-FR" sz="1000" b="0" dirty="0" err="1"/>
              <a:t>comments</a:t>
            </a:r>
            <a:r>
              <a:rPr lang="fr-FR" sz="1000" b="0" dirty="0"/>
              <a:t> : 17, 186, 39, 320, 367, 368, 398, 462, 463, 464, 489, 490, 642, 646, 654, 656, 658, 659, 662, 663, 767, 990</a:t>
            </a:r>
          </a:p>
          <a:p>
            <a:r>
              <a:rPr lang="fr-FR" sz="1000" b="0" dirty="0"/>
              <a:t>doc </a:t>
            </a:r>
            <a:r>
              <a:rPr lang="fr-FR" sz="1000" dirty="0"/>
              <a:t>25/1008r3</a:t>
            </a:r>
            <a:r>
              <a:rPr lang="fr-FR" sz="1000" b="0" dirty="0"/>
              <a:t> :  39 </a:t>
            </a:r>
            <a:r>
              <a:rPr lang="fr-FR" sz="1000" b="0" dirty="0" err="1"/>
              <a:t>comments</a:t>
            </a:r>
            <a:r>
              <a:rPr lang="fr-FR" sz="1000" b="0" dirty="0"/>
              <a:t> : 982, 9, 146, 781, 983, 780, 879, 769, 782, 148, 783, 976, 149, 321, 372, 920, 911, 985, 373, 374, 770, 785, 921, 299, 151, 375, 158, 786, 923, 987, 323, 184, 300, 988, 183, 386, 301, 152, 986</a:t>
            </a:r>
          </a:p>
          <a:p>
            <a:r>
              <a:rPr lang="fr-FR" sz="1000" b="0" dirty="0"/>
              <a:t>doc </a:t>
            </a:r>
            <a:r>
              <a:rPr lang="fr-FR" sz="1000" dirty="0"/>
              <a:t>25/1111r3</a:t>
            </a:r>
            <a:r>
              <a:rPr lang="fr-FR" sz="1000" b="0" dirty="0"/>
              <a:t> : 3 </a:t>
            </a:r>
            <a:r>
              <a:rPr lang="fr-FR" sz="1000" b="0" dirty="0" err="1"/>
              <a:t>comments</a:t>
            </a:r>
            <a:r>
              <a:rPr lang="fr-FR" sz="1000" b="0" dirty="0"/>
              <a:t> : 588, 593, 253						 doc </a:t>
            </a:r>
            <a:r>
              <a:rPr lang="fr-FR" sz="1000" dirty="0"/>
              <a:t>25/1029r2 </a:t>
            </a:r>
            <a:r>
              <a:rPr lang="fr-FR" sz="1000" b="0" dirty="0"/>
              <a:t>: 10 </a:t>
            </a:r>
            <a:r>
              <a:rPr lang="fr-FR" sz="1000" b="0" dirty="0" err="1"/>
              <a:t>comments</a:t>
            </a:r>
            <a:r>
              <a:rPr lang="fr-FR" sz="1000" b="0" dirty="0"/>
              <a:t>: 220, 258, 292, 632, 763, 774, 892, 896, 907, 910.</a:t>
            </a:r>
          </a:p>
          <a:p>
            <a:r>
              <a:rPr lang="fr-FR" sz="1000" b="0" dirty="0"/>
              <a:t>doc </a:t>
            </a:r>
            <a:r>
              <a:rPr lang="fr-FR" sz="1000" dirty="0"/>
              <a:t>25/1114r4</a:t>
            </a:r>
            <a:r>
              <a:rPr lang="fr-FR" sz="1000" b="0" dirty="0"/>
              <a:t> : 32 </a:t>
            </a:r>
            <a:r>
              <a:rPr lang="fr-FR" sz="1000" b="0" dirty="0" err="1"/>
              <a:t>comments</a:t>
            </a:r>
            <a:r>
              <a:rPr lang="fr-FR" sz="1000" b="0" dirty="0"/>
              <a:t>: 799, 68, 337, 955, 69, 70, 71, 72, 73, 107, 227, 228, 229, 230, 232, 338, 339, 342, 520, 523, 524, 530, 533, 534, 758, 800, 801, 862, 863, 864, 866, 867.</a:t>
            </a:r>
          </a:p>
          <a:p>
            <a:r>
              <a:rPr lang="fr-FR" sz="1000" b="0" dirty="0"/>
              <a:t>doc </a:t>
            </a:r>
            <a:r>
              <a:rPr lang="fr-FR" sz="1000" dirty="0"/>
              <a:t>25/1121r0</a:t>
            </a:r>
            <a:r>
              <a:rPr lang="fr-FR" sz="1000" b="0" dirty="0"/>
              <a:t> : 2 </a:t>
            </a:r>
            <a:r>
              <a:rPr lang="fr-FR" sz="1000" b="0" dirty="0" err="1"/>
              <a:t>comments</a:t>
            </a:r>
            <a:r>
              <a:rPr lang="fr-FR" sz="1000" b="0" dirty="0"/>
              <a:t> : 254 and 255</a:t>
            </a:r>
          </a:p>
          <a:p>
            <a:r>
              <a:rPr lang="fr-FR" sz="1000" b="0" dirty="0"/>
              <a:t>doc </a:t>
            </a:r>
            <a:r>
              <a:rPr lang="fr-FR" sz="1000" dirty="0"/>
              <a:t>25/1003r2</a:t>
            </a:r>
            <a:r>
              <a:rPr lang="fr-FR" sz="1000" b="0" dirty="0"/>
              <a:t> : 23 </a:t>
            </a:r>
            <a:r>
              <a:rPr lang="fr-FR" sz="1000" b="0" dirty="0" err="1"/>
              <a:t>comments</a:t>
            </a:r>
            <a:r>
              <a:rPr lang="fr-FR" sz="1000" b="0" dirty="0"/>
              <a:t>: 890, 168, 170, 171, 172, 179, 180, 293, 294, 295, 296, 413, 414, 720, 725, 727, 729, 730, 731, 732, 916, 142, 721.</a:t>
            </a:r>
          </a:p>
          <a:p>
            <a:r>
              <a:rPr lang="fr-FR" sz="1000" b="0" dirty="0"/>
              <a:t>doc </a:t>
            </a:r>
            <a:r>
              <a:rPr lang="fr-FR" sz="1000" dirty="0"/>
              <a:t>25/1107r1</a:t>
            </a:r>
            <a:r>
              <a:rPr lang="fr-FR" sz="1000" b="0" dirty="0"/>
              <a:t> : 7 </a:t>
            </a:r>
            <a:r>
              <a:rPr lang="fr-FR" sz="1000" b="0" dirty="0" err="1"/>
              <a:t>comments</a:t>
            </a:r>
            <a:r>
              <a:rPr lang="fr-FR" sz="1000" b="0" dirty="0"/>
              <a:t>: 569, 154, 575, 572, 576, 577, 578				 doc </a:t>
            </a:r>
            <a:r>
              <a:rPr lang="fr-FR" sz="1000" dirty="0"/>
              <a:t>1124r1</a:t>
            </a:r>
            <a:r>
              <a:rPr lang="fr-FR" sz="1000" b="0" dirty="0"/>
              <a:t> : 1 comment : 948</a:t>
            </a:r>
          </a:p>
          <a:p>
            <a:endParaRPr lang="en-US" sz="1000" b="0" i="0" u="none" strike="noStrike" dirty="0">
              <a:solidFill>
                <a:srgbClr val="212121"/>
              </a:solidFill>
              <a:effectLst/>
              <a:latin typeface="Calibri" panose="020F0502020204030204" pitchFamily="34" charset="0"/>
            </a:endParaRPr>
          </a:p>
          <a:p>
            <a:r>
              <a:rPr lang="en-US" sz="1000" b="0" dirty="0"/>
              <a:t>Mover:    Jerome Henry</a:t>
            </a:r>
          </a:p>
          <a:p>
            <a:r>
              <a:rPr lang="en-US" sz="1000" b="0" dirty="0"/>
              <a:t>Second:   Po-Kai Huang</a:t>
            </a:r>
          </a:p>
          <a:p>
            <a:r>
              <a:rPr lang="en-US" sz="1000" b="0" dirty="0"/>
              <a:t>Approved by unanimous consent, 22 attendees on-line, 14 in the room</a:t>
            </a:r>
          </a:p>
        </p:txBody>
      </p:sp>
      <p:sp>
        <p:nvSpPr>
          <p:cNvPr id="4" name="Slide Number Placeholder 3">
            <a:extLst>
              <a:ext uri="{FF2B5EF4-FFF2-40B4-BE49-F238E27FC236}">
                <a16:creationId xmlns:a16="http://schemas.microsoft.com/office/drawing/2014/main" id="{209B097E-20B9-C708-5312-695A443DF912}"/>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5426211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F65E88-1646-E5A7-8524-6FFEEB9F769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7E1217B-F701-1F52-D50D-4FAD1E17670F}"/>
              </a:ext>
            </a:extLst>
          </p:cNvPr>
          <p:cNvSpPr>
            <a:spLocks noGrp="1"/>
          </p:cNvSpPr>
          <p:nvPr>
            <p:ph type="title"/>
          </p:nvPr>
        </p:nvSpPr>
        <p:spPr>
          <a:xfrm>
            <a:off x="914401" y="685801"/>
            <a:ext cx="10361084" cy="685799"/>
          </a:xfrm>
        </p:spPr>
        <p:txBody>
          <a:bodyPr/>
          <a:lstStyle/>
          <a:p>
            <a:r>
              <a:rPr lang="en-US" dirty="0"/>
              <a:t>Motion # 68</a:t>
            </a:r>
          </a:p>
        </p:txBody>
      </p:sp>
      <p:sp>
        <p:nvSpPr>
          <p:cNvPr id="3" name="Content Placeholder 2">
            <a:extLst>
              <a:ext uri="{FF2B5EF4-FFF2-40B4-BE49-F238E27FC236}">
                <a16:creationId xmlns:a16="http://schemas.microsoft.com/office/drawing/2014/main" id="{3EC74C88-380B-CEBC-AFA7-50322BC1DF62}"/>
              </a:ext>
            </a:extLst>
          </p:cNvPr>
          <p:cNvSpPr>
            <a:spLocks noGrp="1"/>
          </p:cNvSpPr>
          <p:nvPr>
            <p:ph idx="1"/>
          </p:nvPr>
        </p:nvSpPr>
        <p:spPr>
          <a:xfrm>
            <a:off x="914401" y="1447800"/>
            <a:ext cx="10361084" cy="5027614"/>
          </a:xfrm>
        </p:spPr>
        <p:txBody>
          <a:bodyPr>
            <a:normAutofit fontScale="55000" lnSpcReduction="20000"/>
          </a:bodyPr>
          <a:lstStyle/>
          <a:p>
            <a:pPr marL="0" indent="0"/>
            <a:r>
              <a:rPr lang="en-US" sz="2400" b="0" dirty="0"/>
              <a:t>Approve the texts and CID resolutions listed below and incorporate the indicated text changes into the </a:t>
            </a:r>
            <a:r>
              <a:rPr lang="en-US" sz="2400" b="0" dirty="0" err="1"/>
              <a:t>TGbi</a:t>
            </a:r>
            <a:r>
              <a:rPr lang="en-US" sz="2400" b="0" dirty="0"/>
              <a:t> draft.</a:t>
            </a:r>
            <a:endParaRPr lang="en-US" b="0" dirty="0">
              <a:solidFill>
                <a:schemeClr val="tx1"/>
              </a:solidFill>
              <a:sym typeface="Arial"/>
            </a:endParaRPr>
          </a:p>
          <a:p>
            <a:r>
              <a:rPr lang="en-US" b="0" dirty="0">
                <a:solidFill>
                  <a:schemeClr val="tx1"/>
                </a:solidFill>
                <a:sym typeface="Arial"/>
              </a:rPr>
              <a:t>Specifically: </a:t>
            </a:r>
          </a:p>
          <a:p>
            <a:r>
              <a:rPr lang="fr-FR" b="0" dirty="0"/>
              <a:t>doc 25/1275r1 	5 </a:t>
            </a:r>
            <a:r>
              <a:rPr lang="fr-FR" b="0" dirty="0" err="1"/>
              <a:t>comments</a:t>
            </a:r>
            <a:r>
              <a:rPr lang="fr-FR" b="0" dirty="0"/>
              <a:t> : 18, 19, 208, 790, 791.</a:t>
            </a:r>
          </a:p>
          <a:p>
            <a:r>
              <a:rPr lang="fr-FR" b="0" dirty="0"/>
              <a:t>doc 25/1110r2 	19 </a:t>
            </a:r>
            <a:r>
              <a:rPr lang="fr-FR" b="0" dirty="0" err="1"/>
              <a:t>comments</a:t>
            </a:r>
            <a:r>
              <a:rPr lang="fr-FR" b="0" dirty="0"/>
              <a:t> : 615, 612, 319, 98, 105, 829, 361, 611, 363, 613, 614, 362, 640, 641, 839, 135, 136, 137, 259.</a:t>
            </a:r>
          </a:p>
          <a:p>
            <a:r>
              <a:rPr lang="fr-FR" b="0" dirty="0"/>
              <a:t>doc 25/536r7 	3 </a:t>
            </a:r>
            <a:r>
              <a:rPr lang="fr-FR" b="0" dirty="0" err="1"/>
              <a:t>comments</a:t>
            </a:r>
            <a:r>
              <a:rPr lang="fr-FR" b="0" dirty="0"/>
              <a:t> : 649, 965, 980.</a:t>
            </a:r>
          </a:p>
          <a:p>
            <a:r>
              <a:rPr lang="fr-FR" b="0" dirty="0"/>
              <a:t>doc 25/1092r1 	2 </a:t>
            </a:r>
            <a:r>
              <a:rPr lang="fr-FR" b="0" dirty="0" err="1"/>
              <a:t>comments</a:t>
            </a:r>
            <a:r>
              <a:rPr lang="fr-FR" b="0" dirty="0"/>
              <a:t> : 946, 182.</a:t>
            </a:r>
          </a:p>
          <a:p>
            <a:r>
              <a:rPr lang="fr-FR" b="0" dirty="0"/>
              <a:t>doc 25/1354r2 	1 comment : 757.</a:t>
            </a:r>
          </a:p>
          <a:p>
            <a:r>
              <a:rPr lang="fr-FR" b="0" dirty="0"/>
              <a:t>doc 25/1113r3 	23 </a:t>
            </a:r>
            <a:r>
              <a:rPr lang="fr-FR" b="0" dirty="0" err="1"/>
              <a:t>comments</a:t>
            </a:r>
            <a:r>
              <a:rPr lang="fr-FR" b="0" dirty="0"/>
              <a:t>: 78, 79, 82, 83, 84, 85, 86, 89,108,109, 120,150,197, 345, 437,554,854,870,954, 1051, 1053, 1054, 1058</a:t>
            </a:r>
          </a:p>
          <a:p>
            <a:r>
              <a:rPr lang="fr-FR" b="0" dirty="0"/>
              <a:t>doc 25/1290r2 	2 </a:t>
            </a:r>
            <a:r>
              <a:rPr lang="fr-FR" b="0" dirty="0" err="1"/>
              <a:t>comments</a:t>
            </a:r>
            <a:r>
              <a:rPr lang="fr-FR" b="0" dirty="0"/>
              <a:t> : 256 and 759.</a:t>
            </a:r>
          </a:p>
          <a:p>
            <a:r>
              <a:rPr lang="fr-FR" b="0" dirty="0"/>
              <a:t>doc 25/1100r5 	32 for </a:t>
            </a:r>
            <a:r>
              <a:rPr lang="fr-FR" b="0" dirty="0" err="1"/>
              <a:t>comments</a:t>
            </a:r>
            <a:r>
              <a:rPr lang="fr-FR" b="0" dirty="0"/>
              <a:t>: 128, 153, 157, 221, 222, 223, 224, 225, 352, 512, 514, 515, 516, 517, 561, 755, 795, 796, 797, 798, 814, 941, 1024, 1026, 1031, 1032, 1033, 1034, 1035, 1036, 1037, 1038.</a:t>
            </a:r>
          </a:p>
          <a:p>
            <a:r>
              <a:rPr lang="fr-FR" b="0" dirty="0"/>
              <a:t>doc 25/1116r4 	5 </a:t>
            </a:r>
            <a:r>
              <a:rPr lang="fr-FR" b="0" dirty="0" err="1"/>
              <a:t>comments</a:t>
            </a:r>
            <a:r>
              <a:rPr lang="fr-FR" b="0" dirty="0"/>
              <a:t>: 369, 735, 736, 876, 902</a:t>
            </a:r>
          </a:p>
          <a:p>
            <a:r>
              <a:rPr lang="fr-FR" b="0" dirty="0"/>
              <a:t>doc 25/1370r4 	11 </a:t>
            </a:r>
            <a:r>
              <a:rPr lang="fr-FR" b="0" dirty="0" err="1"/>
              <a:t>comments</a:t>
            </a:r>
            <a:r>
              <a:rPr lang="fr-FR" b="0" dirty="0"/>
              <a:t>: 590, 932, 466, 467, 310, 936, 738, 739, 741, 745, 740</a:t>
            </a:r>
          </a:p>
          <a:p>
            <a:r>
              <a:rPr lang="fr-FR" b="0" dirty="0"/>
              <a:t>doc 25/1368r0 	1 comment : 960</a:t>
            </a:r>
          </a:p>
          <a:p>
            <a:r>
              <a:rPr lang="fr-FR" b="0" dirty="0"/>
              <a:t>doc 25/1112r4 	69 </a:t>
            </a:r>
            <a:r>
              <a:rPr lang="fr-FR" b="0" dirty="0" err="1"/>
              <a:t>comments</a:t>
            </a:r>
            <a:r>
              <a:rPr lang="fr-FR" b="0" dirty="0"/>
              <a:t>: 29, 30, 113, 329, 435, 74, 877, 75, 76, 77, 87, 88, 114, 119, 125, 177, 200, 201, 996, 235, 236, 237, 238, 239, 240, 241, 242, 243, 244, 245, 246, 247, 287, 445, 537, 539, 540, 541, 542, 545, 548, 803, 804, 805, 806, 808, 809, 810, 869, 872, 873, 884, 885, 886, 906, 286, 1000, 1052, 1055, 1056, 1057, 1059, 1060, 1062, 1063, 1071, 344, 887, 973.</a:t>
            </a:r>
          </a:p>
          <a:p>
            <a:r>
              <a:rPr lang="fr-FR" b="0" dirty="0"/>
              <a:t>doc 25/1122r4 	24 </a:t>
            </a:r>
            <a:r>
              <a:rPr lang="fr-FR" b="0" dirty="0" err="1"/>
              <a:t>comments</a:t>
            </a:r>
            <a:r>
              <a:rPr lang="fr-FR" b="0" dirty="0"/>
              <a:t>: 1040, 111, 112, 226, 231, 233, 234, 340, 341, 343, 522, 861, 865, 868, 878, 883, 908, 968, 1047, 1048, 1049, 1050, 519, 802.</a:t>
            </a:r>
          </a:p>
          <a:p>
            <a:pPr marL="0" marR="0" algn="l"/>
            <a:r>
              <a:rPr lang="en-US" b="0" dirty="0">
                <a:solidFill>
                  <a:schemeClr val="tx1"/>
                </a:solidFill>
              </a:rPr>
              <a:t>Moved by Po-Kai Huang. Seconded by Stephane Baron.</a:t>
            </a:r>
          </a:p>
          <a:p>
            <a:r>
              <a:rPr lang="en-US" b="0" dirty="0"/>
              <a:t>Approved by unanimous consent, 23 attendees on-line, 14 in the room</a:t>
            </a:r>
          </a:p>
          <a:p>
            <a:endParaRPr lang="en-US" b="0" dirty="0"/>
          </a:p>
        </p:txBody>
      </p:sp>
      <p:sp>
        <p:nvSpPr>
          <p:cNvPr id="4" name="Slide Number Placeholder 3">
            <a:extLst>
              <a:ext uri="{FF2B5EF4-FFF2-40B4-BE49-F238E27FC236}">
                <a16:creationId xmlns:a16="http://schemas.microsoft.com/office/drawing/2014/main" id="{751E44CA-6592-5FD8-E7B9-2FDEEFC40736}"/>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22712901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1943" y="1524000"/>
            <a:ext cx="10361084" cy="1065213"/>
          </a:xfrm>
          <a:ln/>
        </p:spPr>
        <p:txBody>
          <a:bodyPr/>
          <a:lstStyle/>
          <a:p>
            <a:pPr algn="ctr">
              <a:defRPr sz="2700" b="1" spc="-1">
                <a:latin typeface="Times New Roman"/>
                <a:ea typeface="Times New Roman"/>
                <a:cs typeface="Times New Roman"/>
                <a:sym typeface="Times New Roman"/>
              </a:defRPr>
            </a:pPr>
            <a:r>
              <a:rPr lang="en-US" dirty="0"/>
              <a:t>IEEE 802.11  </a:t>
            </a:r>
            <a:br>
              <a:rPr lang="en-US" dirty="0"/>
            </a:br>
            <a:r>
              <a:rPr lang="en-US" dirty="0"/>
              <a:t>Enhanced Data Privacy Task Group</a:t>
            </a:r>
          </a:p>
        </p:txBody>
      </p:sp>
      <p:sp>
        <p:nvSpPr>
          <p:cNvPr id="5122" name="Rectangle 2"/>
          <p:cNvSpPr>
            <a:spLocks noGrp="1" noChangeArrowheads="1"/>
          </p:cNvSpPr>
          <p:nvPr>
            <p:ph idx="1"/>
          </p:nvPr>
        </p:nvSpPr>
        <p:spPr>
          <a:xfrm>
            <a:off x="914401" y="2895600"/>
            <a:ext cx="10361084" cy="3198814"/>
          </a:xfrm>
          <a:ln/>
        </p:spPr>
        <p:txBody>
          <a:bodyPr/>
          <a:lstStyle/>
          <a:p>
            <a:pPr algn="ctr">
              <a:spcBef>
                <a:spcPts val="400"/>
              </a:spcBef>
              <a:defRPr sz="2000" b="1" spc="-1">
                <a:latin typeface="Times New Roman"/>
                <a:ea typeface="Times New Roman"/>
                <a:cs typeface="Times New Roman"/>
                <a:sym typeface="Times New Roman"/>
              </a:defRPr>
            </a:pPr>
            <a:r>
              <a:rPr lang="en-US" dirty="0"/>
              <a:t>Chair: Carol Ansley</a:t>
            </a:r>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A62303-4C54-1CF8-A8DF-D9ED15D3E93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58E28D2-1C07-9DD8-276C-BAA4E704228C}"/>
              </a:ext>
            </a:extLst>
          </p:cNvPr>
          <p:cNvSpPr>
            <a:spLocks noGrp="1"/>
          </p:cNvSpPr>
          <p:nvPr>
            <p:ph type="title"/>
          </p:nvPr>
        </p:nvSpPr>
        <p:spPr>
          <a:xfrm>
            <a:off x="914401" y="685801"/>
            <a:ext cx="10361084" cy="685799"/>
          </a:xfrm>
        </p:spPr>
        <p:txBody>
          <a:bodyPr/>
          <a:lstStyle/>
          <a:p>
            <a:r>
              <a:rPr lang="en-US" dirty="0"/>
              <a:t>Motion # 69</a:t>
            </a:r>
          </a:p>
        </p:txBody>
      </p:sp>
      <p:sp>
        <p:nvSpPr>
          <p:cNvPr id="3" name="Content Placeholder 2">
            <a:extLst>
              <a:ext uri="{FF2B5EF4-FFF2-40B4-BE49-F238E27FC236}">
                <a16:creationId xmlns:a16="http://schemas.microsoft.com/office/drawing/2014/main" id="{31CB90EC-7346-982C-87C7-600289505046}"/>
              </a:ext>
            </a:extLst>
          </p:cNvPr>
          <p:cNvSpPr>
            <a:spLocks noGrp="1"/>
          </p:cNvSpPr>
          <p:nvPr>
            <p:ph idx="1"/>
          </p:nvPr>
        </p:nvSpPr>
        <p:spPr>
          <a:xfrm>
            <a:off x="914401" y="1447800"/>
            <a:ext cx="10361084" cy="5027614"/>
          </a:xfrm>
        </p:spPr>
        <p:txBody>
          <a:bodyPr>
            <a:normAutofit/>
          </a:bodyPr>
          <a:lstStyle/>
          <a:p>
            <a:r>
              <a:rPr lang="en-US" b="0" dirty="0"/>
              <a:t>Move to approve “Rejected” resolutions to the following CIDs: </a:t>
            </a:r>
          </a:p>
          <a:p>
            <a:r>
              <a:rPr lang="en-US" b="0" dirty="0"/>
              <a:t>• 903, 913, 914, 756 </a:t>
            </a:r>
          </a:p>
          <a:p>
            <a:r>
              <a:rPr lang="en-US" b="0" dirty="0"/>
              <a:t>With the following rejection reason: “The commenter has withdrawn the comment.”. </a:t>
            </a:r>
          </a:p>
          <a:p>
            <a:endParaRPr lang="en-US" dirty="0"/>
          </a:p>
          <a:p>
            <a:pPr marL="0" marR="0" algn="l"/>
            <a:r>
              <a:rPr lang="en-US" b="0" dirty="0">
                <a:solidFill>
                  <a:schemeClr val="tx1"/>
                </a:solidFill>
              </a:rPr>
              <a:t>Moved by Po-Kai Huang. Seconded by Stephen McCann.</a:t>
            </a:r>
          </a:p>
          <a:p>
            <a:r>
              <a:rPr lang="en-US" b="0" dirty="0"/>
              <a:t>Approved by unanimous consent, 24 attendees on-line, 14 in the room</a:t>
            </a:r>
          </a:p>
          <a:p>
            <a:endParaRPr lang="en-US" b="0" dirty="0"/>
          </a:p>
        </p:txBody>
      </p:sp>
      <p:sp>
        <p:nvSpPr>
          <p:cNvPr id="4" name="Slide Number Placeholder 3">
            <a:extLst>
              <a:ext uri="{FF2B5EF4-FFF2-40B4-BE49-F238E27FC236}">
                <a16:creationId xmlns:a16="http://schemas.microsoft.com/office/drawing/2014/main" id="{82287D42-6B49-7D27-3D16-2DA0D1A06896}"/>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123833126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3E9CD7-CB1A-03BF-E253-BC558118BB9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9736936-2594-45E8-295D-DF332873418F}"/>
              </a:ext>
            </a:extLst>
          </p:cNvPr>
          <p:cNvSpPr>
            <a:spLocks noGrp="1"/>
          </p:cNvSpPr>
          <p:nvPr>
            <p:ph type="title"/>
          </p:nvPr>
        </p:nvSpPr>
        <p:spPr>
          <a:xfrm>
            <a:off x="914401" y="685801"/>
            <a:ext cx="10361084" cy="685799"/>
          </a:xfrm>
        </p:spPr>
        <p:txBody>
          <a:bodyPr/>
          <a:lstStyle/>
          <a:p>
            <a:r>
              <a:rPr lang="en-US" dirty="0"/>
              <a:t>Motion # 70</a:t>
            </a:r>
          </a:p>
        </p:txBody>
      </p:sp>
      <p:sp>
        <p:nvSpPr>
          <p:cNvPr id="3" name="Content Placeholder 2">
            <a:extLst>
              <a:ext uri="{FF2B5EF4-FFF2-40B4-BE49-F238E27FC236}">
                <a16:creationId xmlns:a16="http://schemas.microsoft.com/office/drawing/2014/main" id="{C92D5DCE-9D29-0F20-EE9A-879A9A3B2380}"/>
              </a:ext>
            </a:extLst>
          </p:cNvPr>
          <p:cNvSpPr>
            <a:spLocks noGrp="1"/>
          </p:cNvSpPr>
          <p:nvPr>
            <p:ph idx="1"/>
          </p:nvPr>
        </p:nvSpPr>
        <p:spPr>
          <a:xfrm>
            <a:off x="914401" y="1447800"/>
            <a:ext cx="10361084" cy="5027614"/>
          </a:xfrm>
        </p:spPr>
        <p:txBody>
          <a:bodyPr>
            <a:normAutofit/>
          </a:bodyPr>
          <a:lstStyle/>
          <a:p>
            <a:r>
              <a:rPr lang="en-US" dirty="0"/>
              <a:t>Resolve LB288 comments 181, 777, and 964 with the following resolution:</a:t>
            </a:r>
          </a:p>
          <a:p>
            <a:r>
              <a:rPr lang="en-US" dirty="0"/>
              <a:t>"REVISED. Allow the SAE password identifier to be encrypted to avoid persistent use of the same identifier by incorporating the proposed changes from 11-24-46r5.”</a:t>
            </a:r>
          </a:p>
          <a:p>
            <a:endParaRPr lang="en-US" dirty="0"/>
          </a:p>
          <a:p>
            <a:pPr marL="0" marR="0" algn="l"/>
            <a:r>
              <a:rPr lang="en-US" b="0" dirty="0">
                <a:solidFill>
                  <a:schemeClr val="tx1"/>
                </a:solidFill>
              </a:rPr>
              <a:t>Moved by Dan Harkins. Seconded by Mike Montemurro.</a:t>
            </a:r>
          </a:p>
          <a:p>
            <a:r>
              <a:rPr lang="en-US" b="0" strike="sngStrike" dirty="0"/>
              <a:t>Approved by unanimous consent</a:t>
            </a:r>
            <a:r>
              <a:rPr lang="en-US" b="0" dirty="0"/>
              <a:t>, xx attendees on-line, xx in the room</a:t>
            </a:r>
          </a:p>
          <a:p>
            <a:r>
              <a:rPr lang="en-US" b="0" dirty="0"/>
              <a:t>Recorded vote was requested. Vote totals: Y8, N12, A12</a:t>
            </a:r>
          </a:p>
        </p:txBody>
      </p:sp>
      <p:sp>
        <p:nvSpPr>
          <p:cNvPr id="4" name="Slide Number Placeholder 3">
            <a:extLst>
              <a:ext uri="{FF2B5EF4-FFF2-40B4-BE49-F238E27FC236}">
                <a16:creationId xmlns:a16="http://schemas.microsoft.com/office/drawing/2014/main" id="{8B42238E-ED79-EE22-7511-1822FFB947E0}"/>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Tree>
    <p:extLst>
      <p:ext uri="{BB962C8B-B14F-4D97-AF65-F5344CB8AC3E}">
        <p14:creationId xmlns:p14="http://schemas.microsoft.com/office/powerpoint/2010/main" val="190034735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F93205-B2F7-30E8-3026-A75DAFF93C7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8747BA1-2B8D-6017-D5C8-775629F3DF03}"/>
              </a:ext>
            </a:extLst>
          </p:cNvPr>
          <p:cNvSpPr>
            <a:spLocks noGrp="1"/>
          </p:cNvSpPr>
          <p:nvPr>
            <p:ph type="title"/>
          </p:nvPr>
        </p:nvSpPr>
        <p:spPr>
          <a:xfrm>
            <a:off x="914401" y="685801"/>
            <a:ext cx="10361084" cy="685799"/>
          </a:xfrm>
        </p:spPr>
        <p:txBody>
          <a:bodyPr/>
          <a:lstStyle/>
          <a:p>
            <a:r>
              <a:rPr lang="en-US" dirty="0"/>
              <a:t>Motion # 71</a:t>
            </a:r>
          </a:p>
        </p:txBody>
      </p:sp>
      <p:sp>
        <p:nvSpPr>
          <p:cNvPr id="3" name="Content Placeholder 2">
            <a:extLst>
              <a:ext uri="{FF2B5EF4-FFF2-40B4-BE49-F238E27FC236}">
                <a16:creationId xmlns:a16="http://schemas.microsoft.com/office/drawing/2014/main" id="{7436FED9-F270-A720-A4E3-19A67DD93D02}"/>
              </a:ext>
            </a:extLst>
          </p:cNvPr>
          <p:cNvSpPr>
            <a:spLocks noGrp="1"/>
          </p:cNvSpPr>
          <p:nvPr>
            <p:ph idx="1"/>
          </p:nvPr>
        </p:nvSpPr>
        <p:spPr>
          <a:xfrm>
            <a:off x="914401" y="1447800"/>
            <a:ext cx="10361084" cy="5027614"/>
          </a:xfrm>
        </p:spPr>
        <p:txBody>
          <a:bodyPr>
            <a:normAutofit/>
          </a:bodyPr>
          <a:lstStyle/>
          <a:p>
            <a:r>
              <a:rPr lang="en-US" dirty="0"/>
              <a:t>Resolve LB288 comments 181, 777, and 964 with the following resolution:</a:t>
            </a:r>
          </a:p>
          <a:p>
            <a:r>
              <a:rPr lang="en-US" dirty="0"/>
              <a:t>"REVISED. Allow the SAE password identifier to be changed to avoid persistent use of the same identifier by incorporating the proposed changes from 11-25-155r7."</a:t>
            </a:r>
          </a:p>
          <a:p>
            <a:endParaRPr lang="fr-FR" b="0" dirty="0">
              <a:solidFill>
                <a:schemeClr val="tx1"/>
              </a:solidFill>
            </a:endParaRPr>
          </a:p>
          <a:p>
            <a:r>
              <a:rPr lang="en-US" b="0" dirty="0">
                <a:solidFill>
                  <a:schemeClr val="tx1"/>
                </a:solidFill>
              </a:rPr>
              <a:t>Moved by Jouni Malinen. Seconded by Mike Montemurro.</a:t>
            </a:r>
          </a:p>
          <a:p>
            <a:r>
              <a:rPr lang="en-US" b="0" dirty="0"/>
              <a:t>Recorded vote requested.</a:t>
            </a:r>
          </a:p>
          <a:p>
            <a:r>
              <a:rPr lang="en-US" b="0" dirty="0"/>
              <a:t>31 total votes: Y17, N3, A11</a:t>
            </a:r>
          </a:p>
        </p:txBody>
      </p:sp>
      <p:sp>
        <p:nvSpPr>
          <p:cNvPr id="4" name="Slide Number Placeholder 3">
            <a:extLst>
              <a:ext uri="{FF2B5EF4-FFF2-40B4-BE49-F238E27FC236}">
                <a16:creationId xmlns:a16="http://schemas.microsoft.com/office/drawing/2014/main" id="{89863F60-2C9B-158C-1AC6-37D42AACCA63}"/>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Tree>
    <p:extLst>
      <p:ext uri="{BB962C8B-B14F-4D97-AF65-F5344CB8AC3E}">
        <p14:creationId xmlns:p14="http://schemas.microsoft.com/office/powerpoint/2010/main" val="113176085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EFA41A-4022-BD8A-3C67-C67104B68E4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DECC2DE-CA2E-900B-5ACA-F2481B80C044}"/>
              </a:ext>
            </a:extLst>
          </p:cNvPr>
          <p:cNvSpPr>
            <a:spLocks noGrp="1"/>
          </p:cNvSpPr>
          <p:nvPr>
            <p:ph type="title"/>
          </p:nvPr>
        </p:nvSpPr>
        <p:spPr>
          <a:xfrm>
            <a:off x="914401" y="685801"/>
            <a:ext cx="10361084" cy="685799"/>
          </a:xfrm>
        </p:spPr>
        <p:txBody>
          <a:bodyPr/>
          <a:lstStyle/>
          <a:p>
            <a:r>
              <a:rPr lang="en-US" dirty="0"/>
              <a:t>Motion # 72</a:t>
            </a:r>
          </a:p>
        </p:txBody>
      </p:sp>
      <p:sp>
        <p:nvSpPr>
          <p:cNvPr id="3" name="Content Placeholder 2">
            <a:extLst>
              <a:ext uri="{FF2B5EF4-FFF2-40B4-BE49-F238E27FC236}">
                <a16:creationId xmlns:a16="http://schemas.microsoft.com/office/drawing/2014/main" id="{98085FE3-7A57-B560-784D-79D54005898B}"/>
              </a:ext>
            </a:extLst>
          </p:cNvPr>
          <p:cNvSpPr>
            <a:spLocks noGrp="1"/>
          </p:cNvSpPr>
          <p:nvPr>
            <p:ph idx="1"/>
          </p:nvPr>
        </p:nvSpPr>
        <p:spPr>
          <a:xfrm>
            <a:off x="914401" y="1447800"/>
            <a:ext cx="10361084" cy="5027614"/>
          </a:xfrm>
        </p:spPr>
        <p:txBody>
          <a:bodyPr>
            <a:normAutofit fontScale="92500" lnSpcReduction="20000"/>
          </a:bodyPr>
          <a:lstStyle/>
          <a:p>
            <a:pPr marL="0" indent="0"/>
            <a:r>
              <a:rPr lang="en-US" sz="2400" b="0" dirty="0"/>
              <a:t>Approve the texts and CID resolutions listed below and incorporate the indicated text changes into the </a:t>
            </a:r>
            <a:r>
              <a:rPr lang="en-US" sz="2400" b="0" dirty="0" err="1"/>
              <a:t>TGbi</a:t>
            </a:r>
            <a:r>
              <a:rPr lang="en-US" sz="2400" b="0" dirty="0"/>
              <a:t> draft.</a:t>
            </a:r>
            <a:endParaRPr lang="en-US" b="0" dirty="0">
              <a:solidFill>
                <a:schemeClr val="tx1"/>
              </a:solidFill>
              <a:sym typeface="Arial"/>
            </a:endParaRPr>
          </a:p>
          <a:p>
            <a:r>
              <a:rPr lang="en-US" b="0" dirty="0">
                <a:solidFill>
                  <a:schemeClr val="tx1"/>
                </a:solidFill>
                <a:sym typeface="Arial"/>
              </a:rPr>
              <a:t>Specifically: </a:t>
            </a:r>
          </a:p>
          <a:p>
            <a:r>
              <a:rPr lang="en-US" b="0" dirty="0"/>
              <a:t>Doc 25/1372r1 		3 comments: 1066, 752, and 213.</a:t>
            </a:r>
          </a:p>
          <a:p>
            <a:r>
              <a:rPr lang="en-US" b="0" dirty="0"/>
              <a:t>Doc 25/1385r2 		7 comments: 129, 130, 131, 156, 510, 957, 1045.</a:t>
            </a:r>
          </a:p>
          <a:p>
            <a:r>
              <a:rPr lang="en-US" b="0" dirty="0"/>
              <a:t>Doc 25/1383r2 		4 comments: 784, 589, 891, 251</a:t>
            </a:r>
          </a:p>
          <a:p>
            <a:r>
              <a:rPr lang="en-US" b="0" dirty="0"/>
              <a:t>Doc 25/1103r4 		15 comments: 95, 317, 318, 354, 562, 563, 564, 565, 566, 568, 570, 573, 816, 1069, 1070</a:t>
            </a:r>
          </a:p>
          <a:p>
            <a:r>
              <a:rPr lang="en-US" b="0" dirty="0"/>
              <a:t>Doc 25/1119r2 		11 comments: 248, 249, 252, 582, 583, 584, 585, 586, 592, 817, 821.</a:t>
            </a:r>
          </a:p>
          <a:p>
            <a:r>
              <a:rPr lang="en-US" b="0" dirty="0"/>
              <a:t>Doc 25/1118r2 		15 comments: 126, 127, 250, 356, 357, 567, 579, 580, 581, 587, 818, 819, 820, 874, 1072</a:t>
            </a:r>
          </a:p>
          <a:p>
            <a:endParaRPr lang="fr-FR" b="0" dirty="0"/>
          </a:p>
          <a:p>
            <a:pPr marL="0" marR="0" algn="l"/>
            <a:r>
              <a:rPr lang="en-US" b="0" dirty="0">
                <a:solidFill>
                  <a:schemeClr val="tx1"/>
                </a:solidFill>
              </a:rPr>
              <a:t>Moved Antonio de la Oliva. Seconded by Stephane Baron.</a:t>
            </a:r>
          </a:p>
          <a:p>
            <a:r>
              <a:rPr lang="en-US" b="0" dirty="0"/>
              <a:t>Approved by unanimous consent, 35 attendees on-line, 13 in the room</a:t>
            </a:r>
          </a:p>
          <a:p>
            <a:endParaRPr lang="en-US" b="0" dirty="0"/>
          </a:p>
        </p:txBody>
      </p:sp>
      <p:sp>
        <p:nvSpPr>
          <p:cNvPr id="4" name="Slide Number Placeholder 3">
            <a:extLst>
              <a:ext uri="{FF2B5EF4-FFF2-40B4-BE49-F238E27FC236}">
                <a16:creationId xmlns:a16="http://schemas.microsoft.com/office/drawing/2014/main" id="{9E442D4A-04B0-108A-68B8-893BA1690AF1}"/>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Tree>
    <p:extLst>
      <p:ext uri="{BB962C8B-B14F-4D97-AF65-F5344CB8AC3E}">
        <p14:creationId xmlns:p14="http://schemas.microsoft.com/office/powerpoint/2010/main" val="161859330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7A37EC-5CDE-A009-53C1-8786A6B86E9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8573A02-367C-4EBE-1B42-9D1A2980D198}"/>
              </a:ext>
            </a:extLst>
          </p:cNvPr>
          <p:cNvSpPr>
            <a:spLocks noGrp="1"/>
          </p:cNvSpPr>
          <p:nvPr>
            <p:ph type="title"/>
          </p:nvPr>
        </p:nvSpPr>
        <p:spPr>
          <a:xfrm>
            <a:off x="914401" y="685801"/>
            <a:ext cx="10361084" cy="685799"/>
          </a:xfrm>
        </p:spPr>
        <p:txBody>
          <a:bodyPr/>
          <a:lstStyle/>
          <a:p>
            <a:r>
              <a:rPr lang="en-US" dirty="0"/>
              <a:t>Motion # 73</a:t>
            </a:r>
          </a:p>
        </p:txBody>
      </p:sp>
      <p:sp>
        <p:nvSpPr>
          <p:cNvPr id="3" name="Content Placeholder 2">
            <a:extLst>
              <a:ext uri="{FF2B5EF4-FFF2-40B4-BE49-F238E27FC236}">
                <a16:creationId xmlns:a16="http://schemas.microsoft.com/office/drawing/2014/main" id="{124E3E9A-7DAF-0CA9-8309-782D20CD97F6}"/>
              </a:ext>
            </a:extLst>
          </p:cNvPr>
          <p:cNvSpPr>
            <a:spLocks noGrp="1"/>
          </p:cNvSpPr>
          <p:nvPr>
            <p:ph idx="1"/>
          </p:nvPr>
        </p:nvSpPr>
        <p:spPr>
          <a:xfrm>
            <a:off x="914401" y="1447800"/>
            <a:ext cx="10361084" cy="5027614"/>
          </a:xfrm>
        </p:spPr>
        <p:txBody>
          <a:bodyPr>
            <a:normAutofit/>
          </a:bodyPr>
          <a:lstStyle/>
          <a:p>
            <a:pPr marL="0" indent="0"/>
            <a:r>
              <a:rPr lang="en-US" sz="2400" b="0" dirty="0"/>
              <a:t>Approve the texts and CID resolutions listed below and incorporate the indicated text changes into the </a:t>
            </a:r>
            <a:r>
              <a:rPr lang="en-US" sz="2400" b="0" dirty="0" err="1"/>
              <a:t>TGbi</a:t>
            </a:r>
            <a:r>
              <a:rPr lang="en-US" sz="2400" b="0" dirty="0"/>
              <a:t> draft.</a:t>
            </a:r>
            <a:endParaRPr lang="en-US" b="0" dirty="0">
              <a:solidFill>
                <a:schemeClr val="tx1"/>
              </a:solidFill>
              <a:sym typeface="Arial"/>
            </a:endParaRPr>
          </a:p>
          <a:p>
            <a:r>
              <a:rPr lang="en-US" b="0" dirty="0">
                <a:solidFill>
                  <a:schemeClr val="tx1"/>
                </a:solidFill>
                <a:sym typeface="Arial"/>
              </a:rPr>
              <a:t>Specifically: </a:t>
            </a:r>
          </a:p>
          <a:p>
            <a:r>
              <a:rPr lang="en-US" b="0" dirty="0"/>
              <a:t>Doc 25/951r7 21 comments: 65, 66, 67, 322, 336, 376, 511, 513, 924, 925, 926, 938, 958, 959, 989, 1025, 1027, 1028, 1029, 1030, 1039</a:t>
            </a:r>
          </a:p>
          <a:p>
            <a:endParaRPr lang="en-US" b="0" dirty="0"/>
          </a:p>
          <a:p>
            <a:endParaRPr lang="fr-FR" b="0" dirty="0"/>
          </a:p>
          <a:p>
            <a:pPr marL="0" marR="0" algn="l"/>
            <a:r>
              <a:rPr lang="en-US" b="0" dirty="0">
                <a:solidFill>
                  <a:schemeClr val="tx1"/>
                </a:solidFill>
              </a:rPr>
              <a:t>Moved Jouni Malinen. Seconded by Jarkko </a:t>
            </a:r>
            <a:r>
              <a:rPr lang="en-US" b="0" dirty="0" err="1">
                <a:solidFill>
                  <a:schemeClr val="tx1"/>
                </a:solidFill>
              </a:rPr>
              <a:t>Kneckt</a:t>
            </a:r>
            <a:r>
              <a:rPr lang="en-US" b="0" dirty="0">
                <a:solidFill>
                  <a:schemeClr val="tx1"/>
                </a:solidFill>
              </a:rPr>
              <a:t>.</a:t>
            </a:r>
          </a:p>
          <a:p>
            <a:r>
              <a:rPr lang="en-US" b="0" strike="sngStrike" dirty="0"/>
              <a:t>Approved by unanimous consent</a:t>
            </a:r>
            <a:r>
              <a:rPr lang="en-US" b="0" dirty="0"/>
              <a:t>, xx attendees on-line, xx in the room</a:t>
            </a:r>
          </a:p>
          <a:p>
            <a:r>
              <a:rPr lang="en-US" b="0" dirty="0"/>
              <a:t>35 attendees on-line, 1 N, 1 A, no other objections, motion passes sufficient approving voters</a:t>
            </a:r>
          </a:p>
        </p:txBody>
      </p:sp>
      <p:sp>
        <p:nvSpPr>
          <p:cNvPr id="4" name="Slide Number Placeholder 3">
            <a:extLst>
              <a:ext uri="{FF2B5EF4-FFF2-40B4-BE49-F238E27FC236}">
                <a16:creationId xmlns:a16="http://schemas.microsoft.com/office/drawing/2014/main" id="{601CC031-6125-2FA5-F733-CE72C19CC0F8}"/>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Tree>
    <p:extLst>
      <p:ext uri="{BB962C8B-B14F-4D97-AF65-F5344CB8AC3E}">
        <p14:creationId xmlns:p14="http://schemas.microsoft.com/office/powerpoint/2010/main" val="4263038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97045E-D015-0855-AB66-A3316335D63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D146BBD-DED1-39A9-AAB6-C73D9BFFDFE3}"/>
              </a:ext>
            </a:extLst>
          </p:cNvPr>
          <p:cNvSpPr>
            <a:spLocks noGrp="1"/>
          </p:cNvSpPr>
          <p:nvPr>
            <p:ph type="title"/>
          </p:nvPr>
        </p:nvSpPr>
        <p:spPr>
          <a:xfrm>
            <a:off x="914401" y="685801"/>
            <a:ext cx="10361084" cy="685799"/>
          </a:xfrm>
        </p:spPr>
        <p:txBody>
          <a:bodyPr/>
          <a:lstStyle/>
          <a:p>
            <a:r>
              <a:rPr lang="en-US" dirty="0"/>
              <a:t>Motion # 74</a:t>
            </a:r>
          </a:p>
        </p:txBody>
      </p:sp>
      <p:sp>
        <p:nvSpPr>
          <p:cNvPr id="3" name="Content Placeholder 2">
            <a:extLst>
              <a:ext uri="{FF2B5EF4-FFF2-40B4-BE49-F238E27FC236}">
                <a16:creationId xmlns:a16="http://schemas.microsoft.com/office/drawing/2014/main" id="{705CACE5-B80D-5FD8-0B37-4CDAA9564A91}"/>
              </a:ext>
            </a:extLst>
          </p:cNvPr>
          <p:cNvSpPr>
            <a:spLocks noGrp="1"/>
          </p:cNvSpPr>
          <p:nvPr>
            <p:ph idx="1"/>
          </p:nvPr>
        </p:nvSpPr>
        <p:spPr>
          <a:xfrm>
            <a:off x="914401" y="1447800"/>
            <a:ext cx="10361084" cy="5027614"/>
          </a:xfrm>
        </p:spPr>
        <p:txBody>
          <a:bodyPr>
            <a:normAutofit/>
          </a:bodyPr>
          <a:lstStyle/>
          <a:p>
            <a:r>
              <a:rPr lang="en-US" b="0" dirty="0"/>
              <a:t>Having approved comment resolutions for all of the comments received from LB288 on </a:t>
            </a:r>
            <a:r>
              <a:rPr lang="en-US" b="0" dirty="0">
                <a:solidFill>
                  <a:schemeClr val="tx1"/>
                </a:solidFill>
                <a:sym typeface="Arial"/>
              </a:rPr>
              <a:t>P802.11</a:t>
            </a:r>
            <a:r>
              <a:rPr lang="en-US" b="0" dirty="0"/>
              <a:t>bi D1.0 as contained in document 11-</a:t>
            </a:r>
            <a:r>
              <a:rPr lang="en-US" b="0" dirty="0">
                <a:solidFill>
                  <a:schemeClr val="tx1"/>
                </a:solidFill>
                <a:sym typeface="Arial"/>
              </a:rPr>
              <a:t>25/286r13</a:t>
            </a:r>
            <a:r>
              <a:rPr lang="en-US" b="0" dirty="0"/>
              <a:t>, </a:t>
            </a:r>
          </a:p>
          <a:p>
            <a:r>
              <a:rPr lang="en-US" b="0" dirty="0"/>
              <a:t>Instruct the editor to prepare </a:t>
            </a:r>
            <a:r>
              <a:rPr lang="en-US" b="0" dirty="0">
                <a:solidFill>
                  <a:schemeClr val="tx1"/>
                </a:solidFill>
                <a:sym typeface="Arial"/>
              </a:rPr>
              <a:t>P802.11bi D2.0</a:t>
            </a:r>
            <a:r>
              <a:rPr lang="en-US" b="0" dirty="0"/>
              <a:t> incorporating these resolutions and, </a:t>
            </a:r>
          </a:p>
          <a:p>
            <a:r>
              <a:rPr lang="en-US" b="0" dirty="0"/>
              <a:t>Approve a 20 day Working Group Recirculation Ballot asking the question “Should </a:t>
            </a:r>
            <a:r>
              <a:rPr lang="en-US" b="0" dirty="0">
                <a:solidFill>
                  <a:schemeClr val="tx1"/>
                </a:solidFill>
                <a:sym typeface="Arial"/>
              </a:rPr>
              <a:t>P802.11</a:t>
            </a:r>
            <a:r>
              <a:rPr lang="en-US" b="0" dirty="0"/>
              <a:t>bi D2.0 be forwarded to SA Ballot?” </a:t>
            </a:r>
          </a:p>
          <a:p>
            <a:pPr marL="0" marR="0" algn="l"/>
            <a:endParaRPr lang="en-US" b="0" dirty="0">
              <a:solidFill>
                <a:schemeClr val="tx1"/>
              </a:solidFill>
            </a:endParaRPr>
          </a:p>
          <a:p>
            <a:pPr marL="0" marR="0" algn="l"/>
            <a:r>
              <a:rPr lang="en-US" b="0" dirty="0">
                <a:solidFill>
                  <a:schemeClr val="tx1"/>
                </a:solidFill>
              </a:rPr>
              <a:t>Moved by Jouni Malinen. Seconded by Jarkko </a:t>
            </a:r>
            <a:r>
              <a:rPr lang="en-US" b="0" dirty="0" err="1">
                <a:solidFill>
                  <a:schemeClr val="tx1"/>
                </a:solidFill>
              </a:rPr>
              <a:t>Kneckt</a:t>
            </a:r>
            <a:r>
              <a:rPr lang="en-US" b="0" dirty="0">
                <a:solidFill>
                  <a:schemeClr val="tx1"/>
                </a:solidFill>
              </a:rPr>
              <a:t>.</a:t>
            </a:r>
          </a:p>
          <a:p>
            <a:r>
              <a:rPr lang="en-US" b="0" strike="sngStrike" dirty="0"/>
              <a:t>Approved by unanimous consent</a:t>
            </a:r>
            <a:r>
              <a:rPr lang="en-US" b="0" dirty="0"/>
              <a:t>, xx attendees on-line, xx in the room</a:t>
            </a:r>
          </a:p>
          <a:p>
            <a:r>
              <a:rPr lang="en-US" b="0" dirty="0"/>
              <a:t>25 Y, 0 N, 0 A – count will be verified</a:t>
            </a:r>
          </a:p>
          <a:p>
            <a:endParaRPr lang="en-US" b="0" dirty="0"/>
          </a:p>
        </p:txBody>
      </p:sp>
      <p:sp>
        <p:nvSpPr>
          <p:cNvPr id="4" name="Slide Number Placeholder 3">
            <a:extLst>
              <a:ext uri="{FF2B5EF4-FFF2-40B4-BE49-F238E27FC236}">
                <a16:creationId xmlns:a16="http://schemas.microsoft.com/office/drawing/2014/main" id="{5797596D-E101-DF71-EFED-373DFC009759}"/>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Tree>
    <p:extLst>
      <p:ext uri="{BB962C8B-B14F-4D97-AF65-F5344CB8AC3E}">
        <p14:creationId xmlns:p14="http://schemas.microsoft.com/office/powerpoint/2010/main" val="15557690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440F2-F4F3-57D7-068F-EE7CC89F5F01}"/>
              </a:ext>
            </a:extLst>
          </p:cNvPr>
          <p:cNvSpPr>
            <a:spLocks noGrp="1"/>
          </p:cNvSpPr>
          <p:nvPr>
            <p:ph type="title"/>
          </p:nvPr>
        </p:nvSpPr>
        <p:spPr/>
        <p:txBody>
          <a:bodyPr/>
          <a:lstStyle/>
          <a:p>
            <a:r>
              <a:rPr lang="en-US" dirty="0"/>
              <a:t>Amendment title</a:t>
            </a:r>
          </a:p>
        </p:txBody>
      </p:sp>
      <p:sp>
        <p:nvSpPr>
          <p:cNvPr id="3" name="Content Placeholder 2">
            <a:extLst>
              <a:ext uri="{FF2B5EF4-FFF2-40B4-BE49-F238E27FC236}">
                <a16:creationId xmlns:a16="http://schemas.microsoft.com/office/drawing/2014/main" id="{C4C11C74-8F1B-E411-874B-C743893FD4DF}"/>
              </a:ext>
            </a:extLst>
          </p:cNvPr>
          <p:cNvSpPr>
            <a:spLocks noGrp="1"/>
          </p:cNvSpPr>
          <p:nvPr>
            <p:ph idx="1"/>
          </p:nvPr>
        </p:nvSpPr>
        <p:spPr/>
        <p:txBody>
          <a:bodyPr/>
          <a:lstStyle/>
          <a:p>
            <a:r>
              <a:rPr lang="en-US"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a:p>
            <a:endParaRPr lang="en-US" dirty="0"/>
          </a:p>
        </p:txBody>
      </p:sp>
      <p:sp>
        <p:nvSpPr>
          <p:cNvPr id="4" name="Slide Number Placeholder 3">
            <a:extLst>
              <a:ext uri="{FF2B5EF4-FFF2-40B4-BE49-F238E27FC236}">
                <a16:creationId xmlns:a16="http://schemas.microsoft.com/office/drawing/2014/main" id="{AF66ACC4-B14C-F452-BCF5-F594B188275A}"/>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Tree>
    <p:extLst>
      <p:ext uri="{BB962C8B-B14F-4D97-AF65-F5344CB8AC3E}">
        <p14:creationId xmlns:p14="http://schemas.microsoft.com/office/powerpoint/2010/main" val="11789002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July IEEE 802 plenary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839415" y="1787046"/>
            <a:ext cx="10550369" cy="4649786"/>
          </a:xfrm>
        </p:spPr>
        <p:txBody>
          <a:bodyPr/>
          <a:lstStyle/>
          <a:p>
            <a:pPr>
              <a:buFont typeface="Arial" panose="020B0604020202020204" pitchFamily="34" charset="0"/>
              <a:buChar char="•"/>
            </a:pPr>
            <a:r>
              <a:rPr lang="en-US" altLang="en-US" b="0" dirty="0"/>
              <a:t>This meeting is part of the July IEEE 802 plenary 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a:t>
            </a:r>
          </a:p>
          <a:p>
            <a:pPr marL="0" indent="0"/>
            <a:r>
              <a:rPr lang="en-US" altLang="en-US" b="0" dirty="0"/>
              <a:t>	</a:t>
            </a:r>
            <a:r>
              <a:rPr lang="en-US" altLang="en-US" b="0" dirty="0">
                <a:hlinkClick r:id="rId3"/>
              </a:rPr>
              <a:t>https://cvent.me/xAYo82</a:t>
            </a:r>
            <a:r>
              <a:rPr lang="en-US" altLang="en-US" b="0" dirty="0"/>
              <a:t> </a:t>
            </a:r>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Tree>
    <p:extLst>
      <p:ext uri="{BB962C8B-B14F-4D97-AF65-F5344CB8AC3E}">
        <p14:creationId xmlns:p14="http://schemas.microsoft.com/office/powerpoint/2010/main" val="6494311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6EBD6-6BC7-8AFA-A1BD-7FA59A9BFDFE}"/>
              </a:ext>
            </a:extLst>
          </p:cNvPr>
          <p:cNvSpPr>
            <a:spLocks noGrp="1"/>
          </p:cNvSpPr>
          <p:nvPr>
            <p:ph type="title"/>
          </p:nvPr>
        </p:nvSpPr>
        <p:spPr/>
        <p:txBody>
          <a:bodyPr/>
          <a:lstStyle/>
          <a:p>
            <a:r>
              <a:rPr lang="en-US" dirty="0"/>
              <a:t>Attendance, etc.</a:t>
            </a:r>
          </a:p>
        </p:txBody>
      </p:sp>
      <p:sp>
        <p:nvSpPr>
          <p:cNvPr id="3" name="Content Placeholder 2">
            <a:extLst>
              <a:ext uri="{FF2B5EF4-FFF2-40B4-BE49-F238E27FC236}">
                <a16:creationId xmlns:a16="http://schemas.microsoft.com/office/drawing/2014/main" id="{8F6F0028-72F9-766A-1926-5AF778E5EAB9}"/>
              </a:ext>
            </a:extLst>
          </p:cNvPr>
          <p:cNvSpPr>
            <a:spLocks noGrp="1"/>
          </p:cNvSpPr>
          <p:nvPr>
            <p:ph idx="1"/>
          </p:nvPr>
        </p:nvSpPr>
        <p:spPr/>
        <p:txBody>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lang="en-US"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 recordings</a:t>
            </a:r>
          </a:p>
          <a:p>
            <a:endParaRPr lang="en-US" dirty="0"/>
          </a:p>
        </p:txBody>
      </p:sp>
      <p:sp>
        <p:nvSpPr>
          <p:cNvPr id="4" name="Slide Number Placeholder 3">
            <a:extLst>
              <a:ext uri="{FF2B5EF4-FFF2-40B4-BE49-F238E27FC236}">
                <a16:creationId xmlns:a16="http://schemas.microsoft.com/office/drawing/2014/main" id="{0741C079-578C-6C49-2972-6CD0C65178E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67846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946A4-C6A2-983C-A92C-C712B151C9A6}"/>
              </a:ext>
            </a:extLst>
          </p:cNvPr>
          <p:cNvSpPr>
            <a:spLocks noGrp="1"/>
          </p:cNvSpPr>
          <p:nvPr>
            <p:ph type="title"/>
          </p:nvPr>
        </p:nvSpPr>
        <p:spPr/>
        <p:txBody>
          <a:bodyPr/>
          <a:lstStyle/>
          <a:p>
            <a:r>
              <a:rPr lang="en-US" sz="3600" dirty="0"/>
              <a:t>Essential Patent Claims</a:t>
            </a:r>
          </a:p>
        </p:txBody>
      </p:sp>
      <p:sp>
        <p:nvSpPr>
          <p:cNvPr id="3" name="Content Placeholder 2">
            <a:extLst>
              <a:ext uri="{FF2B5EF4-FFF2-40B4-BE49-F238E27FC236}">
                <a16:creationId xmlns:a16="http://schemas.microsoft.com/office/drawing/2014/main" id="{1B51169A-CA24-92E7-6F94-5EA60F95650D}"/>
              </a:ext>
            </a:extLst>
          </p:cNvPr>
          <p:cNvSpPr>
            <a:spLocks noGrp="1"/>
          </p:cNvSpPr>
          <p:nvPr>
            <p:ph idx="1"/>
          </p:nvPr>
        </p:nvSpPr>
        <p:spPr/>
        <p:txBody>
          <a:bodyPr/>
          <a:lstStyle/>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shall</a:t>
            </a:r>
            <a:r>
              <a:rPr lang="en-US" altLang="en-US" sz="2400"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457200" lvl="1" indent="0" eaLnBrk="1" hangingPunct="1">
              <a:buClr>
                <a:srgbClr val="4AC9E3"/>
              </a:buClr>
              <a:buSzPct val="150000"/>
              <a:defRPr/>
            </a:pPr>
            <a:endParaRPr lang="en-US" altLang="en-US" sz="2400" b="1" dirty="0">
              <a:latin typeface="Calibri" panose="020F0502020204030204" pitchFamily="34" charset="0"/>
              <a:cs typeface="Calibri" panose="020F0502020204030204" pitchFamily="34" charset="0"/>
            </a:endParaRPr>
          </a:p>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should </a:t>
            </a:r>
            <a:r>
              <a:rPr lang="en-US" altLang="en-US" sz="2400"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marL="457200" lvl="1" indent="0" eaLnBrk="1" hangingPunct="1">
              <a:buSzPct val="150000"/>
              <a:defRPr/>
            </a:pPr>
            <a:endParaRPr lang="en-US" altLang="en-US" sz="2800" b="1" dirty="0">
              <a:latin typeface="Calibri" panose="020F0502020204030204" pitchFamily="34" charset="0"/>
              <a:cs typeface="Calibri" panose="020F0502020204030204" pitchFamily="34" charset="0"/>
            </a:endParaRPr>
          </a:p>
          <a:p>
            <a:pPr marL="457200" lvl="1" indent="0" algn="ctr" hangingPunct="1">
              <a:defRPr/>
            </a:pPr>
            <a:r>
              <a:rPr lang="en-US" altLang="en-US" sz="3600" b="1" dirty="0">
                <a:latin typeface="Calibri" panose="020F0502020204030204" pitchFamily="34" charset="0"/>
                <a:cs typeface="Calibri" panose="020F0502020204030204" pitchFamily="34" charset="0"/>
              </a:rPr>
              <a:t>Early identification of holders of potential Essential Patent Claims is encouraged</a:t>
            </a:r>
          </a:p>
          <a:p>
            <a:pPr marL="0" indent="0"/>
            <a:endParaRPr lang="en-US" dirty="0"/>
          </a:p>
        </p:txBody>
      </p:sp>
      <p:sp>
        <p:nvSpPr>
          <p:cNvPr id="4" name="Slide Number Placeholder 3">
            <a:extLst>
              <a:ext uri="{FF2B5EF4-FFF2-40B4-BE49-F238E27FC236}">
                <a16:creationId xmlns:a16="http://schemas.microsoft.com/office/drawing/2014/main" id="{EC3AC30C-08EB-3168-3A81-FC0BA1D3306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730441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74924-9F4E-B190-4642-DE81F5E48529}"/>
              </a:ext>
            </a:extLst>
          </p:cNvPr>
          <p:cNvSpPr>
            <a:spLocks noGrp="1"/>
          </p:cNvSpPr>
          <p:nvPr>
            <p:ph type="title"/>
          </p:nvPr>
        </p:nvSpPr>
        <p:spPr/>
        <p:txBody>
          <a:bodyPr/>
          <a:lstStyle/>
          <a:p>
            <a:r>
              <a:rPr lang="en-US" dirty="0"/>
              <a:t>Inform IEEE of Essential Patent Claims</a:t>
            </a:r>
          </a:p>
        </p:txBody>
      </p:sp>
      <p:sp>
        <p:nvSpPr>
          <p:cNvPr id="3" name="Content Placeholder 2">
            <a:extLst>
              <a:ext uri="{FF2B5EF4-FFF2-40B4-BE49-F238E27FC236}">
                <a16:creationId xmlns:a16="http://schemas.microsoft.com/office/drawing/2014/main" id="{E192BC4F-B453-F637-529A-293154F5A5FC}"/>
              </a:ext>
            </a:extLst>
          </p:cNvPr>
          <p:cNvSpPr>
            <a:spLocks noGrp="1"/>
          </p:cNvSpPr>
          <p:nvPr>
            <p:ph idx="1"/>
          </p:nvPr>
        </p:nvSpPr>
        <p:spPr/>
        <p:txBody>
          <a:bodyPr/>
          <a:lstStyle/>
          <a:p>
            <a:pPr marL="0" indent="0" hangingPunct="1">
              <a:buClr>
                <a:srgbClr val="4AC9E3"/>
              </a:buClr>
              <a:buSzPct val="150000"/>
              <a:defRPr/>
            </a:pPr>
            <a:r>
              <a:rPr lang="en-US" altLang="en-US" sz="2000" b="1" dirty="0">
                <a:latin typeface="Calibri" pitchFamily="34" charset="0"/>
                <a:cs typeface="Calibri" pitchFamily="34" charset="0"/>
              </a:rPr>
              <a:t>Cause an LOA to be submitted to the IEEE SA (patcom@ieee.org);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Provide the chair of this group with the identity of the holder(s) of any and all such claims as soon as possible;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Speak up now and respond to this Call for Potentially Essential Patents</a:t>
            </a:r>
          </a:p>
          <a:p>
            <a:pPr eaLnBrk="1" hangingPunct="1">
              <a:buClr>
                <a:srgbClr val="C00000"/>
              </a:buClr>
              <a:buSzPct val="150000"/>
              <a:buFont typeface="Arial" panose="020B0604020202020204" pitchFamily="34" charset="0"/>
              <a:buChar char="•"/>
              <a:defRPr/>
            </a:pPr>
            <a:endParaRPr lang="en-US" altLang="en-US" sz="2000" b="1" dirty="0">
              <a:latin typeface="Calibri" pitchFamily="34" charset="0"/>
              <a:cs typeface="Calibri" pitchFamily="34" charset="0"/>
            </a:endParaRPr>
          </a:p>
          <a:p>
            <a:pPr marL="0" indent="0" eaLnBrk="1" hangingPunct="1">
              <a:buClr>
                <a:srgbClr val="C00000"/>
              </a:buClr>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sz="2000" dirty="0"/>
          </a:p>
        </p:txBody>
      </p:sp>
      <p:sp>
        <p:nvSpPr>
          <p:cNvPr id="4" name="Slide Number Placeholder 3">
            <a:extLst>
              <a:ext uri="{FF2B5EF4-FFF2-40B4-BE49-F238E27FC236}">
                <a16:creationId xmlns:a16="http://schemas.microsoft.com/office/drawing/2014/main" id="{9B03A2C2-4BDE-DD27-9431-83E5685167A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4256938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9759A-D8C5-F47B-CC70-4277A357FAE7}"/>
              </a:ext>
            </a:extLst>
          </p:cNvPr>
          <p:cNvSpPr>
            <a:spLocks noGrp="1"/>
          </p:cNvSpPr>
          <p:nvPr>
            <p:ph type="title"/>
          </p:nvPr>
        </p:nvSpPr>
        <p:spPr/>
        <p:txBody>
          <a:bodyPr/>
          <a:lstStyle/>
          <a:p>
            <a:r>
              <a:rPr lang="en-US" dirty="0"/>
              <a:t>Additional patent-related information</a:t>
            </a:r>
          </a:p>
        </p:txBody>
      </p:sp>
      <p:sp>
        <p:nvSpPr>
          <p:cNvPr id="3" name="Content Placeholder 2">
            <a:extLst>
              <a:ext uri="{FF2B5EF4-FFF2-40B4-BE49-F238E27FC236}">
                <a16:creationId xmlns:a16="http://schemas.microsoft.com/office/drawing/2014/main" id="{0BCDE9FB-2C50-4FF1-7260-9EAB381C640C}"/>
              </a:ext>
            </a:extLst>
          </p:cNvPr>
          <p:cNvSpPr>
            <a:spLocks noGrp="1"/>
          </p:cNvSpPr>
          <p:nvPr>
            <p:ph idx="1"/>
          </p:nvPr>
        </p:nvSpPr>
        <p:spPr/>
        <p:txBody>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endParaRPr lang="en-US" dirty="0"/>
          </a:p>
        </p:txBody>
      </p:sp>
      <p:sp>
        <p:nvSpPr>
          <p:cNvPr id="4" name="Slide Number Placeholder 3">
            <a:extLst>
              <a:ext uri="{FF2B5EF4-FFF2-40B4-BE49-F238E27FC236}">
                <a16:creationId xmlns:a16="http://schemas.microsoft.com/office/drawing/2014/main" id="{EA8CBFD6-83CB-8668-01AE-3DA14CF936A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881313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0672F-BDB6-C733-F966-1509036306E3}"/>
              </a:ext>
            </a:extLst>
          </p:cNvPr>
          <p:cNvSpPr>
            <a:spLocks noGrp="1"/>
          </p:cNvSpPr>
          <p:nvPr>
            <p:ph type="title"/>
          </p:nvPr>
        </p:nvSpPr>
        <p:spPr/>
        <p:txBody>
          <a:bodyPr/>
          <a:lstStyle/>
          <a:p>
            <a:r>
              <a:rPr lang="en-US" altLang="en-US" dirty="0"/>
              <a:t>Other Guidelines for IEEE Working Group Meetings</a:t>
            </a:r>
            <a:endParaRPr lang="en-US" dirty="0"/>
          </a:p>
        </p:txBody>
      </p:sp>
      <p:sp>
        <p:nvSpPr>
          <p:cNvPr id="3" name="Content Placeholder 2">
            <a:extLst>
              <a:ext uri="{FF2B5EF4-FFF2-40B4-BE49-F238E27FC236}">
                <a16:creationId xmlns:a16="http://schemas.microsoft.com/office/drawing/2014/main" id="{8F18A120-B0AE-5214-8E92-FC26A8917AF8}"/>
              </a:ext>
            </a:extLst>
          </p:cNvPr>
          <p:cNvSpPr>
            <a:spLocks noGrp="1"/>
          </p:cNvSpPr>
          <p:nvPr>
            <p:ph idx="1"/>
          </p:nvPr>
        </p:nvSpPr>
        <p:spPr>
          <a:xfrm>
            <a:off x="914401" y="1905001"/>
            <a:ext cx="10361084" cy="4189414"/>
          </a:xfrm>
        </p:spPr>
        <p:txBody>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C611DB45-F510-8724-F16A-CBFF0AA7458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8406328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16601</TotalTime>
  <Words>5075</Words>
  <Application>Microsoft Macintosh PowerPoint</Application>
  <PresentationFormat>Widescreen</PresentationFormat>
  <Paragraphs>543</Paragraphs>
  <Slides>36</Slides>
  <Notes>13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36</vt:i4>
      </vt:variant>
    </vt:vector>
  </HeadingPairs>
  <TitlesOfParts>
    <vt:vector size="44" baseType="lpstr">
      <vt:lpstr>Arial</vt:lpstr>
      <vt:lpstr>Calibri</vt:lpstr>
      <vt:lpstr>Helvetica Neue</vt:lpstr>
      <vt:lpstr>Monotype Sorts</vt:lpstr>
      <vt:lpstr>Symbol</vt:lpstr>
      <vt:lpstr>Times New Roman</vt:lpstr>
      <vt:lpstr>Office Theme</vt:lpstr>
      <vt:lpstr>Document</vt:lpstr>
      <vt:lpstr>July Plenary Session Agenda</vt:lpstr>
      <vt:lpstr>Abstract</vt:lpstr>
      <vt:lpstr>IEEE 802.11   Enhanced Data Privacy Task Group</vt:lpstr>
      <vt:lpstr>Registration for the July IEEE 802 plenary session</vt:lpstr>
      <vt:lpstr>Attendance, etc.</vt:lpstr>
      <vt:lpstr>Essential Patent Claims</vt:lpstr>
      <vt:lpstr>Inform IEEE of Essential Patent Claims</vt:lpstr>
      <vt:lpstr>Additional patent-related information</vt:lpstr>
      <vt:lpstr>Other Guidelines for IEEE Working Group Meetings</vt:lpstr>
      <vt:lpstr>Participation in IEEE 802 Meetings</vt:lpstr>
      <vt:lpstr>IEEE-SA standards activities shall allow the fair &amp; equitable consideration of all viewpoints</vt:lpstr>
      <vt:lpstr>IEEE SA Policy and Rules Documents</vt:lpstr>
      <vt:lpstr>IEEE SA Copyright Policy</vt:lpstr>
      <vt:lpstr>IEEE SA Copyright Policy </vt:lpstr>
      <vt:lpstr>Successful Hybrid Meeting Protocols</vt:lpstr>
      <vt:lpstr>TGbi Agenda – July 31, 2025 – PM1</vt:lpstr>
      <vt:lpstr>TGbi Agenda – July 31, 2025 – AM2</vt:lpstr>
      <vt:lpstr>TGbi Agenda – July 31, 2025 – AM1</vt:lpstr>
      <vt:lpstr>TGbi Agenda – July 30, 2025 – PM2</vt:lpstr>
      <vt:lpstr>TGbi Agenda – July 30, 2025 – AM1</vt:lpstr>
      <vt:lpstr>TGbi Agenda – July 29, 2025 – PM2</vt:lpstr>
      <vt:lpstr>TGbi Agenda – July 29, 2025 – PM1</vt:lpstr>
      <vt:lpstr>TGbi Agenda – July 28, 2025 – PM2</vt:lpstr>
      <vt:lpstr>TGbi Agenda – July 28, 2025 – AM1</vt:lpstr>
      <vt:lpstr>Working Submission Queue</vt:lpstr>
      <vt:lpstr>Timeline</vt:lpstr>
      <vt:lpstr>Motion # 66</vt:lpstr>
      <vt:lpstr>Motion # 67 - revised</vt:lpstr>
      <vt:lpstr>Motion # 68</vt:lpstr>
      <vt:lpstr>Motion # 69</vt:lpstr>
      <vt:lpstr>Motion # 70</vt:lpstr>
      <vt:lpstr>Motion # 71</vt:lpstr>
      <vt:lpstr>Motion # 72</vt:lpstr>
      <vt:lpstr>Motion # 73</vt:lpstr>
      <vt:lpstr>Motion # 74</vt:lpstr>
      <vt:lpstr>Amendment title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Ansley, Carol (CCI-Atlanta)</dc:creator>
  <cp:keywords/>
  <cp:lastModifiedBy>Carol Ansley</cp:lastModifiedBy>
  <cp:revision>139</cp:revision>
  <cp:lastPrinted>1601-01-01T00:00:00Z</cp:lastPrinted>
  <dcterms:created xsi:type="dcterms:W3CDTF">2023-11-10T19:40:49Z</dcterms:created>
  <dcterms:modified xsi:type="dcterms:W3CDTF">2025-07-31T14:03:30Z</dcterms:modified>
  <cp:category>Name, Affiliation</cp:category>
</cp:coreProperties>
</file>