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438" r:id="rId5"/>
    <p:sldId id="267" r:id="rId6"/>
    <p:sldId id="268" r:id="rId7"/>
    <p:sldId id="269" r:id="rId8"/>
    <p:sldId id="270" r:id="rId9"/>
    <p:sldId id="271" r:id="rId10"/>
    <p:sldId id="272" r:id="rId11"/>
    <p:sldId id="273" r:id="rId12"/>
    <p:sldId id="274" r:id="rId13"/>
    <p:sldId id="275" r:id="rId14"/>
    <p:sldId id="276" r:id="rId15"/>
    <p:sldId id="2415" r:id="rId16"/>
    <p:sldId id="2444" r:id="rId17"/>
    <p:sldId id="2443" r:id="rId18"/>
    <p:sldId id="2442" r:id="rId19"/>
    <p:sldId id="2441" r:id="rId20"/>
    <p:sldId id="2440" r:id="rId21"/>
    <p:sldId id="2439" r:id="rId22"/>
    <p:sldId id="2435" r:id="rId23"/>
    <p:sldId id="2437" r:id="rId24"/>
    <p:sldId id="2374" r:id="rId25"/>
    <p:sldId id="2377" r:id="rId26"/>
    <p:sldId id="2429" r:id="rId27"/>
    <p:sldId id="2445" r:id="rId28"/>
    <p:sldId id="2432" r:id="rId29"/>
    <p:sldId id="279"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4" autoAdjust="0"/>
    <p:restoredTop sz="94660"/>
  </p:normalViewPr>
  <p:slideViewPr>
    <p:cSldViewPr>
      <p:cViewPr varScale="1">
        <p:scale>
          <a:sx n="119" d="100"/>
          <a:sy n="119" d="100"/>
        </p:scale>
        <p:origin x="808" y="4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BC78E3D-F2EB-F612-B36F-CC5B06FC76E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65314DA-0B3D-2716-98C7-C18EDF9991A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59E1E7E-E57B-543D-5A4C-72929583436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2466E6B-EF53-2573-6FCF-F36498DAD4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868317-E9EF-B1B8-1EFA-BF2D678FCB74}"/>
              </a:ext>
            </a:extLst>
          </p:cNvPr>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a:extLst>
              <a:ext uri="{FF2B5EF4-FFF2-40B4-BE49-F238E27FC236}">
                <a16:creationId xmlns:a16="http://schemas.microsoft.com/office/drawing/2014/main" id="{2D819943-C661-F643-8930-EC4FB8392FB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6DFDAA2-6C22-63D6-E9E4-90E8FB1050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8554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DAFED37-C034-BC2C-0E92-542B3A2A741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9CA3B2-9AA3-6251-1FFF-BCA880E545A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C55CF70-FEAE-AE3C-6763-F39EA99BC8E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E9C611D-FB56-7991-60D7-71DB1F1E028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8F57B7E3-AA8B-AC61-F081-56AB8DB6BD16}"/>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46ECD3C7-9D4B-9AEF-DC07-FD480FB56110}"/>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1834AD6-1A08-C555-B6A6-15301B87BE4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5327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025AE09-9D07-53DC-9803-9B633C8F964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45062A-C033-4BBD-669F-97E84608101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58F0B83-5443-DFD6-E8C2-A3789008ADB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5B5E95E-CC32-2EA6-4A0E-105E66602C0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665CC42-03F9-E929-9B38-AC2D7BD8AC11}"/>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79358FC9-2A1A-775D-26E3-15A8A3A2AE3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99789A1-519F-807A-8F55-EC43DB1BAAD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6447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D2F35F-5158-943D-F5E5-90DF3B98B7B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E4FF0CF-1F67-263B-9F0D-C622C878974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0757B4-AC52-7042-8C56-50A96E8AEEF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651F785-3036-DC54-F41B-CC1F2457750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289938FD-ABF0-0229-40E7-ABCB3DE19B59}"/>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2B075F49-8432-EDF2-B835-ADF9A826534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BE0D9F6-7D88-E352-D537-7D4E3BF2D7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4046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05247CD-91BD-2C42-1522-BE3670E3450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56CD80-DD39-D1C9-1CAF-ED2599806C0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82ADEEC-8328-DCC6-7EEF-99F6AA6761B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B5B0EBB-CD2A-F8CB-1BBC-8E79A17590E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2818C55-97AF-1AC7-264D-4AB705A99C51}"/>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59B0140F-28DF-473E-6E40-492CB8CC5BF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81EE334-8AA9-9158-F30D-3C73211B48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0579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1C06297-A0F9-1DD3-2AD6-691BCB941AA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0649849-DDB9-FB6B-CAA0-A95A7E0993A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2A9AD51-E069-70F0-1A83-A21832B1EA5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6B88278-E310-982A-6C4B-3B5EFAC9DAA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7BBD9CB-240D-F159-4A3A-48459A8F2FF2}"/>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E46C0318-63CA-A512-7F52-CDAE32AFC0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9FAFC8B-C602-F41C-50EA-035D2CC2DC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606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802.11-25/1065r5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2025-07-31</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2F32E-C541-1B8B-CD6A-8F0C09D808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502DC3-FE41-0AE6-94E5-CC8736DD3194}"/>
              </a:ext>
            </a:extLst>
          </p:cNvPr>
          <p:cNvSpPr>
            <a:spLocks noGrp="1"/>
          </p:cNvSpPr>
          <p:nvPr>
            <p:ph type="title"/>
          </p:nvPr>
        </p:nvSpPr>
        <p:spPr>
          <a:xfrm>
            <a:off x="914401" y="685801"/>
            <a:ext cx="10361084" cy="653127"/>
          </a:xfrm>
        </p:spPr>
        <p:txBody>
          <a:bodyPr/>
          <a:lstStyle/>
          <a:p>
            <a:r>
              <a:rPr lang="en-GB" dirty="0">
                <a:solidFill>
                  <a:schemeClr val="tx1"/>
                </a:solidFill>
              </a:rPr>
              <a:t>TGbi Agenda – July 31, 2025 – AM1</a:t>
            </a:r>
          </a:p>
        </p:txBody>
      </p:sp>
      <p:sp>
        <p:nvSpPr>
          <p:cNvPr id="9218" name="Rectangle 2">
            <a:extLst>
              <a:ext uri="{FF2B5EF4-FFF2-40B4-BE49-F238E27FC236}">
                <a16:creationId xmlns:a16="http://schemas.microsoft.com/office/drawing/2014/main" id="{B2DFC7E7-ADC6-BEAF-0652-F23065CB820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00743D01-D931-1021-21E9-396788372106}"/>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ACD26DFE-0796-083E-DC71-2B3A644CA84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D671710B-E5A3-3B56-AEC5-078E113805B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403034CD-09D7-D038-2BD1-A34048A60C97}"/>
              </a:ext>
            </a:extLst>
          </p:cNvPr>
          <p:cNvGraphicFramePr>
            <a:graphicFrameLocks noGrp="1"/>
          </p:cNvGraphicFramePr>
          <p:nvPr>
            <p:extLst>
              <p:ext uri="{D42A27DB-BD31-4B8C-83A1-F6EECF244321}">
                <p14:modId xmlns:p14="http://schemas.microsoft.com/office/powerpoint/2010/main" val="2570378382"/>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79</a:t>
                      </a:r>
                    </a:p>
                  </a:txBody>
                  <a:tcPr/>
                </a:tc>
                <a:tc>
                  <a:txBody>
                    <a:bodyPr/>
                    <a:lstStyle/>
                    <a:p>
                      <a:pPr algn="ctr"/>
                      <a:r>
                        <a:rPr lang="en-US" sz="1400" dirty="0"/>
                        <a:t>197</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84498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5379B-0088-33B6-6F35-07392EC21B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D00F5B-06E4-BA7F-F197-94EB83764D04}"/>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30, 2025 – PM2</a:t>
            </a:r>
          </a:p>
        </p:txBody>
      </p:sp>
      <p:sp>
        <p:nvSpPr>
          <p:cNvPr id="9218" name="Rectangle 2">
            <a:extLst>
              <a:ext uri="{FF2B5EF4-FFF2-40B4-BE49-F238E27FC236}">
                <a16:creationId xmlns:a16="http://schemas.microsoft.com/office/drawing/2014/main" id="{629891A6-3FBB-6278-E2B2-67B25A5EFDA1}"/>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10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200" b="1" spc="-1" dirty="0">
                <a:solidFill>
                  <a:schemeClr val="bg1">
                    <a:lumMod val="65000"/>
                  </a:schemeClr>
                </a:solidFill>
                <a:latin typeface="Times New Roman"/>
                <a:cs typeface="Times New Roman"/>
                <a:sym typeface="Times New Roman"/>
              </a:rPr>
              <a:t>Wednesday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C5C90D65-FF49-C7B9-8248-FC0DDEA64B10}"/>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06C7F797-1453-0ECE-36B4-5ADD5C424C0E}"/>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4076C11-F186-6151-D546-AF043A70E34E}"/>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4EA8AF7B-6B9C-5837-61C2-BAF91286B341}"/>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149881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9512B-06FC-13E9-B58B-0A94B9726A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23895A-7777-3BC9-476E-8EEBCBE681DD}"/>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30, 2025 – AM1</a:t>
            </a:r>
          </a:p>
        </p:txBody>
      </p:sp>
      <p:sp>
        <p:nvSpPr>
          <p:cNvPr id="9218" name="Rectangle 2">
            <a:extLst>
              <a:ext uri="{FF2B5EF4-FFF2-40B4-BE49-F238E27FC236}">
                <a16:creationId xmlns:a16="http://schemas.microsoft.com/office/drawing/2014/main" id="{666745BD-FEFF-F52A-C1C3-9C0FCF12CD7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(10 participants on-line, 10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 – request additional meeting slots – PM2 Wed, AM2 Thurs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27416CAA-1280-443A-2E84-9C2DF661F609}"/>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89FA5D1C-B106-2EEE-AC44-8C0400985914}"/>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99590B8-8756-85B9-BAA1-3EA4FC53AFAE}"/>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1374B2F-2FB2-755B-BBDA-2490F78202C5}"/>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133177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4453A-89B6-3D85-A4A1-D539DDEE7F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24617A-2B62-4960-F3F5-78B0D813D9FD}"/>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PM2</a:t>
            </a:r>
          </a:p>
        </p:txBody>
      </p:sp>
      <p:sp>
        <p:nvSpPr>
          <p:cNvPr id="9218" name="Rectangle 2">
            <a:extLst>
              <a:ext uri="{FF2B5EF4-FFF2-40B4-BE49-F238E27FC236}">
                <a16:creationId xmlns:a16="http://schemas.microsoft.com/office/drawing/2014/main" id="{F36DA109-D404-AF6B-B742-E4758DEEBD3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88DF3B77-787D-05BB-DA91-485DF9D9C281}"/>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BDF360AE-690D-6B44-16AF-ABC11E2DF84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1884A244-FD33-0D2E-4755-F902190E14FF}"/>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C8F27AD2-85C5-244B-5351-D1F0795F9747}"/>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001781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E1972-809C-0BA1-04AF-E11A24A35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86F261-3615-79A3-20C2-766A53BD94A3}"/>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PM1</a:t>
            </a:r>
          </a:p>
        </p:txBody>
      </p:sp>
      <p:sp>
        <p:nvSpPr>
          <p:cNvPr id="9218" name="Rectangle 2">
            <a:extLst>
              <a:ext uri="{FF2B5EF4-FFF2-40B4-BE49-F238E27FC236}">
                <a16:creationId xmlns:a16="http://schemas.microsoft.com/office/drawing/2014/main" id="{8985C63F-C07C-6E44-6476-E1A5FB036BB7}"/>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(28 participants on-line, 15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C7B049F1-CB14-4402-982D-20CA26798B8C}"/>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EEF4ABD5-E666-1FCD-86B9-2A36A730C701}"/>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8C4B953D-931A-FE23-EF82-06582D246F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B568F9-737A-0DA7-426F-F558A1287FEC}"/>
              </a:ext>
            </a:extLst>
          </p:cNvPr>
          <p:cNvGraphicFramePr>
            <a:graphicFrameLocks noGrp="1"/>
          </p:cNvGraphicFramePr>
          <p:nvPr>
            <p:extLst>
              <p:ext uri="{D42A27DB-BD31-4B8C-83A1-F6EECF244321}">
                <p14:modId xmlns:p14="http://schemas.microsoft.com/office/powerpoint/2010/main" val="784870641"/>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4721424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4BA1D-9FD6-0AE5-9480-6FA61282B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E44F7-D736-6C04-8746-C5ADDE390521}"/>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PM2</a:t>
            </a:r>
          </a:p>
        </p:txBody>
      </p:sp>
      <p:sp>
        <p:nvSpPr>
          <p:cNvPr id="9218" name="Rectangle 2">
            <a:extLst>
              <a:ext uri="{FF2B5EF4-FFF2-40B4-BE49-F238E27FC236}">
                <a16:creationId xmlns:a16="http://schemas.microsoft.com/office/drawing/2014/main" id="{78145C15-70C9-48A4-90CC-F2B17D98B84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13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78A8C6AC-A910-8C76-773A-9149265AD865}"/>
              </a:ext>
            </a:extLst>
          </p:cNvPr>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a:extLst>
              <a:ext uri="{FF2B5EF4-FFF2-40B4-BE49-F238E27FC236}">
                <a16:creationId xmlns:a16="http://schemas.microsoft.com/office/drawing/2014/main" id="{560CE7D6-13E9-C6AF-73D2-872BA2E7F2F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180D1A7-14F9-EBB9-7618-2487F462952A}"/>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EA9C20DE-7346-8A7A-A929-0814125D338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60168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AM1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AM1 ad hoc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extLst>
              <p:ext uri="{D42A27DB-BD31-4B8C-83A1-F6EECF244321}">
                <p14:modId xmlns:p14="http://schemas.microsoft.com/office/powerpoint/2010/main" val="349682757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2209802" y="2000252"/>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25/536r7</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25/951r5</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25/1100r5</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25/1103r3</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25/1124r1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25/1122r4</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25/1275r1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25/1110r2</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 25/1354r1</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25/1370r4</a:t>
            </a:r>
            <a:r>
              <a:rPr lang="en-US" sz="1400" spc="-1" dirty="0">
                <a:solidFill>
                  <a:schemeClr val="tx1"/>
                </a:solidFill>
                <a:latin typeface="Times New Roman" panose="02020603050405020304" pitchFamily="18" charset="0"/>
                <a:cs typeface="Times New Roman" panose="02020603050405020304" pitchFamily="18" charset="0"/>
                <a:sym typeface="Arial"/>
              </a:rPr>
              <a:t>, 25/1372r1, 25/1372r1, 25/1383r0</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25/1116r4</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25/1112r3, 25/1113r3</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25/174r2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25/1290r1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p:txBody>
      </p:sp>
    </p:spTree>
    <p:extLst>
      <p:ext uri="{BB962C8B-B14F-4D97-AF65-F5344CB8AC3E}">
        <p14:creationId xmlns:p14="http://schemas.microsoft.com/office/powerpoint/2010/main" val="178654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92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August 2025</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11-25/939r0 (May Interim minutes)</a:t>
            </a:r>
          </a:p>
          <a:p>
            <a:r>
              <a:rPr lang="en-US" sz="1800" b="0" dirty="0">
                <a:solidFill>
                  <a:schemeClr val="tx1"/>
                </a:solidFill>
              </a:rPr>
              <a:t>11-25/1016r0 (TGbi teleconference minutes May-July 2025)</a:t>
            </a:r>
          </a:p>
          <a:p>
            <a:r>
              <a:rPr lang="en-US" sz="1800" b="0" dirty="0">
                <a:solidFill>
                  <a:schemeClr val="tx1"/>
                </a:solidFill>
              </a:rPr>
              <a:t>11-25/1117r0 (TGbi virtual ad hoc minutes July 2025) </a:t>
            </a:r>
          </a:p>
          <a:p>
            <a:endParaRPr lang="en-US" sz="1800" b="0" dirty="0">
              <a:solidFill>
                <a:schemeClr val="tx1"/>
              </a:solidFill>
            </a:endParaRPr>
          </a:p>
          <a:p>
            <a:endParaRPr lang="en-US" sz="1800" b="0" dirty="0">
              <a:solidFill>
                <a:schemeClr val="tx1"/>
              </a:solidFill>
            </a:endParaRPr>
          </a:p>
          <a:p>
            <a:r>
              <a:rPr lang="en-US" sz="1800" b="0" dirty="0"/>
              <a:t>Mover:    Antonio de la Oliva</a:t>
            </a:r>
          </a:p>
          <a:p>
            <a:r>
              <a:rPr lang="en-US" sz="1800" b="0" dirty="0"/>
              <a:t>Second:   Jerome Henry</a:t>
            </a:r>
          </a:p>
          <a:p>
            <a:r>
              <a:rPr lang="en-US" sz="1800" b="0" dirty="0"/>
              <a:t>Approved by unanimous consent, 22 attendees on-line, 14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67 - revised</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762000" y="1295400"/>
            <a:ext cx="10896599" cy="5029199"/>
          </a:xfrm>
        </p:spPr>
        <p:txBody>
          <a:bodyPr>
            <a:normAutofit/>
          </a:bodyPr>
          <a:lstStyle/>
          <a:p>
            <a:r>
              <a:rPr lang="en-US" sz="1000" b="0" dirty="0"/>
              <a:t>Approve the texts and CID resolutions listed below and incorporate the indicated text changes into the TGbi draft.</a:t>
            </a:r>
            <a:endParaRPr lang="en-US" sz="1000" dirty="0">
              <a:effectLst/>
              <a:latin typeface="Calibri" panose="020F0502020204030204" pitchFamily="34" charset="0"/>
              <a:ea typeface="Aptos" panose="020B0004020202020204" pitchFamily="34" charset="0"/>
            </a:endParaRPr>
          </a:p>
          <a:p>
            <a:r>
              <a:rPr lang="fr-FR" sz="1000" b="0" dirty="0"/>
              <a:t>doc </a:t>
            </a:r>
            <a:r>
              <a:rPr lang="fr-FR" sz="1000" dirty="0"/>
              <a:t>25/925r3</a:t>
            </a:r>
            <a:r>
              <a:rPr lang="fr-FR" sz="1000" b="0" dirty="0"/>
              <a:t> : 19 </a:t>
            </a:r>
            <a:r>
              <a:rPr lang="fr-FR" sz="1000" b="0" dirty="0" err="1"/>
              <a:t>comments</a:t>
            </a:r>
            <a:r>
              <a:rPr lang="fr-FR" sz="1000" b="0" dirty="0"/>
              <a:t>: 26, 31, 33, 199, 206, 308, 309, 326, 331, 332, 426, 429, 438, 441, 444, 446, 450, 853, 855.</a:t>
            </a:r>
          </a:p>
          <a:p>
            <a:r>
              <a:rPr lang="fr-FR" sz="1000" b="0" dirty="0"/>
              <a:t>doc </a:t>
            </a:r>
            <a:r>
              <a:rPr lang="fr-FR" sz="1000" dirty="0"/>
              <a:t>25/477r5</a:t>
            </a:r>
            <a:r>
              <a:rPr lang="fr-FR" sz="1000" b="0" dirty="0"/>
              <a:t> : 31 </a:t>
            </a:r>
            <a:r>
              <a:rPr lang="fr-FR" sz="1000" b="0" dirty="0" err="1"/>
              <a:t>comments</a:t>
            </a:r>
            <a:r>
              <a:rPr lang="fr-FR" sz="1000" b="0" dirty="0"/>
              <a:t>: 36, 37, 56, 57, 58, 59, 60, 215, 216, 307, 333, 420, 452, 454, 480, 481, 482, 484, 485, 486, 487, 488, 507, 509, 793, 794, 856, 860, 1007, 1022, 1023.</a:t>
            </a:r>
          </a:p>
          <a:p>
            <a:r>
              <a:rPr lang="fr-FR" sz="1000" b="0" dirty="0"/>
              <a:t>doc </a:t>
            </a:r>
            <a:r>
              <a:rPr lang="fr-FR" sz="1000" dirty="0"/>
              <a:t>25/955r0</a:t>
            </a:r>
            <a:r>
              <a:rPr lang="fr-FR" sz="1000" b="0" dirty="0"/>
              <a:t> : 3 </a:t>
            </a:r>
            <a:r>
              <a:rPr lang="fr-FR" sz="1000" b="0" dirty="0" err="1"/>
              <a:t>comments</a:t>
            </a:r>
            <a:r>
              <a:rPr lang="fr-FR" sz="1000" b="0" dirty="0"/>
              <a:t>: 888, 942, 974.							 doc </a:t>
            </a:r>
            <a:r>
              <a:rPr lang="fr-FR" sz="1000" dirty="0"/>
              <a:t>25/709r10</a:t>
            </a:r>
            <a:r>
              <a:rPr lang="fr-FR" sz="1000" b="0" dirty="0"/>
              <a:t> : 3 </a:t>
            </a:r>
            <a:r>
              <a:rPr lang="fr-FR" sz="1000" b="0" dirty="0" err="1"/>
              <a:t>comments</a:t>
            </a:r>
            <a:r>
              <a:rPr lang="fr-FR" sz="1000" b="0" dirty="0"/>
              <a:t>: 257, 760 and 761.</a:t>
            </a:r>
          </a:p>
          <a:p>
            <a:r>
              <a:rPr lang="fr-FR" sz="1000" b="0" dirty="0"/>
              <a:t>doc </a:t>
            </a:r>
            <a:r>
              <a:rPr lang="fr-FR" sz="1000" dirty="0"/>
              <a:t>25/435r5</a:t>
            </a:r>
            <a:r>
              <a:rPr lang="fr-FR" sz="1000" b="0" dirty="0"/>
              <a:t> : 3 </a:t>
            </a:r>
            <a:r>
              <a:rPr lang="fr-FR" sz="1000" b="0" dirty="0" err="1"/>
              <a:t>comments</a:t>
            </a:r>
            <a:r>
              <a:rPr lang="fr-FR" sz="1000" b="0" dirty="0"/>
              <a:t> 267, 268 and 164						 doc </a:t>
            </a:r>
            <a:r>
              <a:rPr lang="fr-FR" sz="1000" dirty="0"/>
              <a:t>25/759r7</a:t>
            </a:r>
            <a:r>
              <a:rPr lang="fr-FR" sz="1000" b="0" dirty="0"/>
              <a:t> : 13 </a:t>
            </a:r>
            <a:r>
              <a:rPr lang="fr-FR" sz="1000" b="0" dirty="0" err="1"/>
              <a:t>comments</a:t>
            </a:r>
            <a:r>
              <a:rPr lang="fr-FR" sz="1000" b="0" dirty="0"/>
              <a:t>: 779, 991, 947, 929, 2, 5, 7, 141, 912, 940, 943, 961, 981.</a:t>
            </a:r>
          </a:p>
          <a:p>
            <a:r>
              <a:rPr lang="fr-FR" sz="1000" b="0" dirty="0"/>
              <a:t>doc </a:t>
            </a:r>
            <a:r>
              <a:rPr lang="fr-FR" sz="1000" dirty="0"/>
              <a:t>25/451r5</a:t>
            </a:r>
            <a:r>
              <a:rPr lang="fr-FR" sz="1000" b="0" dirty="0"/>
              <a:t> :  24 </a:t>
            </a:r>
            <a:r>
              <a:rPr lang="fr-FR" sz="1000" b="0" dirty="0" err="1"/>
              <a:t>comments</a:t>
            </a:r>
            <a:r>
              <a:rPr lang="fr-FR" sz="1000" b="0" dirty="0"/>
              <a:t>: 91, 555, 121, 556, 92, 288, 1067, 214, 811, 93, 350, 349, 1068, 558, 94, 289, 559, 290, 812, 124, 560, 813, 351, 970.</a:t>
            </a:r>
          </a:p>
          <a:p>
            <a:r>
              <a:rPr lang="fr-FR" sz="1000" b="0" dirty="0"/>
              <a:t>doc </a:t>
            </a:r>
            <a:r>
              <a:rPr lang="fr-FR" sz="1000" dirty="0"/>
              <a:t>25/452r3</a:t>
            </a:r>
            <a:r>
              <a:rPr lang="fr-FR" sz="1000" b="0" dirty="0"/>
              <a:t> : 29 </a:t>
            </a:r>
            <a:r>
              <a:rPr lang="fr-FR" sz="1000" b="0" dirty="0" err="1"/>
              <a:t>comments</a:t>
            </a:r>
            <a:r>
              <a:rPr lang="fr-FR" sz="1000" b="0" dirty="0"/>
              <a:t>: 469, 1005, 50, 51, 52, 470, 471, 1006, 472, 952, 53, 210, 473, 474, 949, 933, 54, 475, 953, 934, 476, 55, 477, 478, 212, 753, 122, 479, 313.</a:t>
            </a:r>
          </a:p>
          <a:p>
            <a:r>
              <a:rPr lang="fr-FR" sz="1000" b="0" dirty="0"/>
              <a:t>doc </a:t>
            </a:r>
            <a:r>
              <a:rPr lang="fr-FR" sz="1000" dirty="0"/>
              <a:t>25/934r1</a:t>
            </a:r>
            <a:r>
              <a:rPr lang="fr-FR" sz="1000" b="0" dirty="0"/>
              <a:t> : 28 </a:t>
            </a:r>
            <a:r>
              <a:rPr lang="fr-FR" sz="1000" b="0" dirty="0" err="1"/>
              <a:t>comments</a:t>
            </a:r>
            <a:r>
              <a:rPr lang="fr-FR" sz="1000" b="0" dirty="0"/>
              <a:t>: 28, 38, 48, 110, 187, 188, 189, 190, 207, 401, 451, 492, 518, 521, 525, 526, 527, 528, 529, 531, 532, 939, 956, 1041, 1042, 1043, 1044, 1046.</a:t>
            </a:r>
          </a:p>
          <a:p>
            <a:r>
              <a:rPr lang="fr-FR" sz="1000" b="0" dirty="0"/>
              <a:t>doc</a:t>
            </a:r>
            <a:r>
              <a:rPr lang="fr-FR" sz="1000" dirty="0"/>
              <a:t> 25/535r3 </a:t>
            </a:r>
            <a:r>
              <a:rPr lang="fr-FR" sz="1000" b="0" dirty="0"/>
              <a:t>: 2 </a:t>
            </a:r>
            <a:r>
              <a:rPr lang="fr-FR" sz="1000" b="0" dirty="0" err="1"/>
              <a:t>comments</a:t>
            </a:r>
            <a:r>
              <a:rPr lang="fr-FR" sz="1000" b="0" dirty="0"/>
              <a:t> : 967 and 269						 	doc </a:t>
            </a:r>
            <a:r>
              <a:rPr lang="fr-FR" sz="1000" dirty="0"/>
              <a:t>25/532r6 </a:t>
            </a:r>
            <a:r>
              <a:rPr lang="fr-FR" sz="1000" b="0" dirty="0"/>
              <a:t>: 1 comment : 174</a:t>
            </a:r>
          </a:p>
          <a:p>
            <a:r>
              <a:rPr lang="fr-FR" sz="1000" b="0" dirty="0"/>
              <a:t>doc </a:t>
            </a:r>
            <a:r>
              <a:rPr lang="fr-FR" sz="1000" dirty="0"/>
              <a:t>25/1079r1</a:t>
            </a:r>
            <a:r>
              <a:rPr lang="fr-FR" sz="1000" b="0" dirty="0"/>
              <a:t> : 11 </a:t>
            </a:r>
            <a:r>
              <a:rPr lang="fr-FR" sz="1000" b="0" dirty="0" err="1"/>
              <a:t>comments</a:t>
            </a:r>
            <a:r>
              <a:rPr lang="fr-FR" sz="1000" b="0" dirty="0"/>
              <a:t> : 185, 260, 396, 397, 643, 645, 657, 660, 661, 733, 1008.	 	doc </a:t>
            </a:r>
            <a:r>
              <a:rPr lang="fr-FR" sz="1000" dirty="0"/>
              <a:t>25/0995r3</a:t>
            </a:r>
            <a:r>
              <a:rPr lang="fr-FR" sz="1000" b="0" dirty="0"/>
              <a:t> : 15 </a:t>
            </a:r>
            <a:r>
              <a:rPr lang="fr-FR" sz="1000" b="0" dirty="0" err="1"/>
              <a:t>comments</a:t>
            </a:r>
            <a:r>
              <a:rPr lang="fr-FR" sz="1000" b="0" dirty="0"/>
              <a:t> : 34, 35, 203, 204, 205, 291, 431, 432, 436, 448, 449, 751, 772, 998, 1002</a:t>
            </a:r>
          </a:p>
          <a:p>
            <a:r>
              <a:rPr lang="fr-FR" sz="1000" b="0" dirty="0"/>
              <a:t>doc </a:t>
            </a:r>
            <a:r>
              <a:rPr lang="fr-FR" sz="1000" dirty="0"/>
              <a:t>25/1078r3</a:t>
            </a:r>
            <a:r>
              <a:rPr lang="fr-FR" sz="1000" b="0" dirty="0"/>
              <a:t> : 22 </a:t>
            </a:r>
            <a:r>
              <a:rPr lang="fr-FR" sz="1000" b="0" dirty="0" err="1"/>
              <a:t>comments</a:t>
            </a:r>
            <a:r>
              <a:rPr lang="fr-FR" sz="1000" b="0" dirty="0"/>
              <a:t> : 17, 186, 39, 320, 367, 368, 398, 462, 463, 464, 489, 490, 642, 646, 654, 656, 658, 659, 662, 663, 767, 990</a:t>
            </a:r>
          </a:p>
          <a:p>
            <a:r>
              <a:rPr lang="fr-FR" sz="1000" b="0" dirty="0"/>
              <a:t>doc </a:t>
            </a:r>
            <a:r>
              <a:rPr lang="fr-FR" sz="1000" dirty="0"/>
              <a:t>25/1008r3</a:t>
            </a:r>
            <a:r>
              <a:rPr lang="fr-FR" sz="1000" b="0" dirty="0"/>
              <a:t> :  39 </a:t>
            </a:r>
            <a:r>
              <a:rPr lang="fr-FR" sz="1000" b="0" dirty="0" err="1"/>
              <a:t>comments</a:t>
            </a:r>
            <a:r>
              <a:rPr lang="fr-FR" sz="1000" b="0" dirty="0"/>
              <a:t> : 982, 9, 146, 781, 983, 780, 879, 769, 782, 148, 783, 976, 149, 321, 372, 920, 911, 985, 373, 374, 770, 785, 921, 299, 151, 375, 158, 786, 923, 987, 323, 184, 300, 988, 183, 386, 301, 152, 986</a:t>
            </a:r>
          </a:p>
          <a:p>
            <a:r>
              <a:rPr lang="fr-FR" sz="1000" b="0" dirty="0"/>
              <a:t>doc </a:t>
            </a:r>
            <a:r>
              <a:rPr lang="fr-FR" sz="1000" dirty="0"/>
              <a:t>25/1111r3</a:t>
            </a:r>
            <a:r>
              <a:rPr lang="fr-FR" sz="1000" b="0" dirty="0"/>
              <a:t> : 3 </a:t>
            </a:r>
            <a:r>
              <a:rPr lang="fr-FR" sz="1000" b="0" dirty="0" err="1"/>
              <a:t>comments</a:t>
            </a:r>
            <a:r>
              <a:rPr lang="fr-FR" sz="1000" b="0" dirty="0"/>
              <a:t> : 588, 593, 253						 doc </a:t>
            </a:r>
            <a:r>
              <a:rPr lang="fr-FR" sz="1000" dirty="0"/>
              <a:t>25/1029r2 </a:t>
            </a:r>
            <a:r>
              <a:rPr lang="fr-FR" sz="1000" b="0" dirty="0"/>
              <a:t>: 10 </a:t>
            </a:r>
            <a:r>
              <a:rPr lang="fr-FR" sz="1000" b="0" dirty="0" err="1"/>
              <a:t>comments</a:t>
            </a:r>
            <a:r>
              <a:rPr lang="fr-FR" sz="1000" b="0" dirty="0"/>
              <a:t>: 220, 258, 292, 632, 763, 774, 892, 896, 907, 910.</a:t>
            </a:r>
          </a:p>
          <a:p>
            <a:r>
              <a:rPr lang="fr-FR" sz="1000" b="0" dirty="0"/>
              <a:t>doc </a:t>
            </a:r>
            <a:r>
              <a:rPr lang="fr-FR" sz="1000" dirty="0"/>
              <a:t>25/1114r4</a:t>
            </a:r>
            <a:r>
              <a:rPr lang="fr-FR" sz="1000" b="0" dirty="0"/>
              <a:t> : 32 </a:t>
            </a:r>
            <a:r>
              <a:rPr lang="fr-FR" sz="1000" b="0" dirty="0" err="1"/>
              <a:t>comments</a:t>
            </a:r>
            <a:r>
              <a:rPr lang="fr-FR" sz="1000" b="0" dirty="0"/>
              <a:t>: 799, 68, 337, 955, 69, 70, 71, 72, 73, 107, 227, 228, 229, 230, 232, 338, 339, 342, 520, 523, 524, 530, 533, 534, 758, 800, 801, 862, 863, 864, 866, 867.</a:t>
            </a:r>
          </a:p>
          <a:p>
            <a:r>
              <a:rPr lang="fr-FR" sz="1000" b="0" dirty="0"/>
              <a:t>doc </a:t>
            </a:r>
            <a:r>
              <a:rPr lang="fr-FR" sz="1000" dirty="0"/>
              <a:t>25/1121r0</a:t>
            </a:r>
            <a:r>
              <a:rPr lang="fr-FR" sz="1000" b="0" dirty="0"/>
              <a:t> : 2 </a:t>
            </a:r>
            <a:r>
              <a:rPr lang="fr-FR" sz="1000" b="0" dirty="0" err="1"/>
              <a:t>comments</a:t>
            </a:r>
            <a:r>
              <a:rPr lang="fr-FR" sz="1000" b="0" dirty="0"/>
              <a:t> : 254 and 255</a:t>
            </a:r>
          </a:p>
          <a:p>
            <a:r>
              <a:rPr lang="fr-FR" sz="1000" b="0" dirty="0"/>
              <a:t>doc </a:t>
            </a:r>
            <a:r>
              <a:rPr lang="fr-FR" sz="1000" dirty="0"/>
              <a:t>25/1003r2</a:t>
            </a:r>
            <a:r>
              <a:rPr lang="fr-FR" sz="1000" b="0" dirty="0"/>
              <a:t> : 23 </a:t>
            </a:r>
            <a:r>
              <a:rPr lang="fr-FR" sz="1000" b="0" dirty="0" err="1"/>
              <a:t>comments</a:t>
            </a:r>
            <a:r>
              <a:rPr lang="fr-FR" sz="1000" b="0" dirty="0"/>
              <a:t>: 890, 168, 170, 171, 172, 179, 180, 293, 294, 295, 296, 413, 414, 720, 725, 727, 729, 730, 731, 732, 916, 142, 721.</a:t>
            </a:r>
          </a:p>
          <a:p>
            <a:r>
              <a:rPr lang="fr-FR" sz="1000" b="0" dirty="0"/>
              <a:t>doc </a:t>
            </a:r>
            <a:r>
              <a:rPr lang="fr-FR" sz="1000" dirty="0"/>
              <a:t>25/1107r1</a:t>
            </a:r>
            <a:r>
              <a:rPr lang="fr-FR" sz="1000" b="0" dirty="0"/>
              <a:t> : 7 </a:t>
            </a:r>
            <a:r>
              <a:rPr lang="fr-FR" sz="1000" b="0" dirty="0" err="1"/>
              <a:t>comments</a:t>
            </a:r>
            <a:r>
              <a:rPr lang="fr-FR" sz="1000" b="0" dirty="0"/>
              <a:t>: 569, 154, 575, 572, 576, 577, 578				 doc </a:t>
            </a:r>
            <a:r>
              <a:rPr lang="fr-FR" sz="1000" dirty="0"/>
              <a:t>1124r1</a:t>
            </a:r>
            <a:r>
              <a:rPr lang="fr-FR" sz="1000" b="0" dirty="0"/>
              <a:t> : 1 comment : 948</a:t>
            </a:r>
          </a:p>
          <a:p>
            <a:endParaRPr lang="en-US" sz="1000" b="0" i="0" u="none" strike="noStrike" dirty="0">
              <a:solidFill>
                <a:srgbClr val="212121"/>
              </a:solidFill>
              <a:effectLst/>
              <a:latin typeface="Calibri" panose="020F0502020204030204" pitchFamily="34" charset="0"/>
            </a:endParaRPr>
          </a:p>
          <a:p>
            <a:r>
              <a:rPr lang="en-US" sz="1000" b="0" dirty="0"/>
              <a:t>Mover:    Jerome Henry</a:t>
            </a:r>
          </a:p>
          <a:p>
            <a:r>
              <a:rPr lang="en-US" sz="1000" b="0" dirty="0"/>
              <a:t>Second:   Po-Kai Huang</a:t>
            </a:r>
          </a:p>
          <a:p>
            <a:r>
              <a:rPr lang="en-US" sz="1000" b="0" dirty="0"/>
              <a:t>Approved by unanimous consent, 22 attendees on-line, 14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65E88-1646-E5A7-8524-6FFEEB9F76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E1217B-F701-1F52-D50D-4FAD1E17670F}"/>
              </a:ext>
            </a:extLst>
          </p:cNvPr>
          <p:cNvSpPr>
            <a:spLocks noGrp="1"/>
          </p:cNvSpPr>
          <p:nvPr>
            <p:ph type="title"/>
          </p:nvPr>
        </p:nvSpPr>
        <p:spPr>
          <a:xfrm>
            <a:off x="914401" y="685801"/>
            <a:ext cx="10361084" cy="685799"/>
          </a:xfrm>
        </p:spPr>
        <p:txBody>
          <a:bodyPr/>
          <a:lstStyle/>
          <a:p>
            <a:r>
              <a:rPr lang="en-US" dirty="0"/>
              <a:t>Motion # 68</a:t>
            </a:r>
          </a:p>
        </p:txBody>
      </p:sp>
      <p:sp>
        <p:nvSpPr>
          <p:cNvPr id="3" name="Content Placeholder 2">
            <a:extLst>
              <a:ext uri="{FF2B5EF4-FFF2-40B4-BE49-F238E27FC236}">
                <a16:creationId xmlns:a16="http://schemas.microsoft.com/office/drawing/2014/main" id="{3EC74C88-380B-CEBC-AFA7-50322BC1DF62}"/>
              </a:ext>
            </a:extLst>
          </p:cNvPr>
          <p:cNvSpPr>
            <a:spLocks noGrp="1"/>
          </p:cNvSpPr>
          <p:nvPr>
            <p:ph idx="1"/>
          </p:nvPr>
        </p:nvSpPr>
        <p:spPr>
          <a:xfrm>
            <a:off x="914401" y="1447800"/>
            <a:ext cx="10361084" cy="5027614"/>
          </a:xfrm>
        </p:spPr>
        <p:txBody>
          <a:bodyPr>
            <a:normAutofit fontScale="55000" lnSpcReduction="20000"/>
          </a:bodyPr>
          <a:lstStyle/>
          <a:p>
            <a:pPr marL="0" indent="0"/>
            <a:r>
              <a:rPr lang="en-US" sz="2400" b="0" dirty="0"/>
              <a:t>Approve the texts and CID resolutions listed below and incorporate the indicated text changes into the </a:t>
            </a:r>
            <a:r>
              <a:rPr lang="en-US" sz="2400" b="0" dirty="0" err="1"/>
              <a:t>TGbi</a:t>
            </a:r>
            <a:r>
              <a:rPr lang="en-US" sz="2400" b="0" dirty="0"/>
              <a:t> draft.</a:t>
            </a:r>
            <a:endParaRPr lang="en-US" b="0" dirty="0">
              <a:solidFill>
                <a:schemeClr val="tx1"/>
              </a:solidFill>
              <a:sym typeface="Arial"/>
            </a:endParaRPr>
          </a:p>
          <a:p>
            <a:r>
              <a:rPr lang="en-US" b="0" dirty="0">
                <a:solidFill>
                  <a:schemeClr val="tx1"/>
                </a:solidFill>
                <a:sym typeface="Arial"/>
              </a:rPr>
              <a:t>Specifically: </a:t>
            </a:r>
          </a:p>
          <a:p>
            <a:r>
              <a:rPr lang="fr-FR" b="0" dirty="0"/>
              <a:t>doc 25/1275r1 	5 </a:t>
            </a:r>
            <a:r>
              <a:rPr lang="fr-FR" b="0" dirty="0" err="1"/>
              <a:t>comments</a:t>
            </a:r>
            <a:r>
              <a:rPr lang="fr-FR" b="0" dirty="0"/>
              <a:t> : 18, 19, 208, 790, 791.</a:t>
            </a:r>
          </a:p>
          <a:p>
            <a:r>
              <a:rPr lang="fr-FR" b="0" dirty="0"/>
              <a:t>doc 25/1110r2 	19 </a:t>
            </a:r>
            <a:r>
              <a:rPr lang="fr-FR" b="0" dirty="0" err="1"/>
              <a:t>comments</a:t>
            </a:r>
            <a:r>
              <a:rPr lang="fr-FR" b="0" dirty="0"/>
              <a:t> : 615, 612, 319, 98, 105, 829, 361, 611, 363, 613, 614, 362, 640, 641, 839, 135, 136, 137, 259.</a:t>
            </a:r>
          </a:p>
          <a:p>
            <a:r>
              <a:rPr lang="fr-FR" b="0" dirty="0"/>
              <a:t>doc 25/536r7 	3 </a:t>
            </a:r>
            <a:r>
              <a:rPr lang="fr-FR" b="0" dirty="0" err="1"/>
              <a:t>comments</a:t>
            </a:r>
            <a:r>
              <a:rPr lang="fr-FR" b="0" dirty="0"/>
              <a:t> : 649, 965, 980.</a:t>
            </a:r>
          </a:p>
          <a:p>
            <a:r>
              <a:rPr lang="fr-FR" b="0" dirty="0"/>
              <a:t>doc 25/1092r1 	2 </a:t>
            </a:r>
            <a:r>
              <a:rPr lang="fr-FR" b="0" dirty="0" err="1"/>
              <a:t>comments</a:t>
            </a:r>
            <a:r>
              <a:rPr lang="fr-FR" b="0" dirty="0"/>
              <a:t> : 946, 182.</a:t>
            </a:r>
          </a:p>
          <a:p>
            <a:r>
              <a:rPr lang="fr-FR" b="0" dirty="0"/>
              <a:t>doc 25/1354r2 	1 comment : 757.</a:t>
            </a:r>
          </a:p>
          <a:p>
            <a:r>
              <a:rPr lang="fr-FR" b="0" dirty="0"/>
              <a:t>doc 25/1113r3 	23 </a:t>
            </a:r>
            <a:r>
              <a:rPr lang="fr-FR" b="0" dirty="0" err="1"/>
              <a:t>comments</a:t>
            </a:r>
            <a:r>
              <a:rPr lang="fr-FR" b="0" dirty="0"/>
              <a:t>: 78, 79, 82, 83, 84, 85, 86, 89,108,109, 120,150,197, 345, 437,554,854,870,954, 1051, 1053, 1054, 1058</a:t>
            </a:r>
          </a:p>
          <a:p>
            <a:r>
              <a:rPr lang="fr-FR" b="0" dirty="0"/>
              <a:t>doc 25/1290r2 	2 </a:t>
            </a:r>
            <a:r>
              <a:rPr lang="fr-FR" b="0" dirty="0" err="1"/>
              <a:t>comments</a:t>
            </a:r>
            <a:r>
              <a:rPr lang="fr-FR" b="0" dirty="0"/>
              <a:t> : 256 and 759.</a:t>
            </a:r>
          </a:p>
          <a:p>
            <a:r>
              <a:rPr lang="fr-FR" b="0" dirty="0"/>
              <a:t>doc 25/1100r5 	32 for </a:t>
            </a:r>
            <a:r>
              <a:rPr lang="fr-FR" b="0" dirty="0" err="1"/>
              <a:t>comments</a:t>
            </a:r>
            <a:r>
              <a:rPr lang="fr-FR" b="0" dirty="0"/>
              <a:t>: 128, 153, 157, 221, 222, 223, 224, 225, 352, 512, 514, 515, 516, 517, 561, 755, 795, 796, 797, 798, 814, 941, 1024, 1026, 1031, 1032, 1033, 1034, 1035, 1036, 1037, 1038.</a:t>
            </a:r>
          </a:p>
          <a:p>
            <a:r>
              <a:rPr lang="fr-FR" b="0" dirty="0"/>
              <a:t>doc 25/1116r4 	5 </a:t>
            </a:r>
            <a:r>
              <a:rPr lang="fr-FR" b="0" dirty="0" err="1"/>
              <a:t>comments</a:t>
            </a:r>
            <a:r>
              <a:rPr lang="fr-FR" b="0" dirty="0"/>
              <a:t>: 369, 735, 736, 876, 902</a:t>
            </a:r>
          </a:p>
          <a:p>
            <a:r>
              <a:rPr lang="fr-FR" b="0" dirty="0"/>
              <a:t>doc 25/1370r4 	11 </a:t>
            </a:r>
            <a:r>
              <a:rPr lang="fr-FR" b="0" dirty="0" err="1"/>
              <a:t>comments</a:t>
            </a:r>
            <a:r>
              <a:rPr lang="fr-FR" b="0" dirty="0"/>
              <a:t>: 590, 932, 466, 467, 310, 936, 738, 739, 741, 745, 740</a:t>
            </a:r>
          </a:p>
          <a:p>
            <a:r>
              <a:rPr lang="fr-FR" b="0" dirty="0"/>
              <a:t>doc 25/1368r0 	1 comment : 960</a:t>
            </a:r>
          </a:p>
          <a:p>
            <a:r>
              <a:rPr lang="fr-FR" b="0" dirty="0"/>
              <a:t>doc 25/1112r4 	69 </a:t>
            </a:r>
            <a:r>
              <a:rPr lang="fr-FR" b="0" dirty="0" err="1"/>
              <a:t>comments</a:t>
            </a:r>
            <a:r>
              <a:rPr lang="fr-FR" b="0" dirty="0"/>
              <a:t>: 29, 30, 113, 329, 435, 74, 877, 75, 76, 77, 87, 88, 114, 119, 125, 177, 200, 201, 996, 235, 236, 237, 238, 239, 240, 241, 242, 243, 244, 245, 246, 247, 287, 445, 537, 539, 540, 541, 542, 545, 548, 803, 804, 805, 806, 808, 809, 810, 869, 872, 873, 884, 885, 886, 906, 286, 1000, 1052, 1055, 1056, 1057, 1059, 1060, 1062, 1063, 1071, 344, 887, 973.</a:t>
            </a:r>
          </a:p>
          <a:p>
            <a:r>
              <a:rPr lang="fr-FR" b="0" dirty="0"/>
              <a:t>doc </a:t>
            </a:r>
            <a:r>
              <a:rPr lang="fr-FR" b="0"/>
              <a:t>25/1122r4 	24 </a:t>
            </a:r>
            <a:r>
              <a:rPr lang="fr-FR" b="0" dirty="0" err="1"/>
              <a:t>comments</a:t>
            </a:r>
            <a:r>
              <a:rPr lang="fr-FR" b="0" dirty="0"/>
              <a:t>: 1040, 111, 112, 226, 231, 233, 234, 340, 341, 343, 522, 861, 865, 868, 878, 883, 908, 968, 1047, 1048, 1049, 1050, 519, 802.</a:t>
            </a:r>
          </a:p>
          <a:p>
            <a:pPr marL="0" marR="0" algn="l"/>
            <a:r>
              <a:rPr lang="en-US" b="0" dirty="0">
                <a:solidFill>
                  <a:schemeClr val="tx1"/>
                </a:solidFill>
              </a:rPr>
              <a:t>Moved by xx. Seconded by xx.</a:t>
            </a:r>
          </a:p>
          <a:p>
            <a:r>
              <a:rPr lang="en-US" b="0" strike="sngStrike" dirty="0"/>
              <a:t>Approved by unanimous consent</a:t>
            </a:r>
            <a:r>
              <a:rPr lang="en-US" b="0" dirty="0"/>
              <a:t>, xx attendees on-line, xx in the room</a:t>
            </a:r>
          </a:p>
          <a:p>
            <a:endParaRPr lang="en-US" b="0" dirty="0"/>
          </a:p>
        </p:txBody>
      </p:sp>
      <p:sp>
        <p:nvSpPr>
          <p:cNvPr id="4" name="Slide Number Placeholder 3">
            <a:extLst>
              <a:ext uri="{FF2B5EF4-FFF2-40B4-BE49-F238E27FC236}">
                <a16:creationId xmlns:a16="http://schemas.microsoft.com/office/drawing/2014/main" id="{751E44CA-6592-5FD8-E7B9-2FDEEFC4073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271290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7045E-D015-0855-AB66-A3316335D6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46BBD-DED1-39A9-AAB6-C73D9BFFDFE3}"/>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705CACE5-B80D-5FD8-0B37-4CDAA9564A91}"/>
              </a:ext>
            </a:extLst>
          </p:cNvPr>
          <p:cNvSpPr>
            <a:spLocks noGrp="1"/>
          </p:cNvSpPr>
          <p:nvPr>
            <p:ph idx="1"/>
          </p:nvPr>
        </p:nvSpPr>
        <p:spPr>
          <a:xfrm>
            <a:off x="914401" y="1447800"/>
            <a:ext cx="10361084" cy="5027614"/>
          </a:xfrm>
        </p:spPr>
        <p:txBody>
          <a:bodyPr>
            <a:normAutofit/>
          </a:bodyPr>
          <a:lstStyle/>
          <a:p>
            <a:pPr marL="0" indent="0"/>
            <a:r>
              <a:rPr lang="en-US" b="0" dirty="0">
                <a:solidFill>
                  <a:schemeClr val="tx1"/>
                </a:solidFill>
                <a:sym typeface="Arial"/>
              </a:rPr>
              <a:t>Having approved changes to the P802.11 </a:t>
            </a:r>
            <a:r>
              <a:rPr lang="en-US" b="0" dirty="0" err="1">
                <a:solidFill>
                  <a:schemeClr val="tx1"/>
                </a:solidFill>
                <a:sym typeface="Arial"/>
              </a:rPr>
              <a:t>TGbi</a:t>
            </a:r>
            <a:r>
              <a:rPr lang="en-US" b="0" dirty="0">
                <a:solidFill>
                  <a:schemeClr val="tx1"/>
                </a:solidFill>
                <a:sym typeface="Arial"/>
              </a:rPr>
              <a:t> draft as recorded in 25/1065rX, instruct</a:t>
            </a:r>
            <a:r>
              <a:rPr lang="en-US" sz="2400" b="0" dirty="0">
                <a:solidFill>
                  <a:schemeClr val="tx1"/>
                </a:solidFill>
                <a:sym typeface="Arial"/>
              </a:rPr>
              <a:t> the Editor to prepare P8</a:t>
            </a:r>
            <a:r>
              <a:rPr lang="en-US" b="0" dirty="0">
                <a:solidFill>
                  <a:schemeClr val="tx1"/>
                </a:solidFill>
                <a:sym typeface="Arial"/>
              </a:rPr>
              <a:t>02.11 </a:t>
            </a:r>
            <a:r>
              <a:rPr lang="en-US" b="0" dirty="0" err="1">
                <a:solidFill>
                  <a:schemeClr val="tx1"/>
                </a:solidFill>
                <a:sym typeface="Arial"/>
              </a:rPr>
              <a:t>TGbi</a:t>
            </a:r>
            <a:r>
              <a:rPr lang="en-US" b="0" dirty="0">
                <a:solidFill>
                  <a:schemeClr val="tx1"/>
                </a:solidFill>
                <a:sym typeface="Arial"/>
              </a:rPr>
              <a:t> </a:t>
            </a:r>
            <a:r>
              <a:rPr lang="en-US" sz="2400" b="0" dirty="0">
                <a:solidFill>
                  <a:schemeClr val="tx1"/>
                </a:solidFill>
                <a:sym typeface="Arial"/>
              </a:rPr>
              <a:t>D2.0 and approve a 30 day Working Group Technical Letter Ballot asking the question </a:t>
            </a:r>
          </a:p>
          <a:p>
            <a:pPr marL="0" indent="0"/>
            <a:r>
              <a:rPr lang="en-US" sz="2400" b="0" dirty="0">
                <a:solidFill>
                  <a:schemeClr val="tx1"/>
                </a:solidFill>
                <a:sym typeface="Arial"/>
              </a:rPr>
              <a:t>"Should P802.11 </a:t>
            </a:r>
            <a:r>
              <a:rPr lang="en-US" sz="2400" b="0" dirty="0" err="1">
                <a:solidFill>
                  <a:schemeClr val="tx1"/>
                </a:solidFill>
                <a:sym typeface="Arial"/>
              </a:rPr>
              <a:t>TGbi</a:t>
            </a:r>
            <a:r>
              <a:rPr lang="en-US" sz="2400" b="0" dirty="0">
                <a:solidFill>
                  <a:schemeClr val="tx1"/>
                </a:solidFill>
                <a:sym typeface="Arial"/>
              </a:rPr>
              <a:t> D3.0 be forwarded to SA Ballot?"</a:t>
            </a:r>
            <a:r>
              <a:rPr lang="en-US" sz="2400" b="0" dirty="0"/>
              <a:t>.</a:t>
            </a:r>
            <a:endParaRPr lang="en-US" b="0" dirty="0">
              <a:solidFill>
                <a:schemeClr val="tx1"/>
              </a:solidFill>
              <a:sym typeface="Arial"/>
            </a:endParaRPr>
          </a:p>
          <a:p>
            <a:pPr marL="0" marR="0" algn="l"/>
            <a:endParaRPr lang="en-US" b="0" dirty="0">
              <a:solidFill>
                <a:schemeClr val="tx1"/>
              </a:solidFill>
            </a:endParaRPr>
          </a:p>
          <a:p>
            <a:pPr marL="0" marR="0" algn="l"/>
            <a:r>
              <a:rPr lang="en-US" b="0" dirty="0">
                <a:solidFill>
                  <a:schemeClr val="tx1"/>
                </a:solidFill>
              </a:rPr>
              <a:t>Moved by xx. Seconded by xx.</a:t>
            </a:r>
          </a:p>
          <a:p>
            <a:r>
              <a:rPr lang="en-US" b="0" strike="sngStrike" dirty="0"/>
              <a:t>Approved by unanimous consent</a:t>
            </a:r>
            <a:r>
              <a:rPr lang="en-US" b="0" dirty="0"/>
              <a:t>, xx attendees on-line, xx in the room</a:t>
            </a:r>
          </a:p>
          <a:p>
            <a:endParaRPr lang="en-US" b="0" dirty="0"/>
          </a:p>
        </p:txBody>
      </p:sp>
      <p:sp>
        <p:nvSpPr>
          <p:cNvPr id="4" name="Slide Number Placeholder 3">
            <a:extLst>
              <a:ext uri="{FF2B5EF4-FFF2-40B4-BE49-F238E27FC236}">
                <a16:creationId xmlns:a16="http://schemas.microsoft.com/office/drawing/2014/main" id="{5797596D-E101-DF71-EFED-373DFC00975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55769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64943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16180</TotalTime>
  <Words>4323</Words>
  <Application>Microsoft Macintosh PowerPoint</Application>
  <PresentationFormat>Widescreen</PresentationFormat>
  <Paragraphs>439</Paragraphs>
  <Slides>29</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31, 2025 – AM1</vt:lpstr>
      <vt:lpstr>TGbi Agenda – July 30, 2025 – PM2</vt:lpstr>
      <vt:lpstr>TGbi Agenda – July 30, 2025 – AM1</vt:lpstr>
      <vt:lpstr>TGbi Agenda – July 29, 2025 – PM2</vt:lpstr>
      <vt:lpstr>TGbi Agenda – July 29, 2025 – PM1</vt:lpstr>
      <vt:lpstr>TGbi Agenda – July 28, 2025 – PM2</vt:lpstr>
      <vt:lpstr>TGbi Agenda – July 28, 2025 – AM1</vt:lpstr>
      <vt:lpstr>Working Submission Queue</vt:lpstr>
      <vt:lpstr>Timeline</vt:lpstr>
      <vt:lpstr>Motion # 66</vt:lpstr>
      <vt:lpstr>Motion # 67 - revised</vt:lpstr>
      <vt:lpstr>Motion # 68</vt:lpstr>
      <vt:lpstr>Motion # --</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136</cp:revision>
  <cp:lastPrinted>1601-01-01T00:00:00Z</cp:lastPrinted>
  <dcterms:created xsi:type="dcterms:W3CDTF">2023-11-10T19:40:49Z</dcterms:created>
  <dcterms:modified xsi:type="dcterms:W3CDTF">2025-07-31T06:16:13Z</dcterms:modified>
  <cp:category>Name, Affiliation</cp:category>
</cp:coreProperties>
</file>