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58" r:id="rId4"/>
    <p:sldId id="2438" r:id="rId5"/>
    <p:sldId id="267" r:id="rId6"/>
    <p:sldId id="268" r:id="rId7"/>
    <p:sldId id="269" r:id="rId8"/>
    <p:sldId id="270" r:id="rId9"/>
    <p:sldId id="271" r:id="rId10"/>
    <p:sldId id="272" r:id="rId11"/>
    <p:sldId id="273" r:id="rId12"/>
    <p:sldId id="274" r:id="rId13"/>
    <p:sldId id="275" r:id="rId14"/>
    <p:sldId id="276" r:id="rId15"/>
    <p:sldId id="2415" r:id="rId16"/>
    <p:sldId id="2444" r:id="rId17"/>
    <p:sldId id="2443" r:id="rId18"/>
    <p:sldId id="2442" r:id="rId19"/>
    <p:sldId id="2441" r:id="rId20"/>
    <p:sldId id="2440" r:id="rId21"/>
    <p:sldId id="2439" r:id="rId22"/>
    <p:sldId id="2435" r:id="rId23"/>
    <p:sldId id="2437" r:id="rId24"/>
    <p:sldId id="2374" r:id="rId25"/>
    <p:sldId id="2377" r:id="rId26"/>
    <p:sldId id="2429"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0" autoAdjust="0"/>
    <p:restoredTop sz="94660"/>
  </p:normalViewPr>
  <p:slideViewPr>
    <p:cSldViewPr>
      <p:cViewPr varScale="1">
        <p:scale>
          <a:sx n="132" d="100"/>
          <a:sy n="132" d="100"/>
        </p:scale>
        <p:origin x="280" y="4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BC78E3D-F2EB-F612-B36F-CC5B06FC76E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65314DA-0B3D-2716-98C7-C18EDF9991A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C59E1E7E-E57B-543D-5A4C-729295834369}"/>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2466E6B-EF53-2573-6FCF-F36498DAD4F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C868317-E9EF-B1B8-1EFA-BF2D678FCB74}"/>
              </a:ext>
            </a:extLst>
          </p:cNvPr>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a:extLst>
              <a:ext uri="{FF2B5EF4-FFF2-40B4-BE49-F238E27FC236}">
                <a16:creationId xmlns:a16="http://schemas.microsoft.com/office/drawing/2014/main" id="{2D819943-C661-F643-8930-EC4FB8392FB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6DFDAA2-6C22-63D6-E9E4-90E8FB1050F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8554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41B7DF4-DAD6-2F58-A29C-563AE2C3AB5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6755D4A-A0CD-76C9-6D40-9AFEC6B46592}"/>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E372F95-EE2D-4FF9-8D1D-2EEB9E0AC45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16B71D9-92D4-9E54-7F34-906187D2BD71}"/>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15EF7D6-6BE1-C9CE-4C51-3EEB13B65A22}"/>
              </a:ext>
            </a:extLst>
          </p:cNvPr>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a:extLst>
              <a:ext uri="{FF2B5EF4-FFF2-40B4-BE49-F238E27FC236}">
                <a16:creationId xmlns:a16="http://schemas.microsoft.com/office/drawing/2014/main" id="{9FD8401C-F302-8BE9-FE7B-455431397CA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25C8CDC-76A4-8278-0CEE-0532F77470B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31876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DAFED37-C034-BC2C-0E92-542B3A2A741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89CA3B2-9AA3-6251-1FFF-BCA880E545A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4C55CF70-FEAE-AE3C-6763-F39EA99BC8E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0E9C611D-FB56-7991-60D7-71DB1F1E0287}"/>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8F57B7E3-AA8B-AC61-F081-56AB8DB6BD16}"/>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46ECD3C7-9D4B-9AEF-DC07-FD480FB56110}"/>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F1834AD6-1A08-C555-B6A6-15301B87BE4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95327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025AE09-9D07-53DC-9803-9B633C8F964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945062A-C033-4BBD-669F-97E84608101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58F0B83-5443-DFD6-E8C2-A3789008ADBC}"/>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15B5E95E-CC32-2EA6-4A0E-105E66602C0D}"/>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E665CC42-03F9-E929-9B38-AC2D7BD8AC11}"/>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79358FC9-2A1A-775D-26E3-15A8A3A2AE3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B99789A1-519F-807A-8F55-EC43DB1BAAD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06447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BD2F35F-5158-943D-F5E5-90DF3B98B7B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E4FF0CF-1F67-263B-9F0D-C622C878974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6B0757B4-AC52-7042-8C56-50A96E8AEEF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3651F785-3036-DC54-F41B-CC1F24577507}"/>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289938FD-ABF0-0229-40E7-ABCB3DE19B59}"/>
              </a:ext>
            </a:extLst>
          </p:cNvPr>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a:extLst>
              <a:ext uri="{FF2B5EF4-FFF2-40B4-BE49-F238E27FC236}">
                <a16:creationId xmlns:a16="http://schemas.microsoft.com/office/drawing/2014/main" id="{2B075F49-8432-EDF2-B835-ADF9A826534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FBE0D9F6-7D88-E352-D537-7D4E3BF2D7F1}"/>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04046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05247CD-91BD-2C42-1522-BE3670E3450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956CD80-DD39-D1C9-1CAF-ED2599806C0C}"/>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682ADEEC-8328-DCC6-7EEF-99F6AA6761B4}"/>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8B5B0EBB-CD2A-F8CB-1BBC-8E79A17590E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2818C55-97AF-1AC7-264D-4AB705A99C51}"/>
              </a:ext>
            </a:extLst>
          </p:cNvPr>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a:extLst>
              <a:ext uri="{FF2B5EF4-FFF2-40B4-BE49-F238E27FC236}">
                <a16:creationId xmlns:a16="http://schemas.microsoft.com/office/drawing/2014/main" id="{59B0140F-28DF-473E-6E40-492CB8CC5BF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481EE334-8AA9-9158-F30D-3C73211B481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00579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1C06297-A0F9-1DD3-2AD6-691BCB941AA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0649849-DDB9-FB6B-CAA0-A95A7E0993A9}"/>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2A9AD51-E069-70F0-1A83-A21832B1EA5B}"/>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6B88278-E310-982A-6C4B-3B5EFAC9DAA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7BBD9CB-240D-F159-4A3A-48459A8F2FF2}"/>
              </a:ext>
            </a:extLst>
          </p:cNvPr>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a:extLst>
              <a:ext uri="{FF2B5EF4-FFF2-40B4-BE49-F238E27FC236}">
                <a16:creationId xmlns:a16="http://schemas.microsoft.com/office/drawing/2014/main" id="{E46C0318-63CA-A512-7F52-CDAE32AFC01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29FAFC8B-C602-F41C-50EA-035D2CC2DC6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66068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802.11-25/1065r4</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July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2025-07-30</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F2F32E-C541-1B8B-CD6A-8F0C09D808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502DC3-FE41-0AE6-94E5-CC8736DD3194}"/>
              </a:ext>
            </a:extLst>
          </p:cNvPr>
          <p:cNvSpPr>
            <a:spLocks noGrp="1"/>
          </p:cNvSpPr>
          <p:nvPr>
            <p:ph type="title"/>
          </p:nvPr>
        </p:nvSpPr>
        <p:spPr>
          <a:xfrm>
            <a:off x="914401" y="685801"/>
            <a:ext cx="10361084" cy="653127"/>
          </a:xfrm>
        </p:spPr>
        <p:txBody>
          <a:bodyPr/>
          <a:lstStyle/>
          <a:p>
            <a:r>
              <a:rPr lang="en-GB" dirty="0">
                <a:solidFill>
                  <a:schemeClr val="tx1"/>
                </a:solidFill>
              </a:rPr>
              <a:t>TGbi Agenda – July 31, 2025 – AM1</a:t>
            </a:r>
          </a:p>
        </p:txBody>
      </p:sp>
      <p:sp>
        <p:nvSpPr>
          <p:cNvPr id="9218" name="Rectangle 2">
            <a:extLst>
              <a:ext uri="{FF2B5EF4-FFF2-40B4-BE49-F238E27FC236}">
                <a16:creationId xmlns:a16="http://schemas.microsoft.com/office/drawing/2014/main" id="{B2DFC7E7-ADC6-BEAF-0652-F23065CB8204}"/>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tx1"/>
                </a:solidFill>
                <a:latin typeface="Times New Roman"/>
                <a:cs typeface="Times New Roman"/>
                <a:sym typeface="Times New Roman"/>
              </a:rPr>
              <a:t>Plenary schedule –</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AM2 -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solidFill>
                <a:latin typeface="Times New Roman"/>
                <a:cs typeface="Times New Roman"/>
                <a:sym typeface="Times New Roman"/>
              </a:rPr>
              <a:t>Discussion</a:t>
            </a: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tx1"/>
              </a:solidFill>
            </a:endParaRPr>
          </a:p>
          <a:p>
            <a:pPr lvl="0" hangingPunct="0">
              <a:defRPr sz="1500" spc="-1">
                <a:latin typeface="Arial"/>
                <a:ea typeface="Arial"/>
                <a:cs typeface="Arial"/>
                <a:sym typeface="Arial"/>
              </a:defRPr>
            </a:pPr>
            <a:r>
              <a:rPr lang="en-US" sz="1600" dirty="0">
                <a:solidFill>
                  <a:schemeClr val="tx1"/>
                </a:solidFill>
              </a:rPr>
              <a:t>Recess</a:t>
            </a:r>
          </a:p>
        </p:txBody>
      </p:sp>
      <p:sp>
        <p:nvSpPr>
          <p:cNvPr id="6" name="Slide Number Placeholder 5">
            <a:extLst>
              <a:ext uri="{FF2B5EF4-FFF2-40B4-BE49-F238E27FC236}">
                <a16:creationId xmlns:a16="http://schemas.microsoft.com/office/drawing/2014/main" id="{00743D01-D931-1021-21E9-396788372106}"/>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ACD26DFE-0796-083E-DC71-2B3A644CA84A}"/>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D671710B-E5A3-3B56-AEC5-078E113805B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403034CD-09D7-D038-2BD1-A34048A60C97}"/>
              </a:ext>
            </a:extLst>
          </p:cNvPr>
          <p:cNvGraphicFramePr>
            <a:graphicFrameLocks noGrp="1"/>
          </p:cNvGraphicFramePr>
          <p:nvPr>
            <p:extLst>
              <p:ext uri="{D42A27DB-BD31-4B8C-83A1-F6EECF244321}">
                <p14:modId xmlns:p14="http://schemas.microsoft.com/office/powerpoint/2010/main" val="1672439299"/>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173</a:t>
                      </a:r>
                    </a:p>
                  </a:txBody>
                  <a:tcPr/>
                </a:tc>
                <a:tc>
                  <a:txBody>
                    <a:bodyPr/>
                    <a:lstStyle/>
                    <a:p>
                      <a:pPr algn="ctr"/>
                      <a:r>
                        <a:rPr lang="en-US" sz="1400"/>
                        <a:t>103</a:t>
                      </a:r>
                      <a:endParaRPr lang="en-US" sz="1400" dirty="0"/>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8449809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B5379B-0088-33B6-6F35-07392EC21B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D00F5B-06E4-BA7F-F197-94EB83764D04}"/>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30, 2025 – PM2</a:t>
            </a:r>
          </a:p>
        </p:txBody>
      </p:sp>
      <p:sp>
        <p:nvSpPr>
          <p:cNvPr id="9218" name="Rectangle 2">
            <a:extLst>
              <a:ext uri="{FF2B5EF4-FFF2-40B4-BE49-F238E27FC236}">
                <a16:creationId xmlns:a16="http://schemas.microsoft.com/office/drawing/2014/main" id="{629891A6-3FBB-6278-E2B2-67B25A5EFDA1}"/>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(19 participants on-line, 10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 –</a:t>
            </a:r>
          </a:p>
          <a:p>
            <a:pPr marL="685800" lvl="2">
              <a:buFont typeface="Arial" panose="020B0604020202020204" pitchFamily="34" charset="0"/>
              <a:buChar char="•"/>
              <a:defRPr sz="1500" spc="-1">
                <a:latin typeface="Arial"/>
                <a:ea typeface="Arial"/>
                <a:cs typeface="Arial"/>
                <a:sym typeface="Arial"/>
              </a:defRPr>
            </a:pPr>
            <a:r>
              <a:rPr lang="en-US" sz="1200" b="1" spc="-1" dirty="0">
                <a:solidFill>
                  <a:schemeClr val="bg1">
                    <a:lumMod val="65000"/>
                  </a:schemeClr>
                </a:solidFill>
                <a:latin typeface="Times New Roman"/>
                <a:cs typeface="Times New Roman"/>
                <a:sym typeface="Times New Roman"/>
              </a:rPr>
              <a:t>Wednesday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C5C90D65-FF49-C7B9-8248-FC0DDEA64B10}"/>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06C7F797-1453-0ECE-36B4-5ADD5C424C0E}"/>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64076C11-F186-6151-D546-AF043A70E34E}"/>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4EA8AF7B-6B9C-5837-61C2-BAF91286B341}"/>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248</a:t>
                      </a:r>
                    </a:p>
                  </a:txBody>
                  <a:tcPr/>
                </a:tc>
                <a:tc>
                  <a:txBody>
                    <a:bodyPr/>
                    <a:lstStyle/>
                    <a:p>
                      <a:pPr algn="ctr"/>
                      <a:r>
                        <a:rPr lang="en-US" sz="1400" dirty="0"/>
                        <a:t>29</a:t>
                      </a:r>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4149881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49512B-06FC-13E9-B58B-0A94B9726A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23895A-7777-3BC9-476E-8EEBCBE681DD}"/>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30, 2025 – AM1</a:t>
            </a:r>
          </a:p>
        </p:txBody>
      </p:sp>
      <p:sp>
        <p:nvSpPr>
          <p:cNvPr id="9218" name="Rectangle 2">
            <a:extLst>
              <a:ext uri="{FF2B5EF4-FFF2-40B4-BE49-F238E27FC236}">
                <a16:creationId xmlns:a16="http://schemas.microsoft.com/office/drawing/2014/main" id="{666745BD-FEFF-F52A-C1C3-9C0FCF12CD75}"/>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(10 participants on-line, 10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 – request additional meeting slots – PM2 Wed, AM2 Thurs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27416CAA-1280-443A-2E84-9C2DF661F609}"/>
              </a:ext>
            </a:extLst>
          </p:cNvPr>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a:extLst>
              <a:ext uri="{FF2B5EF4-FFF2-40B4-BE49-F238E27FC236}">
                <a16:creationId xmlns:a16="http://schemas.microsoft.com/office/drawing/2014/main" id="{89FA5D1C-B106-2EEE-AC44-8C0400985914}"/>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A99590B8-8756-85B9-BAA1-3EA4FC53AFAE}"/>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01374B2F-2FB2-755B-BBDA-2490F78202C5}"/>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248</a:t>
                      </a:r>
                    </a:p>
                  </a:txBody>
                  <a:tcPr/>
                </a:tc>
                <a:tc>
                  <a:txBody>
                    <a:bodyPr/>
                    <a:lstStyle/>
                    <a:p>
                      <a:pPr algn="ctr"/>
                      <a:r>
                        <a:rPr lang="en-US" sz="1400" dirty="0"/>
                        <a:t>29</a:t>
                      </a:r>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11331776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94453A-89B6-3D85-A4A1-D539DDEE7F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24617A-2B62-4960-F3F5-78B0D813D9FD}"/>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29, 2025 – PM2</a:t>
            </a:r>
          </a:p>
        </p:txBody>
      </p:sp>
      <p:sp>
        <p:nvSpPr>
          <p:cNvPr id="9218" name="Rectangle 2">
            <a:extLst>
              <a:ext uri="{FF2B5EF4-FFF2-40B4-BE49-F238E27FC236}">
                <a16:creationId xmlns:a16="http://schemas.microsoft.com/office/drawing/2014/main" id="{F36DA109-D404-AF6B-B742-E4758DEEBD35}"/>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(18 participants on-line, 11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88DF3B77-787D-05BB-DA91-485DF9D9C281}"/>
              </a:ext>
            </a:extLst>
          </p:cNvPr>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a:extLst>
              <a:ext uri="{FF2B5EF4-FFF2-40B4-BE49-F238E27FC236}">
                <a16:creationId xmlns:a16="http://schemas.microsoft.com/office/drawing/2014/main" id="{BDF360AE-690D-6B44-16AF-ABC11E2DF848}"/>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1884A244-FD33-0D2E-4755-F902190E14FF}"/>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C8F27AD2-85C5-244B-5351-D1F0795F9747}"/>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248</a:t>
                      </a:r>
                    </a:p>
                  </a:txBody>
                  <a:tcPr/>
                </a:tc>
                <a:tc>
                  <a:txBody>
                    <a:bodyPr/>
                    <a:lstStyle/>
                    <a:p>
                      <a:pPr algn="ctr"/>
                      <a:r>
                        <a:rPr lang="en-US" sz="1400" dirty="0"/>
                        <a:t>29</a:t>
                      </a:r>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0017815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July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3E1972-809C-0BA1-04AF-E11A24A358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86F261-3615-79A3-20C2-766A53BD94A3}"/>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29, 2025 – PM1</a:t>
            </a:r>
          </a:p>
        </p:txBody>
      </p:sp>
      <p:sp>
        <p:nvSpPr>
          <p:cNvPr id="9218" name="Rectangle 2">
            <a:extLst>
              <a:ext uri="{FF2B5EF4-FFF2-40B4-BE49-F238E27FC236}">
                <a16:creationId xmlns:a16="http://schemas.microsoft.com/office/drawing/2014/main" id="{8985C63F-C07C-6E44-6476-E1A5FB036BB7}"/>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(28 participants on-line, 15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PM1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C7B049F1-CB14-4402-982D-20CA26798B8C}"/>
              </a:ext>
            </a:extLst>
          </p:cNvPr>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a:extLst>
              <a:ext uri="{FF2B5EF4-FFF2-40B4-BE49-F238E27FC236}">
                <a16:creationId xmlns:a16="http://schemas.microsoft.com/office/drawing/2014/main" id="{EEF4ABD5-E666-1FCD-86B9-2A36A730C701}"/>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8C4B953D-931A-FE23-EF82-06582D246F87}"/>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56B568F9-737A-0DA7-426F-F558A1287FEC}"/>
              </a:ext>
            </a:extLst>
          </p:cNvPr>
          <p:cNvGraphicFramePr>
            <a:graphicFrameLocks noGrp="1"/>
          </p:cNvGraphicFramePr>
          <p:nvPr>
            <p:extLst>
              <p:ext uri="{D42A27DB-BD31-4B8C-83A1-F6EECF244321}">
                <p14:modId xmlns:p14="http://schemas.microsoft.com/office/powerpoint/2010/main" val="784870641"/>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248</a:t>
                      </a:r>
                    </a:p>
                  </a:txBody>
                  <a:tcPr/>
                </a:tc>
                <a:tc>
                  <a:txBody>
                    <a:bodyPr/>
                    <a:lstStyle/>
                    <a:p>
                      <a:pPr algn="ctr"/>
                      <a:r>
                        <a:rPr lang="en-US" sz="1400" dirty="0"/>
                        <a:t>29</a:t>
                      </a:r>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4721424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D4BA1D-9FD6-0AE5-9480-6FA61282B9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5E44F7-D736-6C04-8746-C5ADDE390521}"/>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28, 2025 – PM2</a:t>
            </a:r>
          </a:p>
        </p:txBody>
      </p:sp>
      <p:sp>
        <p:nvSpPr>
          <p:cNvPr id="9218" name="Rectangle 2">
            <a:extLst>
              <a:ext uri="{FF2B5EF4-FFF2-40B4-BE49-F238E27FC236}">
                <a16:creationId xmlns:a16="http://schemas.microsoft.com/office/drawing/2014/main" id="{78145C15-70C9-48A4-90CC-F2B17D98B844}"/>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(19 participants on-line, 13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Monday PM2 – motions to approve minutes and ready for motion CRs,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PM1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78A8C6AC-A910-8C76-773A-9149265AD865}"/>
              </a:ext>
            </a:extLst>
          </p:cNvPr>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a:extLst>
              <a:ext uri="{FF2B5EF4-FFF2-40B4-BE49-F238E27FC236}">
                <a16:creationId xmlns:a16="http://schemas.microsoft.com/office/drawing/2014/main" id="{560CE7D6-13E9-C6AF-73D2-872BA2E7F2FA}"/>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E180D1A7-14F9-EBB9-7618-2487F462952A}"/>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EA9C20DE-7346-8A7A-A929-0814125D3388}"/>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276</a:t>
                      </a:r>
                    </a:p>
                  </a:txBody>
                  <a:tcPr/>
                </a:tc>
                <a:tc>
                  <a:txBody>
                    <a:bodyPr/>
                    <a:lstStyle/>
                    <a:p>
                      <a:pPr algn="ctr"/>
                      <a:r>
                        <a:rPr lang="en-US" sz="1400" dirty="0"/>
                        <a:t>322</a:t>
                      </a:r>
                    </a:p>
                  </a:txBody>
                  <a:tcPr/>
                </a:tc>
                <a:tc>
                  <a:txBody>
                    <a:bodyPr/>
                    <a:lstStyle/>
                    <a:p>
                      <a:pPr algn="ctr"/>
                      <a:r>
                        <a:rPr lang="en-US" sz="1400" dirty="0"/>
                        <a:t>471</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15160168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F21EA-3D07-4BF3-B60F-B01B40711D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F50398-4DF5-9773-49EF-40CEAD392C67}"/>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28, 2025 – AM1</a:t>
            </a:r>
          </a:p>
        </p:txBody>
      </p:sp>
      <p:sp>
        <p:nvSpPr>
          <p:cNvPr id="9218" name="Rectangle 2">
            <a:extLst>
              <a:ext uri="{FF2B5EF4-FFF2-40B4-BE49-F238E27FC236}">
                <a16:creationId xmlns:a16="http://schemas.microsoft.com/office/drawing/2014/main" id="{53C30CBF-C9ED-7C7A-DC1C-28EB128245E6}"/>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(20 participants on-line, 11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Monday AM1 ad hoc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Monday PM2 – motions to approve minutes and ready for motion CRs,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PM1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533ADB80-0A90-BC96-7D63-7C772A07E817}"/>
              </a:ext>
            </a:extLst>
          </p:cNvPr>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a:extLst>
              <a:ext uri="{FF2B5EF4-FFF2-40B4-BE49-F238E27FC236}">
                <a16:creationId xmlns:a16="http://schemas.microsoft.com/office/drawing/2014/main" id="{2FBC8224-3BE5-74CD-D86E-DE1614180E32}"/>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39247B7F-A4B6-F353-1F17-E706868BEC20}"/>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F760C6FD-8059-B73C-56EB-6A1C3461A278}"/>
              </a:ext>
            </a:extLst>
          </p:cNvPr>
          <p:cNvGraphicFramePr>
            <a:graphicFrameLocks noGrp="1"/>
          </p:cNvGraphicFramePr>
          <p:nvPr>
            <p:extLst>
              <p:ext uri="{D42A27DB-BD31-4B8C-83A1-F6EECF244321}">
                <p14:modId xmlns:p14="http://schemas.microsoft.com/office/powerpoint/2010/main" val="3496827579"/>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276</a:t>
                      </a:r>
                    </a:p>
                  </a:txBody>
                  <a:tcPr/>
                </a:tc>
                <a:tc>
                  <a:txBody>
                    <a:bodyPr/>
                    <a:lstStyle/>
                    <a:p>
                      <a:pPr algn="ctr"/>
                      <a:r>
                        <a:rPr lang="en-US" sz="1400" dirty="0"/>
                        <a:t>322</a:t>
                      </a:r>
                    </a:p>
                  </a:txBody>
                  <a:tcPr/>
                </a:tc>
                <a:tc>
                  <a:txBody>
                    <a:bodyPr/>
                    <a:lstStyle/>
                    <a:p>
                      <a:pPr algn="ctr"/>
                      <a:r>
                        <a:rPr lang="en-US" sz="1400" dirty="0"/>
                        <a:t>471</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9208956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2209802" y="2000252"/>
            <a:ext cx="7770813" cy="3427811"/>
          </a:xfrm>
        </p:spPr>
        <p:txBody>
          <a:bodyPr>
            <a:normAutofit/>
          </a:bodyPr>
          <a:lstStyle/>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25/536r7</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25/1092r1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Philip Hawkes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25/951r5</a:t>
            </a:r>
            <a:r>
              <a:rPr lang="en-US" sz="1400" spc="-1" dirty="0">
                <a:solidFill>
                  <a:schemeClr val="tx1"/>
                </a:solidFill>
                <a:latin typeface="Times New Roman" panose="02020603050405020304" pitchFamily="18" charset="0"/>
                <a:cs typeface="Times New Roman" panose="02020603050405020304" pitchFamily="18" charset="0"/>
                <a:sym typeface="Arial"/>
              </a:rPr>
              <a:t>,</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25/1100r5</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25/1103r3</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25/1118r1, 25/1119r0</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25/1124r1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Graham Smith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25/1077r0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25/1098r0</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25/1099r0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25/1122r4</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25/1275r1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Jerome Henry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25/1110r2</a:t>
            </a:r>
            <a:r>
              <a:rPr lang="en-US" sz="1400" spc="-1" dirty="0">
                <a:solidFill>
                  <a:schemeClr val="tx1"/>
                </a:solidFill>
                <a:latin typeface="Times New Roman" panose="02020603050405020304" pitchFamily="18" charset="0"/>
                <a:cs typeface="Times New Roman" panose="02020603050405020304" pitchFamily="18" charset="0"/>
                <a:sym typeface="Arial"/>
              </a:rPr>
              <a:t>,</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 25/1354r1</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25/1370r4</a:t>
            </a:r>
            <a:r>
              <a:rPr lang="en-US" sz="1400" spc="-1" dirty="0">
                <a:solidFill>
                  <a:schemeClr val="tx1"/>
                </a:solidFill>
                <a:latin typeface="Times New Roman" panose="02020603050405020304" pitchFamily="18" charset="0"/>
                <a:cs typeface="Times New Roman" panose="02020603050405020304" pitchFamily="18" charset="0"/>
                <a:sym typeface="Arial"/>
              </a:rPr>
              <a:t>, 25/1372r1, 25/1372r1, 25/1383r0</a:t>
            </a:r>
            <a:endPar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endParaRP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25/1116r4</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Stephane Baron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25/1112r3, 25/1113r3</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Federico </a:t>
            </a:r>
            <a:r>
              <a:rPr lang="en-US" sz="1400" spc="-1" dirty="0" err="1">
                <a:solidFill>
                  <a:schemeClr val="tx1"/>
                </a:solidFill>
                <a:latin typeface="Times New Roman" panose="02020603050405020304" pitchFamily="18" charset="0"/>
                <a:cs typeface="Times New Roman" panose="02020603050405020304" pitchFamily="18" charset="0"/>
                <a:sym typeface="Arial"/>
              </a:rPr>
              <a:t>Lovison</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25/174r2</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25/1290r1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Jouni Malinen		25/155r5</a:t>
            </a:r>
          </a:p>
          <a:p>
            <a:pPr marL="514350" lvl="1">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85763" lvl="1">
              <a:defRPr sz="1500" spc="-1">
                <a:latin typeface="Arial"/>
                <a:ea typeface="Arial"/>
                <a:cs typeface="Arial"/>
                <a:sym typeface="Arial"/>
              </a:defRPr>
            </a:pPr>
            <a:r>
              <a:rPr lang="en-US" sz="1400" dirty="0">
                <a:highlight>
                  <a:srgbClr val="00FF00"/>
                </a:highlight>
              </a:rPr>
              <a:t>Presented</a:t>
            </a:r>
            <a:r>
              <a:rPr lang="en-US" sz="1400" dirty="0"/>
              <a:t>, </a:t>
            </a:r>
            <a:r>
              <a:rPr lang="en-US" sz="1400" dirty="0" err="1">
                <a:highlight>
                  <a:srgbClr val="FFFF00"/>
                </a:highlight>
              </a:rPr>
              <a:t>strawpolled</a:t>
            </a:r>
            <a:r>
              <a:rPr lang="en-US" sz="1400" b="1" dirty="0"/>
              <a:t>, in progress</a:t>
            </a:r>
          </a:p>
        </p:txBody>
      </p:sp>
    </p:spTree>
    <p:extLst>
      <p:ext uri="{BB962C8B-B14F-4D97-AF65-F5344CB8AC3E}">
        <p14:creationId xmlns:p14="http://schemas.microsoft.com/office/powerpoint/2010/main" val="1786540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524000" y="1751761"/>
            <a:ext cx="9144000" cy="4420437"/>
          </a:xfrm>
        </p:spPr>
        <p:txBody>
          <a:bodyPr>
            <a:normAutofit fontScale="925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August 2025</a:t>
            </a:r>
          </a:p>
          <a:p>
            <a:r>
              <a:rPr lang="en-US" dirty="0">
                <a:solidFill>
                  <a:schemeClr val="tx1"/>
                </a:solidFill>
              </a:rPr>
              <a:t>MDR: 								August 2025</a:t>
            </a:r>
          </a:p>
          <a:p>
            <a:r>
              <a:rPr lang="en-US" dirty="0">
                <a:solidFill>
                  <a:schemeClr val="tx1"/>
                </a:solidFill>
              </a:rPr>
              <a:t>Ballot Pool: 						November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solidFill>
                <a:schemeClr val="tx1"/>
              </a:solidFill>
            </a:endParaRP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66</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11-25/939r0 (May Interim minutes)</a:t>
            </a:r>
          </a:p>
          <a:p>
            <a:r>
              <a:rPr lang="en-US" sz="1800" b="0" dirty="0">
                <a:solidFill>
                  <a:schemeClr val="tx1"/>
                </a:solidFill>
              </a:rPr>
              <a:t>11-25/1016r0 (TGbi teleconference minutes May-July 2025)</a:t>
            </a:r>
          </a:p>
          <a:p>
            <a:r>
              <a:rPr lang="en-US" sz="1800" b="0" dirty="0">
                <a:solidFill>
                  <a:schemeClr val="tx1"/>
                </a:solidFill>
              </a:rPr>
              <a:t>11-25/1117r0 (TGbi virtual ad hoc minutes July 2025) </a:t>
            </a:r>
          </a:p>
          <a:p>
            <a:endParaRPr lang="en-US" sz="1800" b="0" dirty="0">
              <a:solidFill>
                <a:schemeClr val="tx1"/>
              </a:solidFill>
            </a:endParaRPr>
          </a:p>
          <a:p>
            <a:endParaRPr lang="en-US" sz="1800" b="0" dirty="0">
              <a:solidFill>
                <a:schemeClr val="tx1"/>
              </a:solidFill>
            </a:endParaRPr>
          </a:p>
          <a:p>
            <a:r>
              <a:rPr lang="en-US" sz="1800" b="0" dirty="0"/>
              <a:t>Mover:    Antonio de la Oliva</a:t>
            </a:r>
          </a:p>
          <a:p>
            <a:r>
              <a:rPr lang="en-US" sz="1800" b="0" dirty="0"/>
              <a:t>Second:   Jerome Henry</a:t>
            </a:r>
          </a:p>
          <a:p>
            <a:r>
              <a:rPr lang="en-US" sz="1800" b="0" dirty="0"/>
              <a:t>Approved by unanimous consent, 22 attendees on-line, 14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89302-35DC-122C-B97D-ABCFE8551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E6E72-A3D7-5196-8CFF-57D79255B46E}"/>
              </a:ext>
            </a:extLst>
          </p:cNvPr>
          <p:cNvSpPr>
            <a:spLocks noGrp="1"/>
          </p:cNvSpPr>
          <p:nvPr>
            <p:ph type="title"/>
          </p:nvPr>
        </p:nvSpPr>
        <p:spPr>
          <a:xfrm>
            <a:off x="914401" y="685801"/>
            <a:ext cx="10361084" cy="685799"/>
          </a:xfrm>
        </p:spPr>
        <p:txBody>
          <a:bodyPr/>
          <a:lstStyle/>
          <a:p>
            <a:r>
              <a:rPr lang="en-US" dirty="0"/>
              <a:t>Motion # 67 - revised</a:t>
            </a:r>
          </a:p>
        </p:txBody>
      </p:sp>
      <p:sp>
        <p:nvSpPr>
          <p:cNvPr id="3" name="Content Placeholder 2">
            <a:extLst>
              <a:ext uri="{FF2B5EF4-FFF2-40B4-BE49-F238E27FC236}">
                <a16:creationId xmlns:a16="http://schemas.microsoft.com/office/drawing/2014/main" id="{8D5BF1AE-A5B9-6A1E-96ED-F81399B5AD3F}"/>
              </a:ext>
            </a:extLst>
          </p:cNvPr>
          <p:cNvSpPr>
            <a:spLocks noGrp="1"/>
          </p:cNvSpPr>
          <p:nvPr>
            <p:ph idx="1"/>
          </p:nvPr>
        </p:nvSpPr>
        <p:spPr>
          <a:xfrm>
            <a:off x="762000" y="1295400"/>
            <a:ext cx="10896599" cy="5029199"/>
          </a:xfrm>
        </p:spPr>
        <p:txBody>
          <a:bodyPr>
            <a:normAutofit/>
          </a:bodyPr>
          <a:lstStyle/>
          <a:p>
            <a:r>
              <a:rPr lang="en-US" sz="1000" b="0" dirty="0"/>
              <a:t>Approve the texts and CID resolutions listed below and incorporate the indicated text changes into the TGbi draft.</a:t>
            </a:r>
            <a:endParaRPr lang="en-US" sz="1000" dirty="0">
              <a:effectLst/>
              <a:latin typeface="Calibri" panose="020F0502020204030204" pitchFamily="34" charset="0"/>
              <a:ea typeface="Aptos" panose="020B0004020202020204" pitchFamily="34" charset="0"/>
            </a:endParaRPr>
          </a:p>
          <a:p>
            <a:r>
              <a:rPr lang="fr-FR" sz="1000" b="0" dirty="0"/>
              <a:t>doc </a:t>
            </a:r>
            <a:r>
              <a:rPr lang="fr-FR" sz="1000" dirty="0"/>
              <a:t>25/925r3</a:t>
            </a:r>
            <a:r>
              <a:rPr lang="fr-FR" sz="1000" b="0" dirty="0"/>
              <a:t> : 19 </a:t>
            </a:r>
            <a:r>
              <a:rPr lang="fr-FR" sz="1000" b="0" dirty="0" err="1"/>
              <a:t>comments</a:t>
            </a:r>
            <a:r>
              <a:rPr lang="fr-FR" sz="1000" b="0" dirty="0"/>
              <a:t>: 26, 31, 33, 199, 206, 308, 309, 326, 331, 332, 426, 429, 438, 441, 444, 446, 450, 853, 855.</a:t>
            </a:r>
          </a:p>
          <a:p>
            <a:r>
              <a:rPr lang="fr-FR" sz="1000" b="0" dirty="0"/>
              <a:t>doc </a:t>
            </a:r>
            <a:r>
              <a:rPr lang="fr-FR" sz="1000" dirty="0"/>
              <a:t>25/477r5</a:t>
            </a:r>
            <a:r>
              <a:rPr lang="fr-FR" sz="1000" b="0" dirty="0"/>
              <a:t> : 31 </a:t>
            </a:r>
            <a:r>
              <a:rPr lang="fr-FR" sz="1000" b="0" dirty="0" err="1"/>
              <a:t>comments</a:t>
            </a:r>
            <a:r>
              <a:rPr lang="fr-FR" sz="1000" b="0" dirty="0"/>
              <a:t>: 36, 37, 56, 57, 58, 59, 60, 215, 216, 307, 333, 420, 452, 454, 480, 481, 482, 484, 485, 486, 487, 488, 507, 509, 793, 794, 856, 860, 1007, 1022, 1023.</a:t>
            </a:r>
          </a:p>
          <a:p>
            <a:r>
              <a:rPr lang="fr-FR" sz="1000" b="0" dirty="0"/>
              <a:t>doc </a:t>
            </a:r>
            <a:r>
              <a:rPr lang="fr-FR" sz="1000" dirty="0"/>
              <a:t>25/955r0</a:t>
            </a:r>
            <a:r>
              <a:rPr lang="fr-FR" sz="1000" b="0" dirty="0"/>
              <a:t> : 3 </a:t>
            </a:r>
            <a:r>
              <a:rPr lang="fr-FR" sz="1000" b="0" dirty="0" err="1"/>
              <a:t>comments</a:t>
            </a:r>
            <a:r>
              <a:rPr lang="fr-FR" sz="1000" b="0" dirty="0"/>
              <a:t>: 888, 942, 974.							 doc </a:t>
            </a:r>
            <a:r>
              <a:rPr lang="fr-FR" sz="1000" dirty="0"/>
              <a:t>25/709r10</a:t>
            </a:r>
            <a:r>
              <a:rPr lang="fr-FR" sz="1000" b="0" dirty="0"/>
              <a:t> : 3 </a:t>
            </a:r>
            <a:r>
              <a:rPr lang="fr-FR" sz="1000" b="0" dirty="0" err="1"/>
              <a:t>comments</a:t>
            </a:r>
            <a:r>
              <a:rPr lang="fr-FR" sz="1000" b="0" dirty="0"/>
              <a:t>: 257, 760 and 761.</a:t>
            </a:r>
          </a:p>
          <a:p>
            <a:r>
              <a:rPr lang="fr-FR" sz="1000" b="0" dirty="0"/>
              <a:t>doc </a:t>
            </a:r>
            <a:r>
              <a:rPr lang="fr-FR" sz="1000" dirty="0"/>
              <a:t>25/435r5</a:t>
            </a:r>
            <a:r>
              <a:rPr lang="fr-FR" sz="1000" b="0" dirty="0"/>
              <a:t> : 3 </a:t>
            </a:r>
            <a:r>
              <a:rPr lang="fr-FR" sz="1000" b="0" dirty="0" err="1"/>
              <a:t>comments</a:t>
            </a:r>
            <a:r>
              <a:rPr lang="fr-FR" sz="1000" b="0" dirty="0"/>
              <a:t> 267, 268 and 164						 doc </a:t>
            </a:r>
            <a:r>
              <a:rPr lang="fr-FR" sz="1000" dirty="0"/>
              <a:t>25/759r7</a:t>
            </a:r>
            <a:r>
              <a:rPr lang="fr-FR" sz="1000" b="0" dirty="0"/>
              <a:t> : 13 </a:t>
            </a:r>
            <a:r>
              <a:rPr lang="fr-FR" sz="1000" b="0" dirty="0" err="1"/>
              <a:t>comments</a:t>
            </a:r>
            <a:r>
              <a:rPr lang="fr-FR" sz="1000" b="0" dirty="0"/>
              <a:t>: 779, 991, 947, 929, 2, 5, 7, 141, 912, 940, 943, 961, 981.</a:t>
            </a:r>
          </a:p>
          <a:p>
            <a:r>
              <a:rPr lang="fr-FR" sz="1000" b="0" dirty="0"/>
              <a:t>doc </a:t>
            </a:r>
            <a:r>
              <a:rPr lang="fr-FR" sz="1000" dirty="0"/>
              <a:t>25/451r5</a:t>
            </a:r>
            <a:r>
              <a:rPr lang="fr-FR" sz="1000" b="0" dirty="0"/>
              <a:t> :  24 </a:t>
            </a:r>
            <a:r>
              <a:rPr lang="fr-FR" sz="1000" b="0" dirty="0" err="1"/>
              <a:t>comments</a:t>
            </a:r>
            <a:r>
              <a:rPr lang="fr-FR" sz="1000" b="0" dirty="0"/>
              <a:t>: 91, 555, 121, 556, 92, 288, 1067, 214, 811, 93, 350, 349, 1068, 558, 94, 289, 559, 290, 812, 124, 560, 813, 351, 970.</a:t>
            </a:r>
          </a:p>
          <a:p>
            <a:r>
              <a:rPr lang="fr-FR" sz="1000" b="0" dirty="0"/>
              <a:t>doc </a:t>
            </a:r>
            <a:r>
              <a:rPr lang="fr-FR" sz="1000" dirty="0"/>
              <a:t>25/452r3</a:t>
            </a:r>
            <a:r>
              <a:rPr lang="fr-FR" sz="1000" b="0" dirty="0"/>
              <a:t> : 29 </a:t>
            </a:r>
            <a:r>
              <a:rPr lang="fr-FR" sz="1000" b="0" dirty="0" err="1"/>
              <a:t>comments</a:t>
            </a:r>
            <a:r>
              <a:rPr lang="fr-FR" sz="1000" b="0" dirty="0"/>
              <a:t>: 469, 1005, 50, 51, 52, 470, 471, 1006, 472, 952, 53, 210, 473, 474, 949, 933, 54, 475, 953, 934, 476, 55, 477, 478, 212, 753, 122, 479, 313.</a:t>
            </a:r>
          </a:p>
          <a:p>
            <a:r>
              <a:rPr lang="fr-FR" sz="1000" b="0" dirty="0"/>
              <a:t>doc </a:t>
            </a:r>
            <a:r>
              <a:rPr lang="fr-FR" sz="1000" dirty="0"/>
              <a:t>25/934r1</a:t>
            </a:r>
            <a:r>
              <a:rPr lang="fr-FR" sz="1000" b="0" dirty="0"/>
              <a:t> : 28 </a:t>
            </a:r>
            <a:r>
              <a:rPr lang="fr-FR" sz="1000" b="0" dirty="0" err="1"/>
              <a:t>comments</a:t>
            </a:r>
            <a:r>
              <a:rPr lang="fr-FR" sz="1000" b="0" dirty="0"/>
              <a:t>: 28, 38, 48, 110, 187, 188, 189, 190, 207, 401, 451, 492, 518, 521, 525, 526, 527, 528, 529, 531, 532, 939, 956, 1041, 1042, 1043, 1044, 1046.</a:t>
            </a:r>
          </a:p>
          <a:p>
            <a:r>
              <a:rPr lang="fr-FR" sz="1000" b="0" dirty="0"/>
              <a:t>doc</a:t>
            </a:r>
            <a:r>
              <a:rPr lang="fr-FR" sz="1000" dirty="0"/>
              <a:t> 25/535r3 </a:t>
            </a:r>
            <a:r>
              <a:rPr lang="fr-FR" sz="1000" b="0" dirty="0"/>
              <a:t>: 2 </a:t>
            </a:r>
            <a:r>
              <a:rPr lang="fr-FR" sz="1000" b="0" dirty="0" err="1"/>
              <a:t>comments</a:t>
            </a:r>
            <a:r>
              <a:rPr lang="fr-FR" sz="1000" b="0" dirty="0"/>
              <a:t> : 967 and 269						 	doc </a:t>
            </a:r>
            <a:r>
              <a:rPr lang="fr-FR" sz="1000" dirty="0"/>
              <a:t>25/532r6 </a:t>
            </a:r>
            <a:r>
              <a:rPr lang="fr-FR" sz="1000" b="0" dirty="0"/>
              <a:t>: 1 comment : 174</a:t>
            </a:r>
          </a:p>
          <a:p>
            <a:r>
              <a:rPr lang="fr-FR" sz="1000" b="0" dirty="0"/>
              <a:t>doc </a:t>
            </a:r>
            <a:r>
              <a:rPr lang="fr-FR" sz="1000" dirty="0"/>
              <a:t>25/1079r1</a:t>
            </a:r>
            <a:r>
              <a:rPr lang="fr-FR" sz="1000" b="0" dirty="0"/>
              <a:t> : 11 </a:t>
            </a:r>
            <a:r>
              <a:rPr lang="fr-FR" sz="1000" b="0" dirty="0" err="1"/>
              <a:t>comments</a:t>
            </a:r>
            <a:r>
              <a:rPr lang="fr-FR" sz="1000" b="0" dirty="0"/>
              <a:t> : 185, 260, 396, 397, 643, 645, 657, 660, 661, 733, 1008.	 	doc </a:t>
            </a:r>
            <a:r>
              <a:rPr lang="fr-FR" sz="1000" dirty="0"/>
              <a:t>25/0995r3</a:t>
            </a:r>
            <a:r>
              <a:rPr lang="fr-FR" sz="1000" b="0" dirty="0"/>
              <a:t> : 15 </a:t>
            </a:r>
            <a:r>
              <a:rPr lang="fr-FR" sz="1000" b="0" dirty="0" err="1"/>
              <a:t>comments</a:t>
            </a:r>
            <a:r>
              <a:rPr lang="fr-FR" sz="1000" b="0" dirty="0"/>
              <a:t> : 34, 35, 203, 204, 205, 291, 431, 432, 436, 448, 449, 751, 772, 998, 1002</a:t>
            </a:r>
          </a:p>
          <a:p>
            <a:r>
              <a:rPr lang="fr-FR" sz="1000" b="0" dirty="0"/>
              <a:t>doc </a:t>
            </a:r>
            <a:r>
              <a:rPr lang="fr-FR" sz="1000" dirty="0"/>
              <a:t>25/1078r3</a:t>
            </a:r>
            <a:r>
              <a:rPr lang="fr-FR" sz="1000" b="0" dirty="0"/>
              <a:t> : 22 </a:t>
            </a:r>
            <a:r>
              <a:rPr lang="fr-FR" sz="1000" b="0" dirty="0" err="1"/>
              <a:t>comments</a:t>
            </a:r>
            <a:r>
              <a:rPr lang="fr-FR" sz="1000" b="0" dirty="0"/>
              <a:t> : 17, 186, 39, 320, 367, 368, 398, 462, 463, 464, 489, 490, 642, 646, 654, 656, 658, 659, 662, 663, 767, 990</a:t>
            </a:r>
          </a:p>
          <a:p>
            <a:r>
              <a:rPr lang="fr-FR" sz="1000" b="0" dirty="0"/>
              <a:t>doc </a:t>
            </a:r>
            <a:r>
              <a:rPr lang="fr-FR" sz="1000" dirty="0"/>
              <a:t>25/1008r3</a:t>
            </a:r>
            <a:r>
              <a:rPr lang="fr-FR" sz="1000" b="0" dirty="0"/>
              <a:t> :  39 </a:t>
            </a:r>
            <a:r>
              <a:rPr lang="fr-FR" sz="1000" b="0" dirty="0" err="1"/>
              <a:t>comments</a:t>
            </a:r>
            <a:r>
              <a:rPr lang="fr-FR" sz="1000" b="0" dirty="0"/>
              <a:t> : 982, 9, 146, 781, 983, 780, 879, 769, 782, 148, 783, 976, 149, 321, 372, 920, 911, 985, 373, 374, 770, 785, 921, 299, 151, 375, 158, 786, 923, 987, 323, 184, 300, 988, 183, 386, 301, 152, 986</a:t>
            </a:r>
          </a:p>
          <a:p>
            <a:r>
              <a:rPr lang="fr-FR" sz="1000" b="0" dirty="0"/>
              <a:t>doc </a:t>
            </a:r>
            <a:r>
              <a:rPr lang="fr-FR" sz="1000" dirty="0"/>
              <a:t>25/1111r3</a:t>
            </a:r>
            <a:r>
              <a:rPr lang="fr-FR" sz="1000" b="0" dirty="0"/>
              <a:t> : 3 </a:t>
            </a:r>
            <a:r>
              <a:rPr lang="fr-FR" sz="1000" b="0" dirty="0" err="1"/>
              <a:t>comments</a:t>
            </a:r>
            <a:r>
              <a:rPr lang="fr-FR" sz="1000" b="0" dirty="0"/>
              <a:t> : 588, 593, 253						 doc </a:t>
            </a:r>
            <a:r>
              <a:rPr lang="fr-FR" sz="1000" dirty="0"/>
              <a:t>25/1029r2 </a:t>
            </a:r>
            <a:r>
              <a:rPr lang="fr-FR" sz="1000" b="0" dirty="0"/>
              <a:t>: 10 </a:t>
            </a:r>
            <a:r>
              <a:rPr lang="fr-FR" sz="1000" b="0" dirty="0" err="1"/>
              <a:t>comments</a:t>
            </a:r>
            <a:r>
              <a:rPr lang="fr-FR" sz="1000" b="0" dirty="0"/>
              <a:t>: 220, 258, 292, 632, 763, 774, 892, 896, 907, 910.</a:t>
            </a:r>
          </a:p>
          <a:p>
            <a:r>
              <a:rPr lang="fr-FR" sz="1000" b="0" dirty="0"/>
              <a:t>doc </a:t>
            </a:r>
            <a:r>
              <a:rPr lang="fr-FR" sz="1000" dirty="0"/>
              <a:t>25/1114r4</a:t>
            </a:r>
            <a:r>
              <a:rPr lang="fr-FR" sz="1000" b="0" dirty="0"/>
              <a:t> : 32 </a:t>
            </a:r>
            <a:r>
              <a:rPr lang="fr-FR" sz="1000" b="0" dirty="0" err="1"/>
              <a:t>comments</a:t>
            </a:r>
            <a:r>
              <a:rPr lang="fr-FR" sz="1000" b="0" dirty="0"/>
              <a:t>: 799, 68, 337, 955, 69, 70, 71, 72, 73, 107, 227, 228, 229, 230, 232, 338, 339, 342, 520, 523, 524, 530, 533, 534, 758, 800, 801, 862, 863, 864, 866, 867.</a:t>
            </a:r>
          </a:p>
          <a:p>
            <a:r>
              <a:rPr lang="fr-FR" sz="1000" b="0" dirty="0"/>
              <a:t>doc </a:t>
            </a:r>
            <a:r>
              <a:rPr lang="fr-FR" sz="1000" dirty="0"/>
              <a:t>25/1121r0</a:t>
            </a:r>
            <a:r>
              <a:rPr lang="fr-FR" sz="1000" b="0" dirty="0"/>
              <a:t> : 2 </a:t>
            </a:r>
            <a:r>
              <a:rPr lang="fr-FR" sz="1000" b="0" dirty="0" err="1"/>
              <a:t>comments</a:t>
            </a:r>
            <a:r>
              <a:rPr lang="fr-FR" sz="1000" b="0" dirty="0"/>
              <a:t> : 254 and 255</a:t>
            </a:r>
          </a:p>
          <a:p>
            <a:r>
              <a:rPr lang="fr-FR" sz="1000" b="0" dirty="0"/>
              <a:t>doc </a:t>
            </a:r>
            <a:r>
              <a:rPr lang="fr-FR" sz="1000" dirty="0"/>
              <a:t>25/1003r2</a:t>
            </a:r>
            <a:r>
              <a:rPr lang="fr-FR" sz="1000" b="0" dirty="0"/>
              <a:t> : 23 </a:t>
            </a:r>
            <a:r>
              <a:rPr lang="fr-FR" sz="1000" b="0" dirty="0" err="1"/>
              <a:t>comments</a:t>
            </a:r>
            <a:r>
              <a:rPr lang="fr-FR" sz="1000" b="0" dirty="0"/>
              <a:t>: 890, 168, 170, 171, 172, 179, 180, 293, 294, 295, 296, 413, 414, 720, 725, 727, 729, 730, 731, 732, 916, 142, 721.</a:t>
            </a:r>
          </a:p>
          <a:p>
            <a:r>
              <a:rPr lang="fr-FR" sz="1000" b="0" dirty="0"/>
              <a:t>doc </a:t>
            </a:r>
            <a:r>
              <a:rPr lang="fr-FR" sz="1000" dirty="0"/>
              <a:t>25/1107r1</a:t>
            </a:r>
            <a:r>
              <a:rPr lang="fr-FR" sz="1000" b="0" dirty="0"/>
              <a:t> : 7 </a:t>
            </a:r>
            <a:r>
              <a:rPr lang="fr-FR" sz="1000" b="0" dirty="0" err="1"/>
              <a:t>comments</a:t>
            </a:r>
            <a:r>
              <a:rPr lang="fr-FR" sz="1000" b="0" dirty="0"/>
              <a:t>: 569, 154, 575, 572, 576, 577, 578				 doc </a:t>
            </a:r>
            <a:r>
              <a:rPr lang="fr-FR" sz="1000" dirty="0"/>
              <a:t>1124r1</a:t>
            </a:r>
            <a:r>
              <a:rPr lang="fr-FR" sz="1000" b="0" dirty="0"/>
              <a:t> : 1 comment : 948</a:t>
            </a:r>
          </a:p>
          <a:p>
            <a:endParaRPr lang="en-US" sz="1000" b="0" i="0" u="none" strike="noStrike" dirty="0">
              <a:solidFill>
                <a:srgbClr val="212121"/>
              </a:solidFill>
              <a:effectLst/>
              <a:latin typeface="Calibri" panose="020F0502020204030204" pitchFamily="34" charset="0"/>
            </a:endParaRPr>
          </a:p>
          <a:p>
            <a:r>
              <a:rPr lang="en-US" sz="1000" b="0" dirty="0"/>
              <a:t>Mover:    Jerome Henry</a:t>
            </a:r>
          </a:p>
          <a:p>
            <a:r>
              <a:rPr lang="en-US" sz="1000" b="0" dirty="0"/>
              <a:t>Second:   Po-Kai Huang</a:t>
            </a:r>
          </a:p>
          <a:p>
            <a:r>
              <a:rPr lang="en-US" sz="1000" b="0" dirty="0"/>
              <a:t>Approved by unanimous consent, 22 attendees on-line, 14 in the room</a:t>
            </a:r>
          </a:p>
        </p:txBody>
      </p:sp>
      <p:sp>
        <p:nvSpPr>
          <p:cNvPr id="4" name="Slide Number Placeholder 3">
            <a:extLst>
              <a:ext uri="{FF2B5EF4-FFF2-40B4-BE49-F238E27FC236}">
                <a16:creationId xmlns:a16="http://schemas.microsoft.com/office/drawing/2014/main" id="{209B097E-20B9-C708-5312-695A443DF91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5426211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649431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16167</TotalTime>
  <Words>3752</Words>
  <Application>Microsoft Macintosh PowerPoint</Application>
  <PresentationFormat>Widescreen</PresentationFormat>
  <Paragraphs>413</Paragraphs>
  <Slides>27</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Arial</vt:lpstr>
      <vt:lpstr>Calibri</vt:lpstr>
      <vt:lpstr>Helvetica Neue</vt:lpstr>
      <vt:lpstr>Monotype Sorts</vt:lpstr>
      <vt:lpstr>Symbol</vt:lpstr>
      <vt:lpstr>Times New Roman</vt:lpstr>
      <vt:lpstr>Office Theme</vt:lpstr>
      <vt:lpstr>Document</vt:lpstr>
      <vt:lpstr>July Plenary Session Agenda</vt:lpstr>
      <vt:lpstr>Abstract</vt:lpstr>
      <vt:lpstr>IEEE 802.11   Enhanced Data Privacy Task Group</vt:lpstr>
      <vt:lpstr>Registration for the July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July 31, 2025 – AM1</vt:lpstr>
      <vt:lpstr>TGbi Agenda – July 30, 2025 – PM2</vt:lpstr>
      <vt:lpstr>TGbi Agenda – July 30, 2025 – AM1</vt:lpstr>
      <vt:lpstr>TGbi Agenda – July 29, 2025 – PM2</vt:lpstr>
      <vt:lpstr>TGbi Agenda – July 29, 2025 – PM1</vt:lpstr>
      <vt:lpstr>TGbi Agenda – July 28, 2025 – PM2</vt:lpstr>
      <vt:lpstr>TGbi Agenda – July 28, 2025 – AM1</vt:lpstr>
      <vt:lpstr>Working Submission Queue</vt:lpstr>
      <vt:lpstr>Timeline</vt:lpstr>
      <vt:lpstr>Motion # 66</vt:lpstr>
      <vt:lpstr>Motion # 67 - revised</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135</cp:revision>
  <cp:lastPrinted>1601-01-01T00:00:00Z</cp:lastPrinted>
  <dcterms:created xsi:type="dcterms:W3CDTF">2023-11-10T19:40:49Z</dcterms:created>
  <dcterms:modified xsi:type="dcterms:W3CDTF">2025-07-30T19:31:29Z</dcterms:modified>
  <cp:category>Name, Affiliation</cp:category>
</cp:coreProperties>
</file>