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438" r:id="rId5"/>
    <p:sldId id="267" r:id="rId6"/>
    <p:sldId id="268" r:id="rId7"/>
    <p:sldId id="269" r:id="rId8"/>
    <p:sldId id="270" r:id="rId9"/>
    <p:sldId id="271" r:id="rId10"/>
    <p:sldId id="272" r:id="rId11"/>
    <p:sldId id="273" r:id="rId12"/>
    <p:sldId id="274" r:id="rId13"/>
    <p:sldId id="275" r:id="rId14"/>
    <p:sldId id="276" r:id="rId15"/>
    <p:sldId id="2415" r:id="rId16"/>
    <p:sldId id="2439" r:id="rId17"/>
    <p:sldId id="2435" r:id="rId18"/>
    <p:sldId id="2437" r:id="rId19"/>
    <p:sldId id="2374" r:id="rId20"/>
    <p:sldId id="2377" r:id="rId21"/>
    <p:sldId id="2429" r:id="rId22"/>
    <p:sldId id="279"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49" autoAdjust="0"/>
    <p:restoredTop sz="94660"/>
  </p:normalViewPr>
  <p:slideViewPr>
    <p:cSldViewPr>
      <p:cViewPr>
        <p:scale>
          <a:sx n="140" d="100"/>
          <a:sy n="140" d="100"/>
        </p:scale>
        <p:origin x="-4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7/28/25</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802.11-25/0020r2</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July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7BC78E3D-F2EB-F612-B36F-CC5B06FC76EF}"/>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965314DA-0B3D-2716-98C7-C18EDF9991A8}"/>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C59E1E7E-E57B-543D-5A4C-729295834369}"/>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F2466E6B-EF53-2573-6FCF-F36498DAD4FF}"/>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C868317-E9EF-B1B8-1EFA-BF2D678FCB74}"/>
              </a:ext>
            </a:extLst>
          </p:cNvPr>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a:extLst>
              <a:ext uri="{FF2B5EF4-FFF2-40B4-BE49-F238E27FC236}">
                <a16:creationId xmlns:a16="http://schemas.microsoft.com/office/drawing/2014/main" id="{2D819943-C661-F643-8930-EC4FB8392FB1}"/>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6DFDAA2-6C22-63D6-E9E4-90E8FB1050F6}"/>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085544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a:extLst>
            <a:ext uri="{FF2B5EF4-FFF2-40B4-BE49-F238E27FC236}">
              <a16:creationId xmlns:a16="http://schemas.microsoft.com/office/drawing/2014/main" id="{E41B7DF4-DAD6-2F58-A29C-563AE2C3AB51}"/>
            </a:ext>
          </a:extLst>
        </p:cNvPr>
        <p:cNvGrpSpPr/>
        <p:nvPr/>
      </p:nvGrpSpPr>
      <p:grpSpPr>
        <a:xfrm>
          <a:off x="0" y="0"/>
          <a:ext cx="0" cy="0"/>
          <a:chOff x="0" y="0"/>
          <a:chExt cx="0" cy="0"/>
        </a:xfrm>
      </p:grpSpPr>
      <p:sp>
        <p:nvSpPr>
          <p:cNvPr id="4" name="Rectangle 2">
            <a:extLst>
              <a:ext uri="{FF2B5EF4-FFF2-40B4-BE49-F238E27FC236}">
                <a16:creationId xmlns:a16="http://schemas.microsoft.com/office/drawing/2014/main" id="{76755D4A-A0CD-76C9-6D40-9AFEC6B46592}"/>
              </a:ext>
            </a:extLst>
          </p:cNvPr>
          <p:cNvSpPr>
            <a:spLocks noGrp="1" noChangeArrowheads="1"/>
          </p:cNvSpPr>
          <p:nvPr>
            <p:ph type="hdr"/>
          </p:nvPr>
        </p:nvSpPr>
        <p:spPr>
          <a:ln/>
        </p:spPr>
        <p:txBody>
          <a:bodyPr/>
          <a:lstStyle/>
          <a:p>
            <a:r>
              <a:rPr lang="en-US"/>
              <a:t>doc.: IEEE 802.11-yy/xxxxr0</a:t>
            </a:r>
          </a:p>
        </p:txBody>
      </p:sp>
      <p:sp>
        <p:nvSpPr>
          <p:cNvPr id="5" name="Rectangle 3">
            <a:extLst>
              <a:ext uri="{FF2B5EF4-FFF2-40B4-BE49-F238E27FC236}">
                <a16:creationId xmlns:a16="http://schemas.microsoft.com/office/drawing/2014/main" id="{FE372F95-EE2D-4FF9-8D1D-2EEB9E0AC45F}"/>
              </a:ext>
            </a:extLst>
          </p:cNvPr>
          <p:cNvSpPr>
            <a:spLocks noGrp="1" noChangeArrowheads="1"/>
          </p:cNvSpPr>
          <p:nvPr>
            <p:ph type="dt"/>
          </p:nvPr>
        </p:nvSpPr>
        <p:spPr>
          <a:ln/>
        </p:spPr>
        <p:txBody>
          <a:bodyPr/>
          <a:lstStyle/>
          <a:p>
            <a:r>
              <a:rPr lang="en-US"/>
              <a:t>Month Year</a:t>
            </a:r>
          </a:p>
        </p:txBody>
      </p:sp>
      <p:sp>
        <p:nvSpPr>
          <p:cNvPr id="6" name="Rectangle 6">
            <a:extLst>
              <a:ext uri="{FF2B5EF4-FFF2-40B4-BE49-F238E27FC236}">
                <a16:creationId xmlns:a16="http://schemas.microsoft.com/office/drawing/2014/main" id="{E16B71D9-92D4-9E54-7F34-906187D2BD71}"/>
              </a:ext>
            </a:extLst>
          </p:cNvPr>
          <p:cNvSpPr>
            <a:spLocks noGrp="1" noChangeArrowheads="1"/>
          </p:cNvSpPr>
          <p:nvPr>
            <p:ph type="ftr"/>
          </p:nvPr>
        </p:nvSpPr>
        <p:spPr>
          <a:ln/>
        </p:spPr>
        <p:txBody>
          <a:bodyPr/>
          <a:lstStyle/>
          <a:p>
            <a:r>
              <a:rPr lang="en-US"/>
              <a:t>John Doe, Some Company</a:t>
            </a:r>
          </a:p>
        </p:txBody>
      </p:sp>
      <p:sp>
        <p:nvSpPr>
          <p:cNvPr id="7" name="Rectangle 7">
            <a:extLst>
              <a:ext uri="{FF2B5EF4-FFF2-40B4-BE49-F238E27FC236}">
                <a16:creationId xmlns:a16="http://schemas.microsoft.com/office/drawing/2014/main" id="{A15EF7D6-6BE1-C9CE-4C51-3EEB13B65A22}"/>
              </a:ext>
            </a:extLst>
          </p:cNvPr>
          <p:cNvSpPr>
            <a:spLocks noGrp="1" noChangeArrowheads="1"/>
          </p:cNvSpPr>
          <p:nvPr>
            <p:ph type="sldNum"/>
          </p:nvPr>
        </p:nvSpPr>
        <p:spPr>
          <a:ln/>
        </p:spPr>
        <p:txBody>
          <a:bodyPr/>
          <a:lstStyle/>
          <a:p>
            <a:r>
              <a:rPr lang="en-US"/>
              <a:t>Page </a:t>
            </a:r>
            <a:fld id="{35E0D7E8-EBB2-4683-98FD-8E18BC106EDA}" type="slidenum">
              <a:rPr lang="en-US"/>
              <a:pPr/>
              <a:t>17</a:t>
            </a:fld>
            <a:endParaRPr lang="en-US"/>
          </a:p>
        </p:txBody>
      </p:sp>
      <p:sp>
        <p:nvSpPr>
          <p:cNvPr id="18433" name="Rectangle 1">
            <a:extLst>
              <a:ext uri="{FF2B5EF4-FFF2-40B4-BE49-F238E27FC236}">
                <a16:creationId xmlns:a16="http://schemas.microsoft.com/office/drawing/2014/main" id="{9FD8401C-F302-8BE9-FE7B-455431397CA7}"/>
              </a:ext>
            </a:extLst>
          </p:cNvPr>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a:extLst>
              <a:ext uri="{FF2B5EF4-FFF2-40B4-BE49-F238E27FC236}">
                <a16:creationId xmlns:a16="http://schemas.microsoft.com/office/drawing/2014/main" id="{025C8CDC-76A4-8278-0CEE-0532F77470B4}"/>
              </a:ext>
            </a:extLst>
          </p:cNvPr>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31876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802.11-25/1065r1</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July 2025</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xAYo82"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July Plenary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2025-07-22</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a:xfrm>
            <a:off x="6195484" y="1905001"/>
            <a:ext cx="5080000" cy="4189414"/>
          </a:xfrm>
        </p:spPr>
        <p:txBody>
          <a:bodyPr>
            <a:noAutofit/>
          </a:bodyPr>
          <a:lstStyle/>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8D4BA1D-9FD6-0AE5-9480-6FA61282B9A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85E44F7-D736-6C04-8746-C5ADDE390521}"/>
              </a:ext>
            </a:extLst>
          </p:cNvPr>
          <p:cNvSpPr>
            <a:spLocks noGrp="1"/>
          </p:cNvSpPr>
          <p:nvPr>
            <p:ph type="title"/>
          </p:nvPr>
        </p:nvSpPr>
        <p:spPr>
          <a:xfrm>
            <a:off x="914401" y="685801"/>
            <a:ext cx="10361084" cy="653127"/>
          </a:xfrm>
        </p:spPr>
        <p:txBody>
          <a:bodyPr/>
          <a:lstStyle/>
          <a:p>
            <a:r>
              <a:rPr lang="en-GB" dirty="0">
                <a:solidFill>
                  <a:schemeClr val="tx1"/>
                </a:solidFill>
              </a:rPr>
              <a:t>TGbi Agenda – July 28, 2025 – PM2</a:t>
            </a:r>
          </a:p>
        </p:txBody>
      </p:sp>
      <p:sp>
        <p:nvSpPr>
          <p:cNvPr id="9218" name="Rectangle 2">
            <a:extLst>
              <a:ext uri="{FF2B5EF4-FFF2-40B4-BE49-F238E27FC236}">
                <a16:creationId xmlns:a16="http://schemas.microsoft.com/office/drawing/2014/main" id="{78145C15-70C9-48A4-90CC-F2B17D98B844}"/>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6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6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endParaRPr lang="en-US" sz="1600" spc="-1" dirty="0">
              <a:solidFill>
                <a:schemeClr val="tx1"/>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tx1"/>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a:solidFill>
                  <a:schemeClr val="tx1"/>
                </a:solidFill>
                <a:latin typeface="Times New Roman"/>
                <a:cs typeface="Times New Roman"/>
                <a:sym typeface="Times New Roman"/>
              </a:rPr>
              <a:t>Monday </a:t>
            </a:r>
            <a:r>
              <a:rPr lang="en-US" sz="1400" b="1" spc="-1" dirty="0">
                <a:solidFill>
                  <a:schemeClr val="tx1"/>
                </a:solidFill>
                <a:latin typeface="Times New Roman"/>
                <a:cs typeface="Times New Roman"/>
                <a:sym typeface="Times New Roman"/>
              </a:rPr>
              <a:t>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tx1"/>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tx1"/>
                </a:solidFill>
                <a:latin typeface="Times New Roman"/>
                <a:cs typeface="Times New Roman"/>
                <a:sym typeface="Times New Roman"/>
              </a:rPr>
              <a:t>Discussion</a:t>
            </a:r>
            <a:endParaRPr lang="en-US" sz="1600" spc="-1" dirty="0">
              <a:solidFill>
                <a:schemeClr val="tx1"/>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tx1"/>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tx1"/>
              </a:solidFill>
            </a:endParaRPr>
          </a:p>
          <a:p>
            <a:pPr lvl="0" hangingPunct="0">
              <a:defRPr sz="1500" spc="-1">
                <a:latin typeface="Arial"/>
                <a:ea typeface="Arial"/>
                <a:cs typeface="Arial"/>
                <a:sym typeface="Arial"/>
              </a:defRPr>
            </a:pPr>
            <a:r>
              <a:rPr lang="en-US" sz="1600" dirty="0">
                <a:solidFill>
                  <a:schemeClr val="tx1"/>
                </a:solidFill>
              </a:rPr>
              <a:t>Recess</a:t>
            </a:r>
          </a:p>
        </p:txBody>
      </p:sp>
      <p:sp>
        <p:nvSpPr>
          <p:cNvPr id="6" name="Slide Number Placeholder 5">
            <a:extLst>
              <a:ext uri="{FF2B5EF4-FFF2-40B4-BE49-F238E27FC236}">
                <a16:creationId xmlns:a16="http://schemas.microsoft.com/office/drawing/2014/main" id="{78A8C6AC-A910-8C76-773A-9149265AD865}"/>
              </a:ext>
            </a:extLst>
          </p:cNvPr>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a:extLst>
              <a:ext uri="{FF2B5EF4-FFF2-40B4-BE49-F238E27FC236}">
                <a16:creationId xmlns:a16="http://schemas.microsoft.com/office/drawing/2014/main" id="{560CE7D6-13E9-C6AF-73D2-872BA2E7F2FA}"/>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E180D1A7-14F9-EBB9-7618-2487F462952A}"/>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EA9C20DE-7346-8A7A-A929-0814125D3388}"/>
              </a:ext>
            </a:extLst>
          </p:cNvPr>
          <p:cNvGraphicFramePr>
            <a:graphicFrameLocks noGrp="1"/>
          </p:cNvGraphicFramePr>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151601681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7BF21EA-3D07-4BF3-B60F-B01B40711DA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BF50398-4DF5-9773-49EF-40CEAD392C67}"/>
              </a:ext>
            </a:extLst>
          </p:cNvPr>
          <p:cNvSpPr>
            <a:spLocks noGrp="1"/>
          </p:cNvSpPr>
          <p:nvPr>
            <p:ph type="title"/>
          </p:nvPr>
        </p:nvSpPr>
        <p:spPr>
          <a:xfrm>
            <a:off x="914401" y="685801"/>
            <a:ext cx="10361084" cy="653127"/>
          </a:xfrm>
        </p:spPr>
        <p:txBody>
          <a:bodyPr/>
          <a:lstStyle/>
          <a:p>
            <a:r>
              <a:rPr lang="en-GB" dirty="0">
                <a:solidFill>
                  <a:schemeClr val="bg1">
                    <a:lumMod val="65000"/>
                  </a:schemeClr>
                </a:solidFill>
              </a:rPr>
              <a:t>TGbi Agenda – July 28, 2025 – AM1</a:t>
            </a:r>
          </a:p>
        </p:txBody>
      </p:sp>
      <p:sp>
        <p:nvSpPr>
          <p:cNvPr id="9218" name="Rectangle 2">
            <a:extLst>
              <a:ext uri="{FF2B5EF4-FFF2-40B4-BE49-F238E27FC236}">
                <a16:creationId xmlns:a16="http://schemas.microsoft.com/office/drawing/2014/main" id="{53C30CBF-C9ED-7C7A-DC1C-28EB128245E6}"/>
              </a:ext>
            </a:extLst>
          </p:cNvPr>
          <p:cNvSpPr>
            <a:spLocks noGrp="1" noChangeArrowheads="1"/>
          </p:cNvSpPr>
          <p:nvPr>
            <p:ph idx="1"/>
          </p:nvPr>
        </p:nvSpPr>
        <p:spPr>
          <a:xfrm>
            <a:off x="914401" y="1338927"/>
            <a:ext cx="10361084" cy="4833271"/>
          </a:xfrm>
          <a:ln/>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600" spc="-1" dirty="0">
                <a:solidFill>
                  <a:schemeClr val="bg1">
                    <a:lumMod val="65000"/>
                  </a:schemeClr>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600" b="0" spc="-1" dirty="0">
                <a:solidFill>
                  <a:schemeClr val="bg1">
                    <a:lumMod val="65000"/>
                  </a:schemeClr>
                </a:solidFill>
                <a:latin typeface="Times New Roman" panose="02020603050405020304" pitchFamily="18" charset="0"/>
                <a:cs typeface="Times New Roman" panose="02020603050405020304" pitchFamily="18" charset="0"/>
                <a:sym typeface="Arial"/>
              </a:rPr>
              <a:t>Agenda approval –  approved by unanimous consent (20 participants on-line, 11 participants in the room)</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Times New Roman"/>
            </a:endParaRPr>
          </a:p>
          <a:p>
            <a:pPr marL="285750" lvl="1">
              <a:buFont typeface="Arial" panose="020B0604020202020204" pitchFamily="34" charset="0"/>
              <a:buChar char="•"/>
              <a:defRPr sz="1500" spc="-1">
                <a:latin typeface="Arial"/>
                <a:ea typeface="Arial"/>
                <a:cs typeface="Arial"/>
                <a:sym typeface="Arial"/>
              </a:defRPr>
            </a:pPr>
            <a:r>
              <a:rPr lang="en-US" sz="1600" b="1" spc="-1" dirty="0">
                <a:solidFill>
                  <a:schemeClr val="bg1">
                    <a:lumMod val="65000"/>
                  </a:schemeClr>
                </a:solidFill>
                <a:latin typeface="Times New Roman"/>
                <a:cs typeface="Times New Roman"/>
                <a:sym typeface="Times New Roman"/>
              </a:rPr>
              <a:t>Plenary schedule</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AM1 ad hoc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Monday PM2 – motions to approve minutes and ready for motion CRs,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PM1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Tuesday PM2 –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Wednesday AM1 – potential TG name change discussion, timing discussion</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AM1 – motions to approve ready for motions CRs, any other motions, submissions</a:t>
            </a:r>
          </a:p>
          <a:p>
            <a:pPr marL="685800" lvl="2">
              <a:buFont typeface="Arial" panose="020B0604020202020204" pitchFamily="34" charset="0"/>
              <a:buChar char="•"/>
              <a:defRPr sz="1500" spc="-1">
                <a:latin typeface="Arial"/>
                <a:ea typeface="Arial"/>
                <a:cs typeface="Arial"/>
                <a:sym typeface="Arial"/>
              </a:defRPr>
            </a:pPr>
            <a:r>
              <a:rPr lang="en-US" sz="1400" b="1" spc="-1" dirty="0">
                <a:solidFill>
                  <a:schemeClr val="bg1">
                    <a:lumMod val="65000"/>
                  </a:schemeClr>
                </a:solidFill>
                <a:latin typeface="Times New Roman"/>
                <a:cs typeface="Times New Roman"/>
                <a:sym typeface="Times New Roman"/>
              </a:rPr>
              <a:t>Thursday PM1 – motion for creation of new draft, other motions, submissions</a:t>
            </a: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endParaRPr lang="en-US" sz="1600" b="1" spc="-1" dirty="0">
              <a:solidFill>
                <a:schemeClr val="bg1">
                  <a:lumMod val="65000"/>
                </a:schemeClr>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600" b="1" spc="-1" dirty="0">
                <a:solidFill>
                  <a:schemeClr val="bg1">
                    <a:lumMod val="65000"/>
                  </a:schemeClr>
                </a:solidFill>
                <a:latin typeface="Times New Roman"/>
                <a:cs typeface="Times New Roman"/>
                <a:sym typeface="Times New Roman"/>
              </a:rPr>
              <a:t>Discussion</a:t>
            </a:r>
            <a:endPar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endParaRPr>
          </a:p>
          <a:p>
            <a:pPr lvl="1">
              <a:buFont typeface="Arial"/>
              <a:buChar char="•"/>
            </a:pPr>
            <a:r>
              <a:rPr lang="en-US" sz="1600" spc="-1" dirty="0">
                <a:solidFill>
                  <a:schemeClr val="bg1">
                    <a:lumMod val="65000"/>
                  </a:schemeClr>
                </a:solidFill>
                <a:latin typeface="Times New Roman" panose="02020603050405020304" pitchFamily="18" charset="0"/>
                <a:cs typeface="Times New Roman" panose="02020603050405020304" pitchFamily="18" charset="0"/>
                <a:sym typeface="Arial"/>
              </a:rPr>
              <a:t>See submission queue, next slide</a:t>
            </a:r>
          </a:p>
          <a:p>
            <a:pPr lvl="0" hangingPunct="0">
              <a:defRPr sz="1500" spc="-1">
                <a:latin typeface="Arial"/>
                <a:ea typeface="Arial"/>
                <a:cs typeface="Arial"/>
                <a:sym typeface="Arial"/>
              </a:defRPr>
            </a:pPr>
            <a:endParaRPr lang="en-US" sz="1600" dirty="0">
              <a:solidFill>
                <a:schemeClr val="bg1">
                  <a:lumMod val="65000"/>
                </a:schemeClr>
              </a:solidFill>
            </a:endParaRPr>
          </a:p>
          <a:p>
            <a:pPr lvl="0" hangingPunct="0">
              <a:defRPr sz="1500" spc="-1">
                <a:latin typeface="Arial"/>
                <a:ea typeface="Arial"/>
                <a:cs typeface="Arial"/>
                <a:sym typeface="Arial"/>
              </a:defRPr>
            </a:pPr>
            <a:r>
              <a:rPr lang="en-US" sz="1600" dirty="0">
                <a:solidFill>
                  <a:schemeClr val="bg1">
                    <a:lumMod val="65000"/>
                  </a:schemeClr>
                </a:solidFill>
              </a:rPr>
              <a:t>Recess</a:t>
            </a:r>
          </a:p>
        </p:txBody>
      </p:sp>
      <p:sp>
        <p:nvSpPr>
          <p:cNvPr id="6" name="Slide Number Placeholder 5">
            <a:extLst>
              <a:ext uri="{FF2B5EF4-FFF2-40B4-BE49-F238E27FC236}">
                <a16:creationId xmlns:a16="http://schemas.microsoft.com/office/drawing/2014/main" id="{533ADB80-0A90-BC96-7D63-7C772A07E817}"/>
              </a:ext>
            </a:extLst>
          </p:cNvPr>
          <p:cNvSpPr>
            <a:spLocks noGrp="1"/>
          </p:cNvSpPr>
          <p:nvPr>
            <p:ph type="sldNum" idx="12"/>
          </p:nvPr>
        </p:nvSpPr>
        <p:spPr/>
        <p:txBody>
          <a:bodyPr/>
          <a:lstStyle/>
          <a:p>
            <a:r>
              <a:rPr lang="en-GB"/>
              <a:t>Slide </a:t>
            </a:r>
            <a:fld id="{8DC72EFA-1DF8-481C-8B66-C8A1D5DAFDEA}" type="slidenum">
              <a:rPr lang="en-GB"/>
              <a:pPr/>
              <a:t>17</a:t>
            </a:fld>
            <a:endParaRPr lang="en-GB"/>
          </a:p>
        </p:txBody>
      </p:sp>
      <p:sp>
        <p:nvSpPr>
          <p:cNvPr id="5" name="Footer Placeholder 4">
            <a:extLst>
              <a:ext uri="{FF2B5EF4-FFF2-40B4-BE49-F238E27FC236}">
                <a16:creationId xmlns:a16="http://schemas.microsoft.com/office/drawing/2014/main" id="{2FBC8224-3BE5-74CD-D86E-DE1614180E32}"/>
              </a:ext>
            </a:extLst>
          </p:cNvPr>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a:extLst>
              <a:ext uri="{FF2B5EF4-FFF2-40B4-BE49-F238E27FC236}">
                <a16:creationId xmlns:a16="http://schemas.microsoft.com/office/drawing/2014/main" id="{39247B7F-A4B6-F353-1F17-E706868BEC20}"/>
              </a:ext>
            </a:extLst>
          </p:cNvPr>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graphicFrame>
        <p:nvGraphicFramePr>
          <p:cNvPr id="3" name="Table 2">
            <a:extLst>
              <a:ext uri="{FF2B5EF4-FFF2-40B4-BE49-F238E27FC236}">
                <a16:creationId xmlns:a16="http://schemas.microsoft.com/office/drawing/2014/main" id="{F760C6FD-8059-B73C-56EB-6A1C3461A278}"/>
              </a:ext>
            </a:extLst>
          </p:cNvPr>
          <p:cNvGraphicFramePr>
            <a:graphicFrameLocks noGrp="1"/>
          </p:cNvGraphicFramePr>
          <p:nvPr>
            <p:extLst>
              <p:ext uri="{D42A27DB-BD31-4B8C-83A1-F6EECF244321}">
                <p14:modId xmlns:p14="http://schemas.microsoft.com/office/powerpoint/2010/main" val="3496827579"/>
              </p:ext>
            </p:extLst>
          </p:nvPr>
        </p:nvGraphicFramePr>
        <p:xfrm>
          <a:off x="3429000" y="5542599"/>
          <a:ext cx="8128000" cy="741680"/>
        </p:xfrm>
        <a:graphic>
          <a:graphicData uri="http://schemas.openxmlformats.org/drawingml/2006/table">
            <a:tbl>
              <a:tblPr firstRow="1" bandRow="1">
                <a:tableStyleId>{5940675A-B579-460E-94D1-54222C63F5DA}</a:tableStyleId>
              </a:tblPr>
              <a:tblGrid>
                <a:gridCol w="2032000">
                  <a:extLst>
                    <a:ext uri="{9D8B030D-6E8A-4147-A177-3AD203B41FA5}">
                      <a16:colId xmlns:a16="http://schemas.microsoft.com/office/drawing/2014/main" val="3371383129"/>
                    </a:ext>
                  </a:extLst>
                </a:gridCol>
                <a:gridCol w="2032000">
                  <a:extLst>
                    <a:ext uri="{9D8B030D-6E8A-4147-A177-3AD203B41FA5}">
                      <a16:colId xmlns:a16="http://schemas.microsoft.com/office/drawing/2014/main" val="2651672124"/>
                    </a:ext>
                  </a:extLst>
                </a:gridCol>
                <a:gridCol w="2032000">
                  <a:extLst>
                    <a:ext uri="{9D8B030D-6E8A-4147-A177-3AD203B41FA5}">
                      <a16:colId xmlns:a16="http://schemas.microsoft.com/office/drawing/2014/main" val="4216020611"/>
                    </a:ext>
                  </a:extLst>
                </a:gridCol>
                <a:gridCol w="2032000">
                  <a:extLst>
                    <a:ext uri="{9D8B030D-6E8A-4147-A177-3AD203B41FA5}">
                      <a16:colId xmlns:a16="http://schemas.microsoft.com/office/drawing/2014/main" val="1028984983"/>
                    </a:ext>
                  </a:extLst>
                </a:gridCol>
              </a:tblGrid>
              <a:tr h="370840">
                <a:tc>
                  <a:txBody>
                    <a:bodyPr/>
                    <a:lstStyle/>
                    <a:p>
                      <a:pPr algn="ctr"/>
                      <a:r>
                        <a:rPr lang="en-US" sz="1400" dirty="0"/>
                        <a:t>Withdrawn</a:t>
                      </a:r>
                    </a:p>
                  </a:txBody>
                  <a:tcPr/>
                </a:tc>
                <a:tc>
                  <a:txBody>
                    <a:bodyPr/>
                    <a:lstStyle/>
                    <a:p>
                      <a:pPr algn="ctr"/>
                      <a:r>
                        <a:rPr lang="en-US" sz="1400" dirty="0"/>
                        <a:t>Assigned</a:t>
                      </a:r>
                    </a:p>
                  </a:txBody>
                  <a:tcPr/>
                </a:tc>
                <a:tc>
                  <a:txBody>
                    <a:bodyPr/>
                    <a:lstStyle/>
                    <a:p>
                      <a:pPr algn="ctr"/>
                      <a:r>
                        <a:rPr lang="en-US" sz="1400" dirty="0"/>
                        <a:t>Ready for Motion</a:t>
                      </a:r>
                    </a:p>
                  </a:txBody>
                  <a:tcPr/>
                </a:tc>
                <a:tc>
                  <a:txBody>
                    <a:bodyPr/>
                    <a:lstStyle/>
                    <a:p>
                      <a:pPr algn="ctr"/>
                      <a:r>
                        <a:rPr lang="en-US" sz="1400" dirty="0"/>
                        <a:t>Resolution Approved</a:t>
                      </a:r>
                    </a:p>
                  </a:txBody>
                  <a:tcPr/>
                </a:tc>
                <a:extLst>
                  <a:ext uri="{0D108BD9-81ED-4DB2-BD59-A6C34878D82A}">
                    <a16:rowId xmlns:a16="http://schemas.microsoft.com/office/drawing/2014/main" val="407142916"/>
                  </a:ext>
                </a:extLst>
              </a:tr>
              <a:tr h="370840">
                <a:tc>
                  <a:txBody>
                    <a:bodyPr/>
                    <a:lstStyle/>
                    <a:p>
                      <a:pPr algn="ctr"/>
                      <a:r>
                        <a:rPr lang="en-US" sz="1400" dirty="0"/>
                        <a:t>3</a:t>
                      </a:r>
                    </a:p>
                  </a:txBody>
                  <a:tcPr/>
                </a:tc>
                <a:tc>
                  <a:txBody>
                    <a:bodyPr/>
                    <a:lstStyle/>
                    <a:p>
                      <a:pPr algn="ctr"/>
                      <a:r>
                        <a:rPr lang="en-US" sz="1400" dirty="0"/>
                        <a:t>276</a:t>
                      </a:r>
                    </a:p>
                  </a:txBody>
                  <a:tcPr/>
                </a:tc>
                <a:tc>
                  <a:txBody>
                    <a:bodyPr/>
                    <a:lstStyle/>
                    <a:p>
                      <a:pPr algn="ctr"/>
                      <a:r>
                        <a:rPr lang="en-US" sz="1400" dirty="0"/>
                        <a:t>322</a:t>
                      </a:r>
                    </a:p>
                  </a:txBody>
                  <a:tcPr/>
                </a:tc>
                <a:tc>
                  <a:txBody>
                    <a:bodyPr/>
                    <a:lstStyle/>
                    <a:p>
                      <a:pPr algn="ctr"/>
                      <a:r>
                        <a:rPr lang="en-US" sz="1400" dirty="0"/>
                        <a:t>471</a:t>
                      </a:r>
                    </a:p>
                  </a:txBody>
                  <a:tcPr/>
                </a:tc>
                <a:extLst>
                  <a:ext uri="{0D108BD9-81ED-4DB2-BD59-A6C34878D82A}">
                    <a16:rowId xmlns:a16="http://schemas.microsoft.com/office/drawing/2014/main" val="1901292938"/>
                  </a:ext>
                </a:extLst>
              </a:tr>
            </a:tbl>
          </a:graphicData>
        </a:graphic>
      </p:graphicFrame>
    </p:spTree>
    <p:extLst>
      <p:ext uri="{BB962C8B-B14F-4D97-AF65-F5344CB8AC3E}">
        <p14:creationId xmlns:p14="http://schemas.microsoft.com/office/powerpoint/2010/main" val="92089569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77109E-B59D-B7D5-6307-C96B9491A760}"/>
              </a:ext>
            </a:extLst>
          </p:cNvPr>
          <p:cNvSpPr>
            <a:spLocks noGrp="1"/>
          </p:cNvSpPr>
          <p:nvPr>
            <p:ph type="title"/>
          </p:nvPr>
        </p:nvSpPr>
        <p:spPr/>
        <p:txBody>
          <a:bodyPr/>
          <a:lstStyle/>
          <a:p>
            <a:r>
              <a:rPr lang="en-US" dirty="0"/>
              <a:t>Working Submission Queue</a:t>
            </a:r>
          </a:p>
        </p:txBody>
      </p:sp>
      <p:sp>
        <p:nvSpPr>
          <p:cNvPr id="3" name="Content Placeholder 2">
            <a:extLst>
              <a:ext uri="{FF2B5EF4-FFF2-40B4-BE49-F238E27FC236}">
                <a16:creationId xmlns:a16="http://schemas.microsoft.com/office/drawing/2014/main" id="{9AE4ADD2-A2E6-96EE-8F18-123A66846EF8}"/>
              </a:ext>
            </a:extLst>
          </p:cNvPr>
          <p:cNvSpPr>
            <a:spLocks noGrp="1"/>
          </p:cNvSpPr>
          <p:nvPr>
            <p:ph idx="1"/>
          </p:nvPr>
        </p:nvSpPr>
        <p:spPr>
          <a:xfrm>
            <a:off x="2209802" y="2000252"/>
            <a:ext cx="7770813" cy="3427811"/>
          </a:xfrm>
        </p:spPr>
        <p:txBody>
          <a:bodyPr>
            <a:normAutofit/>
          </a:bodyPr>
          <a:lstStyle/>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25/536r6</a:t>
            </a:r>
            <a:r>
              <a:rPr lang="en-US" sz="1400" spc="-1" dirty="0">
                <a:solidFill>
                  <a:schemeClr val="tx1"/>
                </a:solidFill>
                <a:latin typeface="Times New Roman" panose="02020603050405020304" pitchFamily="18" charset="0"/>
                <a:cs typeface="Times New Roman" panose="02020603050405020304" pitchFamily="18" charset="0"/>
                <a:sym typeface="Arial"/>
              </a:rPr>
              <a:t>, 25/1092r1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25/951r4</a:t>
            </a:r>
            <a:r>
              <a:rPr lang="en-US" sz="1400" spc="-1" dirty="0">
                <a:solidFill>
                  <a:schemeClr val="tx1"/>
                </a:solidFill>
                <a:latin typeface="Times New Roman" panose="02020603050405020304" pitchFamily="18" charset="0"/>
                <a:cs typeface="Times New Roman" panose="02020603050405020304" pitchFamily="18" charset="0"/>
                <a:sym typeface="Arial"/>
              </a:rPr>
              <a:t>,</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 25/1100r3, 25/1103r3</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25/1118r1, 25/1119r0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25/1124r1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Graham Smith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25/1077r0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Jarkko </a:t>
            </a:r>
            <a:r>
              <a:rPr lang="en-US" sz="1400" spc="-1" dirty="0" err="1">
                <a:solidFill>
                  <a:schemeClr val="tx1"/>
                </a:solidFill>
                <a:latin typeface="Times New Roman" panose="02020603050405020304" pitchFamily="18" charset="0"/>
                <a:cs typeface="Times New Roman" panose="02020603050405020304" pitchFamily="18" charset="0"/>
                <a:sym typeface="Arial"/>
              </a:rPr>
              <a:t>Kneckt</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25/1098r0</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25/1099r0</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Antonio de la Oliva 	25/1114r3, 25/1122r0,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25/1275r1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a:t>
            </a:r>
            <a:r>
              <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rPr>
              <a:t>25/1110r2</a:t>
            </a:r>
            <a:r>
              <a:rPr lang="en-US" sz="1400" spc="-1" dirty="0">
                <a:solidFill>
                  <a:schemeClr val="tx1"/>
                </a:solidFill>
                <a:latin typeface="Times New Roman" panose="02020603050405020304" pitchFamily="18" charset="0"/>
                <a:cs typeface="Times New Roman" panose="02020603050405020304" pitchFamily="18" charset="0"/>
                <a:sym typeface="Arial"/>
              </a:rPr>
              <a:t>, 25/1354r0</a:t>
            </a:r>
            <a:endParaRPr lang="en-US" sz="1400" spc="-1" dirty="0">
              <a:solidFill>
                <a:schemeClr val="tx1"/>
              </a:solidFill>
              <a:highlight>
                <a:srgbClr val="FFFF00"/>
              </a:highlight>
              <a:latin typeface="Times New Roman" panose="02020603050405020304" pitchFamily="18" charset="0"/>
              <a:cs typeface="Times New Roman" panose="02020603050405020304" pitchFamily="18" charset="0"/>
              <a:sym typeface="Arial"/>
            </a:endParaRP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25/1116r1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Stephane Baron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25/1112r1, 25/1113r1</a:t>
            </a:r>
          </a:p>
          <a:p>
            <a:pPr marL="514350" lvl="1">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Federico </a:t>
            </a:r>
            <a:r>
              <a:rPr lang="en-US" sz="1400" spc="-1" dirty="0" err="1">
                <a:solidFill>
                  <a:schemeClr val="tx1"/>
                </a:solidFill>
                <a:latin typeface="Times New Roman" panose="02020603050405020304" pitchFamily="18" charset="0"/>
                <a:cs typeface="Times New Roman" panose="02020603050405020304" pitchFamily="18" charset="0"/>
                <a:sym typeface="Arial"/>
              </a:rPr>
              <a:t>Lovison</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25/174r2</a:t>
            </a:r>
            <a:r>
              <a:rPr lang="en-US" sz="1400" spc="-1" dirty="0">
                <a:solidFill>
                  <a:schemeClr val="tx1"/>
                </a:solidFill>
                <a:latin typeface="Times New Roman" panose="02020603050405020304" pitchFamily="18" charset="0"/>
                <a:cs typeface="Times New Roman" panose="02020603050405020304" pitchFamily="18" charset="0"/>
                <a:sym typeface="Arial"/>
              </a:rPr>
              <a:t>, </a:t>
            </a:r>
            <a:r>
              <a:rPr lang="en-US" sz="1400" spc="-1" dirty="0">
                <a:solidFill>
                  <a:schemeClr val="tx1"/>
                </a:solidFill>
                <a:highlight>
                  <a:srgbClr val="00FF00"/>
                </a:highlight>
                <a:latin typeface="Times New Roman" panose="02020603050405020304" pitchFamily="18" charset="0"/>
                <a:cs typeface="Times New Roman" panose="02020603050405020304" pitchFamily="18" charset="0"/>
                <a:sym typeface="Arial"/>
              </a:rPr>
              <a:t>25/1290r0</a:t>
            </a:r>
          </a:p>
          <a:p>
            <a:pPr marL="514350" lvl="1">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85763" lvl="1">
              <a:defRPr sz="1500" spc="-1">
                <a:latin typeface="Arial"/>
                <a:ea typeface="Arial"/>
                <a:cs typeface="Arial"/>
                <a:sym typeface="Arial"/>
              </a:defRPr>
            </a:pPr>
            <a:r>
              <a:rPr lang="en-US" sz="1400" dirty="0">
                <a:highlight>
                  <a:srgbClr val="00FF00"/>
                </a:highlight>
              </a:rPr>
              <a:t>Presented</a:t>
            </a:r>
            <a:r>
              <a:rPr lang="en-US" sz="1400" dirty="0"/>
              <a:t>, </a:t>
            </a:r>
            <a:r>
              <a:rPr lang="en-US" sz="1400" dirty="0" err="1">
                <a:highlight>
                  <a:srgbClr val="FFFF00"/>
                </a:highlight>
              </a:rPr>
              <a:t>strawpolled</a:t>
            </a:r>
            <a:r>
              <a:rPr lang="en-US" sz="1400" b="1" dirty="0"/>
              <a:t>, in progress</a:t>
            </a:r>
          </a:p>
        </p:txBody>
      </p:sp>
    </p:spTree>
    <p:extLst>
      <p:ext uri="{BB962C8B-B14F-4D97-AF65-F5344CB8AC3E}">
        <p14:creationId xmlns:p14="http://schemas.microsoft.com/office/powerpoint/2010/main" val="1786540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524000" y="1751761"/>
            <a:ext cx="9144000" cy="4420437"/>
          </a:xfrm>
        </p:spPr>
        <p:txBody>
          <a:bodyPr>
            <a:normAutofit fontScale="925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August 2025</a:t>
            </a:r>
          </a:p>
          <a:p>
            <a:r>
              <a:rPr lang="en-US" dirty="0">
                <a:solidFill>
                  <a:schemeClr val="tx1"/>
                </a:solidFill>
              </a:rPr>
              <a:t>MDR: 								August 2025</a:t>
            </a:r>
          </a:p>
          <a:p>
            <a:r>
              <a:rPr lang="en-US" dirty="0">
                <a:solidFill>
                  <a:schemeClr val="tx1"/>
                </a:solidFill>
              </a:rPr>
              <a:t>Ballot Pool: 						November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solidFill>
                <a:schemeClr val="tx1"/>
              </a:solidFill>
            </a:endParaRP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2025 July Plenary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66</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11-25/939r0 (May Interim minutes)</a:t>
            </a:r>
          </a:p>
          <a:p>
            <a:r>
              <a:rPr lang="en-US" sz="1800" b="0" dirty="0">
                <a:solidFill>
                  <a:schemeClr val="tx1"/>
                </a:solidFill>
              </a:rPr>
              <a:t>11-25/1016r0 (TGbi teleconference minutes May-July 2025)</a:t>
            </a:r>
          </a:p>
          <a:p>
            <a:r>
              <a:rPr lang="en-US" sz="1800" b="0" dirty="0">
                <a:solidFill>
                  <a:schemeClr val="tx1"/>
                </a:solidFill>
              </a:rPr>
              <a:t>11-25/1117r0 (TGbi virtual ad hoc minutes July 2025) </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a:t>
            </a:r>
            <a:r>
              <a:rPr lang="en-US" sz="1800" b="0" dirty="0"/>
              <a:t>, xx attendees on-line, xx in the room</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B289302-35DC-122C-B97D-ABCFE85515ED}"/>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6EE6E72-A3D7-5196-8CFF-57D79255B46E}"/>
              </a:ext>
            </a:extLst>
          </p:cNvPr>
          <p:cNvSpPr>
            <a:spLocks noGrp="1"/>
          </p:cNvSpPr>
          <p:nvPr>
            <p:ph type="title"/>
          </p:nvPr>
        </p:nvSpPr>
        <p:spPr>
          <a:xfrm>
            <a:off x="914401" y="685801"/>
            <a:ext cx="10361084" cy="685799"/>
          </a:xfrm>
        </p:spPr>
        <p:txBody>
          <a:bodyPr/>
          <a:lstStyle/>
          <a:p>
            <a:r>
              <a:rPr lang="en-US" dirty="0"/>
              <a:t>Motion # 67</a:t>
            </a:r>
          </a:p>
        </p:txBody>
      </p:sp>
      <p:sp>
        <p:nvSpPr>
          <p:cNvPr id="3" name="Content Placeholder 2">
            <a:extLst>
              <a:ext uri="{FF2B5EF4-FFF2-40B4-BE49-F238E27FC236}">
                <a16:creationId xmlns:a16="http://schemas.microsoft.com/office/drawing/2014/main" id="{8D5BF1AE-A5B9-6A1E-96ED-F81399B5AD3F}"/>
              </a:ext>
            </a:extLst>
          </p:cNvPr>
          <p:cNvSpPr>
            <a:spLocks noGrp="1"/>
          </p:cNvSpPr>
          <p:nvPr>
            <p:ph idx="1"/>
          </p:nvPr>
        </p:nvSpPr>
        <p:spPr>
          <a:xfrm>
            <a:off x="762000" y="1295400"/>
            <a:ext cx="10896599" cy="5029199"/>
          </a:xfrm>
        </p:spPr>
        <p:txBody>
          <a:bodyPr>
            <a:normAutofit/>
          </a:bodyPr>
          <a:lstStyle/>
          <a:p>
            <a:r>
              <a:rPr lang="en-US" sz="1000" b="0" dirty="0"/>
              <a:t>Approve the texts and CID resolutions listed below and incorporate the indicated text changes into the TGbi draft.</a:t>
            </a:r>
            <a:endParaRPr lang="en-US" sz="1000" dirty="0">
              <a:effectLst/>
              <a:latin typeface="Calibri" panose="020F0502020204030204" pitchFamily="34" charset="0"/>
              <a:ea typeface="Aptos" panose="020B0004020202020204" pitchFamily="34" charset="0"/>
            </a:endParaRPr>
          </a:p>
          <a:p>
            <a:r>
              <a:rPr lang="fr-FR" sz="1000" b="0" dirty="0"/>
              <a:t>doc </a:t>
            </a:r>
            <a:r>
              <a:rPr lang="fr-FR" sz="1000" dirty="0"/>
              <a:t>25/925r3</a:t>
            </a:r>
            <a:r>
              <a:rPr lang="fr-FR" sz="1000" b="0" dirty="0"/>
              <a:t> : 19 </a:t>
            </a:r>
            <a:r>
              <a:rPr lang="fr-FR" sz="1000" b="0" dirty="0" err="1"/>
              <a:t>comments</a:t>
            </a:r>
            <a:r>
              <a:rPr lang="fr-FR" sz="1000" b="0" dirty="0"/>
              <a:t>: 26, 31, 33, 199, 206, 308, 309, 326, 331, 332, 426, 429, 438, 441, 444, 446, 450, 853, 855.</a:t>
            </a:r>
          </a:p>
          <a:p>
            <a:r>
              <a:rPr lang="fr-FR" sz="1000" b="0" dirty="0"/>
              <a:t>doc </a:t>
            </a:r>
            <a:r>
              <a:rPr lang="fr-FR" sz="1000" dirty="0"/>
              <a:t>25/477r5</a:t>
            </a:r>
            <a:r>
              <a:rPr lang="fr-FR" sz="1000" b="0" dirty="0"/>
              <a:t> : 31 </a:t>
            </a:r>
            <a:r>
              <a:rPr lang="fr-FR" sz="1000" b="0" dirty="0" err="1"/>
              <a:t>comments</a:t>
            </a:r>
            <a:r>
              <a:rPr lang="fr-FR" sz="1000" b="0" dirty="0"/>
              <a:t>: 36, 37, 56, 57, 58, 59, 60, 215, 216, 307, 333, 420, 452, 454, 480, 481, 482, 484, 485, 486, 487, 488, 507, 509, 793, 794, 856, 860, 1007, 1022, 1023.</a:t>
            </a:r>
          </a:p>
          <a:p>
            <a:r>
              <a:rPr lang="fr-FR" sz="1000" b="0" dirty="0"/>
              <a:t>doc </a:t>
            </a:r>
            <a:r>
              <a:rPr lang="fr-FR" sz="1000" dirty="0"/>
              <a:t>25/955r0</a:t>
            </a:r>
            <a:r>
              <a:rPr lang="fr-FR" sz="1000" b="0" dirty="0"/>
              <a:t> : 3 </a:t>
            </a:r>
            <a:r>
              <a:rPr lang="fr-FR" sz="1000" b="0" dirty="0" err="1"/>
              <a:t>comments</a:t>
            </a:r>
            <a:r>
              <a:rPr lang="fr-FR" sz="1000" b="0" dirty="0"/>
              <a:t>: 888, 942, 974.							 doc </a:t>
            </a:r>
            <a:r>
              <a:rPr lang="fr-FR" sz="1000" dirty="0"/>
              <a:t>25/709r10</a:t>
            </a:r>
            <a:r>
              <a:rPr lang="fr-FR" sz="1000" b="0" dirty="0"/>
              <a:t> : 3 </a:t>
            </a:r>
            <a:r>
              <a:rPr lang="fr-FR" sz="1000" b="0" dirty="0" err="1"/>
              <a:t>comments</a:t>
            </a:r>
            <a:r>
              <a:rPr lang="fr-FR" sz="1000" b="0" dirty="0"/>
              <a:t>: 257, 760 and 761.</a:t>
            </a:r>
          </a:p>
          <a:p>
            <a:r>
              <a:rPr lang="fr-FR" sz="1000" b="0" dirty="0"/>
              <a:t>doc </a:t>
            </a:r>
            <a:r>
              <a:rPr lang="fr-FR" sz="1000" dirty="0"/>
              <a:t>25/435r5</a:t>
            </a:r>
            <a:r>
              <a:rPr lang="fr-FR" sz="1000" b="0" dirty="0"/>
              <a:t> : 3 </a:t>
            </a:r>
            <a:r>
              <a:rPr lang="fr-FR" sz="1000" b="0" dirty="0" err="1"/>
              <a:t>comments</a:t>
            </a:r>
            <a:r>
              <a:rPr lang="fr-FR" sz="1000" b="0" dirty="0"/>
              <a:t> 267, 268 and 164						 doc </a:t>
            </a:r>
            <a:r>
              <a:rPr lang="fr-FR" sz="1000" dirty="0"/>
              <a:t>25/759r7</a:t>
            </a:r>
            <a:r>
              <a:rPr lang="fr-FR" sz="1000" b="0" dirty="0"/>
              <a:t> : 13 </a:t>
            </a:r>
            <a:r>
              <a:rPr lang="fr-FR" sz="1000" b="0" dirty="0" err="1"/>
              <a:t>comments</a:t>
            </a:r>
            <a:r>
              <a:rPr lang="fr-FR" sz="1000" b="0" dirty="0"/>
              <a:t>: 779, 991, 947, 929, 2, 5, 7, 141, 912, 940, 943, 961, 981.</a:t>
            </a:r>
          </a:p>
          <a:p>
            <a:r>
              <a:rPr lang="fr-FR" sz="1000" b="0" dirty="0"/>
              <a:t>doc </a:t>
            </a:r>
            <a:r>
              <a:rPr lang="fr-FR" sz="1000" dirty="0"/>
              <a:t>25/451r5</a:t>
            </a:r>
            <a:r>
              <a:rPr lang="fr-FR" sz="1000" b="0" dirty="0"/>
              <a:t> :  24 </a:t>
            </a:r>
            <a:r>
              <a:rPr lang="fr-FR" sz="1000" b="0" dirty="0" err="1"/>
              <a:t>comments</a:t>
            </a:r>
            <a:r>
              <a:rPr lang="fr-FR" sz="1000" b="0" dirty="0"/>
              <a:t>: 91, 555, 121, 556, 92, 288, 1067, 214, 811, 93, 350, 349, 1068, 558, 94, 289, 559, 290, 812, 124, 560, 813, 351, 970.</a:t>
            </a:r>
          </a:p>
          <a:p>
            <a:r>
              <a:rPr lang="fr-FR" sz="1000" b="0" dirty="0"/>
              <a:t>doc </a:t>
            </a:r>
            <a:r>
              <a:rPr lang="fr-FR" sz="1000" dirty="0"/>
              <a:t>25/452r3</a:t>
            </a:r>
            <a:r>
              <a:rPr lang="fr-FR" sz="1000" b="0" dirty="0"/>
              <a:t> : 29 </a:t>
            </a:r>
            <a:r>
              <a:rPr lang="fr-FR" sz="1000" b="0" dirty="0" err="1"/>
              <a:t>comments</a:t>
            </a:r>
            <a:r>
              <a:rPr lang="fr-FR" sz="1000" b="0" dirty="0"/>
              <a:t>: 469, 1005, 50, 51, 52, 470, 471, 1006, 472, 952, 53, 210, 473, 474, 949, 933, 54, 475, 953, 934, 476, 55, 477, 478, 212, 753, 122, 479, 313.</a:t>
            </a:r>
          </a:p>
          <a:p>
            <a:r>
              <a:rPr lang="fr-FR" sz="1000" b="0" dirty="0"/>
              <a:t>doc </a:t>
            </a:r>
            <a:r>
              <a:rPr lang="fr-FR" sz="1000" dirty="0"/>
              <a:t>25/934r1</a:t>
            </a:r>
            <a:r>
              <a:rPr lang="fr-FR" sz="1000" b="0" dirty="0"/>
              <a:t> : 28 </a:t>
            </a:r>
            <a:r>
              <a:rPr lang="fr-FR" sz="1000" b="0" dirty="0" err="1"/>
              <a:t>comments</a:t>
            </a:r>
            <a:r>
              <a:rPr lang="fr-FR" sz="1000" b="0" dirty="0"/>
              <a:t>: 28, 38, 48, 110, 187, 188, 189, 190, 207, 401, 451, 492, 518, 521, 525, 526, 527, 528, 529, 531, 532, 939, 956, 1041, 1042, 1043, 1044, 1046.</a:t>
            </a:r>
          </a:p>
          <a:p>
            <a:r>
              <a:rPr lang="fr-FR" sz="1000" b="0" dirty="0"/>
              <a:t>doc</a:t>
            </a:r>
            <a:r>
              <a:rPr lang="fr-FR" sz="1000" dirty="0"/>
              <a:t> 25/535r3 </a:t>
            </a:r>
            <a:r>
              <a:rPr lang="fr-FR" sz="1000" b="0" dirty="0"/>
              <a:t>: 2 </a:t>
            </a:r>
            <a:r>
              <a:rPr lang="fr-FR" sz="1000" b="0" dirty="0" err="1"/>
              <a:t>comments</a:t>
            </a:r>
            <a:r>
              <a:rPr lang="fr-FR" sz="1000" b="0" dirty="0"/>
              <a:t> : 967 and 269						 	doc </a:t>
            </a:r>
            <a:r>
              <a:rPr lang="fr-FR" sz="1000" dirty="0"/>
              <a:t>25/532r6 </a:t>
            </a:r>
            <a:r>
              <a:rPr lang="fr-FR" sz="1000" b="0" dirty="0"/>
              <a:t>: 1 comment : 174</a:t>
            </a:r>
          </a:p>
          <a:p>
            <a:r>
              <a:rPr lang="fr-FR" sz="1000" b="0" dirty="0"/>
              <a:t>doc </a:t>
            </a:r>
            <a:r>
              <a:rPr lang="fr-FR" sz="1000" dirty="0"/>
              <a:t>25/1079r1</a:t>
            </a:r>
            <a:r>
              <a:rPr lang="fr-FR" sz="1000" b="0" dirty="0"/>
              <a:t> : 11 </a:t>
            </a:r>
            <a:r>
              <a:rPr lang="fr-FR" sz="1000" b="0" dirty="0" err="1"/>
              <a:t>comments</a:t>
            </a:r>
            <a:r>
              <a:rPr lang="fr-FR" sz="1000" b="0" dirty="0"/>
              <a:t> : 185, 260, 396, 397, 643, 645, 657, 660, 661, 733, 1008.	 	doc </a:t>
            </a:r>
            <a:r>
              <a:rPr lang="fr-FR" sz="1000" dirty="0"/>
              <a:t>25/0995r3</a:t>
            </a:r>
            <a:r>
              <a:rPr lang="fr-FR" sz="1000" b="0" dirty="0"/>
              <a:t> : 15 </a:t>
            </a:r>
            <a:r>
              <a:rPr lang="fr-FR" sz="1000" b="0" dirty="0" err="1"/>
              <a:t>comments</a:t>
            </a:r>
            <a:r>
              <a:rPr lang="fr-FR" sz="1000" b="0" dirty="0"/>
              <a:t> : 34, 35, 203, 204, 205, 291, 431, 432, 436, 448, 449, 751, 772, 998, 1002</a:t>
            </a:r>
          </a:p>
          <a:p>
            <a:r>
              <a:rPr lang="fr-FR" sz="1000" b="0" dirty="0"/>
              <a:t>doc </a:t>
            </a:r>
            <a:r>
              <a:rPr lang="fr-FR" sz="1000" dirty="0"/>
              <a:t>25/1078r3</a:t>
            </a:r>
            <a:r>
              <a:rPr lang="fr-FR" sz="1000" b="0" dirty="0"/>
              <a:t> : 22 </a:t>
            </a:r>
            <a:r>
              <a:rPr lang="fr-FR" sz="1000" b="0" dirty="0" err="1"/>
              <a:t>comments</a:t>
            </a:r>
            <a:r>
              <a:rPr lang="fr-FR" sz="1000" b="0" dirty="0"/>
              <a:t> : 17, 186, 39, 320, 367, 368, 398, 462, 463, 464, 489, 490, 642, 646, 654, 656, 658, 659, 662, 663, 767, 990</a:t>
            </a:r>
          </a:p>
          <a:p>
            <a:r>
              <a:rPr lang="fr-FR" sz="1000" b="0" dirty="0"/>
              <a:t>doc </a:t>
            </a:r>
            <a:r>
              <a:rPr lang="fr-FR" sz="1000" dirty="0"/>
              <a:t>25/1008r3</a:t>
            </a:r>
            <a:r>
              <a:rPr lang="fr-FR" sz="1000" b="0" dirty="0"/>
              <a:t> :  39 </a:t>
            </a:r>
            <a:r>
              <a:rPr lang="fr-FR" sz="1000" b="0" dirty="0" err="1"/>
              <a:t>comments</a:t>
            </a:r>
            <a:r>
              <a:rPr lang="fr-FR" sz="1000" b="0" dirty="0"/>
              <a:t> : 982, 9, 146, 781, 983, 780, 879, 769, 782, 148, 783, 976, 149, 321, 372, 920, 911, 985, 373, 374, 770, 785, 921, 299, 151, 375, 158, 786, 923, 987, 323, 184, 300, 988, 183, 386, 301, 152, 986</a:t>
            </a:r>
          </a:p>
          <a:p>
            <a:r>
              <a:rPr lang="fr-FR" sz="1000" b="0" dirty="0"/>
              <a:t>doc </a:t>
            </a:r>
            <a:r>
              <a:rPr lang="fr-FR" sz="1000" dirty="0"/>
              <a:t>25/1111r3</a:t>
            </a:r>
            <a:r>
              <a:rPr lang="fr-FR" sz="1000" b="0" dirty="0"/>
              <a:t> : 3 </a:t>
            </a:r>
            <a:r>
              <a:rPr lang="fr-FR" sz="1000" b="0" dirty="0" err="1"/>
              <a:t>comments</a:t>
            </a:r>
            <a:r>
              <a:rPr lang="fr-FR" sz="1000" b="0" dirty="0"/>
              <a:t> : 588, 593, 253						 doc </a:t>
            </a:r>
            <a:r>
              <a:rPr lang="fr-FR" sz="1000" dirty="0"/>
              <a:t>25/1029r2 </a:t>
            </a:r>
            <a:r>
              <a:rPr lang="fr-FR" sz="1000" b="0" dirty="0"/>
              <a:t>: 10 </a:t>
            </a:r>
            <a:r>
              <a:rPr lang="fr-FR" sz="1000" b="0" dirty="0" err="1"/>
              <a:t>comments</a:t>
            </a:r>
            <a:r>
              <a:rPr lang="fr-FR" sz="1000" b="0" dirty="0"/>
              <a:t>: 220, 258, 292, 632, 763, 774, 892, 896, 907, 910.</a:t>
            </a:r>
          </a:p>
          <a:p>
            <a:r>
              <a:rPr lang="fr-FR" sz="1000" b="0" dirty="0"/>
              <a:t>doc </a:t>
            </a:r>
            <a:r>
              <a:rPr lang="fr-FR" sz="1000" dirty="0"/>
              <a:t>25/1114r4</a:t>
            </a:r>
            <a:r>
              <a:rPr lang="fr-FR" sz="1000" b="0" dirty="0"/>
              <a:t> : 33 </a:t>
            </a:r>
            <a:r>
              <a:rPr lang="fr-FR" sz="1000" b="0" dirty="0" err="1"/>
              <a:t>comments</a:t>
            </a:r>
            <a:r>
              <a:rPr lang="fr-FR" sz="1000" b="0" dirty="0"/>
              <a:t>: 799, 68, 337, 955, 69, 70, 71, 72, 73, 107, 227, 228, 229, 230, 232, 338, 339, 342, 520, 523, 524, 530, 533, 534, 758, 800, 801, 802, 862, 863, 864, 866, 867.</a:t>
            </a:r>
          </a:p>
          <a:p>
            <a:r>
              <a:rPr lang="fr-FR" sz="1000" b="0" dirty="0"/>
              <a:t>doc </a:t>
            </a:r>
            <a:r>
              <a:rPr lang="fr-FR" sz="1000" dirty="0"/>
              <a:t>25/1121r0</a:t>
            </a:r>
            <a:r>
              <a:rPr lang="fr-FR" sz="1000" b="0" dirty="0"/>
              <a:t> : 2 </a:t>
            </a:r>
            <a:r>
              <a:rPr lang="fr-FR" sz="1000" b="0" dirty="0" err="1"/>
              <a:t>comments</a:t>
            </a:r>
            <a:r>
              <a:rPr lang="fr-FR" sz="1000" b="0" dirty="0"/>
              <a:t> : 254 and 255</a:t>
            </a:r>
          </a:p>
          <a:p>
            <a:r>
              <a:rPr lang="fr-FR" sz="1000" b="0" dirty="0"/>
              <a:t>doc </a:t>
            </a:r>
            <a:r>
              <a:rPr lang="fr-FR" sz="1000" dirty="0"/>
              <a:t>25/1003r2</a:t>
            </a:r>
            <a:r>
              <a:rPr lang="fr-FR" sz="1000" b="0" dirty="0"/>
              <a:t> : 23 </a:t>
            </a:r>
            <a:r>
              <a:rPr lang="fr-FR" sz="1000" b="0" dirty="0" err="1"/>
              <a:t>comments</a:t>
            </a:r>
            <a:r>
              <a:rPr lang="fr-FR" sz="1000" b="0" dirty="0"/>
              <a:t>: 890, 168, 170, 171, 172, 179, 180, 293, 294, 295, 296, 413, 414, 720, 725, 727, 729, 730, 731, 732, 916, 142, 721.</a:t>
            </a:r>
          </a:p>
          <a:p>
            <a:r>
              <a:rPr lang="fr-FR" sz="1000" b="0" dirty="0"/>
              <a:t>doc </a:t>
            </a:r>
            <a:r>
              <a:rPr lang="fr-FR" sz="1000" dirty="0"/>
              <a:t>25/1107r1</a:t>
            </a:r>
            <a:r>
              <a:rPr lang="fr-FR" sz="1000" b="0" dirty="0"/>
              <a:t> : 7 </a:t>
            </a:r>
            <a:r>
              <a:rPr lang="fr-FR" sz="1000" b="0" dirty="0" err="1"/>
              <a:t>comments</a:t>
            </a:r>
            <a:r>
              <a:rPr lang="fr-FR" sz="1000" b="0" dirty="0"/>
              <a:t>: 569, 154, 575, 572, 576, 577, 578				 doc </a:t>
            </a:r>
            <a:r>
              <a:rPr lang="fr-FR" sz="1000" dirty="0"/>
              <a:t>1124r1</a:t>
            </a:r>
            <a:r>
              <a:rPr lang="fr-FR" sz="1000" b="0" dirty="0"/>
              <a:t> : 1 comment : 948</a:t>
            </a:r>
          </a:p>
          <a:p>
            <a:endParaRPr lang="en-US" sz="1000" b="0" i="0" u="none" strike="noStrike" dirty="0">
              <a:solidFill>
                <a:srgbClr val="212121"/>
              </a:solidFill>
              <a:effectLst/>
              <a:latin typeface="Calibri" panose="020F0502020204030204" pitchFamily="34" charset="0"/>
            </a:endParaRPr>
          </a:p>
          <a:p>
            <a:r>
              <a:rPr lang="en-US" sz="1000" b="0" dirty="0"/>
              <a:t>Mover:    </a:t>
            </a:r>
          </a:p>
          <a:p>
            <a:r>
              <a:rPr lang="en-US" sz="1000" b="0" dirty="0"/>
              <a:t>Second:   </a:t>
            </a:r>
          </a:p>
          <a:p>
            <a:r>
              <a:rPr lang="en-US" sz="1000" b="0" strike="sngStrike" dirty="0"/>
              <a:t>Approved by unanimous consent</a:t>
            </a:r>
            <a:r>
              <a:rPr lang="en-US" sz="1000" b="0" dirty="0"/>
              <a:t>, xx attendees on-line, xx in the room</a:t>
            </a:r>
          </a:p>
        </p:txBody>
      </p:sp>
      <p:sp>
        <p:nvSpPr>
          <p:cNvPr id="4" name="Slide Number Placeholder 3">
            <a:extLst>
              <a:ext uri="{FF2B5EF4-FFF2-40B4-BE49-F238E27FC236}">
                <a16:creationId xmlns:a16="http://schemas.microsoft.com/office/drawing/2014/main" id="{209B097E-20B9-C708-5312-695A443DF91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54262119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July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July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0" indent="0"/>
            <a:r>
              <a:rPr lang="en-US" altLang="en-US" b="0" dirty="0"/>
              <a:t>	</a:t>
            </a:r>
            <a:r>
              <a:rPr lang="en-US" altLang="en-US" b="0" dirty="0">
                <a:hlinkClick r:id="rId3"/>
              </a:rPr>
              <a:t>https://cvent.me/xAYo82</a:t>
            </a:r>
            <a:r>
              <a:rPr lang="en-US" altLang="en-US" b="0" dirty="0"/>
              <a:t> </a:t>
            </a:r>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6494311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13507</TotalTime>
  <Words>3156</Words>
  <Application>Microsoft Macintosh PowerPoint</Application>
  <PresentationFormat>Widescreen</PresentationFormat>
  <Paragraphs>273</Paragraphs>
  <Slides>22</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0" baseType="lpstr">
      <vt:lpstr>Arial</vt:lpstr>
      <vt:lpstr>Calibri</vt:lpstr>
      <vt:lpstr>Helvetica Neue</vt:lpstr>
      <vt:lpstr>Monotype Sorts</vt:lpstr>
      <vt:lpstr>Symbol</vt:lpstr>
      <vt:lpstr>Times New Roman</vt:lpstr>
      <vt:lpstr>Office Theme</vt:lpstr>
      <vt:lpstr>Document</vt:lpstr>
      <vt:lpstr>July Plenary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July 28, 2025 – PM2</vt:lpstr>
      <vt:lpstr>TGbi Agenda – July 28, 2025 – AM1</vt:lpstr>
      <vt:lpstr>Working Submission Queue</vt:lpstr>
      <vt:lpstr>Timeline</vt:lpstr>
      <vt:lpstr>Motion # 66</vt:lpstr>
      <vt:lpstr>Motion # 67</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129</cp:revision>
  <cp:lastPrinted>1601-01-01T00:00:00Z</cp:lastPrinted>
  <dcterms:created xsi:type="dcterms:W3CDTF">2023-11-10T19:40:49Z</dcterms:created>
  <dcterms:modified xsi:type="dcterms:W3CDTF">2025-07-28T09:40:16Z</dcterms:modified>
  <cp:category>Name, Affiliation</cp:category>
</cp:coreProperties>
</file>