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20" r:id="rId19"/>
    <p:sldId id="2427" r:id="rId20"/>
    <p:sldId id="2418" r:id="rId21"/>
    <p:sldId id="1205" r:id="rId22"/>
    <p:sldId id="1208" r:id="rId23"/>
    <p:sldId id="2425" r:id="rId24"/>
    <p:sldId id="2426" r:id="rId25"/>
    <p:sldId id="2424" r:id="rId26"/>
    <p:sldId id="2372" r:id="rId27"/>
    <p:sldId id="2417" r:id="rId28"/>
    <p:sldId id="1203" r:id="rId29"/>
    <p:sldId id="120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07" autoAdjust="0"/>
    <p:restoredTop sz="94660"/>
  </p:normalViewPr>
  <p:slideViewPr>
    <p:cSldViewPr>
      <p:cViewPr varScale="1">
        <p:scale>
          <a:sx n="127" d="100"/>
          <a:sy n="127" d="100"/>
        </p:scale>
        <p:origin x="1136"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378-02-0PQC-proposed-responses-to-par-and-csd-comment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5/11-25-1378-02-0PQC-proposed-responses-to-par-and-csd-comments.pptx" TargetMode="External"/><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12" Type="http://schemas.openxmlformats.org/officeDocument/2006/relationships/hyperlink" Target="https://mentor.ieee.org/802.11/dcn/25/11-25-1377-04-0PQC-draft-updates-to-pqc-csd.doc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11" Type="http://schemas.openxmlformats.org/officeDocument/2006/relationships/hyperlink" Target="https://mentor.ieee.org/802.11/dcn/25/11-25-1376-03-0PQC-draft-updates-to-pqc-par.docx" TargetMode="External"/><Relationship Id="rId5" Type="http://schemas.openxmlformats.org/officeDocument/2006/relationships/hyperlink" Target="https://mentor.ieee.org/802.19/dcn/25/19-25-0042-00-0000-802-11bt-par-csd-comments.docx" TargetMode="External"/><Relationship Id="rId10" Type="http://schemas.openxmlformats.org/officeDocument/2006/relationships/hyperlink" Target="https://mentor.ieee.org/802.11/dcn/25/11-25-1377-03-0PQC-draft-updates-to-pqc-csd.docx" TargetMode="External"/><Relationship Id="rId4" Type="http://schemas.openxmlformats.org/officeDocument/2006/relationships/hyperlink" Target="https://mentor.ieee.org/802.11/dcn/25/11-25-1377-00-0PQC-draft-updates-to-pqc-csd.docx" TargetMode="External"/><Relationship Id="rId9" Type="http://schemas.openxmlformats.org/officeDocument/2006/relationships/hyperlink" Target="https://mentor.ieee.org/802.11/dcn/25/11-25-1376-02-0PQC-draft-updates-to-pqc-par.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768738"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2" indent="-342900">
              <a:buFont typeface="Arial" panose="020B0604020202020204" pitchFamily="34" charset="0"/>
              <a:buChar char="•"/>
            </a:pPr>
            <a:r>
              <a:rPr lang="en-US" sz="1800" dirty="0"/>
              <a:t>Proposed responses to PAR and CSD comments, </a:t>
            </a:r>
            <a:r>
              <a:rPr lang="en-US" altLang="zh-CN" sz="1800" dirty="0">
                <a:sym typeface="+mn-ea"/>
              </a:rPr>
              <a:t>Juan Carlos Zuniga (Cisco) </a:t>
            </a:r>
            <a:r>
              <a:rPr lang="en-US" altLang="zh-CN" sz="1800" dirty="0">
                <a:sym typeface="+mn-ea"/>
                <a:hlinkClick r:id="rId3"/>
              </a:rPr>
              <a:t>11-25/1378r1</a:t>
            </a:r>
            <a:r>
              <a:rPr lang="en-US" altLang="zh-CN" sz="1800" dirty="0">
                <a:sym typeface="+mn-ea"/>
              </a:rPr>
              <a:t> - </a:t>
            </a:r>
            <a:r>
              <a:rPr lang="en-US" altLang="zh-CN" sz="1800" b="1" i="1" dirty="0">
                <a:sym typeface="+mn-ea"/>
              </a:rPr>
              <a:t>Approved</a:t>
            </a:r>
          </a:p>
          <a:p>
            <a:pPr lvl="2" indent="-342900">
              <a:buFont typeface="Arial" panose="020B0604020202020204" pitchFamily="34" charset="0"/>
              <a:buChar char="•"/>
            </a:pPr>
            <a:r>
              <a:rPr lang="en-US" altLang="zh-CN" sz="1800" dirty="0">
                <a:sym typeface="+mn-ea"/>
              </a:rPr>
              <a:t>Review and Approve PAR and CSD changes – </a:t>
            </a:r>
            <a:r>
              <a:rPr lang="en-US" altLang="zh-CN" sz="1800" b="1" i="1" dirty="0">
                <a:sym typeface="+mn-ea"/>
              </a:rPr>
              <a:t>Approved</a:t>
            </a:r>
          </a:p>
          <a:p>
            <a:pPr lvl="1" indent="-342900">
              <a:buFont typeface="Arial" panose="020B0604020202020204" pitchFamily="34" charset="0"/>
              <a:buChar char="•"/>
            </a:pPr>
            <a:r>
              <a:rPr lang="en-US" altLang="zh-CN" sz="1800" dirty="0">
                <a:sym typeface="+mn-ea"/>
              </a:rPr>
              <a:t>Timeline</a:t>
            </a:r>
          </a:p>
          <a:p>
            <a:pPr lvl="1" indent="-342900">
              <a:buFont typeface="Arial" panose="020B0604020202020204" pitchFamily="34" charset="0"/>
              <a:buChar char="•"/>
            </a:pPr>
            <a:r>
              <a:rPr lang="en-US" altLang="zh-CN" dirty="0">
                <a:sym typeface="+mn-ea"/>
              </a:rPr>
              <a:t>Contribution discussion (see slide 20)</a:t>
            </a:r>
            <a:endParaRPr lang="en-GB" dirty="0"/>
          </a:p>
          <a:p>
            <a:pPr marL="400050" lvl="1" indent="0"/>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Comments</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600201"/>
            <a:ext cx="10896599" cy="4494214"/>
          </a:xfrm>
        </p:spPr>
        <p:txBody>
          <a:bodyPr>
            <a:normAutofit fontScale="62500" lnSpcReduction="20000"/>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marL="0" indent="0"/>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sz="1800" b="0" u="sng" dirty="0"/>
          </a:p>
          <a:p>
            <a:pPr marL="0" indent="0"/>
            <a:r>
              <a:rPr lang="en-US" dirty="0"/>
              <a:t>Approved PAR/CSD Comment Resolution Document </a:t>
            </a:r>
          </a:p>
          <a:p>
            <a:pPr>
              <a:buFont typeface="Arial" panose="020B0604020202020204" pitchFamily="34" charset="0"/>
              <a:buChar char="•"/>
            </a:pPr>
            <a:r>
              <a:rPr lang="en-US" sz="2000" b="0" dirty="0"/>
              <a:t>Proposed responses to PAR and CSD comments, </a:t>
            </a:r>
            <a:r>
              <a:rPr lang="en-US" altLang="zh-CN" sz="2000" b="0" dirty="0">
                <a:sym typeface="+mn-ea"/>
              </a:rPr>
              <a:t>Juan Carlos Zuniga (Cisco) (</a:t>
            </a:r>
            <a:r>
              <a:rPr lang="en-US" altLang="zh-CN" sz="2000" b="0" dirty="0">
                <a:sym typeface="+mn-ea"/>
                <a:hlinkClick r:id="rId8"/>
              </a:rPr>
              <a:t>11-25/1378r2</a:t>
            </a:r>
            <a:r>
              <a:rPr lang="en-US" altLang="zh-CN" sz="2000" b="0" dirty="0">
                <a:sym typeface="+mn-ea"/>
              </a:rPr>
              <a:t>)</a:t>
            </a:r>
          </a:p>
          <a:p>
            <a:pPr marL="0" indent="0"/>
            <a:endParaRPr lang="en-US" altLang="zh-CN" sz="2000" b="0" dirty="0">
              <a:sym typeface="+mn-ea"/>
            </a:endParaRPr>
          </a:p>
          <a:p>
            <a:pPr marL="0" indent="0"/>
            <a:r>
              <a:rPr lang="en-US" altLang="zh-CN" dirty="0">
                <a:sym typeface="+mn-ea"/>
              </a:rPr>
              <a:t>Updated PAR and CSD (redline)</a:t>
            </a:r>
          </a:p>
          <a:p>
            <a:pPr lvl="1">
              <a:buFont typeface="Arial" panose="020B0604020202020204" pitchFamily="34" charset="0"/>
              <a:buChar char="•"/>
            </a:pPr>
            <a:r>
              <a:rPr lang="en-US" altLang="zh-CN" dirty="0">
                <a:sym typeface="+mn-ea"/>
              </a:rPr>
              <a:t>PAR </a:t>
            </a:r>
            <a:r>
              <a:rPr lang="en-US" altLang="zh-CN" dirty="0">
                <a:sym typeface="+mn-ea"/>
                <a:hlinkClick r:id="rId9"/>
              </a:rPr>
              <a:t>11-25/1376r2</a:t>
            </a:r>
            <a:endParaRPr lang="en-US" altLang="zh-CN" dirty="0">
              <a:sym typeface="+mn-ea"/>
            </a:endParaRPr>
          </a:p>
          <a:p>
            <a:pPr lvl="1">
              <a:buFont typeface="Arial" panose="020B0604020202020204" pitchFamily="34" charset="0"/>
              <a:buChar char="•"/>
            </a:pPr>
            <a:r>
              <a:rPr lang="en-US" altLang="zh-CN" dirty="0">
                <a:sym typeface="+mn-ea"/>
              </a:rPr>
              <a:t>CSD </a:t>
            </a:r>
            <a:r>
              <a:rPr lang="en-US" altLang="zh-CN" dirty="0">
                <a:sym typeface="+mn-ea"/>
                <a:hlinkClick r:id="rId10"/>
              </a:rPr>
              <a:t>11-25/1377r3</a:t>
            </a:r>
            <a:endParaRPr lang="en-US" altLang="zh-CN" dirty="0">
              <a:sym typeface="+mn-ea"/>
            </a:endParaRPr>
          </a:p>
          <a:p>
            <a:pPr lvl="1">
              <a:buFont typeface="Arial" panose="020B0604020202020204" pitchFamily="34" charset="0"/>
              <a:buChar char="•"/>
            </a:pPr>
            <a:endParaRPr lang="en-US" altLang="zh-CN" dirty="0">
              <a:sym typeface="+mn-ea"/>
            </a:endParaRPr>
          </a:p>
          <a:p>
            <a:pPr marL="0" indent="0"/>
            <a:r>
              <a:rPr lang="en-US" altLang="zh-CN" dirty="0">
                <a:sym typeface="+mn-ea"/>
              </a:rPr>
              <a:t>Approved PAR and CSD (clean)</a:t>
            </a:r>
          </a:p>
          <a:p>
            <a:pPr lvl="1">
              <a:buFont typeface="Arial" panose="020B0604020202020204" pitchFamily="34" charset="0"/>
              <a:buChar char="•"/>
            </a:pPr>
            <a:r>
              <a:rPr lang="en-US" altLang="zh-CN" dirty="0">
                <a:sym typeface="+mn-ea"/>
              </a:rPr>
              <a:t>PAR </a:t>
            </a:r>
            <a:r>
              <a:rPr lang="en-US" dirty="0">
                <a:hlinkClick r:id="rId11"/>
              </a:rPr>
              <a:t>11-25/1376r3</a:t>
            </a:r>
            <a:endParaRPr lang="en-US" altLang="zh-CN" dirty="0">
              <a:sym typeface="+mn-ea"/>
            </a:endParaRPr>
          </a:p>
          <a:p>
            <a:pPr lvl="1">
              <a:buFont typeface="Arial" panose="020B0604020202020204" pitchFamily="34" charset="0"/>
              <a:buChar char="•"/>
            </a:pPr>
            <a:r>
              <a:rPr lang="en-US" altLang="zh-CN" dirty="0">
                <a:sym typeface="+mn-ea"/>
              </a:rPr>
              <a:t>CSD </a:t>
            </a:r>
            <a:r>
              <a:rPr lang="en-US" dirty="0">
                <a:hlinkClick r:id="rId12"/>
              </a:rPr>
              <a:t>11-25/1377r4</a:t>
            </a:r>
            <a:endParaRPr lang="en-US" altLang="zh-CN" dirty="0">
              <a:sym typeface="+mn-ea"/>
            </a:endParaRPr>
          </a:p>
          <a:p>
            <a:pPr marL="0" indent="0"/>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43FB5-3B57-9F46-10B1-4C41AA8900DA}"/>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626CF878-5E50-50AD-AE05-EA028361CFC9}"/>
              </a:ext>
            </a:extLst>
          </p:cNvPr>
          <p:cNvSpPr>
            <a:spLocks noGrp="1"/>
          </p:cNvSpPr>
          <p:nvPr>
            <p:ph idx="1"/>
          </p:nvPr>
        </p:nvSpPr>
        <p:spPr/>
        <p:txBody>
          <a:bodyPr/>
          <a:lstStyle/>
          <a:p>
            <a:pPr>
              <a:buFont typeface="Arial" panose="020B0604020202020204" pitchFamily="34" charset="0"/>
              <a:buChar char="•"/>
            </a:pPr>
            <a:r>
              <a:rPr lang="en-US" dirty="0"/>
              <a:t>July 30</a:t>
            </a:r>
            <a:r>
              <a:rPr lang="en-US" baseline="30000" dirty="0"/>
              <a:t>th</a:t>
            </a:r>
            <a:r>
              <a:rPr lang="en-US" dirty="0"/>
              <a:t>:PAR and CSD approved by 802.11WG</a:t>
            </a:r>
          </a:p>
          <a:p>
            <a:pPr>
              <a:buFont typeface="Arial" panose="020B0604020202020204" pitchFamily="34" charset="0"/>
              <a:buChar char="•"/>
            </a:pPr>
            <a:r>
              <a:rPr lang="en-US" dirty="0"/>
              <a:t>August 1</a:t>
            </a:r>
            <a:r>
              <a:rPr lang="en-US" baseline="30000" dirty="0"/>
              <a:t>st</a:t>
            </a:r>
            <a:r>
              <a:rPr lang="en-US" dirty="0"/>
              <a:t>: LMSC review/approval</a:t>
            </a:r>
          </a:p>
          <a:p>
            <a:pPr>
              <a:buFont typeface="Arial" panose="020B0604020202020204" pitchFamily="34" charset="0"/>
              <a:buChar char="•"/>
            </a:pPr>
            <a:r>
              <a:rPr lang="en-US" dirty="0"/>
              <a:t>Week of September 8</a:t>
            </a:r>
            <a:r>
              <a:rPr lang="en-US" baseline="30000" dirty="0"/>
              <a:t>th</a:t>
            </a:r>
            <a:r>
              <a:rPr lang="en-US" b="0" dirty="0"/>
              <a:t>: </a:t>
            </a:r>
            <a:r>
              <a:rPr lang="en-US" dirty="0" err="1"/>
              <a:t>NesCom</a:t>
            </a:r>
            <a:r>
              <a:rPr lang="en-US" dirty="0"/>
              <a:t> review/approval</a:t>
            </a:r>
          </a:p>
          <a:p>
            <a:pPr>
              <a:buFont typeface="Arial" panose="020B0604020202020204" pitchFamily="34" charset="0"/>
              <a:buChar char="•"/>
            </a:pPr>
            <a:r>
              <a:rPr lang="en-US" dirty="0"/>
              <a:t>PQC SG will be notified at the Sept Interim Session</a:t>
            </a:r>
          </a:p>
          <a:p>
            <a:endParaRPr lang="en-US" dirty="0"/>
          </a:p>
          <a:p>
            <a:r>
              <a:rPr lang="en-US" dirty="0"/>
              <a:t>No teleconference or meetings scheduled for PQC SG – next meeting will be during the Interim.</a:t>
            </a:r>
          </a:p>
        </p:txBody>
      </p:sp>
      <p:sp>
        <p:nvSpPr>
          <p:cNvPr id="4" name="Slide Number Placeholder 3">
            <a:extLst>
              <a:ext uri="{FF2B5EF4-FFF2-40B4-BE49-F238E27FC236}">
                <a16:creationId xmlns:a16="http://schemas.microsoft.com/office/drawing/2014/main" id="{F1A7E42A-8C45-A8B3-4682-A78BAF482B1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5366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 –</a:t>
            </a:r>
            <a:r>
              <a:rPr lang="en-US" altLang="zh-CN" sz="1800" dirty="0">
                <a:sym typeface="+mn-ea"/>
              </a:rPr>
              <a:t>Presented 7/30</a:t>
            </a:r>
            <a:endParaRPr lang="en-US" sz="180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 – </a:t>
            </a:r>
            <a:r>
              <a:rPr lang="en-US" sz="1800" dirty="0">
                <a:solidFill>
                  <a:srgbClr val="222222"/>
                </a:solidFill>
                <a:highlight>
                  <a:srgbClr val="FFFFFF"/>
                </a:highlight>
                <a:cs typeface="Arial" panose="020B0604020202020204" pitchFamily="34" charset="0"/>
              </a:rPr>
              <a:t>Presented 7/30</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79BA0-8207-F5B2-1F96-52622D5FA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546FA-806E-EFCD-3A53-09750ACF2734}"/>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A1B6A7C0-81A5-929C-B715-F0F84A81862C}"/>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11-25/1376r3 be posted to the IEEE 802 LMSC agenda for LMSC approval to submit to </a:t>
            </a:r>
            <a:r>
              <a:rPr lang="en-US" dirty="0" err="1"/>
              <a:t>NesCom</a:t>
            </a:r>
            <a:r>
              <a:rPr lang="en-US" dirty="0"/>
              <a:t>, granting the WG chair editorial license.</a:t>
            </a:r>
          </a:p>
          <a:p>
            <a:endParaRPr lang="en-GB" dirty="0"/>
          </a:p>
          <a:p>
            <a:r>
              <a:rPr lang="en-GB" dirty="0"/>
              <a:t>Move: Alex Lungu</a:t>
            </a:r>
          </a:p>
          <a:p>
            <a:r>
              <a:rPr lang="en-GB" dirty="0"/>
              <a:t>Second: Stephen McCann</a:t>
            </a:r>
          </a:p>
          <a:p>
            <a:endParaRPr lang="en-GB" dirty="0"/>
          </a:p>
          <a:p>
            <a:r>
              <a:rPr lang="en-GB" dirty="0"/>
              <a:t>Yes: 37</a:t>
            </a:r>
          </a:p>
          <a:p>
            <a:r>
              <a:rPr lang="en-GB" dirty="0"/>
              <a:t>No: 0</a:t>
            </a:r>
          </a:p>
          <a:p>
            <a:r>
              <a:rPr lang="en-GB" dirty="0"/>
              <a:t>Abstain: 0</a:t>
            </a:r>
          </a:p>
          <a:p>
            <a:endParaRPr lang="en-GB" dirty="0"/>
          </a:p>
          <a:p>
            <a:r>
              <a:rPr lang="en-GB" dirty="0"/>
              <a:t>Motion Passed</a:t>
            </a:r>
          </a:p>
          <a:p>
            <a:endParaRPr lang="en-GB" dirty="0"/>
          </a:p>
        </p:txBody>
      </p:sp>
      <p:sp>
        <p:nvSpPr>
          <p:cNvPr id="4" name="Slide Number Placeholder 3">
            <a:extLst>
              <a:ext uri="{FF2B5EF4-FFF2-40B4-BE49-F238E27FC236}">
                <a16:creationId xmlns:a16="http://schemas.microsoft.com/office/drawing/2014/main" id="{06DAD7F2-C8DF-9519-F637-31562B6A752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177823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03A9-3CBE-B161-5308-2678CD820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82CA4-92B1-CFEA-2591-7C1E5B8DB190}"/>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12D12D59-34AE-260C-85B9-907DD80275E7}"/>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11-25/1377r4 be posted to the IEEE 802 LMSC agenda for LMSC approval, granting the WG chair editorial license.</a:t>
            </a:r>
          </a:p>
          <a:p>
            <a:endParaRPr lang="en-GB" dirty="0"/>
          </a:p>
          <a:p>
            <a:r>
              <a:rPr lang="en-GB" dirty="0"/>
              <a:t>Move:  Mark Hamilton</a:t>
            </a:r>
          </a:p>
          <a:p>
            <a:r>
              <a:rPr lang="en-GB" dirty="0"/>
              <a:t>Second: Anuj Dharap</a:t>
            </a:r>
          </a:p>
          <a:p>
            <a:endParaRPr lang="en-GB" dirty="0"/>
          </a:p>
          <a:p>
            <a:r>
              <a:rPr lang="en-GB" dirty="0"/>
              <a:t>Yes: 35 </a:t>
            </a:r>
          </a:p>
          <a:p>
            <a:r>
              <a:rPr lang="en-GB" dirty="0"/>
              <a:t>No:  0</a:t>
            </a:r>
          </a:p>
          <a:p>
            <a:r>
              <a:rPr lang="en-GB" dirty="0"/>
              <a:t>Abstain:  0</a:t>
            </a:r>
          </a:p>
          <a:p>
            <a:endParaRPr lang="en-GB" dirty="0"/>
          </a:p>
          <a:p>
            <a:r>
              <a:rPr lang="en-GB" dirty="0"/>
              <a:t>Motion Passed</a:t>
            </a:r>
          </a:p>
          <a:p>
            <a:endParaRPr lang="en-GB" dirty="0"/>
          </a:p>
        </p:txBody>
      </p:sp>
      <p:sp>
        <p:nvSpPr>
          <p:cNvPr id="4" name="Slide Number Placeholder 3">
            <a:extLst>
              <a:ext uri="{FF2B5EF4-FFF2-40B4-BE49-F238E27FC236}">
                <a16:creationId xmlns:a16="http://schemas.microsoft.com/office/drawing/2014/main" id="{5AC69AE2-392B-91DF-71BC-5A9AD889DB2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4696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6794B-FB91-75FA-46B6-6646A1640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F8A51-EC52-667A-0699-46C2D2638BD1}"/>
              </a:ext>
            </a:extLst>
          </p:cNvPr>
          <p:cNvSpPr>
            <a:spLocks noGrp="1"/>
          </p:cNvSpPr>
          <p:nvPr>
            <p:ph type="title"/>
          </p:nvPr>
        </p:nvSpPr>
        <p:spPr/>
        <p:txBody>
          <a:bodyPr/>
          <a:lstStyle/>
          <a:p>
            <a:r>
              <a:rPr lang="en-GB" dirty="0"/>
              <a:t>PAR/CSD Comment Resolution Approval Motion</a:t>
            </a:r>
          </a:p>
        </p:txBody>
      </p:sp>
      <p:sp>
        <p:nvSpPr>
          <p:cNvPr id="3" name="Content Placeholder 2">
            <a:extLst>
              <a:ext uri="{FF2B5EF4-FFF2-40B4-BE49-F238E27FC236}">
                <a16:creationId xmlns:a16="http://schemas.microsoft.com/office/drawing/2014/main" id="{92541284-AC42-86E4-C3E7-472E34474F5B}"/>
              </a:ext>
            </a:extLst>
          </p:cNvPr>
          <p:cNvSpPr>
            <a:spLocks noGrp="1"/>
          </p:cNvSpPr>
          <p:nvPr>
            <p:ph idx="1"/>
          </p:nvPr>
        </p:nvSpPr>
        <p:spPr>
          <a:xfrm>
            <a:off x="914400" y="1981201"/>
            <a:ext cx="10820399" cy="4113213"/>
          </a:xfrm>
        </p:spPr>
        <p:txBody>
          <a:bodyPr>
            <a:normAutofit lnSpcReduction="10000"/>
          </a:bodyPr>
          <a:lstStyle/>
          <a:p>
            <a:endParaRPr lang="en-GB" dirty="0"/>
          </a:p>
          <a:p>
            <a:r>
              <a:rPr lang="en-GB" dirty="0"/>
              <a:t>Motion to approve document 11-25/1378r2 as comment response to 802 WGs comments</a:t>
            </a:r>
          </a:p>
          <a:p>
            <a:endParaRPr lang="en-GB" dirty="0"/>
          </a:p>
          <a:p>
            <a:r>
              <a:rPr lang="en-GB" dirty="0"/>
              <a:t>Move: Jon Rosdahl</a:t>
            </a:r>
          </a:p>
          <a:p>
            <a:r>
              <a:rPr lang="en-GB" dirty="0"/>
              <a:t>Second: Jouni Malinen</a:t>
            </a:r>
          </a:p>
          <a:p>
            <a:endParaRPr lang="en-GB" dirty="0"/>
          </a:p>
          <a:p>
            <a:r>
              <a:rPr lang="en-GB" dirty="0"/>
              <a:t>Yes: 49 No: 0</a:t>
            </a:r>
          </a:p>
          <a:p>
            <a:r>
              <a:rPr lang="en-GB" dirty="0"/>
              <a:t>Abstain: 0 </a:t>
            </a:r>
          </a:p>
          <a:p>
            <a:r>
              <a:rPr lang="en-GB" dirty="0"/>
              <a:t>Approved by unanimous consent</a:t>
            </a:r>
          </a:p>
          <a:p>
            <a:endParaRPr lang="en-GB" dirty="0"/>
          </a:p>
        </p:txBody>
      </p:sp>
      <p:sp>
        <p:nvSpPr>
          <p:cNvPr id="4" name="Slide Number Placeholder 3">
            <a:extLst>
              <a:ext uri="{FF2B5EF4-FFF2-40B4-BE49-F238E27FC236}">
                <a16:creationId xmlns:a16="http://schemas.microsoft.com/office/drawing/2014/main" id="{391F6B51-BCB8-62CB-032C-175F6A7CBFB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525455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122801</TotalTime>
  <Words>2651</Words>
  <Application>Microsoft Macintosh PowerPoint</Application>
  <PresentationFormat>Widescreen</PresentationFormat>
  <Paragraphs>313</Paragraphs>
  <Slides>29</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PAR/CSD Comments</vt:lpstr>
      <vt:lpstr>Timeline</vt:lpstr>
      <vt:lpstr>Contributions</vt:lpstr>
      <vt:lpstr>Previous Contributions</vt:lpstr>
      <vt:lpstr>PowerPoint Presentation</vt:lpstr>
      <vt:lpstr>PAR Approval Motion</vt:lpstr>
      <vt:lpstr>CSD Approval Motion</vt:lpstr>
      <vt:lpstr>PAR/CSD Comment Resolution Approval Motion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629</cp:revision>
  <cp:lastPrinted>1601-01-01T00:00:00Z</cp:lastPrinted>
  <dcterms:created xsi:type="dcterms:W3CDTF">2021-01-26T19:12:38Z</dcterms:created>
  <dcterms:modified xsi:type="dcterms:W3CDTF">2025-07-31T08:16:27Z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