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57" r:id="rId3"/>
    <p:sldId id="268" r:id="rId4"/>
    <p:sldId id="574" r:id="rId5"/>
    <p:sldId id="302" r:id="rId6"/>
    <p:sldId id="269" r:id="rId7"/>
    <p:sldId id="260" r:id="rId8"/>
    <p:sldId id="261" r:id="rId9"/>
    <p:sldId id="263" r:id="rId10"/>
    <p:sldId id="283" r:id="rId11"/>
    <p:sldId id="284" r:id="rId12"/>
    <p:sldId id="262" r:id="rId13"/>
    <p:sldId id="287" r:id="rId14"/>
    <p:sldId id="288" r:id="rId15"/>
    <p:sldId id="289" r:id="rId16"/>
    <p:sldId id="295" r:id="rId17"/>
    <p:sldId id="296" r:id="rId18"/>
    <p:sldId id="2420" r:id="rId19"/>
    <p:sldId id="2425" r:id="rId20"/>
    <p:sldId id="2426" r:id="rId21"/>
    <p:sldId id="2418" r:id="rId22"/>
    <p:sldId id="1205" r:id="rId23"/>
    <p:sldId id="1208" r:id="rId24"/>
    <p:sldId id="2424" r:id="rId25"/>
    <p:sldId id="2372" r:id="rId26"/>
    <p:sldId id="2417" r:id="rId27"/>
    <p:sldId id="1203" r:id="rId28"/>
    <p:sldId id="1209"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51" autoAdjust="0"/>
    <p:restoredTop sz="94660"/>
  </p:normalViewPr>
  <p:slideViewPr>
    <p:cSldViewPr>
      <p:cViewPr varScale="1">
        <p:scale>
          <a:sx n="120" d="100"/>
          <a:sy n="120" d="100"/>
        </p:scale>
        <p:origin x="192" y="344"/>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7/28/25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802.11-25/1063r6</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2025</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10183351" y="6475413"/>
            <a:ext cx="1170449"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Stephen Orr, Cisco</a:t>
            </a:r>
          </a:p>
        </p:txBody>
      </p:sp>
      <p:sp>
        <p:nvSpPr>
          <p:cNvPr id="3" name="TextBox 2">
            <a:extLst>
              <a:ext uri="{FF2B5EF4-FFF2-40B4-BE49-F238E27FC236}">
                <a16:creationId xmlns:a16="http://schemas.microsoft.com/office/drawing/2014/main" id="{95906C81-28EA-5808-9A30-E4FCC5540422}"/>
              </a:ext>
            </a:extLst>
          </p:cNvPr>
          <p:cNvSpPr txBox="1"/>
          <p:nvPr userDrawn="1">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alpha val="50000"/>
                  </a:srgbClr>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www.ieee802.org/11/Reports/pqc_update.htm"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5/11-25-1378-02-0PQC-proposed-responses-to-par-and-csd-comments.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5/11-25-1378-02-0PQC-proposed-responses-to-par-and-csd-comments.pptx" TargetMode="External"/><Relationship Id="rId3" Type="http://schemas.openxmlformats.org/officeDocument/2006/relationships/hyperlink" Target="https://mentor.ieee.org/802.11/dcn/25/11-25-0598-03-0PQC-pqc-draft-proposed-csd.docx" TargetMode="External"/><Relationship Id="rId7" Type="http://schemas.openxmlformats.org/officeDocument/2006/relationships/hyperlink" Target="https://mentor.ieee.org/802.15/dcn/25/15-25-0362-00-0mag-802-15-comments-on-pars-july-2025.pptx" TargetMode="External"/><Relationship Id="rId2" Type="http://schemas.openxmlformats.org/officeDocument/2006/relationships/hyperlink" Target="https://mentor.ieee.org/802.11/dcn/25/11-25-1376-00-0PQC-draft-updates-to-pqc-par.docx"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5/admin-PAR-CSD-comments-11bt-0725-v02.pdf" TargetMode="External"/><Relationship Id="rId5" Type="http://schemas.openxmlformats.org/officeDocument/2006/relationships/hyperlink" Target="https://mentor.ieee.org/802.19/dcn/25/19-25-0042-00-0000-802-11bt-par-csd-comments.docx" TargetMode="External"/><Relationship Id="rId10" Type="http://schemas.openxmlformats.org/officeDocument/2006/relationships/hyperlink" Target="https://mentor.ieee.org/802.11/dcn/25/11-25-1377-02-0PQC-draft-updates-to-pqc-csd.docx" TargetMode="External"/><Relationship Id="rId4" Type="http://schemas.openxmlformats.org/officeDocument/2006/relationships/hyperlink" Target="https://mentor.ieee.org/802.11/dcn/25/11-25-1377-00-0PQC-draft-updates-to-pqc-csd.docx" TargetMode="External"/><Relationship Id="rId9" Type="http://schemas.openxmlformats.org/officeDocument/2006/relationships/hyperlink" Target="https://mentor.ieee.org/802.11/dcn/25/11-25-1376-01-0PQC-draft-updates-to-pqc-par.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5/11-25-0598-03-0PQC-pqc-draft-proposed-csd.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5/11-25-1108-02-0PQC-pqc-protocol-definitions.docx" TargetMode="External"/><Relationship Id="rId7" Type="http://schemas.openxmlformats.org/officeDocument/2006/relationships/hyperlink" Target="https://mentor.ieee.org/802.11/dcn/25/11-25-1303-01-0PQC-ml-kem-in-pasn-pdt.docx" TargetMode="External"/><Relationship Id="rId2" Type="http://schemas.openxmlformats.org/officeDocument/2006/relationships/hyperlink" Target="https://mentor.ieee.org/802.11/dcn/25/11-25-1313-01-0PQC-pqc-protocol-overview.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302-01-0PQC-ml-kem-in-pasn.pptx" TargetMode="External"/><Relationship Id="rId5" Type="http://schemas.openxmlformats.org/officeDocument/2006/relationships/hyperlink" Target="https://mentor.ieee.org/802.11/dcn/25/11-25-1297-01-0PQC-post-quantum-opportunistic-wireless-encryption-specification.docx" TargetMode="External"/><Relationship Id="rId4" Type="http://schemas.openxmlformats.org/officeDocument/2006/relationships/hyperlink" Target="https://mentor.ieee.org/802.11/dcn/25/11-25-1296-01-0PQC-using-proof-of-work-techniques-to-protect-against-active-attacks.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5/11-25-0770-01-0PQC-a-pqc-pake.pptx" TargetMode="External"/><Relationship Id="rId3" Type="http://schemas.openxmlformats.org/officeDocument/2006/relationships/hyperlink" Target="https://mentor.ieee.org/802.11/dcn/25/11-25-0218-02-0wng-post-quantum-opportunistic-wireless-encryption-owe.pptx" TargetMode="External"/><Relationship Id="rId7" Type="http://schemas.openxmlformats.org/officeDocument/2006/relationships/hyperlink" Target="https://mentor.ieee.org/802.11/dcn/25/11-25-0528-00-0PQC-view-on-pqc.pptx" TargetMode="External"/><Relationship Id="rId2" Type="http://schemas.openxmlformats.org/officeDocument/2006/relationships/hyperlink" Target="https://mentor.ieee.org/802.11/dcn/24/11-24-1103-01-0wng-post-quantum-802-11.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72-02-0000-pqc-draft-proposed-csd.docx" TargetMode="External"/><Relationship Id="rId5" Type="http://schemas.openxmlformats.org/officeDocument/2006/relationships/hyperlink" Target="https://mentor.ieee.org/802.11/dcn/25/11-25-0471-02-0000-pqc-draft-proposed-par.docx" TargetMode="External"/><Relationship Id="rId4" Type="http://schemas.openxmlformats.org/officeDocument/2006/relationships/hyperlink" Target="https://mentor.ieee.org/802.11/dcn/25/11-25-0462-02-0000-post-quantum-crypto-project.ppt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5/11-25-0597-05-0PQC-pqc-draft-proposed-par.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5/11-25-0598-03-0PQC-pqc-draft-proposed-csd.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5/11-25-0218-02-0wng-post-quantum-opportunistic-wireless-encryption-owe.pptx" TargetMode="External"/><Relationship Id="rId7" Type="http://schemas.openxmlformats.org/officeDocument/2006/relationships/hyperlink" Target="https://mentor.ieee.org/802.11/dcn/25/11-25-0217-04-0000-march-2025-working-group-motions.pptx" TargetMode="External"/><Relationship Id="rId2" Type="http://schemas.openxmlformats.org/officeDocument/2006/relationships/hyperlink" Target="https://mentor.ieee.org/802.11/dcn/24/11-24-1103-01-0wng-post-quantum-802-11.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72-02-0000-pqc-draft-proposed-csd.docx" TargetMode="External"/><Relationship Id="rId5" Type="http://schemas.openxmlformats.org/officeDocument/2006/relationships/hyperlink" Target="https://mentor.ieee.org/802.11/dcn/25/11-25-0471-02-0000-pqc-draft-proposed-par.docx" TargetMode="External"/><Relationship Id="rId4" Type="http://schemas.openxmlformats.org/officeDocument/2006/relationships/hyperlink" Target="https://mentor.ieee.org/802.11/dcn/25/11-25-0462-02-0000-post-quantum-crypto-project.pptx" TargetMode="External"/></Relationships>
</file>

<file path=ppt/slides/_rels/slide28.xml.rels><?xml version="1.0" encoding="UTF-8" standalone="yes"?>
<Relationships xmlns="http://schemas.openxmlformats.org/package/2006/relationships"><Relationship Id="rId2" Type="http://schemas.openxmlformats.org/officeDocument/2006/relationships/hyperlink" Target="https://www.etsi.org/deliver/etsi_ts/104000_104099/104015/01.01.01_60/ts_104015v010101p.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cvent.me/xAYo82"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Post Quantum Crypto Study Group</a:t>
            </a:r>
            <a:br>
              <a:rPr lang="en-US" altLang="en-US" dirty="0"/>
            </a:br>
            <a:r>
              <a:rPr lang="en-US" altLang="en-US" dirty="0"/>
              <a:t>July Plenary Session Agenda</a:t>
            </a:r>
            <a:endParaRPr lang="en-GB" dirty="0"/>
          </a:p>
        </p:txBody>
      </p:sp>
      <p:sp>
        <p:nvSpPr>
          <p:cNvPr id="3074" name="Rectangle 2"/>
          <p:cNvSpPr>
            <a:spLocks noGrp="1" noChangeArrowheads="1"/>
          </p:cNvSpPr>
          <p:nvPr>
            <p:ph type="subTitle" idx="1"/>
          </p:nvPr>
        </p:nvSpPr>
        <p:spPr>
          <a:xfrm>
            <a:off x="1827213" y="1601244"/>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2025-07-30</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42831063"/>
              </p:ext>
            </p:extLst>
          </p:nvPr>
        </p:nvGraphicFramePr>
        <p:xfrm>
          <a:off x="989013" y="2487613"/>
          <a:ext cx="10210800" cy="2327275"/>
        </p:xfrm>
        <a:graphic>
          <a:graphicData uri="http://schemas.openxmlformats.org/presentationml/2006/ole">
            <mc:AlternateContent xmlns:mc="http://schemas.openxmlformats.org/markup-compatibility/2006">
              <mc:Choice xmlns:v="urn:schemas-microsoft-com:vml" Requires="v">
                <p:oleObj name="Document" r:id="rId3" imgW="10439400" imgH="2387600" progId="Word.Document.8">
                  <p:embed/>
                </p:oleObj>
              </mc:Choice>
              <mc:Fallback>
                <p:oleObj name="Document" r:id="rId3" imgW="10439400" imgH="2387600" progId="Word.Document.8">
                  <p:embed/>
                  <p:pic>
                    <p:nvPicPr>
                      <p:cNvPr id="0" name="Picture 3"/>
                      <p:cNvPicPr>
                        <a:picLocks noChangeAspect="1" noChangeArrowheads="1"/>
                      </p:cNvPicPr>
                      <p:nvPr/>
                    </p:nvPicPr>
                    <p:blipFill>
                      <a:blip r:embed="rId4"/>
                      <a:srcRect/>
                      <a:stretch>
                        <a:fillRect/>
                      </a:stretch>
                    </p:blipFill>
                    <p:spPr bwMode="auto">
                      <a:xfrm>
                        <a:off x="989013" y="2487613"/>
                        <a:ext cx="10210800" cy="23272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Documentation</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“PQC SG”</a:t>
            </a:r>
            <a:r>
              <a:rPr lang="en-US" altLang="ja-JP" dirty="0"/>
              <a:t> for submission</a:t>
            </a:r>
          </a:p>
          <a:p>
            <a:pPr lvl="1"/>
            <a:endParaRPr lang="en-US" altLang="ja-JP" dirty="0"/>
          </a:p>
          <a:p>
            <a:pPr lvl="1"/>
            <a:r>
              <a:rPr lang="en-US" altLang="ja-JP" dirty="0"/>
              <a:t>PQC SG Status Page</a:t>
            </a:r>
          </a:p>
          <a:p>
            <a:pPr lvl="1"/>
            <a:r>
              <a:rPr lang="en-US" altLang="ja-JP" dirty="0">
                <a:hlinkClick r:id="rId4"/>
              </a:rPr>
              <a:t>https://www.ieee802.org/11/Reports/pqc_update.htm</a:t>
            </a:r>
            <a:endParaRPr lang="en-US" altLang="ja-JP" dirty="0"/>
          </a:p>
          <a:p>
            <a:pPr lvl="1"/>
            <a:endParaRPr lang="en-US" altLang="ja-JP"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574202"/>
          </a:xfrm>
        </p:spPr>
        <p:txBody>
          <a:bodyPr/>
          <a:lstStyle/>
          <a:p>
            <a:r>
              <a:rPr lang="en-US" altLang="en-US" dirty="0">
                <a:solidFill>
                  <a:schemeClr val="tx2"/>
                </a:solidFill>
              </a:rPr>
              <a:t>Agenda items for the meeting</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17</a:t>
            </a:fld>
            <a:endParaRPr lang="en-GB"/>
          </a:p>
        </p:txBody>
      </p:sp>
      <p:sp>
        <p:nvSpPr>
          <p:cNvPr id="7" name="Rectangle 2">
            <a:extLst>
              <a:ext uri="{FF2B5EF4-FFF2-40B4-BE49-F238E27FC236}">
                <a16:creationId xmlns:a16="http://schemas.microsoft.com/office/drawing/2014/main" id="{1DA629DF-B416-0C57-4255-71B17DD25E26}"/>
              </a:ext>
            </a:extLst>
          </p:cNvPr>
          <p:cNvSpPr txBox="1">
            <a:spLocks noChangeArrowheads="1"/>
          </p:cNvSpPr>
          <p:nvPr/>
        </p:nvSpPr>
        <p:spPr bwMode="auto">
          <a:xfrm>
            <a:off x="889862" y="1372393"/>
            <a:ext cx="10768738" cy="479980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indent="-457200">
              <a:lnSpc>
                <a:spcPct val="90000"/>
              </a:lnSpc>
              <a:spcBef>
                <a:spcPts val="300"/>
              </a:spcBef>
              <a:spcAft>
                <a:spcPts val="600"/>
              </a:spcAft>
              <a:buFont typeface="Arial" panose="020B0604020202020204" pitchFamily="34" charset="0"/>
              <a:buChar char="•"/>
              <a:defRPr/>
            </a:pPr>
            <a:r>
              <a:rPr lang="en-US" kern="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kern="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altLang="en-US" kern="0" dirty="0"/>
              <a:t>Three Meeting slots this week:</a:t>
            </a:r>
          </a:p>
          <a:p>
            <a:pPr marL="857250" lvl="1" indent="-457200">
              <a:lnSpc>
                <a:spcPct val="90000"/>
              </a:lnSpc>
              <a:spcBef>
                <a:spcPts val="300"/>
              </a:spcBef>
              <a:spcAft>
                <a:spcPts val="600"/>
              </a:spcAft>
              <a:buFont typeface="Arial" panose="020B0604020202020204" pitchFamily="34" charset="0"/>
              <a:buChar char="•"/>
              <a:defRPr/>
            </a:pPr>
            <a:r>
              <a:rPr lang="en-US" altLang="en-US" sz="1800" strike="sngStrike" kern="0" dirty="0"/>
              <a:t>Tuesday PM3</a:t>
            </a:r>
          </a:p>
          <a:p>
            <a:pPr marL="857250" lvl="1" indent="-457200">
              <a:lnSpc>
                <a:spcPct val="90000"/>
              </a:lnSpc>
              <a:spcBef>
                <a:spcPts val="300"/>
              </a:spcBef>
              <a:spcAft>
                <a:spcPts val="600"/>
              </a:spcAft>
              <a:buFont typeface="Arial" panose="020B0604020202020204" pitchFamily="34" charset="0"/>
              <a:buChar char="•"/>
              <a:defRPr/>
            </a:pPr>
            <a:r>
              <a:rPr lang="en-US" altLang="en-US" sz="1800" kern="0" dirty="0"/>
              <a:t>Wednesday AM1</a:t>
            </a:r>
          </a:p>
          <a:p>
            <a:pPr marL="857250" lvl="1" indent="-457200">
              <a:lnSpc>
                <a:spcPct val="90000"/>
              </a:lnSpc>
              <a:spcBef>
                <a:spcPts val="300"/>
              </a:spcBef>
              <a:spcAft>
                <a:spcPts val="600"/>
              </a:spcAft>
              <a:buFont typeface="Arial" panose="020B0604020202020204" pitchFamily="34" charset="0"/>
              <a:buChar char="•"/>
              <a:defRPr/>
            </a:pPr>
            <a:r>
              <a:rPr lang="en-US" altLang="en-US" sz="1800" kern="0" dirty="0"/>
              <a:t>Thursday AM2</a:t>
            </a:r>
          </a:p>
          <a:p>
            <a:pPr marL="457200" indent="-457200">
              <a:lnSpc>
                <a:spcPct val="90000"/>
              </a:lnSpc>
              <a:spcBef>
                <a:spcPts val="300"/>
              </a:spcBef>
              <a:spcAft>
                <a:spcPts val="600"/>
              </a:spcAft>
              <a:buFont typeface="Arial" panose="020B0604020202020204" pitchFamily="34" charset="0"/>
              <a:buChar char="•"/>
              <a:defRPr/>
            </a:pPr>
            <a:r>
              <a:rPr lang="en-US" altLang="en-US" kern="0" dirty="0"/>
              <a:t>Topics for the week:</a:t>
            </a:r>
          </a:p>
          <a:p>
            <a:pPr lvl="1" indent="-342900">
              <a:buFont typeface="Arial" panose="020B0604020202020204" pitchFamily="34" charset="0"/>
              <a:buChar char="•"/>
            </a:pPr>
            <a:r>
              <a:rPr lang="en-US" altLang="zh-CN" sz="1800" dirty="0">
                <a:sym typeface="+mn-ea"/>
              </a:rPr>
              <a:t>Respond to comments on 802.11bt PAR/CSD </a:t>
            </a:r>
          </a:p>
          <a:p>
            <a:pPr lvl="2" indent="-342900">
              <a:buFont typeface="Arial" panose="020B0604020202020204" pitchFamily="34" charset="0"/>
              <a:buChar char="•"/>
            </a:pPr>
            <a:r>
              <a:rPr lang="en-US" sz="1800" dirty="0"/>
              <a:t>Proposed responses to PAR and CSD comments, </a:t>
            </a:r>
            <a:r>
              <a:rPr lang="en-US" altLang="zh-CN" sz="1800" dirty="0">
                <a:sym typeface="+mn-ea"/>
              </a:rPr>
              <a:t>Juan Carlos Zuniga (Cisco) </a:t>
            </a:r>
            <a:r>
              <a:rPr lang="en-US" altLang="zh-CN" sz="1800" dirty="0">
                <a:sym typeface="+mn-ea"/>
                <a:hlinkClick r:id="rId3"/>
              </a:rPr>
              <a:t>11-25/1378r1</a:t>
            </a:r>
            <a:r>
              <a:rPr lang="en-US" altLang="zh-CN" sz="1800" dirty="0">
                <a:sym typeface="+mn-ea"/>
              </a:rPr>
              <a:t> - </a:t>
            </a:r>
            <a:r>
              <a:rPr lang="en-US" altLang="zh-CN" sz="1800" b="1" i="1" dirty="0">
                <a:sym typeface="+mn-ea"/>
              </a:rPr>
              <a:t>Approved</a:t>
            </a:r>
          </a:p>
          <a:p>
            <a:pPr lvl="2" indent="-342900">
              <a:buFont typeface="Arial" panose="020B0604020202020204" pitchFamily="34" charset="0"/>
              <a:buChar char="•"/>
            </a:pPr>
            <a:r>
              <a:rPr lang="en-US" altLang="zh-CN" sz="1800" dirty="0">
                <a:sym typeface="+mn-ea"/>
              </a:rPr>
              <a:t>Review and Approve PAR and CSD changes</a:t>
            </a:r>
          </a:p>
          <a:p>
            <a:pPr lvl="1" indent="-342900">
              <a:buFont typeface="Arial" panose="020B0604020202020204" pitchFamily="34" charset="0"/>
              <a:buChar char="•"/>
            </a:pPr>
            <a:r>
              <a:rPr lang="en-US" altLang="zh-CN" sz="1400" dirty="0">
                <a:sym typeface="+mn-ea"/>
              </a:rPr>
              <a:t> </a:t>
            </a:r>
            <a:r>
              <a:rPr lang="en-US" altLang="zh-CN" dirty="0">
                <a:sym typeface="+mn-ea"/>
              </a:rPr>
              <a:t>Time permitting contribution discussion (see slide 21)</a:t>
            </a:r>
            <a:endParaRPr lang="en-GB" dirty="0"/>
          </a:p>
          <a:p>
            <a:pPr marL="400050" lvl="1" indent="0"/>
            <a:endParaRPr lang="en-GB" sz="1500" dirty="0"/>
          </a:p>
          <a:p>
            <a:pPr marL="457200" indent="-457200">
              <a:lnSpc>
                <a:spcPct val="90000"/>
              </a:lnSpc>
              <a:spcBef>
                <a:spcPts val="300"/>
              </a:spcBef>
              <a:spcAft>
                <a:spcPts val="600"/>
              </a:spcAft>
              <a:buFont typeface="Arial" panose="020B0604020202020204" pitchFamily="34" charset="0"/>
              <a:buChar char="•"/>
              <a:defRPr/>
            </a:pPr>
            <a:endParaRPr lang="en-US" altLang="en-US" sz="2800" kern="0" dirty="0"/>
          </a:p>
          <a:p>
            <a:pPr marL="857250" lvl="1" indent="-457200">
              <a:lnSpc>
                <a:spcPct val="90000"/>
              </a:lnSpc>
              <a:spcBef>
                <a:spcPts val="300"/>
              </a:spcBef>
              <a:spcAft>
                <a:spcPts val="600"/>
              </a:spcAft>
              <a:buFont typeface="Arial" panose="020B0604020202020204" pitchFamily="34" charset="0"/>
              <a:buChar char="•"/>
              <a:defRPr/>
            </a:pPr>
            <a:endParaRPr lang="en-US" altLang="en-US" sz="2400"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D557A-F67E-74D1-6658-45273BFA9E55}"/>
              </a:ext>
            </a:extLst>
          </p:cNvPr>
          <p:cNvSpPr>
            <a:spLocks noGrp="1"/>
          </p:cNvSpPr>
          <p:nvPr>
            <p:ph type="title"/>
          </p:nvPr>
        </p:nvSpPr>
        <p:spPr/>
        <p:txBody>
          <a:bodyPr/>
          <a:lstStyle/>
          <a:p>
            <a:r>
              <a:rPr lang="en-US" dirty="0"/>
              <a:t>PAR/CSD Comments</a:t>
            </a:r>
          </a:p>
        </p:txBody>
      </p:sp>
      <p:sp>
        <p:nvSpPr>
          <p:cNvPr id="3" name="Content Placeholder 2">
            <a:extLst>
              <a:ext uri="{FF2B5EF4-FFF2-40B4-BE49-F238E27FC236}">
                <a16:creationId xmlns:a16="http://schemas.microsoft.com/office/drawing/2014/main" id="{8BCE6E29-C9F8-13C4-0FD4-1DEEAF2FC46E}"/>
              </a:ext>
            </a:extLst>
          </p:cNvPr>
          <p:cNvSpPr>
            <a:spLocks noGrp="1"/>
          </p:cNvSpPr>
          <p:nvPr>
            <p:ph idx="1"/>
          </p:nvPr>
        </p:nvSpPr>
        <p:spPr>
          <a:xfrm>
            <a:off x="914400" y="1600201"/>
            <a:ext cx="10896599" cy="4494214"/>
          </a:xfrm>
        </p:spPr>
        <p:txBody>
          <a:bodyPr>
            <a:normAutofit fontScale="92500" lnSpcReduction="20000"/>
          </a:bodyPr>
          <a:lstStyle/>
          <a:p>
            <a:pPr marL="0" indent="0"/>
            <a:r>
              <a:rPr lang="en-US" altLang="zh-CN" dirty="0">
                <a:sym typeface="+mn-ea"/>
              </a:rPr>
              <a:t>Baseline for PAR and CSD updates (clean version)</a:t>
            </a:r>
          </a:p>
          <a:p>
            <a:pPr lvl="1" indent="-342900">
              <a:buFont typeface="Arial" panose="020B0604020202020204" pitchFamily="34" charset="0"/>
              <a:buChar char="•"/>
            </a:pPr>
            <a:r>
              <a:rPr lang="en-US" altLang="zh-CN" dirty="0">
                <a:sym typeface="+mn-ea"/>
              </a:rPr>
              <a:t>PAR (</a:t>
            </a:r>
            <a:r>
              <a:rPr lang="en-US" altLang="zh-CN" dirty="0">
                <a:sym typeface="+mn-ea"/>
                <a:hlinkClick r:id="rId2"/>
              </a:rPr>
              <a:t>11-25/1376r0</a:t>
            </a:r>
            <a:r>
              <a:rPr lang="en-US" altLang="zh-CN" dirty="0">
                <a:sym typeface="+mn-ea"/>
              </a:rPr>
              <a:t>)</a:t>
            </a:r>
          </a:p>
          <a:p>
            <a:pPr lvl="1" indent="-342900">
              <a:buFont typeface="Arial" panose="020B0604020202020204" pitchFamily="34" charset="0"/>
              <a:buChar char="•"/>
            </a:pPr>
            <a:r>
              <a:rPr lang="en-US" altLang="zh-CN" dirty="0">
                <a:sym typeface="+mn-ea"/>
              </a:rPr>
              <a:t>CSD  </a:t>
            </a:r>
            <a:r>
              <a:rPr lang="en-US" altLang="zh-CN" dirty="0">
                <a:sym typeface="+mn-ea"/>
                <a:hlinkClick r:id="rId3"/>
              </a:rPr>
              <a:t>(</a:t>
            </a:r>
            <a:r>
              <a:rPr lang="en-US" altLang="zh-CN" dirty="0">
                <a:sym typeface="+mn-ea"/>
                <a:hlinkClick r:id="rId4"/>
              </a:rPr>
              <a:t>11-25/1377r0</a:t>
            </a:r>
            <a:r>
              <a:rPr lang="en-US" altLang="zh-CN" dirty="0">
                <a:sym typeface="+mn-ea"/>
                <a:hlinkClick r:id="rId3"/>
              </a:rPr>
              <a:t>)</a:t>
            </a:r>
            <a:endParaRPr lang="en-US" altLang="zh-CN" dirty="0">
              <a:sym typeface="+mn-ea"/>
            </a:endParaRPr>
          </a:p>
          <a:p>
            <a:pPr marL="0" indent="0"/>
            <a:r>
              <a:rPr lang="en-US" altLang="zh-CN" dirty="0">
                <a:sym typeface="+mn-ea"/>
              </a:rPr>
              <a:t>Comments</a:t>
            </a:r>
          </a:p>
          <a:p>
            <a:pPr>
              <a:buFont typeface="Arial" panose="020B0604020202020204" pitchFamily="34" charset="0"/>
              <a:buChar char="•"/>
            </a:pPr>
            <a:r>
              <a:rPr lang="en-US" altLang="zh-CN" sz="1800" dirty="0">
                <a:sym typeface="+mn-ea"/>
              </a:rPr>
              <a:t>802.19 : </a:t>
            </a:r>
            <a:r>
              <a:rPr lang="en-US" sz="1800" b="0" dirty="0">
                <a:hlinkClick r:id="rId5" tooltip="https://mentor.ieee.org/802.19/dcn/25/19-25-0042-00-0000-802-11bt-par-csd-comments.docx"/>
              </a:rPr>
              <a:t>https://mentor.ieee.org/802.19/dcn/25/19-25-0042-00-0000-802-11bt-par-csd-comments.docx</a:t>
            </a:r>
            <a:r>
              <a:rPr lang="en-US" sz="1800" b="0" dirty="0"/>
              <a:t> </a:t>
            </a:r>
          </a:p>
          <a:p>
            <a:pPr>
              <a:buFont typeface="Arial" panose="020B0604020202020204" pitchFamily="34" charset="0"/>
              <a:buChar char="•"/>
            </a:pPr>
            <a:r>
              <a:rPr lang="en-US" altLang="zh-CN" sz="1800" dirty="0">
                <a:sym typeface="+mn-ea"/>
              </a:rPr>
              <a:t>802.1 : </a:t>
            </a:r>
            <a:r>
              <a:rPr lang="en-US" sz="1800" b="0" u="sng" dirty="0">
                <a:hlinkClick r:id="rId6" tooltip="https://www.ieee802.org/1/files/public/docs2025/admin-PAR-CSD-comments-11bt-0725-v02.pdf"/>
              </a:rPr>
              <a:t>https://www.ieee802.org/1/files/public/docs2025/admin-PAR-CSD-comments-11bt-0725-v02.pdf</a:t>
            </a:r>
            <a:endParaRPr lang="en-US" sz="1800" b="0" u="sng" dirty="0"/>
          </a:p>
          <a:p>
            <a:pPr>
              <a:buFont typeface="Arial" panose="020B0604020202020204" pitchFamily="34" charset="0"/>
              <a:buChar char="•"/>
            </a:pPr>
            <a:r>
              <a:rPr lang="en-US" sz="1800" dirty="0"/>
              <a:t>802.15 :  </a:t>
            </a:r>
            <a:r>
              <a:rPr lang="en-US" sz="1800" b="0" u="sng" dirty="0">
                <a:hlinkClick r:id="rId7" tooltip="https://mentor.ieee.org/802.15/dcn/25/15-25-0362-00-0mag-802-15-comments-on-pars-july-2025.pptx"/>
              </a:rPr>
              <a:t>https://mentor.ieee.org/802.15/dcn/25/15-25-0362-00-0mag-802-15-comments-on-pars-july-2025.pptx</a:t>
            </a:r>
            <a:endParaRPr lang="en-US" sz="1800" b="0" u="sng" dirty="0"/>
          </a:p>
          <a:p>
            <a:pPr>
              <a:buFont typeface="Arial" panose="020B0604020202020204" pitchFamily="34" charset="0"/>
              <a:buChar char="•"/>
            </a:pPr>
            <a:endParaRPr lang="en-US" sz="1800" b="0" u="sng" dirty="0"/>
          </a:p>
          <a:p>
            <a:pPr marL="0" indent="0"/>
            <a:r>
              <a:rPr lang="en-US" dirty="0"/>
              <a:t>Approved PAR/CSD Comment Resolution Document </a:t>
            </a:r>
          </a:p>
          <a:p>
            <a:pPr>
              <a:buFont typeface="Arial" panose="020B0604020202020204" pitchFamily="34" charset="0"/>
              <a:buChar char="•"/>
            </a:pPr>
            <a:r>
              <a:rPr lang="en-US" sz="2000" b="0" dirty="0"/>
              <a:t>Proposed responses to PAR and CSD comments, </a:t>
            </a:r>
            <a:r>
              <a:rPr lang="en-US" altLang="zh-CN" sz="2000" b="0" dirty="0">
                <a:sym typeface="+mn-ea"/>
              </a:rPr>
              <a:t>Juan Carlos Zuniga (Cisco) (</a:t>
            </a:r>
            <a:r>
              <a:rPr lang="en-US" altLang="zh-CN" sz="2000" b="0" dirty="0">
                <a:sym typeface="+mn-ea"/>
                <a:hlinkClick r:id="rId8"/>
              </a:rPr>
              <a:t>11-25/1378r2</a:t>
            </a:r>
            <a:r>
              <a:rPr lang="en-US" altLang="zh-CN" sz="2000" b="0" dirty="0">
                <a:sym typeface="+mn-ea"/>
              </a:rPr>
              <a:t>)</a:t>
            </a:r>
          </a:p>
          <a:p>
            <a:pPr marL="0" indent="0"/>
            <a:endParaRPr lang="en-US" altLang="zh-CN" sz="2000" b="0" dirty="0">
              <a:sym typeface="+mn-ea"/>
            </a:endParaRPr>
          </a:p>
          <a:p>
            <a:pPr marL="0" indent="0"/>
            <a:r>
              <a:rPr lang="en-US" altLang="zh-CN" dirty="0">
                <a:sym typeface="+mn-ea"/>
              </a:rPr>
              <a:t>Updated PAR and CSD</a:t>
            </a:r>
          </a:p>
          <a:p>
            <a:pPr lvl="1">
              <a:buFont typeface="Arial" panose="020B0604020202020204" pitchFamily="34" charset="0"/>
              <a:buChar char="•"/>
            </a:pPr>
            <a:r>
              <a:rPr lang="en-US" altLang="zh-CN" dirty="0">
                <a:sym typeface="+mn-ea"/>
              </a:rPr>
              <a:t>PAR </a:t>
            </a:r>
            <a:r>
              <a:rPr lang="en-US" altLang="zh-CN" dirty="0">
                <a:sym typeface="+mn-ea"/>
                <a:hlinkClick r:id="rId9"/>
              </a:rPr>
              <a:t>11-25/1376r1</a:t>
            </a:r>
            <a:endParaRPr lang="en-US" altLang="zh-CN" dirty="0">
              <a:sym typeface="+mn-ea"/>
            </a:endParaRPr>
          </a:p>
          <a:p>
            <a:pPr lvl="1">
              <a:buFont typeface="Arial" panose="020B0604020202020204" pitchFamily="34" charset="0"/>
              <a:buChar char="•"/>
            </a:pPr>
            <a:r>
              <a:rPr lang="en-US" altLang="zh-CN" dirty="0">
                <a:sym typeface="+mn-ea"/>
              </a:rPr>
              <a:t>CSD </a:t>
            </a:r>
            <a:r>
              <a:rPr lang="en-US" altLang="zh-CN" dirty="0">
                <a:sym typeface="+mn-ea"/>
                <a:hlinkClick r:id="rId10"/>
              </a:rPr>
              <a:t>11-25/1377r2</a:t>
            </a:r>
            <a:endParaRPr lang="en-US" altLang="zh-CN" dirty="0">
              <a:sym typeface="+mn-ea"/>
            </a:endParaRPr>
          </a:p>
          <a:p>
            <a:pPr marL="0" indent="0"/>
            <a:endParaRPr lang="en-US" sz="1800" b="0" u="sng" dirty="0"/>
          </a:p>
          <a:p>
            <a:pPr>
              <a:buFont typeface="Arial" panose="020B0604020202020204" pitchFamily="34" charset="0"/>
              <a:buChar char="•"/>
            </a:pPr>
            <a:endParaRPr lang="en-US" altLang="zh-CN" dirty="0">
              <a:sym typeface="+mn-ea"/>
            </a:endParaRPr>
          </a:p>
          <a:p>
            <a:endParaRPr lang="en-US" dirty="0"/>
          </a:p>
        </p:txBody>
      </p:sp>
      <p:sp>
        <p:nvSpPr>
          <p:cNvPr id="4" name="Slide Number Placeholder 3">
            <a:extLst>
              <a:ext uri="{FF2B5EF4-FFF2-40B4-BE49-F238E27FC236}">
                <a16:creationId xmlns:a16="http://schemas.microsoft.com/office/drawing/2014/main" id="{D83E94DC-2503-1995-4A33-3A31B67E183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9636175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D79BA0-8207-F5B2-1F96-52622D5FA82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77546FA-806E-EFCD-3A53-09750ACF2734}"/>
              </a:ext>
            </a:extLst>
          </p:cNvPr>
          <p:cNvSpPr>
            <a:spLocks noGrp="1"/>
          </p:cNvSpPr>
          <p:nvPr>
            <p:ph type="title"/>
          </p:nvPr>
        </p:nvSpPr>
        <p:spPr/>
        <p:txBody>
          <a:bodyPr/>
          <a:lstStyle/>
          <a:p>
            <a:r>
              <a:rPr lang="en-GB" dirty="0"/>
              <a:t>PAR Approval Motion</a:t>
            </a:r>
          </a:p>
        </p:txBody>
      </p:sp>
      <p:sp>
        <p:nvSpPr>
          <p:cNvPr id="3" name="Content Placeholder 2">
            <a:extLst>
              <a:ext uri="{FF2B5EF4-FFF2-40B4-BE49-F238E27FC236}">
                <a16:creationId xmlns:a16="http://schemas.microsoft.com/office/drawing/2014/main" id="{A1B6A7C0-81A5-929C-B715-F0F84A81862C}"/>
              </a:ext>
            </a:extLst>
          </p:cNvPr>
          <p:cNvSpPr>
            <a:spLocks noGrp="1"/>
          </p:cNvSpPr>
          <p:nvPr>
            <p:ph idx="1"/>
          </p:nvPr>
        </p:nvSpPr>
        <p:spPr>
          <a:xfrm>
            <a:off x="914400" y="1981201"/>
            <a:ext cx="10820399" cy="4113213"/>
          </a:xfrm>
        </p:spPr>
        <p:txBody>
          <a:bodyPr>
            <a:normAutofit fontScale="85000" lnSpcReduction="10000"/>
          </a:bodyPr>
          <a:lstStyle/>
          <a:p>
            <a:r>
              <a:rPr lang="en-US" dirty="0"/>
              <a:t>Believing that the PAR contained in the document referenced below meets IEEE-SA guidelines,</a:t>
            </a:r>
            <a:endParaRPr lang="en-US" b="0" dirty="0"/>
          </a:p>
          <a:p>
            <a:r>
              <a:rPr lang="en-US" b="0" dirty="0"/>
              <a:t> </a:t>
            </a:r>
          </a:p>
          <a:p>
            <a:r>
              <a:rPr lang="en-US" dirty="0"/>
              <a:t>Request that the PAR contained in 11-25/1376r3 be posted to the IEEE 802 LMSC agenda for LMSC approval to submit to </a:t>
            </a:r>
            <a:r>
              <a:rPr lang="en-US" dirty="0" err="1"/>
              <a:t>NesCom</a:t>
            </a:r>
            <a:r>
              <a:rPr lang="en-US" dirty="0"/>
              <a:t>, granting the WG chair editorial license.</a:t>
            </a:r>
          </a:p>
          <a:p>
            <a:endParaRPr lang="en-GB" dirty="0"/>
          </a:p>
          <a:p>
            <a:r>
              <a:rPr lang="en-GB" dirty="0"/>
              <a:t>Move:</a:t>
            </a:r>
          </a:p>
          <a:p>
            <a:r>
              <a:rPr lang="en-GB" dirty="0"/>
              <a:t>Second:</a:t>
            </a:r>
          </a:p>
          <a:p>
            <a:endParaRPr lang="en-GB" dirty="0"/>
          </a:p>
          <a:p>
            <a:r>
              <a:rPr lang="en-GB" dirty="0"/>
              <a:t>Yes: </a:t>
            </a:r>
          </a:p>
          <a:p>
            <a:r>
              <a:rPr lang="en-GB" dirty="0"/>
              <a:t>No: </a:t>
            </a:r>
          </a:p>
          <a:p>
            <a:r>
              <a:rPr lang="en-GB" dirty="0"/>
              <a:t>Abstain: </a:t>
            </a:r>
          </a:p>
          <a:p>
            <a:endParaRPr lang="en-GB" dirty="0"/>
          </a:p>
          <a:p>
            <a:endParaRPr lang="en-GB" dirty="0"/>
          </a:p>
        </p:txBody>
      </p:sp>
      <p:sp>
        <p:nvSpPr>
          <p:cNvPr id="4" name="Slide Number Placeholder 3">
            <a:extLst>
              <a:ext uri="{FF2B5EF4-FFF2-40B4-BE49-F238E27FC236}">
                <a16:creationId xmlns:a16="http://schemas.microsoft.com/office/drawing/2014/main" id="{06DAD7F2-C8DF-9519-F637-31562B6A752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5817329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Post Quantum Crypto SG, July 2025</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A303A9-3CBE-B161-5308-2678CD8207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8482CA4-92B1-CFEA-2591-7C1E5B8DB190}"/>
              </a:ext>
            </a:extLst>
          </p:cNvPr>
          <p:cNvSpPr>
            <a:spLocks noGrp="1"/>
          </p:cNvSpPr>
          <p:nvPr>
            <p:ph type="title"/>
          </p:nvPr>
        </p:nvSpPr>
        <p:spPr/>
        <p:txBody>
          <a:bodyPr/>
          <a:lstStyle/>
          <a:p>
            <a:r>
              <a:rPr lang="en-GB" dirty="0"/>
              <a:t>CSD Approval Motion</a:t>
            </a:r>
          </a:p>
        </p:txBody>
      </p:sp>
      <p:sp>
        <p:nvSpPr>
          <p:cNvPr id="3" name="Content Placeholder 2">
            <a:extLst>
              <a:ext uri="{FF2B5EF4-FFF2-40B4-BE49-F238E27FC236}">
                <a16:creationId xmlns:a16="http://schemas.microsoft.com/office/drawing/2014/main" id="{12D12D59-34AE-260C-85B9-907DD80275E7}"/>
              </a:ext>
            </a:extLst>
          </p:cNvPr>
          <p:cNvSpPr>
            <a:spLocks noGrp="1"/>
          </p:cNvSpPr>
          <p:nvPr>
            <p:ph idx="1"/>
          </p:nvPr>
        </p:nvSpPr>
        <p:spPr>
          <a:xfrm>
            <a:off x="914400" y="1981201"/>
            <a:ext cx="10820399" cy="4113213"/>
          </a:xfrm>
        </p:spPr>
        <p:txBody>
          <a:bodyPr>
            <a:normAutofit fontScale="92500" lnSpcReduction="20000"/>
          </a:bodyPr>
          <a:lstStyle/>
          <a:p>
            <a:r>
              <a:rPr lang="en-US" dirty="0"/>
              <a:t>Believing that the CSD contained in the document referenced below meets IEEE-SA guidelines,</a:t>
            </a:r>
            <a:endParaRPr lang="en-US" b="0" dirty="0"/>
          </a:p>
          <a:p>
            <a:r>
              <a:rPr lang="en-US" b="0" dirty="0"/>
              <a:t> </a:t>
            </a:r>
          </a:p>
          <a:p>
            <a:r>
              <a:rPr lang="en-US" dirty="0"/>
              <a:t>Request that the CSD contained in </a:t>
            </a:r>
            <a:r>
              <a:rPr lang="en-US" dirty="0">
                <a:hlinkClick r:id="rId2"/>
              </a:rPr>
              <a:t>11-25</a:t>
            </a:r>
            <a:r>
              <a:rPr lang="en-US" dirty="0"/>
              <a:t>/1377r4 be posted to the IEEE 802 LMSC agenda for LMSC approval, granting the WG chair editorial license.</a:t>
            </a:r>
          </a:p>
          <a:p>
            <a:endParaRPr lang="en-GB" dirty="0"/>
          </a:p>
          <a:p>
            <a:r>
              <a:rPr lang="en-GB" dirty="0"/>
              <a:t>Move:  </a:t>
            </a:r>
          </a:p>
          <a:p>
            <a:r>
              <a:rPr lang="en-GB" dirty="0"/>
              <a:t>Second: </a:t>
            </a:r>
          </a:p>
          <a:p>
            <a:endParaRPr lang="en-GB" dirty="0"/>
          </a:p>
          <a:p>
            <a:r>
              <a:rPr lang="en-GB" dirty="0"/>
              <a:t>Yes:  </a:t>
            </a:r>
          </a:p>
          <a:p>
            <a:r>
              <a:rPr lang="en-GB" dirty="0"/>
              <a:t>No:  </a:t>
            </a:r>
          </a:p>
          <a:p>
            <a:r>
              <a:rPr lang="en-GB" dirty="0"/>
              <a:t>Abstain:  </a:t>
            </a:r>
          </a:p>
          <a:p>
            <a:endParaRPr lang="en-GB" dirty="0"/>
          </a:p>
        </p:txBody>
      </p:sp>
      <p:sp>
        <p:nvSpPr>
          <p:cNvPr id="4" name="Slide Number Placeholder 3">
            <a:extLst>
              <a:ext uri="{FF2B5EF4-FFF2-40B4-BE49-F238E27FC236}">
                <a16:creationId xmlns:a16="http://schemas.microsoft.com/office/drawing/2014/main" id="{5AC69AE2-392B-91DF-71BC-5A9AD889DB26}"/>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40626625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0E9E0A-798B-45EF-F078-433D50972D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FA931E2-2B60-9F1B-EFA5-45E393225652}"/>
              </a:ext>
            </a:extLst>
          </p:cNvPr>
          <p:cNvSpPr>
            <a:spLocks noGrp="1"/>
          </p:cNvSpPr>
          <p:nvPr>
            <p:ph type="title"/>
          </p:nvPr>
        </p:nvSpPr>
        <p:spPr/>
        <p:txBody>
          <a:bodyPr/>
          <a:lstStyle/>
          <a:p>
            <a:r>
              <a:rPr lang="en-US" dirty="0"/>
              <a:t>Contributions</a:t>
            </a:r>
          </a:p>
        </p:txBody>
      </p:sp>
      <p:sp>
        <p:nvSpPr>
          <p:cNvPr id="3" name="Content Placeholder 2">
            <a:extLst>
              <a:ext uri="{FF2B5EF4-FFF2-40B4-BE49-F238E27FC236}">
                <a16:creationId xmlns:a16="http://schemas.microsoft.com/office/drawing/2014/main" id="{8C060E2F-B39D-A7D6-875D-B2EBAF65F963}"/>
              </a:ext>
            </a:extLst>
          </p:cNvPr>
          <p:cNvSpPr>
            <a:spLocks noGrp="1"/>
          </p:cNvSpPr>
          <p:nvPr>
            <p:ph idx="1"/>
          </p:nvPr>
        </p:nvSpPr>
        <p:spPr/>
        <p:txBody>
          <a:bodyPr/>
          <a:lstStyle/>
          <a:p>
            <a:pPr marL="400050">
              <a:lnSpc>
                <a:spcPct val="110000"/>
              </a:lnSpc>
              <a:spcBef>
                <a:spcPts val="0"/>
              </a:spcBef>
              <a:buFont typeface="+mj-lt"/>
              <a:buAutoNum type="arabicPeriod"/>
              <a:defRPr/>
            </a:pPr>
            <a:r>
              <a:rPr lang="en-US" sz="1800" b="0" dirty="0">
                <a:solidFill>
                  <a:srgbClr val="222222"/>
                </a:solidFill>
                <a:highlight>
                  <a:srgbClr val="FFFFFF"/>
                </a:highlight>
                <a:cs typeface="Arial" panose="020B0604020202020204" pitchFamily="34" charset="0"/>
              </a:rPr>
              <a:t>PQC Protocol Review, Dan Harkins (HPE) (</a:t>
            </a:r>
            <a:r>
              <a:rPr lang="en-US" altLang="zh-CN" sz="1800" b="0" dirty="0">
                <a:sym typeface="+mn-ea"/>
                <a:hlinkClick r:id="rId2"/>
              </a:rPr>
              <a:t>11-25/1313r1</a:t>
            </a:r>
            <a:r>
              <a:rPr lang="en-US" altLang="zh-CN" sz="1800" b="0" dirty="0">
                <a:sym typeface="+mn-ea"/>
              </a:rPr>
              <a:t>)</a:t>
            </a:r>
            <a:endParaRPr lang="en-US" sz="1800" b="0" i="0" dirty="0">
              <a:solidFill>
                <a:srgbClr val="222222"/>
              </a:solidFill>
              <a:effectLst/>
              <a:highlight>
                <a:srgbClr val="FFFFFF"/>
              </a:highlight>
              <a:cs typeface="Arial" panose="020B0604020202020204" pitchFamily="34" charset="0"/>
            </a:endParaRPr>
          </a:p>
          <a:p>
            <a:pPr marL="400050">
              <a:lnSpc>
                <a:spcPct val="110000"/>
              </a:lnSpc>
              <a:spcBef>
                <a:spcPts val="0"/>
              </a:spcBef>
              <a:buFont typeface="+mj-lt"/>
              <a:buAutoNum type="arabicPeriod"/>
              <a:defRPr/>
            </a:pPr>
            <a:r>
              <a:rPr lang="en-US" sz="1800" b="0" dirty="0">
                <a:solidFill>
                  <a:srgbClr val="222222"/>
                </a:solidFill>
                <a:highlight>
                  <a:srgbClr val="FFFFFF"/>
                </a:highlight>
                <a:cs typeface="Arial" panose="020B0604020202020204" pitchFamily="34" charset="0"/>
              </a:rPr>
              <a:t>PQC Protocol Definitions, Dan Harkins (HPE) (</a:t>
            </a:r>
            <a:r>
              <a:rPr lang="en-US" sz="1800" b="0" dirty="0">
                <a:solidFill>
                  <a:srgbClr val="222222"/>
                </a:solidFill>
                <a:highlight>
                  <a:srgbClr val="FFFFFF"/>
                </a:highlight>
                <a:cs typeface="Arial" panose="020B0604020202020204" pitchFamily="34" charset="0"/>
                <a:hlinkClick r:id="rId3"/>
              </a:rPr>
              <a:t>11-25/1108r2</a:t>
            </a:r>
            <a:r>
              <a:rPr lang="en-US" sz="1800" b="0" dirty="0">
                <a:solidFill>
                  <a:srgbClr val="222222"/>
                </a:solidFill>
                <a:highlight>
                  <a:srgbClr val="FFFFFF"/>
                </a:highlight>
                <a:cs typeface="Arial" panose="020B0604020202020204" pitchFamily="34" charset="0"/>
              </a:rPr>
              <a:t>)</a:t>
            </a:r>
          </a:p>
          <a:p>
            <a:pPr marL="400050">
              <a:lnSpc>
                <a:spcPct val="110000"/>
              </a:lnSpc>
              <a:spcBef>
                <a:spcPts val="0"/>
              </a:spcBef>
              <a:buFont typeface="+mj-lt"/>
              <a:buAutoNum type="arabicPeriod"/>
              <a:defRPr/>
            </a:pPr>
            <a:r>
              <a:rPr lang="en-US" sz="1800" b="0" dirty="0">
                <a:highlight>
                  <a:srgbClr val="FFFFFF"/>
                </a:highlight>
              </a:rPr>
              <a:t>Using proof of work techniques to protect against active attacks, Alex LUNGU (Samsung) (</a:t>
            </a:r>
            <a:r>
              <a:rPr lang="en-US" sz="1800" b="0" dirty="0">
                <a:highlight>
                  <a:srgbClr val="FFFFFF"/>
                </a:highlight>
                <a:hlinkClick r:id="rId4"/>
              </a:rPr>
              <a:t>11-25/1296r1</a:t>
            </a:r>
            <a:r>
              <a:rPr lang="en-US" sz="1800" b="0" dirty="0">
                <a:highlight>
                  <a:srgbClr val="FFFFFF"/>
                </a:highlight>
              </a:rPr>
              <a:t>)</a:t>
            </a:r>
            <a:endParaRPr lang="en-US" sz="1800" b="0" dirty="0">
              <a:solidFill>
                <a:srgbClr val="222222"/>
              </a:solidFill>
              <a:highlight>
                <a:srgbClr val="FFFFFF"/>
              </a:highlight>
              <a:cs typeface="Arial" panose="020B0604020202020204" pitchFamily="34" charset="0"/>
            </a:endParaRPr>
          </a:p>
          <a:p>
            <a:pPr marL="400050">
              <a:lnSpc>
                <a:spcPct val="110000"/>
              </a:lnSpc>
              <a:spcBef>
                <a:spcPts val="0"/>
              </a:spcBef>
              <a:buFont typeface="+mj-lt"/>
              <a:buAutoNum type="arabicPeriod"/>
              <a:defRPr/>
            </a:pPr>
            <a:r>
              <a:rPr lang="en-US" sz="1800" b="0" dirty="0">
                <a:solidFill>
                  <a:srgbClr val="222222"/>
                </a:solidFill>
                <a:highlight>
                  <a:srgbClr val="FFFFFF"/>
                </a:highlight>
                <a:cs typeface="Arial" panose="020B0604020202020204" pitchFamily="34" charset="0"/>
              </a:rPr>
              <a:t>Post-Quantum Opportunistic Wireless Encryption Specification, Alex Lungu (Samsung) (</a:t>
            </a:r>
            <a:r>
              <a:rPr lang="en-US" altLang="zh-CN" sz="1800" b="0" dirty="0">
                <a:sym typeface="+mn-ea"/>
                <a:hlinkClick r:id="rId5"/>
              </a:rPr>
              <a:t>11-25/1297r1</a:t>
            </a:r>
            <a:r>
              <a:rPr lang="en-US" altLang="zh-CN" sz="1800" b="0" dirty="0">
                <a:sym typeface="+mn-ea"/>
              </a:rPr>
              <a:t>)</a:t>
            </a:r>
          </a:p>
          <a:p>
            <a:pPr marL="400050">
              <a:lnSpc>
                <a:spcPct val="110000"/>
              </a:lnSpc>
              <a:spcBef>
                <a:spcPts val="0"/>
              </a:spcBef>
              <a:buFont typeface="+mj-lt"/>
              <a:buAutoNum type="arabicPeriod"/>
              <a:defRPr/>
            </a:pPr>
            <a:r>
              <a:rPr lang="en-US" altLang="zh-CN" sz="1800" b="0" dirty="0">
                <a:sym typeface="+mn-ea"/>
              </a:rPr>
              <a:t>ML-KEM in PASN, </a:t>
            </a:r>
            <a:r>
              <a:rPr lang="en-US" sz="1800" b="0" dirty="0" err="1"/>
              <a:t>Chumeng</a:t>
            </a:r>
            <a:r>
              <a:rPr lang="en-US" sz="1800" b="0" dirty="0"/>
              <a:t> Wang (ZTE) (</a:t>
            </a:r>
            <a:r>
              <a:rPr lang="en-US" sz="1800" b="0" dirty="0">
                <a:hlinkClick r:id="rId6"/>
              </a:rPr>
              <a:t>11-25/1302r1</a:t>
            </a:r>
            <a:r>
              <a:rPr lang="en-US" sz="1800" b="0" dirty="0"/>
              <a:t>)</a:t>
            </a:r>
            <a:endParaRPr lang="en-US" sz="1800" b="0" dirty="0">
              <a:sym typeface="+mn-ea"/>
            </a:endParaRPr>
          </a:p>
          <a:p>
            <a:pPr marL="400050">
              <a:lnSpc>
                <a:spcPct val="110000"/>
              </a:lnSpc>
              <a:spcBef>
                <a:spcPts val="0"/>
              </a:spcBef>
              <a:buFont typeface="+mj-lt"/>
              <a:buAutoNum type="arabicPeriod"/>
              <a:defRPr/>
            </a:pPr>
            <a:r>
              <a:rPr lang="en-US" altLang="zh-CN" sz="1800" b="0" dirty="0">
                <a:sym typeface="+mn-ea"/>
              </a:rPr>
              <a:t>ML-KEM in PASN PDT, </a:t>
            </a:r>
            <a:r>
              <a:rPr lang="en-US" sz="1800" b="0" dirty="0" err="1"/>
              <a:t>Chumeng</a:t>
            </a:r>
            <a:r>
              <a:rPr lang="en-US" sz="1800" b="0" dirty="0"/>
              <a:t> Wang (ZTE) (</a:t>
            </a:r>
            <a:r>
              <a:rPr lang="en-US" sz="1800" b="0" dirty="0">
                <a:hlinkClick r:id="rId7"/>
              </a:rPr>
              <a:t>11-25/1303r1</a:t>
            </a:r>
            <a:r>
              <a:rPr lang="en-US" sz="1800" b="0" dirty="0"/>
              <a:t>)</a:t>
            </a:r>
          </a:p>
        </p:txBody>
      </p:sp>
      <p:sp>
        <p:nvSpPr>
          <p:cNvPr id="4" name="Slide Number Placeholder 3">
            <a:extLst>
              <a:ext uri="{FF2B5EF4-FFF2-40B4-BE49-F238E27FC236}">
                <a16:creationId xmlns:a16="http://schemas.microsoft.com/office/drawing/2014/main" id="{28B0A7EA-5786-2704-BAFF-0255DCE26B1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38577983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10187-6415-78FE-2DFC-E225A2C8B513}"/>
              </a:ext>
            </a:extLst>
          </p:cNvPr>
          <p:cNvSpPr>
            <a:spLocks noGrp="1"/>
          </p:cNvSpPr>
          <p:nvPr>
            <p:ph type="title"/>
          </p:nvPr>
        </p:nvSpPr>
        <p:spPr/>
        <p:txBody>
          <a:bodyPr/>
          <a:lstStyle/>
          <a:p>
            <a:r>
              <a:rPr lang="en-US" dirty="0"/>
              <a:t>Previous Contributions</a:t>
            </a:r>
          </a:p>
        </p:txBody>
      </p:sp>
      <p:sp>
        <p:nvSpPr>
          <p:cNvPr id="3" name="Content Placeholder 2">
            <a:extLst>
              <a:ext uri="{FF2B5EF4-FFF2-40B4-BE49-F238E27FC236}">
                <a16:creationId xmlns:a16="http://schemas.microsoft.com/office/drawing/2014/main" id="{45A9407E-E544-8016-A88D-EFAC408F4C90}"/>
              </a:ext>
            </a:extLst>
          </p:cNvPr>
          <p:cNvSpPr>
            <a:spLocks noGrp="1"/>
          </p:cNvSpPr>
          <p:nvPr>
            <p:ph idx="1"/>
          </p:nvPr>
        </p:nvSpPr>
        <p:spPr/>
        <p:txBody>
          <a:bodyPr/>
          <a:lstStyle/>
          <a:p>
            <a:pPr marL="57150" indent="0">
              <a:lnSpc>
                <a:spcPct val="110000"/>
              </a:lnSpc>
              <a:spcBef>
                <a:spcPts val="0"/>
              </a:spcBef>
              <a:defRPr/>
            </a:pPr>
            <a:r>
              <a:rPr lang="en-US" sz="1400" b="0" dirty="0">
                <a:solidFill>
                  <a:srgbClr val="222222"/>
                </a:solidFill>
                <a:highlight>
                  <a:srgbClr val="FFFFFF"/>
                </a:highlight>
                <a:cs typeface="Arial" panose="020B0604020202020204" pitchFamily="34" charset="0"/>
              </a:rPr>
              <a:t>Post-Quantum 802.11, Dan Harkins (HPE) (</a:t>
            </a:r>
            <a:r>
              <a:rPr lang="en-US" altLang="zh-CN" sz="1400" b="0" dirty="0">
                <a:sym typeface="+mn-ea"/>
                <a:hlinkClick r:id="rId2"/>
              </a:rPr>
              <a:t>11-24/1103r1</a:t>
            </a:r>
            <a:r>
              <a:rPr lang="en-US" altLang="zh-CN" sz="1400" b="0" dirty="0">
                <a:sym typeface="+mn-ea"/>
              </a:rPr>
              <a:t>)</a:t>
            </a:r>
            <a:endParaRPr lang="en-US" sz="1400" b="0" i="0" dirty="0">
              <a:solidFill>
                <a:srgbClr val="222222"/>
              </a:solidFill>
              <a:effectLst/>
              <a:highlight>
                <a:srgbClr val="FFFFFF"/>
              </a:highlight>
              <a:cs typeface="Arial" panose="020B0604020202020204" pitchFamily="34" charset="0"/>
            </a:endParaRPr>
          </a:p>
          <a:p>
            <a:pPr marL="57150" indent="0">
              <a:lnSpc>
                <a:spcPct val="110000"/>
              </a:lnSpc>
              <a:spcBef>
                <a:spcPts val="0"/>
              </a:spcBef>
              <a:defRPr/>
            </a:pPr>
            <a:r>
              <a:rPr lang="en-US" sz="1400" b="0" dirty="0">
                <a:solidFill>
                  <a:srgbClr val="222222"/>
                </a:solidFill>
                <a:highlight>
                  <a:srgbClr val="FFFFFF"/>
                </a:highlight>
                <a:cs typeface="Arial" panose="020B0604020202020204" pitchFamily="34" charset="0"/>
              </a:rPr>
              <a:t>Post-Quantum Opportunistic Wireless Encryption (OWE), Alex Lungu (Samsung) (</a:t>
            </a:r>
            <a:r>
              <a:rPr lang="en-US" altLang="zh-CN" sz="1400" b="0" dirty="0">
                <a:sym typeface="+mn-ea"/>
                <a:hlinkClick r:id="rId3"/>
              </a:rPr>
              <a:t>11-25/0218r2</a:t>
            </a:r>
            <a:r>
              <a:rPr lang="en-US" altLang="zh-CN" sz="1400" b="0" dirty="0">
                <a:sym typeface="+mn-ea"/>
              </a:rPr>
              <a:t>)</a:t>
            </a:r>
          </a:p>
          <a:p>
            <a:pPr marL="57150" indent="0">
              <a:lnSpc>
                <a:spcPct val="110000"/>
              </a:lnSpc>
              <a:spcBef>
                <a:spcPts val="0"/>
              </a:spcBef>
              <a:defRPr/>
            </a:pPr>
            <a:r>
              <a:rPr lang="en-US" altLang="zh-CN" sz="1400" b="0" dirty="0">
                <a:sym typeface="+mn-ea"/>
              </a:rPr>
              <a:t>Post Quantum Crypto Project submission, Mike Montemurro (Huawei) (</a:t>
            </a:r>
            <a:r>
              <a:rPr lang="en-US" altLang="zh-CN" sz="1400" b="0" dirty="0">
                <a:sym typeface="+mn-ea"/>
                <a:hlinkClick r:id="rId4"/>
              </a:rPr>
              <a:t>11-25/0462r2</a:t>
            </a:r>
            <a:r>
              <a:rPr lang="en-US" altLang="zh-CN" sz="1400" b="0" dirty="0">
                <a:sym typeface="+mn-ea"/>
              </a:rPr>
              <a:t>)</a:t>
            </a:r>
          </a:p>
          <a:p>
            <a:pPr marL="0" indent="0"/>
            <a:r>
              <a:rPr lang="en-US" altLang="zh-CN" sz="1400" b="0" dirty="0">
                <a:sym typeface="+mn-ea"/>
              </a:rPr>
              <a:t>PQC Draft proposed PAR, Juan Carlos Zuniga (Cisco) </a:t>
            </a:r>
            <a:r>
              <a:rPr lang="en-GB" sz="1400" b="0" dirty="0"/>
              <a:t>(</a:t>
            </a:r>
            <a:r>
              <a:rPr lang="en-GB" sz="1400" b="0" dirty="0">
                <a:hlinkClick r:id="rId5"/>
              </a:rPr>
              <a:t>11-25/0471r2</a:t>
            </a:r>
            <a:r>
              <a:rPr lang="en-GB" sz="1400" b="0" dirty="0"/>
              <a:t>)</a:t>
            </a:r>
            <a:endParaRPr lang="en-US" altLang="zh-CN" sz="1400" b="0" dirty="0">
              <a:sym typeface="+mn-ea"/>
            </a:endParaRPr>
          </a:p>
          <a:p>
            <a:pPr marL="0" indent="0"/>
            <a:r>
              <a:rPr lang="en-US" altLang="zh-CN" sz="1400" b="0" dirty="0">
                <a:sym typeface="+mn-ea"/>
              </a:rPr>
              <a:t>PQC Draft Proposed CSD, Juan Carlos Zuniga (Cisco) </a:t>
            </a:r>
            <a:r>
              <a:rPr lang="en-GB" sz="1400" b="0" dirty="0"/>
              <a:t>(</a:t>
            </a:r>
            <a:r>
              <a:rPr lang="en-GB" sz="1400" b="0" dirty="0">
                <a:hlinkClick r:id="rId6"/>
              </a:rPr>
              <a:t>11-25/0472r2</a:t>
            </a:r>
            <a:r>
              <a:rPr lang="en-GB" sz="1400" b="0" dirty="0"/>
              <a:t>)</a:t>
            </a:r>
            <a:endParaRPr lang="en-US" sz="1400" b="0" dirty="0">
              <a:solidFill>
                <a:srgbClr val="222222"/>
              </a:solidFill>
              <a:highlight>
                <a:srgbClr val="FFFFFF"/>
              </a:highlight>
              <a:cs typeface="Arial" panose="020B0604020202020204" pitchFamily="34" charset="0"/>
            </a:endParaRPr>
          </a:p>
          <a:p>
            <a:pPr marL="0" indent="0"/>
            <a:r>
              <a:rPr lang="en-US" altLang="zh-CN" sz="1400" b="0" dirty="0">
                <a:solidFill>
                  <a:srgbClr val="222222"/>
                </a:solidFill>
                <a:highlight>
                  <a:srgbClr val="FFFFFF"/>
                </a:highlight>
                <a:cs typeface="Arial" panose="020B0604020202020204" pitchFamily="34" charset="0"/>
                <a:sym typeface="+mn-ea"/>
              </a:rPr>
              <a:t>”View on PQC” Jay Yang (ZTE) (</a:t>
            </a:r>
            <a:r>
              <a:rPr lang="en-US" altLang="zh-CN" sz="1400" b="0" dirty="0">
                <a:solidFill>
                  <a:srgbClr val="222222"/>
                </a:solidFill>
                <a:highlight>
                  <a:srgbClr val="FFFFFF"/>
                </a:highlight>
                <a:cs typeface="Arial" panose="020B0604020202020204" pitchFamily="34" charset="0"/>
                <a:sym typeface="+mn-ea"/>
                <a:hlinkClick r:id="rId7"/>
              </a:rPr>
              <a:t>11-25/0528r0</a:t>
            </a:r>
            <a:r>
              <a:rPr lang="en-US" altLang="zh-CN" sz="1400" b="0" dirty="0">
                <a:solidFill>
                  <a:srgbClr val="222222"/>
                </a:solidFill>
                <a:highlight>
                  <a:srgbClr val="FFFFFF"/>
                </a:highlight>
                <a:cs typeface="Arial" panose="020B0604020202020204" pitchFamily="34" charset="0"/>
                <a:sym typeface="+mn-ea"/>
              </a:rPr>
              <a:t>)</a:t>
            </a:r>
          </a:p>
          <a:p>
            <a:pPr marL="0" indent="0"/>
            <a:r>
              <a:rPr lang="en-GB" sz="1400" b="0" dirty="0"/>
              <a:t>ML-KEM in 802.11, Jay Yang (ZTE) (</a:t>
            </a:r>
            <a:r>
              <a:rPr lang="en-GB" sz="1400" b="0" dirty="0">
                <a:hlinkClick r:id="rId8"/>
              </a:rPr>
              <a:t>11-25/0722r0</a:t>
            </a:r>
            <a:r>
              <a:rPr lang="en-GB" sz="1400" b="0" dirty="0"/>
              <a:t>)</a:t>
            </a:r>
          </a:p>
          <a:p>
            <a:pPr marL="0" indent="0"/>
            <a:r>
              <a:rPr lang="en-GB" sz="1400" b="0" dirty="0"/>
              <a:t>A PQC PAKE, Dan Harkins (HPE) (</a:t>
            </a:r>
            <a:r>
              <a:rPr lang="en-GB" sz="1400" b="0" dirty="0">
                <a:hlinkClick r:id="rId8"/>
              </a:rPr>
              <a:t>11-25/0770r1</a:t>
            </a:r>
            <a:r>
              <a:rPr lang="en-GB" sz="1400" b="0" dirty="0"/>
              <a:t>)</a:t>
            </a:r>
          </a:p>
          <a:p>
            <a:pPr marL="0" indent="0"/>
            <a:endParaRPr lang="en-US" altLang="zh-CN" sz="1400" b="0" dirty="0">
              <a:sym typeface="+mn-ea"/>
            </a:endParaRPr>
          </a:p>
        </p:txBody>
      </p:sp>
      <p:sp>
        <p:nvSpPr>
          <p:cNvPr id="4" name="Slide Number Placeholder 3">
            <a:extLst>
              <a:ext uri="{FF2B5EF4-FFF2-40B4-BE49-F238E27FC236}">
                <a16:creationId xmlns:a16="http://schemas.microsoft.com/office/drawing/2014/main" id="{4CBE3672-85F2-9689-FBDE-AE190109CCE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5692474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E3A6031-7A7A-A746-9210-1D2AD3372A27}"/>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sp>
        <p:nvSpPr>
          <p:cNvPr id="4" name="TextBox 3">
            <a:extLst>
              <a:ext uri="{FF2B5EF4-FFF2-40B4-BE49-F238E27FC236}">
                <a16:creationId xmlns:a16="http://schemas.microsoft.com/office/drawing/2014/main" id="{C2E088E6-BA48-895A-E75C-E2C4BCC02B07}"/>
              </a:ext>
            </a:extLst>
          </p:cNvPr>
          <p:cNvSpPr txBox="1"/>
          <p:nvPr/>
        </p:nvSpPr>
        <p:spPr>
          <a:xfrm>
            <a:off x="5029200" y="3200400"/>
            <a:ext cx="1200970" cy="461665"/>
          </a:xfrm>
          <a:prstGeom prst="rect">
            <a:avLst/>
          </a:prstGeom>
          <a:noFill/>
        </p:spPr>
        <p:txBody>
          <a:bodyPr wrap="none" rtlCol="0">
            <a:spAutoFit/>
          </a:bodyPr>
          <a:lstStyle/>
          <a:p>
            <a:r>
              <a:rPr lang="en-US" dirty="0">
                <a:solidFill>
                  <a:schemeClr val="tx1"/>
                </a:solidFill>
              </a:rPr>
              <a:t>Back up</a:t>
            </a:r>
          </a:p>
        </p:txBody>
      </p:sp>
    </p:spTree>
    <p:extLst>
      <p:ext uri="{BB962C8B-B14F-4D97-AF65-F5344CB8AC3E}">
        <p14:creationId xmlns:p14="http://schemas.microsoft.com/office/powerpoint/2010/main" val="34122877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86794B-FB91-75FA-46B6-6646A16400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C8F8A51-EC52-667A-0699-46C2D2638BD1}"/>
              </a:ext>
            </a:extLst>
          </p:cNvPr>
          <p:cNvSpPr>
            <a:spLocks noGrp="1"/>
          </p:cNvSpPr>
          <p:nvPr>
            <p:ph type="title"/>
          </p:nvPr>
        </p:nvSpPr>
        <p:spPr/>
        <p:txBody>
          <a:bodyPr/>
          <a:lstStyle/>
          <a:p>
            <a:r>
              <a:rPr lang="en-GB" dirty="0"/>
              <a:t>PAR/CSD Comment Resolution Approval Motion</a:t>
            </a:r>
          </a:p>
        </p:txBody>
      </p:sp>
      <p:sp>
        <p:nvSpPr>
          <p:cNvPr id="3" name="Content Placeholder 2">
            <a:extLst>
              <a:ext uri="{FF2B5EF4-FFF2-40B4-BE49-F238E27FC236}">
                <a16:creationId xmlns:a16="http://schemas.microsoft.com/office/drawing/2014/main" id="{92541284-AC42-86E4-C3E7-472E34474F5B}"/>
              </a:ext>
            </a:extLst>
          </p:cNvPr>
          <p:cNvSpPr>
            <a:spLocks noGrp="1"/>
          </p:cNvSpPr>
          <p:nvPr>
            <p:ph idx="1"/>
          </p:nvPr>
        </p:nvSpPr>
        <p:spPr>
          <a:xfrm>
            <a:off x="914400" y="1981201"/>
            <a:ext cx="10820399" cy="4113213"/>
          </a:xfrm>
        </p:spPr>
        <p:txBody>
          <a:bodyPr>
            <a:normAutofit lnSpcReduction="10000"/>
          </a:bodyPr>
          <a:lstStyle/>
          <a:p>
            <a:endParaRPr lang="en-GB" dirty="0"/>
          </a:p>
          <a:p>
            <a:r>
              <a:rPr lang="en-GB" dirty="0"/>
              <a:t>Motion to approve document 11-25/1378r2 as comment response to 802 WGs comments</a:t>
            </a:r>
          </a:p>
          <a:p>
            <a:endParaRPr lang="en-GB" dirty="0"/>
          </a:p>
          <a:p>
            <a:r>
              <a:rPr lang="en-GB" dirty="0"/>
              <a:t>Move: Jon Rosdahl</a:t>
            </a:r>
          </a:p>
          <a:p>
            <a:r>
              <a:rPr lang="en-GB" dirty="0"/>
              <a:t>Second: Jouni Malinen</a:t>
            </a:r>
          </a:p>
          <a:p>
            <a:endParaRPr lang="en-GB" dirty="0"/>
          </a:p>
          <a:p>
            <a:r>
              <a:rPr lang="en-GB" dirty="0"/>
              <a:t>Yes: 49 No: 0</a:t>
            </a:r>
          </a:p>
          <a:p>
            <a:r>
              <a:rPr lang="en-GB" dirty="0"/>
              <a:t>Abstain: 0 </a:t>
            </a:r>
          </a:p>
          <a:p>
            <a:r>
              <a:rPr lang="en-GB" dirty="0"/>
              <a:t>Approved by unanimous consent</a:t>
            </a:r>
          </a:p>
          <a:p>
            <a:endParaRPr lang="en-GB" dirty="0"/>
          </a:p>
        </p:txBody>
      </p:sp>
      <p:sp>
        <p:nvSpPr>
          <p:cNvPr id="4" name="Slide Number Placeholder 3">
            <a:extLst>
              <a:ext uri="{FF2B5EF4-FFF2-40B4-BE49-F238E27FC236}">
                <a16:creationId xmlns:a16="http://schemas.microsoft.com/office/drawing/2014/main" id="{391F6B51-BCB8-62CB-032C-175F6A7CBFB8}"/>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5254550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7D77C7-98C3-228B-E0DB-CF50456A974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F0D9FC-E9B4-77EF-9685-4EC76251BDBB}"/>
              </a:ext>
            </a:extLst>
          </p:cNvPr>
          <p:cNvSpPr>
            <a:spLocks noGrp="1"/>
          </p:cNvSpPr>
          <p:nvPr>
            <p:ph type="title"/>
          </p:nvPr>
        </p:nvSpPr>
        <p:spPr/>
        <p:txBody>
          <a:bodyPr/>
          <a:lstStyle/>
          <a:p>
            <a:r>
              <a:rPr lang="en-GB" dirty="0"/>
              <a:t>PAR Approval Motion</a:t>
            </a:r>
          </a:p>
        </p:txBody>
      </p:sp>
      <p:sp>
        <p:nvSpPr>
          <p:cNvPr id="3" name="Content Placeholder 2">
            <a:extLst>
              <a:ext uri="{FF2B5EF4-FFF2-40B4-BE49-F238E27FC236}">
                <a16:creationId xmlns:a16="http://schemas.microsoft.com/office/drawing/2014/main" id="{9B2D0803-DDB4-8BF5-8AD7-212DBE644BD9}"/>
              </a:ext>
            </a:extLst>
          </p:cNvPr>
          <p:cNvSpPr>
            <a:spLocks noGrp="1"/>
          </p:cNvSpPr>
          <p:nvPr>
            <p:ph idx="1"/>
          </p:nvPr>
        </p:nvSpPr>
        <p:spPr>
          <a:xfrm>
            <a:off x="914400" y="1981201"/>
            <a:ext cx="10820399" cy="4113213"/>
          </a:xfrm>
        </p:spPr>
        <p:txBody>
          <a:bodyPr>
            <a:normAutofit fontScale="85000" lnSpcReduction="20000"/>
          </a:bodyPr>
          <a:lstStyle/>
          <a:p>
            <a:r>
              <a:rPr lang="en-US" dirty="0"/>
              <a:t>Believing that the PAR contained in the document referenced below meets IEEE-SA guidelines,</a:t>
            </a:r>
            <a:endParaRPr lang="en-US" b="0" dirty="0"/>
          </a:p>
          <a:p>
            <a:r>
              <a:rPr lang="en-US" b="0" dirty="0"/>
              <a:t> </a:t>
            </a:r>
          </a:p>
          <a:p>
            <a:r>
              <a:rPr lang="en-US" dirty="0"/>
              <a:t>Request that the PAR contained in </a:t>
            </a:r>
            <a:r>
              <a:rPr lang="en-US" dirty="0">
                <a:hlinkClick r:id="rId2"/>
              </a:rPr>
              <a:t>11-25-0597r5</a:t>
            </a:r>
            <a:r>
              <a:rPr lang="en-US" dirty="0"/>
              <a:t> be posted to the IEEE 802 LMSC agenda for LMSC approval to submit to </a:t>
            </a:r>
            <a:r>
              <a:rPr lang="en-US" dirty="0" err="1"/>
              <a:t>NesCom</a:t>
            </a:r>
            <a:r>
              <a:rPr lang="en-US" dirty="0"/>
              <a:t>, granting the WG chair editorial license.</a:t>
            </a:r>
          </a:p>
          <a:p>
            <a:endParaRPr lang="en-GB" dirty="0"/>
          </a:p>
          <a:p>
            <a:r>
              <a:rPr lang="en-GB" dirty="0"/>
              <a:t>Move: Jouni Malinen</a:t>
            </a:r>
          </a:p>
          <a:p>
            <a:r>
              <a:rPr lang="en-GB" dirty="0" err="1"/>
              <a:t>Second:Dan</a:t>
            </a:r>
            <a:r>
              <a:rPr lang="en-GB" dirty="0"/>
              <a:t> Harkins</a:t>
            </a:r>
          </a:p>
          <a:p>
            <a:endParaRPr lang="en-GB" dirty="0"/>
          </a:p>
          <a:p>
            <a:r>
              <a:rPr lang="en-GB" dirty="0"/>
              <a:t>Yes: 54</a:t>
            </a:r>
          </a:p>
          <a:p>
            <a:r>
              <a:rPr lang="en-GB" dirty="0"/>
              <a:t>No: 0</a:t>
            </a:r>
          </a:p>
          <a:p>
            <a:r>
              <a:rPr lang="en-GB" dirty="0"/>
              <a:t>Abstain: 1</a:t>
            </a:r>
          </a:p>
          <a:p>
            <a:endParaRPr lang="en-GB" dirty="0"/>
          </a:p>
          <a:p>
            <a:r>
              <a:rPr lang="en-GB" dirty="0"/>
              <a:t>Motion Passed</a:t>
            </a:r>
          </a:p>
        </p:txBody>
      </p:sp>
      <p:sp>
        <p:nvSpPr>
          <p:cNvPr id="4" name="Slide Number Placeholder 3">
            <a:extLst>
              <a:ext uri="{FF2B5EF4-FFF2-40B4-BE49-F238E27FC236}">
                <a16:creationId xmlns:a16="http://schemas.microsoft.com/office/drawing/2014/main" id="{2249ACC3-4834-E38F-26CF-707EC2672E6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29245820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170E1F-EF82-9CEA-B7B4-30727E23D5F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318BA4-0C93-9B5E-361A-EF12B4324F91}"/>
              </a:ext>
            </a:extLst>
          </p:cNvPr>
          <p:cNvSpPr>
            <a:spLocks noGrp="1"/>
          </p:cNvSpPr>
          <p:nvPr>
            <p:ph type="title"/>
          </p:nvPr>
        </p:nvSpPr>
        <p:spPr/>
        <p:txBody>
          <a:bodyPr/>
          <a:lstStyle/>
          <a:p>
            <a:r>
              <a:rPr lang="en-GB" dirty="0"/>
              <a:t>CSD Approval Motion</a:t>
            </a:r>
          </a:p>
        </p:txBody>
      </p:sp>
      <p:sp>
        <p:nvSpPr>
          <p:cNvPr id="3" name="Content Placeholder 2">
            <a:extLst>
              <a:ext uri="{FF2B5EF4-FFF2-40B4-BE49-F238E27FC236}">
                <a16:creationId xmlns:a16="http://schemas.microsoft.com/office/drawing/2014/main" id="{494850B2-2C70-5A65-38E1-E232A380E796}"/>
              </a:ext>
            </a:extLst>
          </p:cNvPr>
          <p:cNvSpPr>
            <a:spLocks noGrp="1"/>
          </p:cNvSpPr>
          <p:nvPr>
            <p:ph idx="1"/>
          </p:nvPr>
        </p:nvSpPr>
        <p:spPr>
          <a:xfrm>
            <a:off x="914400" y="1981201"/>
            <a:ext cx="10820399" cy="4113213"/>
          </a:xfrm>
        </p:spPr>
        <p:txBody>
          <a:bodyPr>
            <a:normAutofit fontScale="85000" lnSpcReduction="20000"/>
          </a:bodyPr>
          <a:lstStyle/>
          <a:p>
            <a:r>
              <a:rPr lang="en-US" dirty="0"/>
              <a:t>Believing that the CSD contained in the document referenced below meets IEEE-SA guidelines,</a:t>
            </a:r>
            <a:endParaRPr lang="en-US" b="0" dirty="0"/>
          </a:p>
          <a:p>
            <a:r>
              <a:rPr lang="en-US" b="0" dirty="0"/>
              <a:t> </a:t>
            </a:r>
          </a:p>
          <a:p>
            <a:r>
              <a:rPr lang="en-US" dirty="0"/>
              <a:t>Request that the CSD contained in </a:t>
            </a:r>
            <a:r>
              <a:rPr lang="en-US" dirty="0">
                <a:hlinkClick r:id="rId2"/>
              </a:rPr>
              <a:t>11-25-0598r3</a:t>
            </a:r>
            <a:r>
              <a:rPr lang="en-US" dirty="0"/>
              <a:t> be posted to the IEEE 802 LMSC agenda for LMSC approval, granting the WG chair editorial license.</a:t>
            </a:r>
          </a:p>
          <a:p>
            <a:endParaRPr lang="en-GB" dirty="0"/>
          </a:p>
          <a:p>
            <a:r>
              <a:rPr lang="en-GB" dirty="0"/>
              <a:t>Move: Tuncer </a:t>
            </a:r>
            <a:r>
              <a:rPr lang="en-GB" dirty="0" err="1"/>
              <a:t>Baykas</a:t>
            </a:r>
            <a:endParaRPr lang="en-GB" dirty="0"/>
          </a:p>
          <a:p>
            <a:r>
              <a:rPr lang="en-GB" dirty="0" err="1"/>
              <a:t>Second:Mark</a:t>
            </a:r>
            <a:r>
              <a:rPr lang="en-GB" dirty="0"/>
              <a:t> Hamilton</a:t>
            </a:r>
          </a:p>
          <a:p>
            <a:endParaRPr lang="en-GB" dirty="0"/>
          </a:p>
          <a:p>
            <a:r>
              <a:rPr lang="en-GB" dirty="0"/>
              <a:t>Yes: 44</a:t>
            </a:r>
          </a:p>
          <a:p>
            <a:r>
              <a:rPr lang="en-GB" dirty="0"/>
              <a:t>No: 0</a:t>
            </a:r>
          </a:p>
          <a:p>
            <a:r>
              <a:rPr lang="en-GB" dirty="0"/>
              <a:t>Abstain: 2</a:t>
            </a:r>
          </a:p>
          <a:p>
            <a:endParaRPr lang="en-GB" dirty="0"/>
          </a:p>
          <a:p>
            <a:r>
              <a:rPr lang="en-GB" dirty="0"/>
              <a:t>Motion Passed</a:t>
            </a:r>
          </a:p>
        </p:txBody>
      </p:sp>
      <p:sp>
        <p:nvSpPr>
          <p:cNvPr id="4" name="Slide Number Placeholder 3">
            <a:extLst>
              <a:ext uri="{FF2B5EF4-FFF2-40B4-BE49-F238E27FC236}">
                <a16:creationId xmlns:a16="http://schemas.microsoft.com/office/drawing/2014/main" id="{F6BA3770-F057-E1AC-1B43-BC5059E1FBEC}"/>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1312496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PQC SG Background and Kickoff</a:t>
            </a:r>
            <a:endParaRPr lang="zh-CN" altLang="en-US" sz="2800" dirty="0"/>
          </a:p>
        </p:txBody>
      </p:sp>
      <p:sp>
        <p:nvSpPr>
          <p:cNvPr id="3" name="内容占位符 2"/>
          <p:cNvSpPr>
            <a:spLocks noGrp="1"/>
          </p:cNvSpPr>
          <p:nvPr>
            <p:ph idx="1"/>
          </p:nvPr>
        </p:nvSpPr>
        <p:spPr>
          <a:xfrm>
            <a:off x="457200" y="1828842"/>
            <a:ext cx="10818813" cy="4675189"/>
          </a:xfrm>
        </p:spPr>
        <p:txBody>
          <a:bodyPr>
            <a:normAutofit fontScale="62500" lnSpcReduction="20000"/>
          </a:bodyPr>
          <a:lstStyle/>
          <a:p>
            <a:r>
              <a:rPr lang="en-US" altLang="zh-CN" sz="2800" dirty="0">
                <a:sym typeface="+mn-ea"/>
              </a:rPr>
              <a:t>Background</a:t>
            </a:r>
          </a:p>
          <a:p>
            <a:pPr marL="857250" lvl="1" indent="-457200">
              <a:buFont typeface="Arial" panose="020B0604020202020204" pitchFamily="34" charset="0"/>
              <a:buChar char="•"/>
            </a:pPr>
            <a:r>
              <a:rPr lang="en-US" altLang="zh-CN" sz="2900" dirty="0">
                <a:sym typeface="+mn-ea"/>
              </a:rPr>
              <a:t>Two Post Quantum Presentations were given during the March 11 Plenary WNG SC session: </a:t>
            </a:r>
            <a:endParaRPr lang="en-US" sz="2900" dirty="0">
              <a:solidFill>
                <a:srgbClr val="222222"/>
              </a:solidFill>
              <a:highlight>
                <a:srgbClr val="FFFFFF"/>
              </a:highlight>
              <a:cs typeface="Arial" panose="020B0604020202020204" pitchFamily="34" charset="0"/>
              <a:sym typeface="+mn-ea"/>
            </a:endParaRPr>
          </a:p>
          <a:p>
            <a:pPr marL="1314450" lvl="2" indent="-457200">
              <a:lnSpc>
                <a:spcPct val="110000"/>
              </a:lnSpc>
              <a:spcBef>
                <a:spcPts val="0"/>
              </a:spcBef>
              <a:buFont typeface="Arial" panose="020B0604020202020204" pitchFamily="34" charset="0"/>
              <a:buChar char="•"/>
              <a:defRPr/>
            </a:pPr>
            <a:r>
              <a:rPr lang="en-US" sz="2600" dirty="0">
                <a:solidFill>
                  <a:srgbClr val="222222"/>
                </a:solidFill>
                <a:highlight>
                  <a:srgbClr val="FFFFFF"/>
                </a:highlight>
                <a:cs typeface="Arial" panose="020B0604020202020204" pitchFamily="34" charset="0"/>
              </a:rPr>
              <a:t>“Post-Quantum 802.11”, Dan Harkins (HPE) (</a:t>
            </a:r>
            <a:r>
              <a:rPr lang="en-US" altLang="zh-CN" sz="2600" dirty="0">
                <a:sym typeface="+mn-ea"/>
                <a:hlinkClick r:id="rId2"/>
              </a:rPr>
              <a:t>11-24/1103r1</a:t>
            </a:r>
            <a:r>
              <a:rPr lang="en-US" altLang="zh-CN" sz="2600" dirty="0">
                <a:sym typeface="+mn-ea"/>
              </a:rPr>
              <a:t>)</a:t>
            </a:r>
            <a:endParaRPr lang="en-US" sz="2600" b="0" i="0" dirty="0">
              <a:solidFill>
                <a:srgbClr val="222222"/>
              </a:solidFill>
              <a:effectLst/>
              <a:highlight>
                <a:srgbClr val="FFFFFF"/>
              </a:highlight>
              <a:cs typeface="Arial" panose="020B0604020202020204" pitchFamily="34" charset="0"/>
            </a:endParaRPr>
          </a:p>
          <a:p>
            <a:pPr marL="1314450" lvl="2" indent="-457200">
              <a:lnSpc>
                <a:spcPct val="110000"/>
              </a:lnSpc>
              <a:spcBef>
                <a:spcPts val="0"/>
              </a:spcBef>
              <a:buFont typeface="Arial" panose="020B0604020202020204" pitchFamily="34" charset="0"/>
              <a:buChar char="•"/>
              <a:defRPr/>
            </a:pPr>
            <a:r>
              <a:rPr lang="en-US" sz="2600" dirty="0">
                <a:solidFill>
                  <a:srgbClr val="222222"/>
                </a:solidFill>
                <a:highlight>
                  <a:srgbClr val="FFFFFF"/>
                </a:highlight>
                <a:cs typeface="Arial" panose="020B0604020202020204" pitchFamily="34" charset="0"/>
              </a:rPr>
              <a:t>“Post-Quantum Opportunistic Wireless Encryption (OWE)”, Alex Lungu (Samsung) (</a:t>
            </a:r>
            <a:r>
              <a:rPr lang="en-US" altLang="zh-CN" sz="2600" dirty="0">
                <a:sym typeface="+mn-ea"/>
                <a:hlinkClick r:id="rId3"/>
              </a:rPr>
              <a:t>11-25/0218r2</a:t>
            </a:r>
            <a:r>
              <a:rPr lang="en-US" altLang="zh-CN" sz="2600" dirty="0">
                <a:sym typeface="+mn-ea"/>
              </a:rPr>
              <a:t>)</a:t>
            </a:r>
            <a:endParaRPr lang="en-US" sz="2600" dirty="0">
              <a:solidFill>
                <a:srgbClr val="222222"/>
              </a:solidFill>
              <a:highlight>
                <a:srgbClr val="FFFFFF"/>
              </a:highlight>
              <a:cs typeface="Arial" panose="020B0604020202020204" pitchFamily="34" charset="0"/>
            </a:endParaRPr>
          </a:p>
          <a:p>
            <a:pPr marL="800100" lvl="1" indent="-457200">
              <a:buFont typeface="Arial" panose="020B0604020202020204" pitchFamily="34" charset="0"/>
              <a:buChar char="•"/>
            </a:pPr>
            <a:r>
              <a:rPr lang="en-US" altLang="zh-CN" sz="2900" dirty="0">
                <a:sym typeface="+mn-ea"/>
              </a:rPr>
              <a:t>Three presentations were given during the mid-week Plenary</a:t>
            </a:r>
          </a:p>
          <a:p>
            <a:pPr marL="1200150" lvl="2" indent="-457200">
              <a:buFont typeface="Arial" panose="020B0604020202020204" pitchFamily="34" charset="0"/>
              <a:buChar char="•"/>
            </a:pPr>
            <a:r>
              <a:rPr lang="en-US" altLang="zh-CN" sz="2600" dirty="0">
                <a:sym typeface="+mn-ea"/>
              </a:rPr>
              <a:t>Post Quantum Crypto Project submission, Mike Montemurro (Huawei) (</a:t>
            </a:r>
            <a:r>
              <a:rPr lang="en-US" altLang="zh-CN" sz="2600" dirty="0">
                <a:sym typeface="+mn-ea"/>
                <a:hlinkClick r:id="rId4"/>
              </a:rPr>
              <a:t>11-25/0462r2</a:t>
            </a:r>
            <a:r>
              <a:rPr lang="en-US" altLang="zh-CN" sz="2600" dirty="0">
                <a:sym typeface="+mn-ea"/>
              </a:rPr>
              <a:t>)</a:t>
            </a:r>
          </a:p>
          <a:p>
            <a:pPr marL="1200150" lvl="2" indent="-457200">
              <a:buFont typeface="Arial" panose="020B0604020202020204" pitchFamily="34" charset="0"/>
              <a:buChar char="•"/>
            </a:pPr>
            <a:r>
              <a:rPr lang="en-US" altLang="zh-CN" sz="2600" dirty="0">
                <a:sym typeface="+mn-ea"/>
              </a:rPr>
              <a:t>PQC Draft proposed PAR, Juan Carlos Zuniga (Cisco) </a:t>
            </a:r>
            <a:r>
              <a:rPr lang="en-GB" sz="2600" dirty="0"/>
              <a:t>(</a:t>
            </a:r>
            <a:r>
              <a:rPr lang="en-GB" sz="2600" dirty="0">
                <a:hlinkClick r:id="rId5"/>
              </a:rPr>
              <a:t>11-25/0471r2</a:t>
            </a:r>
            <a:r>
              <a:rPr lang="en-GB" sz="2600" dirty="0"/>
              <a:t>)</a:t>
            </a:r>
            <a:endParaRPr lang="en-US" altLang="zh-CN" sz="2600" dirty="0">
              <a:sym typeface="+mn-ea"/>
            </a:endParaRPr>
          </a:p>
          <a:p>
            <a:pPr marL="1200150" lvl="2" indent="-457200">
              <a:buFont typeface="Arial" panose="020B0604020202020204" pitchFamily="34" charset="0"/>
              <a:buChar char="•"/>
            </a:pPr>
            <a:r>
              <a:rPr lang="en-US" altLang="zh-CN" sz="2600" dirty="0">
                <a:sym typeface="+mn-ea"/>
              </a:rPr>
              <a:t>PQC Draft Proposed CSD, Juan Carlos Zuniga (Cisco) </a:t>
            </a:r>
            <a:r>
              <a:rPr lang="en-GB" sz="2600" dirty="0"/>
              <a:t>(</a:t>
            </a:r>
            <a:r>
              <a:rPr lang="en-GB" sz="2600" dirty="0">
                <a:hlinkClick r:id="rId6"/>
              </a:rPr>
              <a:t>11-25/0472r2</a:t>
            </a:r>
            <a:r>
              <a:rPr lang="en-GB" sz="2600" dirty="0"/>
              <a:t>)</a:t>
            </a:r>
            <a:endParaRPr lang="en-US" altLang="zh-CN" sz="2600" dirty="0">
              <a:sym typeface="+mn-ea"/>
            </a:endParaRPr>
          </a:p>
          <a:p>
            <a:pPr marL="800100" lvl="1" indent="-457200">
              <a:buFont typeface="Arial" panose="020B0604020202020204" pitchFamily="34" charset="0"/>
              <a:buChar char="•"/>
            </a:pPr>
            <a:r>
              <a:rPr lang="en-US" altLang="zh-CN" sz="2900" dirty="0">
                <a:sym typeface="+mn-ea"/>
              </a:rPr>
              <a:t>The formation of PQC SG was approved at the 2025 March session, see slide 16 (Motion #10) in </a:t>
            </a:r>
            <a:r>
              <a:rPr lang="en-US" altLang="zh-CN" sz="2900" dirty="0">
                <a:hlinkClick r:id="rId7"/>
              </a:rPr>
              <a:t>https://mentor.ieee.org/802.11/dcn/25/11-25-0217-04-0000-march-2025-working-group-motions.pptx</a:t>
            </a:r>
            <a:r>
              <a:rPr lang="en-US" altLang="zh-CN" sz="2900" dirty="0"/>
              <a:t> </a:t>
            </a:r>
          </a:p>
          <a:p>
            <a:pPr marL="800100" lvl="1" indent="-457200">
              <a:buFont typeface="Arial" panose="020B0604020202020204" pitchFamily="34" charset="0"/>
              <a:buChar char="•"/>
            </a:pPr>
            <a:r>
              <a:rPr lang="en-US" altLang="zh-CN" sz="2900" dirty="0">
                <a:sym typeface="+mn-ea"/>
              </a:rPr>
              <a:t>Stephen Orr was appointed as the chair of PQC SG</a:t>
            </a:r>
          </a:p>
          <a:p>
            <a:pPr marL="685800" lvl="1" indent="-342900">
              <a:buFontTx/>
              <a:buChar char="-"/>
            </a:pPr>
            <a:endParaRPr lang="en-US" altLang="zh-CN" sz="2500" dirty="0">
              <a:sym typeface="+mn-ea"/>
            </a:endParaRPr>
          </a:p>
          <a:p>
            <a:r>
              <a:rPr lang="en-US" altLang="zh-CN" sz="2800" dirty="0">
                <a:sym typeface="+mn-ea"/>
              </a:rPr>
              <a:t>Scope: </a:t>
            </a:r>
            <a:endParaRPr lang="en-US" altLang="zh-CN" sz="2800" b="0" dirty="0">
              <a:sym typeface="+mn-ea"/>
            </a:endParaRPr>
          </a:p>
          <a:p>
            <a:pPr marL="685800" lvl="1" indent="-342900">
              <a:buFontTx/>
              <a:buChar char="-"/>
            </a:pPr>
            <a:r>
              <a:rPr lang="en-US" sz="2900" dirty="0">
                <a:solidFill>
                  <a:schemeClr val="tx1"/>
                </a:solidFill>
              </a:rPr>
              <a:t>Post-Quantum Cryptography (PQC) Study Group: Enhance 802.11 WLAN security with post-quantum cryptography </a:t>
            </a:r>
          </a:p>
          <a:p>
            <a:endParaRPr lang="en-US" altLang="zh-CN" sz="2800" dirty="0">
              <a:sym typeface="+mn-ea"/>
            </a:endParaRPr>
          </a:p>
          <a:p>
            <a:r>
              <a:rPr lang="en-US" altLang="zh-CN" sz="2800" dirty="0">
                <a:sym typeface="+mn-ea"/>
              </a:rPr>
              <a:t>Outp</a:t>
            </a:r>
            <a:r>
              <a:rPr lang="en-US" altLang="zh-CN" sz="2700" dirty="0">
                <a:sym typeface="+mn-ea"/>
              </a:rPr>
              <a:t>ut: </a:t>
            </a:r>
            <a:r>
              <a:rPr lang="en-US" altLang="zh-CN" sz="2900" b="0" dirty="0">
                <a:sym typeface="+mn-ea"/>
              </a:rPr>
              <a:t>C</a:t>
            </a:r>
            <a:r>
              <a:rPr lang="en-US" altLang="zh-CN" sz="2900" b="0" dirty="0"/>
              <a:t>omplete a PAR and CSD at or before the May 2025 Interim session</a:t>
            </a:r>
            <a:endParaRPr lang="en-US" altLang="zh-CN" sz="2900" b="0" dirty="0">
              <a:sym typeface="+mn-ea"/>
            </a:endParaRPr>
          </a:p>
          <a:p>
            <a:endParaRPr lang="en-US" altLang="zh-CN" sz="2800" b="0" dirty="0">
              <a:sym typeface="+mn-ea"/>
            </a:endParaRPr>
          </a:p>
        </p:txBody>
      </p:sp>
      <p:sp>
        <p:nvSpPr>
          <p:cNvPr id="4" name="灯片编号占位符 3"/>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defPPr>
              <a:defRPr lang="en-US"/>
            </a:defPPr>
            <a:lvl1pPr marL="0" lvl="0" indent="0" algn="ctr" defTabSz="914400" rtl="0" eaLnBrk="1" fontAlgn="base" latinLnBrk="0" hangingPunct="1">
              <a:lnSpc>
                <a:spcPct val="100000"/>
              </a:lnSpc>
              <a:spcBef>
                <a:spcPct val="0"/>
              </a:spcBef>
              <a:spcAft>
                <a:spcPct val="0"/>
              </a:spcAft>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b="0" i="0" u="none" kern="1200" baseline="0">
                <a:solidFill>
                  <a:srgbClr val="000000"/>
                </a:solidFill>
                <a:latin typeface="Times New Roman" panose="02020603050405020304" pitchFamily="18" charset="0"/>
                <a:ea typeface="Arial Unicode MS" pitchFamily="34" charset="-122"/>
                <a:cs typeface="Arial Unicode MS" pitchFamily="34" charset="-122"/>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lang="en-US" altLang="en-US"/>
              <a:t>Slide </a:t>
            </a:r>
            <a:fld id="{E9C15F85-DFAF-4F66-8E7C-7A26E2644AD3}" type="slidenum">
              <a:rPr lang="en-US" altLang="en-US" smtClean="0"/>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0302280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DE659-E28A-6266-3687-2F4C07AAF848}"/>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3CF40945-3DDA-753E-9D1C-9D72DC7CA1C2}"/>
              </a:ext>
            </a:extLst>
          </p:cNvPr>
          <p:cNvSpPr>
            <a:spLocks noGrp="1"/>
          </p:cNvSpPr>
          <p:nvPr>
            <p:ph idx="1"/>
          </p:nvPr>
        </p:nvSpPr>
        <p:spPr/>
        <p:txBody>
          <a:bodyPr/>
          <a:lstStyle/>
          <a:p>
            <a:r>
              <a:rPr lang="en-US" b="0" i="0" u="none" strike="noStrike" dirty="0">
                <a:effectLst/>
                <a:latin typeface="Momentum"/>
                <a:hlinkClick r:id="rId2"/>
              </a:rPr>
              <a:t>https://www.etsi.org/deliver/etsi_ts/104000_104099/104015/01.01.01_60/ts_104015v010101p.pdf</a:t>
            </a:r>
            <a:endParaRPr lang="en-US" dirty="0"/>
          </a:p>
        </p:txBody>
      </p:sp>
      <p:sp>
        <p:nvSpPr>
          <p:cNvPr id="4" name="Slide Number Placeholder 3">
            <a:extLst>
              <a:ext uri="{FF2B5EF4-FFF2-40B4-BE49-F238E27FC236}">
                <a16:creationId xmlns:a16="http://schemas.microsoft.com/office/drawing/2014/main" id="{85624A07-3384-4740-E20F-47D1322CB120}"/>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1280066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2130426"/>
            <a:ext cx="10744200" cy="1470025"/>
          </a:xfrm>
        </p:spPr>
        <p:txBody>
          <a:bodyPr/>
          <a:lstStyle/>
          <a:p>
            <a:r>
              <a:rPr lang="en-US" altLang="en-US" dirty="0"/>
              <a:t>IEEE 802.11 Post Quantum Crypto Study Group</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3429000"/>
            <a:ext cx="8534400" cy="1752600"/>
          </a:xfrm>
        </p:spPr>
        <p:txBody>
          <a:bodyPr/>
          <a:lstStyle/>
          <a:p>
            <a:r>
              <a:rPr lang="en-US" altLang="en-US" dirty="0"/>
              <a:t>Agenda</a:t>
            </a:r>
          </a:p>
          <a:p>
            <a:r>
              <a:rPr lang="en-US" altLang="en-US" dirty="0"/>
              <a:t>July Plenary</a:t>
            </a:r>
          </a:p>
          <a:p>
            <a:endParaRPr lang="en-US" altLang="en-US" dirty="0"/>
          </a:p>
          <a:p>
            <a:r>
              <a:rPr lang="en-US" altLang="en-US" dirty="0"/>
              <a:t>Chair: Stephen Orr (Cisco)</a:t>
            </a:r>
          </a:p>
          <a:p>
            <a:r>
              <a:rPr lang="en-US" altLang="en-US" dirty="0"/>
              <a:t>Vice Chair: Mark Hamilton (Ruckus/CommScope)</a:t>
            </a:r>
          </a:p>
          <a:p>
            <a:r>
              <a:rPr lang="en-US" altLang="en-US" dirty="0"/>
              <a:t>Secretary: </a:t>
            </a:r>
            <a:r>
              <a:rPr lang="en-US" sz="2400" dirty="0"/>
              <a:t>Alex Lungu (Samsung)</a:t>
            </a:r>
          </a:p>
          <a:p>
            <a:r>
              <a:rPr lang="en-US" altLang="en-US" dirty="0"/>
              <a:t> </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July IEEE 802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July IEEE 802 plenary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0" indent="0"/>
            <a:r>
              <a:rPr lang="en-US" altLang="en-US" b="0" dirty="0"/>
              <a:t>	</a:t>
            </a:r>
            <a:r>
              <a:rPr lang="en-US" altLang="en-US" b="0" dirty="0">
                <a:hlinkClick r:id="rId3"/>
              </a:rPr>
              <a:t>https://cvent.me/xAYo82</a:t>
            </a:r>
            <a:r>
              <a:rPr lang="en-US" altLang="en-US" b="0" dirty="0"/>
              <a:t> </a:t>
            </a:r>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2395217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121337</TotalTime>
  <Words>2558</Words>
  <Application>Microsoft Macintosh PowerPoint</Application>
  <PresentationFormat>Widescreen</PresentationFormat>
  <Paragraphs>296</Paragraphs>
  <Slides>28</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6" baseType="lpstr">
      <vt:lpstr>Arial</vt:lpstr>
      <vt:lpstr>Calibri</vt:lpstr>
      <vt:lpstr>Helvetica</vt:lpstr>
      <vt:lpstr>Momentum</vt:lpstr>
      <vt:lpstr>Monotype Sorts</vt:lpstr>
      <vt:lpstr>Times New Roman</vt:lpstr>
      <vt:lpstr>Office Theme</vt:lpstr>
      <vt:lpstr>Document</vt:lpstr>
      <vt:lpstr>Post Quantum Crypto Study Group July Plenary Session Agenda</vt:lpstr>
      <vt:lpstr>Abstract</vt:lpstr>
      <vt:lpstr>IEEE 802.11 Post Quantum Crypto Study Group</vt:lpstr>
      <vt:lpstr>Registration for the July IEEE 802 plenary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Documentation</vt:lpstr>
      <vt:lpstr>Agenda items for the meeting</vt:lpstr>
      <vt:lpstr>PAR/CSD Comments</vt:lpstr>
      <vt:lpstr>PAR Approval Motion</vt:lpstr>
      <vt:lpstr>CSD Approval Motion</vt:lpstr>
      <vt:lpstr>Contributions</vt:lpstr>
      <vt:lpstr>Previous Contributions</vt:lpstr>
      <vt:lpstr>PowerPoint Presentation</vt:lpstr>
      <vt:lpstr>PAR/CSD Comment Resolution Approval Motion</vt:lpstr>
      <vt:lpstr>PAR Approval Motion</vt:lpstr>
      <vt:lpstr>CSD Approval Motion</vt:lpstr>
      <vt:lpstr>PQC SG Background and Kickoff</vt:lpstr>
      <vt:lpstr>References</vt:lpstr>
    </vt:vector>
  </TitlesOfParts>
  <Manager/>
  <Company>Cisco</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Orr, Stephen</dc:creator>
  <cp:keywords/>
  <dc:description/>
  <cp:lastModifiedBy>Stephen Orr</cp:lastModifiedBy>
  <cp:revision>625</cp:revision>
  <cp:lastPrinted>1601-01-01T00:00:00Z</cp:lastPrinted>
  <dcterms:created xsi:type="dcterms:W3CDTF">2021-01-26T19:12:38Z</dcterms:created>
  <dcterms:modified xsi:type="dcterms:W3CDTF">2025-07-30T07:52:43Z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189e4fd-a2fa-47bf-9b21-17f706ee2968_Enabled">
    <vt:lpwstr>true</vt:lpwstr>
  </property>
  <property fmtid="{D5CDD505-2E9C-101B-9397-08002B2CF9AE}" pid="3" name="MSIP_Label_a189e4fd-a2fa-47bf-9b21-17f706ee2968_SetDate">
    <vt:lpwstr>2025-03-23T01:39:58Z</vt:lpwstr>
  </property>
  <property fmtid="{D5CDD505-2E9C-101B-9397-08002B2CF9AE}" pid="4" name="MSIP_Label_a189e4fd-a2fa-47bf-9b21-17f706ee2968_Method">
    <vt:lpwstr>Privileged</vt:lpwstr>
  </property>
  <property fmtid="{D5CDD505-2E9C-101B-9397-08002B2CF9AE}" pid="5" name="MSIP_Label_a189e4fd-a2fa-47bf-9b21-17f706ee2968_Name">
    <vt:lpwstr>Cisco Public Label</vt:lpwstr>
  </property>
  <property fmtid="{D5CDD505-2E9C-101B-9397-08002B2CF9AE}" pid="6" name="MSIP_Label_a189e4fd-a2fa-47bf-9b21-17f706ee2968_SiteId">
    <vt:lpwstr>5ae1af62-9505-4097-a69a-c1553ef7840e</vt:lpwstr>
  </property>
  <property fmtid="{D5CDD505-2E9C-101B-9397-08002B2CF9AE}" pid="7" name="MSIP_Label_a189e4fd-a2fa-47bf-9b21-17f706ee2968_ActionId">
    <vt:lpwstr>129192f6-efed-4068-b777-7469d98daa62</vt:lpwstr>
  </property>
  <property fmtid="{D5CDD505-2E9C-101B-9397-08002B2CF9AE}" pid="8" name="MSIP_Label_a189e4fd-a2fa-47bf-9b21-17f706ee2968_ContentBits">
    <vt:lpwstr>2</vt:lpwstr>
  </property>
  <property fmtid="{D5CDD505-2E9C-101B-9397-08002B2CF9AE}" pid="9" name="MSIP_Label_a189e4fd-a2fa-47bf-9b21-17f706ee2968_Tag">
    <vt:lpwstr>50, 0, 1, 1</vt:lpwstr>
  </property>
  <property fmtid="{D5CDD505-2E9C-101B-9397-08002B2CF9AE}" pid="10" name="ClassificationContentMarkingFooterLocations">
    <vt:lpwstr>Office Theme:3</vt:lpwstr>
  </property>
  <property fmtid="{D5CDD505-2E9C-101B-9397-08002B2CF9AE}" pid="11" name="ClassificationContentMarkingFooterText">
    <vt:lpwstr>-</vt:lpwstr>
  </property>
</Properties>
</file>