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6" r:id="rId18"/>
    <p:sldId id="2419" r:id="rId19"/>
    <p:sldId id="2420" r:id="rId20"/>
    <p:sldId id="2422" r:id="rId21"/>
    <p:sldId id="2423" r:id="rId22"/>
    <p:sldId id="294" r:id="rId23"/>
    <p:sldId id="2421" r:id="rId24"/>
    <p:sldId id="2418" r:id="rId25"/>
    <p:sldId id="1205" r:id="rId26"/>
    <p:sldId id="1208" r:id="rId27"/>
    <p:sldId id="2372" r:id="rId28"/>
    <p:sldId id="2417" r:id="rId29"/>
    <p:sldId id="1203" r:id="rId30"/>
    <p:sldId id="1209"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49" autoAdjust="0"/>
    <p:restoredTop sz="94660"/>
  </p:normalViewPr>
  <p:slideViewPr>
    <p:cSldViewPr>
      <p:cViewPr varScale="1">
        <p:scale>
          <a:sx n="127" d="100"/>
          <a:sy n="127" d="100"/>
        </p:scale>
        <p:origin x="1040" y="19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802.11-25/1063r4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10183351" y="6475413"/>
            <a:ext cx="1170449"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Stephen Orr, Cisco</a:t>
            </a:r>
          </a:p>
        </p:txBody>
      </p:sp>
      <p:sp>
        <p:nvSpPr>
          <p:cNvPr id="3" name="TextBox 2">
            <a:extLst>
              <a:ext uri="{FF2B5EF4-FFF2-40B4-BE49-F238E27FC236}">
                <a16:creationId xmlns:a16="http://schemas.microsoft.com/office/drawing/2014/main" id="{95906C81-28EA-5808-9A30-E4FCC5540422}"/>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ieee802.org/11/Reports/pqc_update.ht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5/11-25-0987-00-0PQC-pqc-sg-may-2025-interim-meeting-minute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5/11-25-1378-00-0PQC-proposed-responses-to-par-and-csd-comments.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802.org/1/files/public/docs2025/new-bottorff-pqc-AR-amendment-proposal-0725-v01.pdf" TargetMode="External"/><Relationship Id="rId2" Type="http://schemas.openxmlformats.org/officeDocument/2006/relationships/hyperlink" Target="https://1.ieee802.org/july-2025-plenary-session-in-madrid-spai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598-03-0PQC-pqc-draft-proposed-csd.docx" TargetMode="External"/><Relationship Id="rId7" Type="http://schemas.openxmlformats.org/officeDocument/2006/relationships/hyperlink" Target="https://mentor.ieee.org/802.15/dcn/25/15-25-0362-00-0mag-802-15-comments-on-pars-july-2025.pptx" TargetMode="External"/><Relationship Id="rId2" Type="http://schemas.openxmlformats.org/officeDocument/2006/relationships/hyperlink" Target="https://mentor.ieee.org/802.11/dcn/25/11-25-1376-00-0PQC-draft-updates-to-pqc-par.docx"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5/admin-PAR-CSD-comments-11bt-0725-v02.pdf" TargetMode="External"/><Relationship Id="rId5" Type="http://schemas.openxmlformats.org/officeDocument/2006/relationships/hyperlink" Target="https://mentor.ieee.org/802.19/dcn/25/19-25-0042-00-0000-802-11bt-par-csd-comments.docx" TargetMode="External"/><Relationship Id="rId4" Type="http://schemas.openxmlformats.org/officeDocument/2006/relationships/hyperlink" Target="https://mentor.ieee.org/802.11/dcn/25/11-25-1377-00-0PQC-draft-updates-to-pqc-csd.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ec/dcn/18/ec-18-0064-02-0PNP-csd-templatein-doc-format.doc"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5/11-25-0598-03-0PQC-pqc-draft-proposed-csd.docx" TargetMode="External"/><Relationship Id="rId2" Type="http://schemas.openxmlformats.org/officeDocument/2006/relationships/hyperlink" Target="https://mentor.ieee.org/802.11/dcn/25/11-25-0958-00-0PQC-draft-p802-11bt-par.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5/11-25-1108-02-0PQC-pqc-protocol-definitions.docx" TargetMode="External"/><Relationship Id="rId7" Type="http://schemas.openxmlformats.org/officeDocument/2006/relationships/hyperlink" Target="https://mentor.ieee.org/802.11/dcn/25/11-25-1303-01-0PQC-ml-kem-in-pasn-pdt.docx" TargetMode="External"/><Relationship Id="rId2" Type="http://schemas.openxmlformats.org/officeDocument/2006/relationships/hyperlink" Target="https://mentor.ieee.org/802.11/dcn/25/11-25-1313-01-0PQC-pqc-protocol-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02-01-0PQC-ml-kem-in-pasn.pptx" TargetMode="External"/><Relationship Id="rId5" Type="http://schemas.openxmlformats.org/officeDocument/2006/relationships/hyperlink" Target="https://mentor.ieee.org/802.11/dcn/25/11-25-1297-01-0PQC-post-quantum-opportunistic-wireless-encryption-specification.docx" TargetMode="External"/><Relationship Id="rId4" Type="http://schemas.openxmlformats.org/officeDocument/2006/relationships/hyperlink" Target="https://mentor.ieee.org/802.11/dcn/25/11-25-1296-01-0PQC-using-proof-of-work-techniques-to-protect-against-active-attacks.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5/11-25-0770-01-0PQC-a-pqc-pake.pptx" TargetMode="External"/><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528-00-0PQC-view-on-pqc.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5/11-25-0597-05-0PQC-pqc-draft-proposed-par.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5/11-25-0598-03-0PQC-pqc-draft-proposed-csd.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217-04-0000-march-2025-working-group-motions.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hyperlink" Target="https://www.etsi.org/deliver/etsi_ts/104000_104099/104015/01.01.01_60/ts_104015v010101p.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Post Quantum Crypto Study Group</a:t>
            </a:r>
            <a:br>
              <a:rPr lang="en-US" altLang="en-US" dirty="0"/>
            </a:br>
            <a:r>
              <a:rPr lang="en-US" altLang="en-US" dirty="0"/>
              <a:t>July Plenary Session Agenda</a:t>
            </a:r>
            <a:endParaRPr lang="en-GB" dirty="0"/>
          </a:p>
        </p:txBody>
      </p:sp>
      <p:sp>
        <p:nvSpPr>
          <p:cNvPr id="3074" name="Rectangle 2"/>
          <p:cNvSpPr>
            <a:spLocks noGrp="1" noChangeArrowheads="1"/>
          </p:cNvSpPr>
          <p:nvPr>
            <p:ph type="subTitle" idx="1"/>
          </p:nvPr>
        </p:nvSpPr>
        <p:spPr>
          <a:xfrm>
            <a:off x="1827213" y="160124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42831063"/>
              </p:ext>
            </p:extLst>
          </p:nvPr>
        </p:nvGraphicFramePr>
        <p:xfrm>
          <a:off x="989013" y="2487613"/>
          <a:ext cx="10210800" cy="232727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89013" y="2487613"/>
                        <a:ext cx="10210800" cy="23272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Documentation</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“PQC SG”</a:t>
            </a:r>
            <a:r>
              <a:rPr lang="en-US" altLang="ja-JP" dirty="0"/>
              <a:t> for submission</a:t>
            </a:r>
          </a:p>
          <a:p>
            <a:pPr lvl="1"/>
            <a:endParaRPr lang="en-US" altLang="ja-JP" dirty="0"/>
          </a:p>
          <a:p>
            <a:pPr lvl="1"/>
            <a:r>
              <a:rPr lang="en-US" altLang="ja-JP" dirty="0"/>
              <a:t>PQC SG Status Page</a:t>
            </a:r>
          </a:p>
          <a:p>
            <a:pPr lvl="1"/>
            <a:r>
              <a:rPr lang="en-US" altLang="ja-JP" dirty="0">
                <a:hlinkClick r:id="rId4"/>
              </a:rPr>
              <a:t>https://www.ieee802.org/11/Reports/pqc_update.htm</a:t>
            </a:r>
            <a:endParaRPr lang="en-US" altLang="ja-JP" dirty="0"/>
          </a:p>
          <a:p>
            <a:pPr lvl="1"/>
            <a:endParaRPr lang="en-US" altLang="ja-JP"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7" name="Rectangle 2">
            <a:extLst>
              <a:ext uri="{FF2B5EF4-FFF2-40B4-BE49-F238E27FC236}">
                <a16:creationId xmlns:a16="http://schemas.microsoft.com/office/drawing/2014/main" id="{1DA629DF-B416-0C57-4255-71B17DD25E26}"/>
              </a:ext>
            </a:extLst>
          </p:cNvPr>
          <p:cNvSpPr txBox="1">
            <a:spLocks noChangeArrowheads="1"/>
          </p:cNvSpPr>
          <p:nvPr/>
        </p:nvSpPr>
        <p:spPr bwMode="auto">
          <a:xfrm>
            <a:off x="889862" y="1372393"/>
            <a:ext cx="10361084" cy="479980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nSpc>
                <a:spcPct val="90000"/>
              </a:lnSpc>
              <a:spcBef>
                <a:spcPts val="300"/>
              </a:spcBef>
              <a:spcAft>
                <a:spcPts val="600"/>
              </a:spcAft>
              <a:buFont typeface="Arial" panose="020B0604020202020204" pitchFamily="34" charset="0"/>
              <a:buChar char="•"/>
              <a:defRPr/>
            </a:pPr>
            <a:r>
              <a:rPr lang="en-US" kern="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kern="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altLang="en-US" kern="0" dirty="0"/>
              <a:t>Approve Minutes of May Interim: </a:t>
            </a:r>
            <a:r>
              <a:rPr lang="en-US" altLang="en-US" kern="0" dirty="0">
                <a:hlinkClick r:id="rId3"/>
              </a:rPr>
              <a:t>11-25/0987r0</a:t>
            </a:r>
            <a:endParaRPr lang="en-US" altLang="en-US" kern="0" dirty="0"/>
          </a:p>
          <a:p>
            <a:pPr marL="457200" indent="-457200">
              <a:lnSpc>
                <a:spcPct val="90000"/>
              </a:lnSpc>
              <a:spcBef>
                <a:spcPts val="300"/>
              </a:spcBef>
              <a:spcAft>
                <a:spcPts val="600"/>
              </a:spcAft>
              <a:buFont typeface="Arial" panose="020B0604020202020204" pitchFamily="34" charset="0"/>
              <a:buChar char="•"/>
              <a:defRPr/>
            </a:pPr>
            <a:r>
              <a:rPr lang="en-US" altLang="en-US" kern="0" dirty="0"/>
              <a:t>Three Meeting slots this week:</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Tuesday PM3</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Wednesday AM1</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Thursday AM2</a:t>
            </a:r>
          </a:p>
          <a:p>
            <a:pPr marL="457200" indent="-457200">
              <a:lnSpc>
                <a:spcPct val="90000"/>
              </a:lnSpc>
              <a:spcBef>
                <a:spcPts val="300"/>
              </a:spcBef>
              <a:spcAft>
                <a:spcPts val="600"/>
              </a:spcAft>
              <a:buFont typeface="Arial" panose="020B0604020202020204" pitchFamily="34" charset="0"/>
              <a:buChar char="•"/>
              <a:defRPr/>
            </a:pPr>
            <a:r>
              <a:rPr lang="en-US" altLang="en-US" kern="0" dirty="0"/>
              <a:t>Topics for the week:</a:t>
            </a:r>
          </a:p>
          <a:p>
            <a:pPr lvl="1" indent="-342900">
              <a:buFont typeface="Arial" panose="020B0604020202020204" pitchFamily="34" charset="0"/>
              <a:buChar char="•"/>
            </a:pPr>
            <a:r>
              <a:rPr lang="en-US" altLang="zh-CN" sz="1800" dirty="0">
                <a:sym typeface="+mn-ea"/>
              </a:rPr>
              <a:t>Respond to comments on 802.11bt PAR/CSD </a:t>
            </a:r>
          </a:p>
          <a:p>
            <a:pPr lvl="2" indent="-342900">
              <a:buFont typeface="Arial" panose="020B0604020202020204" pitchFamily="34" charset="0"/>
              <a:buChar char="•"/>
            </a:pPr>
            <a:r>
              <a:rPr lang="en-US" sz="1800" dirty="0"/>
              <a:t>Proposed responses to PAR and CSD comments, </a:t>
            </a:r>
            <a:r>
              <a:rPr lang="en-US" altLang="zh-CN" sz="1800" dirty="0">
                <a:sym typeface="+mn-ea"/>
              </a:rPr>
              <a:t>Juan Carlos Zuniga (Cisco) (</a:t>
            </a:r>
            <a:r>
              <a:rPr lang="en-US" altLang="zh-CN" sz="1800" dirty="0">
                <a:sym typeface="+mn-ea"/>
                <a:hlinkClick r:id="rId4"/>
              </a:rPr>
              <a:t>11-25/1738r0</a:t>
            </a:r>
            <a:r>
              <a:rPr lang="en-US" altLang="zh-CN" sz="1800" dirty="0">
                <a:sym typeface="+mn-ea"/>
              </a:rPr>
              <a:t>)</a:t>
            </a:r>
          </a:p>
          <a:p>
            <a:pPr lvl="1" indent="-342900">
              <a:buFont typeface="Arial" panose="020B0604020202020204" pitchFamily="34" charset="0"/>
              <a:buChar char="•"/>
            </a:pPr>
            <a:r>
              <a:rPr lang="en-US" altLang="zh-CN" sz="1400" dirty="0">
                <a:sym typeface="+mn-ea"/>
              </a:rPr>
              <a:t> </a:t>
            </a:r>
            <a:r>
              <a:rPr lang="en-US" altLang="zh-CN" dirty="0">
                <a:sym typeface="+mn-ea"/>
              </a:rPr>
              <a:t>Time permitting contribution discussion (see slide 24)</a:t>
            </a:r>
            <a:endParaRPr lang="en-GB" dirty="0"/>
          </a:p>
          <a:p>
            <a:pPr marL="400050" lvl="1" indent="0"/>
            <a:endParaRPr lang="en-GB" sz="1500" dirty="0"/>
          </a:p>
          <a:p>
            <a:pPr marL="457200" indent="-457200">
              <a:lnSpc>
                <a:spcPct val="90000"/>
              </a:lnSpc>
              <a:spcBef>
                <a:spcPts val="300"/>
              </a:spcBef>
              <a:spcAft>
                <a:spcPts val="600"/>
              </a:spcAft>
              <a:buFont typeface="Arial" panose="020B0604020202020204" pitchFamily="34" charset="0"/>
              <a:buChar char="•"/>
              <a:defRPr/>
            </a:pPr>
            <a:endParaRPr lang="en-US" altLang="en-US" sz="2800" kern="0" dirty="0"/>
          </a:p>
          <a:p>
            <a:pPr marL="857250" lvl="1" indent="-457200">
              <a:lnSpc>
                <a:spcPct val="90000"/>
              </a:lnSpc>
              <a:spcBef>
                <a:spcPts val="300"/>
              </a:spcBef>
              <a:spcAft>
                <a:spcPts val="600"/>
              </a:spcAft>
              <a:buFont typeface="Arial" panose="020B0604020202020204" pitchFamily="34" charset="0"/>
              <a:buChar char="•"/>
              <a:defRPr/>
            </a:pPr>
            <a:endParaRPr lang="en-US" altLang="en-US" sz="24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D6BCF-2209-891F-0868-68473F34C7A9}"/>
              </a:ext>
            </a:extLst>
          </p:cNvPr>
          <p:cNvSpPr>
            <a:spLocks noGrp="1"/>
          </p:cNvSpPr>
          <p:nvPr>
            <p:ph type="title"/>
          </p:nvPr>
        </p:nvSpPr>
        <p:spPr/>
        <p:txBody>
          <a:bodyPr/>
          <a:lstStyle/>
          <a:p>
            <a:r>
              <a:rPr lang="en-US" dirty="0"/>
              <a:t>PQC in 802.1</a:t>
            </a:r>
          </a:p>
        </p:txBody>
      </p:sp>
      <p:sp>
        <p:nvSpPr>
          <p:cNvPr id="3" name="Content Placeholder 2">
            <a:extLst>
              <a:ext uri="{FF2B5EF4-FFF2-40B4-BE49-F238E27FC236}">
                <a16:creationId xmlns:a16="http://schemas.microsoft.com/office/drawing/2014/main" id="{49E8278B-4A49-3D76-7987-7F3A0A59E2FD}"/>
              </a:ext>
            </a:extLst>
          </p:cNvPr>
          <p:cNvSpPr>
            <a:spLocks noGrp="1"/>
          </p:cNvSpPr>
          <p:nvPr>
            <p:ph idx="1"/>
          </p:nvPr>
        </p:nvSpPr>
        <p:spPr/>
        <p:txBody>
          <a:bodyPr/>
          <a:lstStyle/>
          <a:p>
            <a:r>
              <a:rPr lang="en-US" dirty="0"/>
              <a:t>There will be a PQC focused session in 802.1 on Wednesday</a:t>
            </a:r>
          </a:p>
          <a:p>
            <a:pPr marL="857250" lvl="1" indent="-457200">
              <a:buFont typeface="Arial" panose="020B0604020202020204" pitchFamily="34" charset="0"/>
              <a:buChar char="•"/>
            </a:pPr>
            <a:r>
              <a:rPr lang="en-US" dirty="0"/>
              <a:t>.1 Schedule </a:t>
            </a:r>
            <a:r>
              <a:rPr lang="en-US" dirty="0">
                <a:hlinkClick r:id="rId2"/>
              </a:rPr>
              <a:t>https://1.ieee802.org/july-2025-plenary-session-in-madrid-spain/</a:t>
            </a:r>
            <a:endParaRPr lang="en-US" dirty="0"/>
          </a:p>
          <a:p>
            <a:pPr marL="857250" lvl="1" indent="-457200">
              <a:buFont typeface="Arial" panose="020B0604020202020204" pitchFamily="34" charset="0"/>
              <a:buChar char="•"/>
            </a:pPr>
            <a:r>
              <a:rPr lang="en-US" dirty="0"/>
              <a:t>Members from NIST will be present for discussion</a:t>
            </a:r>
          </a:p>
          <a:p>
            <a:pPr marL="400050" lvl="1" indent="0"/>
            <a:endParaRPr lang="en-US" dirty="0"/>
          </a:p>
          <a:p>
            <a:r>
              <a:rPr lang="en-US" dirty="0"/>
              <a:t>Proposed Post Quantum Cryptography Amendment to 802.1AR-2018</a:t>
            </a:r>
          </a:p>
          <a:p>
            <a:r>
              <a:rPr lang="en-US" sz="1600" dirty="0">
                <a:hlinkClick r:id="rId3"/>
              </a:rPr>
              <a:t>https://www.ieee802.org/1/files/public/docs2025/new-bottorff-pqc-AR-amendment-proposal-0725-v01.pdf</a:t>
            </a:r>
            <a:endParaRPr lang="en-US" sz="1600" dirty="0"/>
          </a:p>
          <a:p>
            <a:endParaRPr lang="en-US" dirty="0"/>
          </a:p>
        </p:txBody>
      </p:sp>
      <p:sp>
        <p:nvSpPr>
          <p:cNvPr id="4" name="Slide Number Placeholder 3">
            <a:extLst>
              <a:ext uri="{FF2B5EF4-FFF2-40B4-BE49-F238E27FC236}">
                <a16:creationId xmlns:a16="http://schemas.microsoft.com/office/drawing/2014/main" id="{2048009A-A056-835F-6ADC-E7B488F2948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708301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D557A-F67E-74D1-6658-45273BFA9E55}"/>
              </a:ext>
            </a:extLst>
          </p:cNvPr>
          <p:cNvSpPr>
            <a:spLocks noGrp="1"/>
          </p:cNvSpPr>
          <p:nvPr>
            <p:ph type="title"/>
          </p:nvPr>
        </p:nvSpPr>
        <p:spPr/>
        <p:txBody>
          <a:bodyPr/>
          <a:lstStyle/>
          <a:p>
            <a:r>
              <a:rPr lang="en-US" dirty="0"/>
              <a:t>PAR/CSD Comment</a:t>
            </a:r>
          </a:p>
        </p:txBody>
      </p:sp>
      <p:sp>
        <p:nvSpPr>
          <p:cNvPr id="3" name="Content Placeholder 2">
            <a:extLst>
              <a:ext uri="{FF2B5EF4-FFF2-40B4-BE49-F238E27FC236}">
                <a16:creationId xmlns:a16="http://schemas.microsoft.com/office/drawing/2014/main" id="{8BCE6E29-C9F8-13C4-0FD4-1DEEAF2FC46E}"/>
              </a:ext>
            </a:extLst>
          </p:cNvPr>
          <p:cNvSpPr>
            <a:spLocks noGrp="1"/>
          </p:cNvSpPr>
          <p:nvPr>
            <p:ph idx="1"/>
          </p:nvPr>
        </p:nvSpPr>
        <p:spPr>
          <a:xfrm>
            <a:off x="914400" y="1981201"/>
            <a:ext cx="10896599" cy="4113213"/>
          </a:xfrm>
        </p:spPr>
        <p:txBody>
          <a:bodyPr>
            <a:normAutofit/>
          </a:bodyPr>
          <a:lstStyle/>
          <a:p>
            <a:pPr marL="0" indent="0"/>
            <a:r>
              <a:rPr lang="en-US" altLang="zh-CN" dirty="0">
                <a:sym typeface="+mn-ea"/>
              </a:rPr>
              <a:t>Baseline for PAR and CSD updates (clean version)</a:t>
            </a:r>
          </a:p>
          <a:p>
            <a:pPr lvl="1" indent="-342900">
              <a:buFont typeface="Arial" panose="020B0604020202020204" pitchFamily="34" charset="0"/>
              <a:buChar char="•"/>
            </a:pPr>
            <a:r>
              <a:rPr lang="en-US" altLang="zh-CN" dirty="0">
                <a:sym typeface="+mn-ea"/>
              </a:rPr>
              <a:t>PAR (</a:t>
            </a:r>
            <a:r>
              <a:rPr lang="en-US" altLang="zh-CN" dirty="0">
                <a:sym typeface="+mn-ea"/>
                <a:hlinkClick r:id="rId2"/>
              </a:rPr>
              <a:t>11-25/1376r0</a:t>
            </a:r>
            <a:r>
              <a:rPr lang="en-US" altLang="zh-CN" dirty="0">
                <a:sym typeface="+mn-ea"/>
              </a:rPr>
              <a:t>)</a:t>
            </a:r>
          </a:p>
          <a:p>
            <a:pPr lvl="1" indent="-342900">
              <a:buFont typeface="Arial" panose="020B0604020202020204" pitchFamily="34" charset="0"/>
              <a:buChar char="•"/>
            </a:pPr>
            <a:r>
              <a:rPr lang="en-US" altLang="zh-CN" dirty="0">
                <a:sym typeface="+mn-ea"/>
              </a:rPr>
              <a:t>CSD  </a:t>
            </a:r>
            <a:r>
              <a:rPr lang="en-US" altLang="zh-CN" dirty="0">
                <a:sym typeface="+mn-ea"/>
                <a:hlinkClick r:id="rId3"/>
              </a:rPr>
              <a:t>(</a:t>
            </a:r>
            <a:r>
              <a:rPr lang="en-US" altLang="zh-CN" dirty="0">
                <a:sym typeface="+mn-ea"/>
                <a:hlinkClick r:id="rId4"/>
              </a:rPr>
              <a:t>11-25/1377r0</a:t>
            </a:r>
            <a:r>
              <a:rPr lang="en-US" altLang="zh-CN" dirty="0">
                <a:sym typeface="+mn-ea"/>
                <a:hlinkClick r:id="rId3"/>
              </a:rPr>
              <a:t>)</a:t>
            </a:r>
            <a:endParaRPr lang="en-US" altLang="zh-CN" dirty="0">
              <a:sym typeface="+mn-ea"/>
            </a:endParaRPr>
          </a:p>
          <a:p>
            <a:pPr lvl="1" indent="-342900">
              <a:buFont typeface="Arial" panose="020B0604020202020204" pitchFamily="34" charset="0"/>
              <a:buChar char="•"/>
            </a:pPr>
            <a:endParaRPr lang="en-US" altLang="zh-CN" dirty="0">
              <a:sym typeface="+mn-ea"/>
            </a:endParaRPr>
          </a:p>
          <a:p>
            <a:pPr>
              <a:buFont typeface="Arial" panose="020B0604020202020204" pitchFamily="34" charset="0"/>
              <a:buChar char="•"/>
            </a:pPr>
            <a:r>
              <a:rPr lang="en-US" altLang="zh-CN" dirty="0">
                <a:sym typeface="+mn-ea"/>
              </a:rPr>
              <a:t>Comments</a:t>
            </a:r>
          </a:p>
          <a:p>
            <a:pPr>
              <a:buFont typeface="Arial" panose="020B0604020202020204" pitchFamily="34" charset="0"/>
              <a:buChar char="•"/>
            </a:pPr>
            <a:r>
              <a:rPr lang="en-US" altLang="zh-CN" sz="1800" dirty="0">
                <a:sym typeface="+mn-ea"/>
              </a:rPr>
              <a:t>802.19 : </a:t>
            </a:r>
            <a:r>
              <a:rPr lang="en-US" sz="1800" b="0" dirty="0">
                <a:hlinkClick r:id="rId5" tooltip="https://mentor.ieee.org/802.19/dcn/25/19-25-0042-00-0000-802-11bt-par-csd-comments.docx"/>
              </a:rPr>
              <a:t>https://mentor.ieee.org/802.19/dcn/25/19-25-0042-00-0000-802-11bt-par-csd-comments.docx</a:t>
            </a:r>
            <a:r>
              <a:rPr lang="en-US" sz="1800" b="0" dirty="0"/>
              <a:t> </a:t>
            </a:r>
          </a:p>
          <a:p>
            <a:pPr>
              <a:buFont typeface="Arial" panose="020B0604020202020204" pitchFamily="34" charset="0"/>
              <a:buChar char="•"/>
            </a:pPr>
            <a:r>
              <a:rPr lang="en-US" altLang="zh-CN" sz="1800" dirty="0">
                <a:sym typeface="+mn-ea"/>
              </a:rPr>
              <a:t>802.1 : </a:t>
            </a:r>
            <a:r>
              <a:rPr lang="en-US" sz="1800" b="0" u="sng" dirty="0">
                <a:hlinkClick r:id="rId6" tooltip="https://www.ieee802.org/1/files/public/docs2025/admin-PAR-CSD-comments-11bt-0725-v02.pdf"/>
              </a:rPr>
              <a:t>https://www.ieee802.org/1/files/public/docs2025/admin-PAR-CSD-comments-11bt-0725-v02.pdf</a:t>
            </a:r>
            <a:endParaRPr lang="en-US" sz="1800" b="0" u="sng" dirty="0"/>
          </a:p>
          <a:p>
            <a:pPr>
              <a:buFont typeface="Arial" panose="020B0604020202020204" pitchFamily="34" charset="0"/>
              <a:buChar char="•"/>
            </a:pPr>
            <a:r>
              <a:rPr lang="en-US" sz="1800" dirty="0"/>
              <a:t>802.15 :  </a:t>
            </a:r>
            <a:r>
              <a:rPr lang="en-US" sz="1800" b="0" u="sng" dirty="0">
                <a:hlinkClick r:id="rId7" tooltip="https://mentor.ieee.org/802.15/dcn/25/15-25-0362-00-0mag-802-15-comments-on-pars-july-2025.pptx"/>
              </a:rPr>
              <a:t>https://mentor.ieee.org/802.15/dcn/25/15-25-0362-00-0mag-802-15-comments-on-pars-july-2025.pptx</a:t>
            </a:r>
            <a:endParaRPr lang="en-US" sz="1800" b="0" u="sng" dirty="0"/>
          </a:p>
          <a:p>
            <a:pPr>
              <a:buFont typeface="Arial" panose="020B0604020202020204" pitchFamily="34" charset="0"/>
              <a:buChar char="•"/>
            </a:pPr>
            <a:endParaRPr lang="en-US" altLang="zh-CN" dirty="0">
              <a:sym typeface="+mn-ea"/>
            </a:endParaRPr>
          </a:p>
          <a:p>
            <a:endParaRPr lang="en-US" dirty="0"/>
          </a:p>
        </p:txBody>
      </p:sp>
      <p:sp>
        <p:nvSpPr>
          <p:cNvPr id="4" name="Slide Number Placeholder 3">
            <a:extLst>
              <a:ext uri="{FF2B5EF4-FFF2-40B4-BE49-F238E27FC236}">
                <a16:creationId xmlns:a16="http://schemas.microsoft.com/office/drawing/2014/main" id="{D83E94DC-2503-1995-4A33-3A31B67E183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963617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Post Quantum Crypto SG, July 2025</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47192-CED4-73E9-F431-D31C782939C2}"/>
              </a:ext>
            </a:extLst>
          </p:cNvPr>
          <p:cNvSpPr>
            <a:spLocks noGrp="1"/>
          </p:cNvSpPr>
          <p:nvPr>
            <p:ph type="title"/>
          </p:nvPr>
        </p:nvSpPr>
        <p:spPr/>
        <p:txBody>
          <a:bodyPr/>
          <a:lstStyle/>
          <a:p>
            <a:r>
              <a:rPr lang="en-US" dirty="0"/>
              <a:t>802.1 Comments</a:t>
            </a:r>
          </a:p>
        </p:txBody>
      </p:sp>
      <p:sp>
        <p:nvSpPr>
          <p:cNvPr id="3" name="Content Placeholder 2">
            <a:extLst>
              <a:ext uri="{FF2B5EF4-FFF2-40B4-BE49-F238E27FC236}">
                <a16:creationId xmlns:a16="http://schemas.microsoft.com/office/drawing/2014/main" id="{D4D0BA02-610F-2045-FEE3-9A0415444FC3}"/>
              </a:ext>
            </a:extLst>
          </p:cNvPr>
          <p:cNvSpPr>
            <a:spLocks noGrp="1"/>
          </p:cNvSpPr>
          <p:nvPr>
            <p:ph idx="1"/>
          </p:nvPr>
        </p:nvSpPr>
        <p:spPr>
          <a:xfrm>
            <a:off x="914401" y="1981201"/>
            <a:ext cx="10361084" cy="4190998"/>
          </a:xfrm>
        </p:spPr>
        <p:txBody>
          <a:bodyPr>
            <a:normAutofit fontScale="92500" lnSpcReduction="10000"/>
          </a:bodyPr>
          <a:lstStyle/>
          <a:p>
            <a:r>
              <a:rPr lang="en-US" dirty="0"/>
              <a:t>PAR</a:t>
            </a:r>
          </a:p>
          <a:p>
            <a:r>
              <a:rPr lang="en-US" dirty="0"/>
              <a:t> • Suggest Aligning the PAR title to “Support for Post Quantum Cryptography” </a:t>
            </a:r>
          </a:p>
          <a:p>
            <a:r>
              <a:rPr lang="en-US" dirty="0"/>
              <a:t>• 5.5 - Sentence 2 </a:t>
            </a:r>
          </a:p>
          <a:p>
            <a:r>
              <a:rPr lang="en-US" dirty="0"/>
              <a:t>	• Sentence 2: Suggest rewording "There is a strong market need to define postquantum protocols" to: "There is a strong market need to specify post-quantum resistant protocols". </a:t>
            </a:r>
          </a:p>
          <a:p>
            <a:r>
              <a:rPr lang="en-US" dirty="0"/>
              <a:t>	• Sentence 3: starting with "As an example", suggest rephrasing "digital signatures based classic cryptography" to "digital signatures based on classic cryptography". </a:t>
            </a:r>
          </a:p>
          <a:p>
            <a:r>
              <a:rPr lang="en-US" dirty="0"/>
              <a:t>	• Last sentence: Suggest removing last sentence "It is believed that these requirements will also appear in other market verticals". </a:t>
            </a:r>
          </a:p>
          <a:p>
            <a:r>
              <a:rPr lang="en-US" dirty="0"/>
              <a:t>• 8.1 • What section(s) do the FIPS references apply to?</a:t>
            </a:r>
          </a:p>
        </p:txBody>
      </p:sp>
      <p:sp>
        <p:nvSpPr>
          <p:cNvPr id="4" name="Slide Number Placeholder 3">
            <a:extLst>
              <a:ext uri="{FF2B5EF4-FFF2-40B4-BE49-F238E27FC236}">
                <a16:creationId xmlns:a16="http://schemas.microsoft.com/office/drawing/2014/main" id="{5E7DDF6F-38B5-3C9B-85B2-3F25753351E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695063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A05C0-A3F1-D7CB-9D50-AB4A4CB90311}"/>
              </a:ext>
            </a:extLst>
          </p:cNvPr>
          <p:cNvSpPr>
            <a:spLocks noGrp="1"/>
          </p:cNvSpPr>
          <p:nvPr>
            <p:ph type="title"/>
          </p:nvPr>
        </p:nvSpPr>
        <p:spPr/>
        <p:txBody>
          <a:bodyPr/>
          <a:lstStyle/>
          <a:p>
            <a:r>
              <a:rPr lang="en-US" dirty="0"/>
              <a:t>802.1 Comments </a:t>
            </a:r>
            <a:r>
              <a:rPr lang="en-US" dirty="0" err="1"/>
              <a:t>cont</a:t>
            </a:r>
            <a:endParaRPr lang="en-US" dirty="0"/>
          </a:p>
        </p:txBody>
      </p:sp>
      <p:sp>
        <p:nvSpPr>
          <p:cNvPr id="3" name="Content Placeholder 2">
            <a:extLst>
              <a:ext uri="{FF2B5EF4-FFF2-40B4-BE49-F238E27FC236}">
                <a16:creationId xmlns:a16="http://schemas.microsoft.com/office/drawing/2014/main" id="{FAE7FDA1-213A-B001-7DF1-8DD28F02DD63}"/>
              </a:ext>
            </a:extLst>
          </p:cNvPr>
          <p:cNvSpPr>
            <a:spLocks noGrp="1"/>
          </p:cNvSpPr>
          <p:nvPr>
            <p:ph idx="1"/>
          </p:nvPr>
        </p:nvSpPr>
        <p:spPr/>
        <p:txBody>
          <a:bodyPr>
            <a:normAutofit fontScale="92500"/>
          </a:bodyPr>
          <a:lstStyle/>
          <a:p>
            <a:r>
              <a:rPr lang="en-US" dirty="0"/>
              <a:t>CSD </a:t>
            </a:r>
          </a:p>
          <a:p>
            <a:r>
              <a:rPr lang="en-US" dirty="0"/>
              <a:t>• Overall: Suggest using the latest template document for the CSD </a:t>
            </a:r>
            <a:r>
              <a:rPr lang="en-US" dirty="0">
                <a:hlinkClick r:id="rId2"/>
              </a:rPr>
              <a:t>https://mentor.ieee.org/802-ec/dcn/18/ec-18-0064-02-0PNP-csd-templatein-doc-format.doc</a:t>
            </a:r>
            <a:endParaRPr lang="en-US" dirty="0"/>
          </a:p>
          <a:p>
            <a:r>
              <a:rPr lang="en-US" dirty="0"/>
              <a:t> • CSD - The title of the CSD is not consistent with the PAR, suggest rewording to "Support for Post Quantum Cryptography”</a:t>
            </a:r>
          </a:p>
          <a:p>
            <a:r>
              <a:rPr lang="en-US" dirty="0"/>
              <a:t> • 1.2.1 Page 2 Line 41: </a:t>
            </a:r>
          </a:p>
          <a:p>
            <a:pPr lvl="1"/>
            <a:r>
              <a:rPr lang="en-US" dirty="0"/>
              <a:t>• Suggest rewording "CRQC will void the security mechanisms" to "CRQC is expected to void or weaken the security mechanisms". </a:t>
            </a:r>
          </a:p>
          <a:p>
            <a:r>
              <a:rPr lang="en-US" dirty="0"/>
              <a:t>• 1.2.5 Page 4: </a:t>
            </a:r>
          </a:p>
          <a:p>
            <a:pPr lvl="1"/>
            <a:r>
              <a:rPr lang="en-US" dirty="0"/>
              <a:t>• Lines 16, 24 and 29 talk about both firmware and software. Suggest unifying terms to software.</a:t>
            </a:r>
          </a:p>
        </p:txBody>
      </p:sp>
      <p:sp>
        <p:nvSpPr>
          <p:cNvPr id="4" name="Slide Number Placeholder 3">
            <a:extLst>
              <a:ext uri="{FF2B5EF4-FFF2-40B4-BE49-F238E27FC236}">
                <a16:creationId xmlns:a16="http://schemas.microsoft.com/office/drawing/2014/main" id="{0C54E689-9101-4D2F-C387-3CAF281E6E3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39854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1068916" y="533400"/>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381000" y="990600"/>
            <a:ext cx="11353800" cy="5410200"/>
          </a:xfrm>
        </p:spPr>
        <p:txBody>
          <a:bodyPr/>
          <a:lstStyle/>
          <a:p>
            <a:pPr algn="l">
              <a:spcBef>
                <a:spcPts val="0"/>
              </a:spcBef>
              <a:spcAft>
                <a:spcPts val="0"/>
              </a:spcAft>
            </a:pPr>
            <a:r>
              <a:rPr lang="en-GB" sz="2800"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802.11 PARs and CSDs</a:t>
            </a:r>
          </a:p>
          <a:p>
            <a:r>
              <a:rPr lang="en-GB" sz="2800" dirty="0">
                <a:latin typeface="Calibri" panose="020F0502020204030204" pitchFamily="34" charset="0"/>
                <a:ea typeface="Calibri" panose="020F0502020204030204" pitchFamily="34" charset="0"/>
                <a:cs typeface="Calibri" panose="020F0502020204030204" pitchFamily="34" charset="0"/>
              </a:rPr>
              <a:t>P802.11bt - Amendment - Post-Quantum Cryptography, </a:t>
            </a:r>
            <a:r>
              <a:rPr lang="en-GB" sz="2800" dirty="0">
                <a:latin typeface="Calibri" panose="020F0502020204030204" pitchFamily="34" charset="0"/>
                <a:ea typeface="Calibri" panose="020F0502020204030204" pitchFamily="34" charset="0"/>
                <a:cs typeface="Calibri" panose="020F0502020204030204" pitchFamily="34" charset="0"/>
                <a:hlinkClick r:id="rId2"/>
              </a:rPr>
              <a:t>PAR</a:t>
            </a:r>
            <a:r>
              <a:rPr lang="en-GB" sz="2800" dirty="0">
                <a:latin typeface="Calibri" panose="020F0502020204030204" pitchFamily="34" charset="0"/>
                <a:ea typeface="Calibri" panose="020F0502020204030204" pitchFamily="34" charset="0"/>
                <a:cs typeface="Calibri" panose="020F0502020204030204" pitchFamily="34" charset="0"/>
              </a:rPr>
              <a:t> and </a:t>
            </a:r>
            <a:r>
              <a:rPr lang="en-GB" sz="2800" dirty="0">
                <a:latin typeface="Calibri" panose="020F0502020204030204" pitchFamily="34" charset="0"/>
                <a:ea typeface="Calibri" panose="020F0502020204030204" pitchFamily="34" charset="0"/>
                <a:cs typeface="Calibri" panose="020F0502020204030204" pitchFamily="34" charset="0"/>
                <a:hlinkClick r:id="rId3"/>
              </a:rPr>
              <a:t>CSD</a:t>
            </a:r>
            <a:endParaRPr lang="en-GB" sz="2800" dirty="0">
              <a:latin typeface="Calibri" panose="020F0502020204030204" pitchFamily="34" charset="0"/>
              <a:ea typeface="Calibri" panose="020F0502020204030204" pitchFamily="34" charset="0"/>
              <a:cs typeface="Calibri" panose="020F0502020204030204" pitchFamily="34" charset="0"/>
            </a:endParaRPr>
          </a:p>
          <a:p>
            <a:r>
              <a:rPr lang="en-GB" sz="2800" dirty="0"/>
              <a:t>Questions and comments:</a:t>
            </a:r>
          </a:p>
          <a:p>
            <a:pPr lvl="1"/>
            <a:r>
              <a:rPr lang="en-GB" sz="2400" dirty="0"/>
              <a:t>PAR: Scope of the project – </a:t>
            </a:r>
          </a:p>
          <a:p>
            <a:pPr lvl="2"/>
            <a:r>
              <a:rPr lang="en-GB" sz="2000" dirty="0"/>
              <a:t>Will the project consider hybrid protocols or pure PQC protocols?</a:t>
            </a:r>
            <a:endParaRPr lang="en-GB" sz="2000" dirty="0">
              <a:latin typeface="Calibri" panose="020F0502020204030204" pitchFamily="34" charset="0"/>
              <a:ea typeface="Calibri" panose="020F0502020204030204" pitchFamily="34" charset="0"/>
              <a:cs typeface="Calibri" panose="020F0502020204030204" pitchFamily="34" charset="0"/>
            </a:endParaRPr>
          </a:p>
          <a:p>
            <a:pPr lvl="2"/>
            <a:r>
              <a:rPr lang="en-GB" sz="2000" dirty="0">
                <a:ea typeface="Calibri" panose="020F0502020204030204" pitchFamily="34" charset="0"/>
                <a:cs typeface="Calibri" panose="020F0502020204030204" pitchFamily="34" charset="0"/>
              </a:rPr>
              <a:t>Scope states a</a:t>
            </a:r>
            <a:r>
              <a:rPr lang="en-GB" sz="2000" dirty="0"/>
              <a:t> password authenticated key exchange that uses PQC, - does 802.11 expect to use an existing password authentication for PQC, and if so which standard? This should be listed under additional explanatory notes,</a:t>
            </a:r>
          </a:p>
          <a:p>
            <a:pPr lvl="1"/>
            <a:r>
              <a:rPr lang="en-GB" sz="2400" dirty="0"/>
              <a:t> CSD:  (</a:t>
            </a:r>
            <a:r>
              <a:rPr lang="en-GB" sz="2000" dirty="0"/>
              <a:t>Cost factors)</a:t>
            </a:r>
          </a:p>
          <a:p>
            <a:pPr lvl="2"/>
            <a:r>
              <a:rPr lang="en-GB" sz="2000" dirty="0"/>
              <a:t>This section shows deleted text: Several quantum-secure algorithms have large outputs which will not fit in a single MSDU, compelling fragmentation of frames. This fragmentation/reassembly will result in a cost being borne by both the transmitter and receiver, basically every WLAN device.</a:t>
            </a:r>
          </a:p>
          <a:p>
            <a:pPr lvl="2"/>
            <a:r>
              <a:rPr lang="en-GB" sz="2000" dirty="0"/>
              <a:t>The text has been deleted, but these are valid concerns.  Why not leave them?</a:t>
            </a:r>
          </a:p>
          <a:p>
            <a:pPr algn="l">
              <a:spcBef>
                <a:spcPts val="0"/>
              </a:spcBef>
              <a:spcAft>
                <a:spcPts val="0"/>
              </a:spcAft>
            </a:pPr>
            <a:endParaRPr lang="en-GB" sz="2800"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spcAft>
                <a:spcPts val="0"/>
              </a:spcAft>
              <a:buNone/>
            </a:pP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7315200" y="6475413"/>
            <a:ext cx="4165600" cy="18256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tIns="0" bIns="0"/>
          <a:lstStyle>
            <a:defPPr>
              <a:defRPr lang="en-US"/>
            </a:defPPr>
            <a:lvl1pPr algn="l" rtl="0" fontAlgn="base">
              <a:spcBef>
                <a:spcPct val="0"/>
              </a:spcBef>
              <a:spcAft>
                <a:spcPct val="0"/>
              </a:spcAft>
              <a:defRPr sz="1200" kern="1200">
                <a:solidFill>
                  <a:schemeClr val="tx1"/>
                </a:solidFill>
                <a:latin typeface="+mj-lt"/>
                <a:ea typeface="ＭＳ Ｐゴシック" charset="0"/>
                <a:cs typeface="Calibri" panose="020F0502020204030204" pitchFamily="34"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34690604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43167-C02E-6935-074F-73028239F3FC}"/>
              </a:ext>
            </a:extLst>
          </p:cNvPr>
          <p:cNvSpPr>
            <a:spLocks noGrp="1"/>
          </p:cNvSpPr>
          <p:nvPr>
            <p:ph type="title"/>
          </p:nvPr>
        </p:nvSpPr>
        <p:spPr/>
        <p:txBody>
          <a:bodyPr/>
          <a:lstStyle/>
          <a:p>
            <a:r>
              <a:rPr lang="en-US" dirty="0"/>
              <a:t>802.19 Comments</a:t>
            </a:r>
          </a:p>
        </p:txBody>
      </p:sp>
      <p:sp>
        <p:nvSpPr>
          <p:cNvPr id="3" name="Content Placeholder 2">
            <a:extLst>
              <a:ext uri="{FF2B5EF4-FFF2-40B4-BE49-F238E27FC236}">
                <a16:creationId xmlns:a16="http://schemas.microsoft.com/office/drawing/2014/main" id="{6FB5E1F8-AD78-04F4-6638-7C00BC798050}"/>
              </a:ext>
            </a:extLst>
          </p:cNvPr>
          <p:cNvSpPr>
            <a:spLocks noGrp="1"/>
          </p:cNvSpPr>
          <p:nvPr>
            <p:ph idx="1"/>
          </p:nvPr>
        </p:nvSpPr>
        <p:spPr/>
        <p:txBody>
          <a:bodyPr>
            <a:normAutofit fontScale="70000" lnSpcReduction="20000"/>
          </a:bodyPr>
          <a:lstStyle/>
          <a:p>
            <a:r>
              <a:rPr lang="en-GB" dirty="0"/>
              <a:t>Comment:</a:t>
            </a:r>
            <a:endParaRPr lang="en-US" dirty="0"/>
          </a:p>
          <a:p>
            <a:r>
              <a:rPr lang="en-GB" dirty="0"/>
              <a:t>PAR and CSD only mention US and UK markets to indicate need for the project and broad market potential. </a:t>
            </a:r>
            <a:endParaRPr lang="en-US" dirty="0"/>
          </a:p>
          <a:p>
            <a:r>
              <a:rPr lang="en-GB" dirty="0"/>
              <a:t> </a:t>
            </a:r>
            <a:endParaRPr lang="en-US" dirty="0"/>
          </a:p>
          <a:p>
            <a:r>
              <a:rPr lang="en-GB" dirty="0"/>
              <a:t>Resolution:</a:t>
            </a:r>
            <a:endParaRPr lang="en-US" dirty="0"/>
          </a:p>
          <a:p>
            <a:r>
              <a:rPr lang="en-GB" dirty="0"/>
              <a:t>Add  below sentence to the ‘5.5 Need for the Project’ section of the PAR document </a:t>
            </a:r>
            <a:endParaRPr lang="en-US" dirty="0"/>
          </a:p>
          <a:p>
            <a:r>
              <a:rPr lang="en-GB" dirty="0"/>
              <a:t>‘In addition, the European Commission encourages Member States to develop comprehensive national strategies for PQC adoption’</a:t>
            </a:r>
            <a:endParaRPr lang="en-US" dirty="0"/>
          </a:p>
          <a:p>
            <a:r>
              <a:rPr lang="en-GB" dirty="0"/>
              <a:t> </a:t>
            </a:r>
            <a:endParaRPr lang="en-US" dirty="0"/>
          </a:p>
          <a:p>
            <a:r>
              <a:rPr lang="en-GB" dirty="0"/>
              <a:t>Add below sentence to the ‘Broad Market Potential’ section of the CSD document </a:t>
            </a:r>
            <a:endParaRPr lang="en-US" dirty="0"/>
          </a:p>
          <a:p>
            <a:r>
              <a:rPr lang="en-GB" dirty="0"/>
              <a:t>‘In Europe, the European Commission has published a Recommendation on a Coordinated Implementation Roadmap for the Transition to Post-Quantum Cryptography. [6]’</a:t>
            </a:r>
            <a:endParaRPr lang="en-US" dirty="0"/>
          </a:p>
          <a:p>
            <a:r>
              <a:rPr lang="en-GB" dirty="0"/>
              <a:t> </a:t>
            </a:r>
            <a:endParaRPr lang="en-US" dirty="0"/>
          </a:p>
          <a:p>
            <a:r>
              <a:rPr lang="en-GB" dirty="0"/>
              <a:t>Add reference [6] to References Section. </a:t>
            </a:r>
            <a:endParaRPr lang="en-US" dirty="0"/>
          </a:p>
          <a:p>
            <a:r>
              <a:rPr lang="en-GB" dirty="0"/>
              <a:t>[6] COMMISSION RECOMMENDATION of 11.4.2024on a Coordinated Implementation Roadmap for the transition to Post-Quantum Cryptography</a:t>
            </a:r>
            <a:endParaRPr lang="en-US" dirty="0"/>
          </a:p>
          <a:p>
            <a:endParaRPr lang="en-US" dirty="0"/>
          </a:p>
        </p:txBody>
      </p:sp>
      <p:sp>
        <p:nvSpPr>
          <p:cNvPr id="4" name="Slide Number Placeholder 3">
            <a:extLst>
              <a:ext uri="{FF2B5EF4-FFF2-40B4-BE49-F238E27FC236}">
                <a16:creationId xmlns:a16="http://schemas.microsoft.com/office/drawing/2014/main" id="{393BC131-43B9-DE91-D35E-B4F182DBEE4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TextBox 4">
            <a:extLst>
              <a:ext uri="{FF2B5EF4-FFF2-40B4-BE49-F238E27FC236}">
                <a16:creationId xmlns:a16="http://schemas.microsoft.com/office/drawing/2014/main" id="{105EA670-9B87-EFD1-3973-1174C040091B}"/>
              </a:ext>
            </a:extLst>
          </p:cNvPr>
          <p:cNvSpPr txBox="1"/>
          <p:nvPr/>
        </p:nvSpPr>
        <p:spPr>
          <a:xfrm>
            <a:off x="13748657" y="2079171"/>
            <a:ext cx="184731" cy="461665"/>
          </a:xfrm>
          <a:prstGeom prst="rect">
            <a:avLst/>
          </a:prstGeom>
          <a:noFill/>
        </p:spPr>
        <p:txBody>
          <a:bodyPr wrap="none" rtlCol="0">
            <a:normAutofit/>
          </a:bodyPr>
          <a:lstStyle/>
          <a:p>
            <a:endParaRPr lang="en-US" dirty="0"/>
          </a:p>
        </p:txBody>
      </p:sp>
    </p:spTree>
    <p:extLst>
      <p:ext uri="{BB962C8B-B14F-4D97-AF65-F5344CB8AC3E}">
        <p14:creationId xmlns:p14="http://schemas.microsoft.com/office/powerpoint/2010/main" val="3857506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0E9E0A-798B-45EF-F078-433D50972D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931E2-2B60-9F1B-EFA5-45E393225652}"/>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8C060E2F-B39D-A7D6-875D-B2EBAF65F963}"/>
              </a:ext>
            </a:extLst>
          </p:cNvPr>
          <p:cNvSpPr>
            <a:spLocks noGrp="1"/>
          </p:cNvSpPr>
          <p:nvPr>
            <p:ph idx="1"/>
          </p:nvPr>
        </p:nvSpPr>
        <p:spPr/>
        <p:txBody>
          <a:bodyPr/>
          <a:lstStyle/>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PQC Protocol Review, Dan Harkins (HPE) (</a:t>
            </a:r>
            <a:r>
              <a:rPr lang="en-US" altLang="zh-CN" sz="1800" b="0" dirty="0">
                <a:sym typeface="+mn-ea"/>
                <a:hlinkClick r:id="rId2"/>
              </a:rPr>
              <a:t>11-25/1313r1</a:t>
            </a:r>
            <a:r>
              <a:rPr lang="en-US" altLang="zh-CN" sz="1800" b="0" dirty="0">
                <a:sym typeface="+mn-ea"/>
              </a:rPr>
              <a:t>)</a:t>
            </a:r>
            <a:endParaRPr lang="en-US" sz="1800" b="0" i="0" dirty="0">
              <a:solidFill>
                <a:srgbClr val="222222"/>
              </a:solidFill>
              <a:effectLst/>
              <a:highlight>
                <a:srgbClr val="FFFFFF"/>
              </a:highlight>
              <a:cs typeface="Arial" panose="020B0604020202020204" pitchFamily="34" charset="0"/>
            </a:endParaRPr>
          </a:p>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PQC Protocol Definitions, Dan Harkins (HPE) (</a:t>
            </a:r>
            <a:r>
              <a:rPr lang="en-US" sz="1800" b="0" dirty="0">
                <a:solidFill>
                  <a:srgbClr val="222222"/>
                </a:solidFill>
                <a:highlight>
                  <a:srgbClr val="FFFFFF"/>
                </a:highlight>
                <a:cs typeface="Arial" panose="020B0604020202020204" pitchFamily="34" charset="0"/>
                <a:hlinkClick r:id="rId3"/>
              </a:rPr>
              <a:t>11-25/1108r2</a:t>
            </a:r>
            <a:r>
              <a:rPr lang="en-US" sz="1800" b="0" dirty="0">
                <a:solidFill>
                  <a:srgbClr val="222222"/>
                </a:solidFill>
                <a:highlight>
                  <a:srgbClr val="FFFFFF"/>
                </a:highlight>
                <a:cs typeface="Arial" panose="020B0604020202020204" pitchFamily="34" charset="0"/>
              </a:rPr>
              <a:t>)</a:t>
            </a:r>
          </a:p>
          <a:p>
            <a:pPr marL="400050">
              <a:lnSpc>
                <a:spcPct val="110000"/>
              </a:lnSpc>
              <a:spcBef>
                <a:spcPts val="0"/>
              </a:spcBef>
              <a:buFont typeface="+mj-lt"/>
              <a:buAutoNum type="arabicPeriod"/>
              <a:defRPr/>
            </a:pPr>
            <a:r>
              <a:rPr lang="en-US" sz="1800" b="0" dirty="0">
                <a:highlight>
                  <a:srgbClr val="FFFFFF"/>
                </a:highlight>
              </a:rPr>
              <a:t>Using proof of work techniques to protect against active attacks, Alex LUNGU (Samsung) (</a:t>
            </a:r>
            <a:r>
              <a:rPr lang="en-US" sz="1800" b="0" dirty="0">
                <a:highlight>
                  <a:srgbClr val="FFFFFF"/>
                </a:highlight>
                <a:hlinkClick r:id="rId4"/>
              </a:rPr>
              <a:t>11-25/1296r1</a:t>
            </a:r>
            <a:r>
              <a:rPr lang="en-US" sz="1800" b="0" dirty="0">
                <a:highlight>
                  <a:srgbClr val="FFFFFF"/>
                </a:highlight>
              </a:rPr>
              <a:t>)</a:t>
            </a:r>
            <a:endParaRPr lang="en-US" sz="1800" b="0" dirty="0">
              <a:solidFill>
                <a:srgbClr val="222222"/>
              </a:solidFill>
              <a:highlight>
                <a:srgbClr val="FFFFFF"/>
              </a:highlight>
              <a:cs typeface="Arial" panose="020B0604020202020204" pitchFamily="34" charset="0"/>
            </a:endParaRPr>
          </a:p>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Post-Quantum Opportunistic Wireless Encryption Specification, Alex Lungu (Samsung) (</a:t>
            </a:r>
            <a:r>
              <a:rPr lang="en-US" altLang="zh-CN" sz="1800" b="0" dirty="0">
                <a:sym typeface="+mn-ea"/>
                <a:hlinkClick r:id="rId5"/>
              </a:rPr>
              <a:t>11-25/1297r1</a:t>
            </a:r>
            <a:r>
              <a:rPr lang="en-US" altLang="zh-CN" sz="1800" b="0" dirty="0">
                <a:sym typeface="+mn-ea"/>
              </a:rPr>
              <a:t>)</a:t>
            </a:r>
          </a:p>
          <a:p>
            <a:pPr marL="400050">
              <a:lnSpc>
                <a:spcPct val="110000"/>
              </a:lnSpc>
              <a:spcBef>
                <a:spcPts val="0"/>
              </a:spcBef>
              <a:buFont typeface="+mj-lt"/>
              <a:buAutoNum type="arabicPeriod"/>
              <a:defRPr/>
            </a:pPr>
            <a:r>
              <a:rPr lang="en-US" altLang="zh-CN" sz="1800" b="0" dirty="0">
                <a:sym typeface="+mn-ea"/>
              </a:rPr>
              <a:t>ML-KEM in PASN, </a:t>
            </a:r>
            <a:r>
              <a:rPr lang="en-US" sz="1800" b="0" dirty="0" err="1"/>
              <a:t>Chumeng</a:t>
            </a:r>
            <a:r>
              <a:rPr lang="en-US" sz="1800" b="0" dirty="0"/>
              <a:t> Wang (ZTE) (</a:t>
            </a:r>
            <a:r>
              <a:rPr lang="en-US" sz="1800" b="0" dirty="0">
                <a:hlinkClick r:id="rId6"/>
              </a:rPr>
              <a:t>11-25/1302r1</a:t>
            </a:r>
            <a:r>
              <a:rPr lang="en-US" sz="1800" b="0" dirty="0"/>
              <a:t>)</a:t>
            </a:r>
            <a:endParaRPr lang="en-US" sz="1800" b="0" dirty="0">
              <a:sym typeface="+mn-ea"/>
            </a:endParaRPr>
          </a:p>
          <a:p>
            <a:pPr marL="400050">
              <a:lnSpc>
                <a:spcPct val="110000"/>
              </a:lnSpc>
              <a:spcBef>
                <a:spcPts val="0"/>
              </a:spcBef>
              <a:buFont typeface="+mj-lt"/>
              <a:buAutoNum type="arabicPeriod"/>
              <a:defRPr/>
            </a:pPr>
            <a:r>
              <a:rPr lang="en-US" altLang="zh-CN" sz="1800" b="0" dirty="0">
                <a:sym typeface="+mn-ea"/>
              </a:rPr>
              <a:t>ML-KEM in PASN PDT, </a:t>
            </a:r>
            <a:r>
              <a:rPr lang="en-US" sz="1800" b="0" dirty="0" err="1"/>
              <a:t>Chumeng</a:t>
            </a:r>
            <a:r>
              <a:rPr lang="en-US" sz="1800" b="0" dirty="0"/>
              <a:t> Wang (ZTE) (</a:t>
            </a:r>
            <a:r>
              <a:rPr lang="en-US" sz="1800" b="0" dirty="0">
                <a:hlinkClick r:id="rId7"/>
              </a:rPr>
              <a:t>11-25/1303r1</a:t>
            </a:r>
            <a:r>
              <a:rPr lang="en-US" sz="1800" b="0" dirty="0"/>
              <a:t>)</a:t>
            </a:r>
          </a:p>
        </p:txBody>
      </p:sp>
      <p:sp>
        <p:nvSpPr>
          <p:cNvPr id="4" name="Slide Number Placeholder 3">
            <a:extLst>
              <a:ext uri="{FF2B5EF4-FFF2-40B4-BE49-F238E27FC236}">
                <a16:creationId xmlns:a16="http://schemas.microsoft.com/office/drawing/2014/main" id="{28B0A7EA-5786-2704-BAFF-0255DCE26B13}"/>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8577983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187-6415-78FE-2DFC-E225A2C8B513}"/>
              </a:ext>
            </a:extLst>
          </p:cNvPr>
          <p:cNvSpPr>
            <a:spLocks noGrp="1"/>
          </p:cNvSpPr>
          <p:nvPr>
            <p:ph type="title"/>
          </p:nvPr>
        </p:nvSpPr>
        <p:spPr/>
        <p:txBody>
          <a:bodyPr/>
          <a:lstStyle/>
          <a:p>
            <a:r>
              <a:rPr lang="en-US" dirty="0"/>
              <a:t>Previous Contributions</a:t>
            </a:r>
          </a:p>
        </p:txBody>
      </p:sp>
      <p:sp>
        <p:nvSpPr>
          <p:cNvPr id="3" name="Content Placeholder 2">
            <a:extLst>
              <a:ext uri="{FF2B5EF4-FFF2-40B4-BE49-F238E27FC236}">
                <a16:creationId xmlns:a16="http://schemas.microsoft.com/office/drawing/2014/main" id="{45A9407E-E544-8016-A88D-EFAC408F4C90}"/>
              </a:ext>
            </a:extLst>
          </p:cNvPr>
          <p:cNvSpPr>
            <a:spLocks noGrp="1"/>
          </p:cNvSpPr>
          <p:nvPr>
            <p:ph idx="1"/>
          </p:nvPr>
        </p:nvSpPr>
        <p:spPr/>
        <p:txBody>
          <a:bodyPr/>
          <a:lstStyle/>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802.11, Dan Harkins (HPE) (</a:t>
            </a:r>
            <a:r>
              <a:rPr lang="en-US" altLang="zh-CN" sz="1400" b="0" dirty="0">
                <a:sym typeface="+mn-ea"/>
                <a:hlinkClick r:id="rId2"/>
              </a:rPr>
              <a:t>11-24/1103r1</a:t>
            </a:r>
            <a:r>
              <a:rPr lang="en-US" altLang="zh-CN" sz="1400" b="0" dirty="0">
                <a:sym typeface="+mn-ea"/>
              </a:rPr>
              <a:t>)</a:t>
            </a:r>
            <a:endParaRPr lang="en-US" sz="1400" b="0" i="0" dirty="0">
              <a:solidFill>
                <a:srgbClr val="222222"/>
              </a:solidFill>
              <a:effectLst/>
              <a:highlight>
                <a:srgbClr val="FFFFFF"/>
              </a:highlight>
              <a:cs typeface="Arial" panose="020B0604020202020204" pitchFamily="34" charset="0"/>
            </a:endParaRPr>
          </a:p>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Opportunistic Wireless Encryption (OWE), Alex Lungu (Samsung) (</a:t>
            </a:r>
            <a:r>
              <a:rPr lang="en-US" altLang="zh-CN" sz="1400" b="0" dirty="0">
                <a:sym typeface="+mn-ea"/>
                <a:hlinkClick r:id="rId3"/>
              </a:rPr>
              <a:t>11-25/0218r2</a:t>
            </a:r>
            <a:r>
              <a:rPr lang="en-US" altLang="zh-CN" sz="1400" b="0" dirty="0">
                <a:sym typeface="+mn-ea"/>
              </a:rPr>
              <a:t>)</a:t>
            </a:r>
          </a:p>
          <a:p>
            <a:pPr marL="57150" indent="0">
              <a:lnSpc>
                <a:spcPct val="110000"/>
              </a:lnSpc>
              <a:spcBef>
                <a:spcPts val="0"/>
              </a:spcBef>
              <a:defRPr/>
            </a:pPr>
            <a:r>
              <a:rPr lang="en-US" altLang="zh-CN" sz="1400" b="0" dirty="0">
                <a:sym typeface="+mn-ea"/>
              </a:rPr>
              <a:t>Post Quantum Crypto Project submission, Mike Montemurro (Huawei) (</a:t>
            </a:r>
            <a:r>
              <a:rPr lang="en-US" altLang="zh-CN" sz="1400" b="0" dirty="0">
                <a:sym typeface="+mn-ea"/>
                <a:hlinkClick r:id="rId4"/>
              </a:rPr>
              <a:t>11-25/0462r2</a:t>
            </a:r>
            <a:r>
              <a:rPr lang="en-US" altLang="zh-CN" sz="1400" b="0" dirty="0">
                <a:sym typeface="+mn-ea"/>
              </a:rPr>
              <a:t>)</a:t>
            </a:r>
          </a:p>
          <a:p>
            <a:pPr marL="0" indent="0"/>
            <a:r>
              <a:rPr lang="en-US" altLang="zh-CN" sz="1400" b="0" dirty="0">
                <a:sym typeface="+mn-ea"/>
              </a:rPr>
              <a:t>PQC Draft proposed PAR, Juan Carlos Zuniga (Cisco) </a:t>
            </a:r>
            <a:r>
              <a:rPr lang="en-GB" sz="1400" b="0" dirty="0"/>
              <a:t>(</a:t>
            </a:r>
            <a:r>
              <a:rPr lang="en-GB" sz="1400" b="0" dirty="0">
                <a:hlinkClick r:id="rId5"/>
              </a:rPr>
              <a:t>11-25/0471r2</a:t>
            </a:r>
            <a:r>
              <a:rPr lang="en-GB" sz="1400" b="0" dirty="0"/>
              <a:t>)</a:t>
            </a:r>
            <a:endParaRPr lang="en-US" altLang="zh-CN" sz="1400" b="0" dirty="0">
              <a:sym typeface="+mn-ea"/>
            </a:endParaRPr>
          </a:p>
          <a:p>
            <a:pPr marL="0" indent="0"/>
            <a:r>
              <a:rPr lang="en-US" altLang="zh-CN" sz="1400" b="0" dirty="0">
                <a:sym typeface="+mn-ea"/>
              </a:rPr>
              <a:t>PQC Draft Proposed CSD, Juan Carlos Zuniga (Cisco) </a:t>
            </a:r>
            <a:r>
              <a:rPr lang="en-GB" sz="1400" b="0" dirty="0"/>
              <a:t>(</a:t>
            </a:r>
            <a:r>
              <a:rPr lang="en-GB" sz="1400" b="0" dirty="0">
                <a:hlinkClick r:id="rId6"/>
              </a:rPr>
              <a:t>11-25/0472r2</a:t>
            </a:r>
            <a:r>
              <a:rPr lang="en-GB" sz="1400" b="0" dirty="0"/>
              <a:t>)</a:t>
            </a:r>
            <a:endParaRPr lang="en-US" sz="1400" b="0" dirty="0">
              <a:solidFill>
                <a:srgbClr val="222222"/>
              </a:solidFill>
              <a:highlight>
                <a:srgbClr val="FFFFFF"/>
              </a:highlight>
              <a:cs typeface="Arial" panose="020B0604020202020204" pitchFamily="34" charset="0"/>
            </a:endParaRPr>
          </a:p>
          <a:p>
            <a:pPr marL="0" indent="0"/>
            <a:r>
              <a:rPr lang="en-US" altLang="zh-CN" sz="1400" b="0" dirty="0">
                <a:solidFill>
                  <a:srgbClr val="222222"/>
                </a:solidFill>
                <a:highlight>
                  <a:srgbClr val="FFFFFF"/>
                </a:highlight>
                <a:cs typeface="Arial" panose="020B0604020202020204" pitchFamily="34" charset="0"/>
                <a:sym typeface="+mn-ea"/>
              </a:rPr>
              <a:t>”View on PQC” Jay Yang (ZTE) (</a:t>
            </a:r>
            <a:r>
              <a:rPr lang="en-US" altLang="zh-CN" sz="1400" b="0" dirty="0">
                <a:solidFill>
                  <a:srgbClr val="222222"/>
                </a:solidFill>
                <a:highlight>
                  <a:srgbClr val="FFFFFF"/>
                </a:highlight>
                <a:cs typeface="Arial" panose="020B0604020202020204" pitchFamily="34" charset="0"/>
                <a:sym typeface="+mn-ea"/>
                <a:hlinkClick r:id="rId7"/>
              </a:rPr>
              <a:t>11-25/0528r0</a:t>
            </a:r>
            <a:r>
              <a:rPr lang="en-US" altLang="zh-CN" sz="1400" b="0" dirty="0">
                <a:solidFill>
                  <a:srgbClr val="222222"/>
                </a:solidFill>
                <a:highlight>
                  <a:srgbClr val="FFFFFF"/>
                </a:highlight>
                <a:cs typeface="Arial" panose="020B0604020202020204" pitchFamily="34" charset="0"/>
                <a:sym typeface="+mn-ea"/>
              </a:rPr>
              <a:t>)</a:t>
            </a:r>
          </a:p>
          <a:p>
            <a:pPr marL="0" indent="0"/>
            <a:r>
              <a:rPr lang="en-GB" sz="1400" b="0" dirty="0"/>
              <a:t>ML-KEM in 802.11, Jay Yang (ZTE) (</a:t>
            </a:r>
            <a:r>
              <a:rPr lang="en-GB" sz="1400" b="0" dirty="0">
                <a:hlinkClick r:id="rId8"/>
              </a:rPr>
              <a:t>11-25/0722r0</a:t>
            </a:r>
            <a:r>
              <a:rPr lang="en-GB" sz="1400" b="0" dirty="0"/>
              <a:t>)</a:t>
            </a:r>
          </a:p>
          <a:p>
            <a:pPr marL="0" indent="0"/>
            <a:r>
              <a:rPr lang="en-GB" sz="1400" b="0" dirty="0"/>
              <a:t>A PQC PAKE, Dan Harkins (HPE) (</a:t>
            </a:r>
            <a:r>
              <a:rPr lang="en-GB" sz="1400" b="0" dirty="0">
                <a:hlinkClick r:id="rId8"/>
              </a:rPr>
              <a:t>11-25/0770r1</a:t>
            </a:r>
            <a:r>
              <a:rPr lang="en-GB" sz="1400" b="0" dirty="0"/>
              <a:t>)</a:t>
            </a:r>
          </a:p>
          <a:p>
            <a:pPr marL="0" indent="0"/>
            <a:endParaRPr lang="en-US" altLang="zh-CN" sz="1400" b="0" dirty="0">
              <a:sym typeface="+mn-ea"/>
            </a:endParaRPr>
          </a:p>
        </p:txBody>
      </p:sp>
      <p:sp>
        <p:nvSpPr>
          <p:cNvPr id="4" name="Slide Number Placeholder 3">
            <a:extLst>
              <a:ext uri="{FF2B5EF4-FFF2-40B4-BE49-F238E27FC236}">
                <a16:creationId xmlns:a16="http://schemas.microsoft.com/office/drawing/2014/main" id="{4CBE3672-85F2-9689-FBDE-AE190109CC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5692474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E3A6031-7A7A-A746-9210-1D2AD3372A27}"/>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TextBox 3">
            <a:extLst>
              <a:ext uri="{FF2B5EF4-FFF2-40B4-BE49-F238E27FC236}">
                <a16:creationId xmlns:a16="http://schemas.microsoft.com/office/drawing/2014/main" id="{C2E088E6-BA48-895A-E75C-E2C4BCC02B07}"/>
              </a:ext>
            </a:extLst>
          </p:cNvPr>
          <p:cNvSpPr txBox="1"/>
          <p:nvPr/>
        </p:nvSpPr>
        <p:spPr>
          <a:xfrm>
            <a:off x="5029200" y="3200400"/>
            <a:ext cx="1200970" cy="461665"/>
          </a:xfrm>
          <a:prstGeom prst="rect">
            <a:avLst/>
          </a:prstGeom>
          <a:noFill/>
        </p:spPr>
        <p:txBody>
          <a:bodyPr wrap="none" rtlCol="0">
            <a:spAutoFit/>
          </a:bodyPr>
          <a:lstStyle/>
          <a:p>
            <a:r>
              <a:rPr lang="en-US" dirty="0">
                <a:solidFill>
                  <a:schemeClr val="tx1"/>
                </a:solidFill>
              </a:rPr>
              <a:t>Back up</a:t>
            </a:r>
          </a:p>
        </p:txBody>
      </p:sp>
    </p:spTree>
    <p:extLst>
      <p:ext uri="{BB962C8B-B14F-4D97-AF65-F5344CB8AC3E}">
        <p14:creationId xmlns:p14="http://schemas.microsoft.com/office/powerpoint/2010/main" val="34122877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D77C7-98C3-228B-E0DB-CF50456A9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F0D9FC-E9B4-77EF-9685-4EC76251BDBB}"/>
              </a:ext>
            </a:extLst>
          </p:cNvPr>
          <p:cNvSpPr>
            <a:spLocks noGrp="1"/>
          </p:cNvSpPr>
          <p:nvPr>
            <p:ph type="title"/>
          </p:nvPr>
        </p:nvSpPr>
        <p:spPr/>
        <p:txBody>
          <a:bodyPr/>
          <a:lstStyle/>
          <a:p>
            <a:r>
              <a:rPr lang="en-GB" dirty="0"/>
              <a:t>PAR Approval Motion</a:t>
            </a:r>
          </a:p>
        </p:txBody>
      </p:sp>
      <p:sp>
        <p:nvSpPr>
          <p:cNvPr id="3" name="Content Placeholder 2">
            <a:extLst>
              <a:ext uri="{FF2B5EF4-FFF2-40B4-BE49-F238E27FC236}">
                <a16:creationId xmlns:a16="http://schemas.microsoft.com/office/drawing/2014/main" id="{9B2D0803-DDB4-8BF5-8AD7-212DBE644BD9}"/>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PAR contained in the document referenced below meets IEEE-SA guidelines,</a:t>
            </a:r>
            <a:endParaRPr lang="en-US" b="0" dirty="0"/>
          </a:p>
          <a:p>
            <a:r>
              <a:rPr lang="en-US" b="0" dirty="0"/>
              <a:t> </a:t>
            </a:r>
          </a:p>
          <a:p>
            <a:r>
              <a:rPr lang="en-US" dirty="0"/>
              <a:t>Request that the PAR contained in </a:t>
            </a:r>
            <a:r>
              <a:rPr lang="en-US" dirty="0">
                <a:hlinkClick r:id="rId2"/>
              </a:rPr>
              <a:t>11-25-0597r5</a:t>
            </a:r>
            <a:r>
              <a:rPr lang="en-US" dirty="0"/>
              <a:t> be posted to the IEEE 802 LMSC agenda for LMSC approval to submit to </a:t>
            </a:r>
            <a:r>
              <a:rPr lang="en-US" dirty="0" err="1"/>
              <a:t>NesCom</a:t>
            </a:r>
            <a:r>
              <a:rPr lang="en-US" dirty="0"/>
              <a:t>, granting the WG chair editorial license.</a:t>
            </a:r>
          </a:p>
          <a:p>
            <a:endParaRPr lang="en-GB" dirty="0"/>
          </a:p>
          <a:p>
            <a:r>
              <a:rPr lang="en-GB" dirty="0"/>
              <a:t>Move: Jouni Malinen</a:t>
            </a:r>
          </a:p>
          <a:p>
            <a:r>
              <a:rPr lang="en-GB" dirty="0" err="1"/>
              <a:t>Second:Dan</a:t>
            </a:r>
            <a:r>
              <a:rPr lang="en-GB" dirty="0"/>
              <a:t> Harkins</a:t>
            </a:r>
          </a:p>
          <a:p>
            <a:endParaRPr lang="en-GB" dirty="0"/>
          </a:p>
          <a:p>
            <a:r>
              <a:rPr lang="en-GB" dirty="0"/>
              <a:t>Yes: 54</a:t>
            </a:r>
          </a:p>
          <a:p>
            <a:r>
              <a:rPr lang="en-GB" dirty="0"/>
              <a:t>No: 0</a:t>
            </a:r>
          </a:p>
          <a:p>
            <a:r>
              <a:rPr lang="en-GB" dirty="0"/>
              <a:t>Abstain: 1</a:t>
            </a:r>
          </a:p>
          <a:p>
            <a:endParaRPr lang="en-GB" dirty="0"/>
          </a:p>
          <a:p>
            <a:r>
              <a:rPr lang="en-GB" dirty="0"/>
              <a:t>Motion Passed</a:t>
            </a:r>
          </a:p>
        </p:txBody>
      </p:sp>
      <p:sp>
        <p:nvSpPr>
          <p:cNvPr id="4" name="Slide Number Placeholder 3">
            <a:extLst>
              <a:ext uri="{FF2B5EF4-FFF2-40B4-BE49-F238E27FC236}">
                <a16:creationId xmlns:a16="http://schemas.microsoft.com/office/drawing/2014/main" id="{2249ACC3-4834-E38F-26CF-707EC2672E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9245820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70E1F-EF82-9CEA-B7B4-30727E23D5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318BA4-0C93-9B5E-361A-EF12B4324F91}"/>
              </a:ext>
            </a:extLst>
          </p:cNvPr>
          <p:cNvSpPr>
            <a:spLocks noGrp="1"/>
          </p:cNvSpPr>
          <p:nvPr>
            <p:ph type="title"/>
          </p:nvPr>
        </p:nvSpPr>
        <p:spPr/>
        <p:txBody>
          <a:bodyPr/>
          <a:lstStyle/>
          <a:p>
            <a:r>
              <a:rPr lang="en-GB" dirty="0"/>
              <a:t>CSD Approval Motion</a:t>
            </a:r>
          </a:p>
        </p:txBody>
      </p:sp>
      <p:sp>
        <p:nvSpPr>
          <p:cNvPr id="3" name="Content Placeholder 2">
            <a:extLst>
              <a:ext uri="{FF2B5EF4-FFF2-40B4-BE49-F238E27FC236}">
                <a16:creationId xmlns:a16="http://schemas.microsoft.com/office/drawing/2014/main" id="{494850B2-2C70-5A65-38E1-E232A380E796}"/>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CSD contained in the document referenced below meets IEEE-SA guidelines,</a:t>
            </a:r>
            <a:endParaRPr lang="en-US" b="0" dirty="0"/>
          </a:p>
          <a:p>
            <a:r>
              <a:rPr lang="en-US" b="0" dirty="0"/>
              <a:t> </a:t>
            </a:r>
          </a:p>
          <a:p>
            <a:r>
              <a:rPr lang="en-US" dirty="0"/>
              <a:t>Request that the CSD contained in </a:t>
            </a:r>
            <a:r>
              <a:rPr lang="en-US" dirty="0">
                <a:hlinkClick r:id="rId2"/>
              </a:rPr>
              <a:t>11-25-0598r3</a:t>
            </a:r>
            <a:r>
              <a:rPr lang="en-US" dirty="0"/>
              <a:t> be posted to the IEEE 802 LMSC agenda for LMSC approval, granting the WG chair editorial license.</a:t>
            </a:r>
          </a:p>
          <a:p>
            <a:endParaRPr lang="en-GB" dirty="0"/>
          </a:p>
          <a:p>
            <a:r>
              <a:rPr lang="en-GB" dirty="0"/>
              <a:t>Move: Tuncer </a:t>
            </a:r>
            <a:r>
              <a:rPr lang="en-GB" dirty="0" err="1"/>
              <a:t>Baykas</a:t>
            </a:r>
            <a:endParaRPr lang="en-GB" dirty="0"/>
          </a:p>
          <a:p>
            <a:r>
              <a:rPr lang="en-GB" dirty="0" err="1"/>
              <a:t>Second:Mark</a:t>
            </a:r>
            <a:r>
              <a:rPr lang="en-GB" dirty="0"/>
              <a:t> Hamilton</a:t>
            </a:r>
          </a:p>
          <a:p>
            <a:endParaRPr lang="en-GB" dirty="0"/>
          </a:p>
          <a:p>
            <a:r>
              <a:rPr lang="en-GB" dirty="0"/>
              <a:t>Yes: 44</a:t>
            </a:r>
          </a:p>
          <a:p>
            <a:r>
              <a:rPr lang="en-GB" dirty="0"/>
              <a:t>No: 0</a:t>
            </a:r>
          </a:p>
          <a:p>
            <a:r>
              <a:rPr lang="en-GB" dirty="0"/>
              <a:t>Abstain: 2</a:t>
            </a:r>
          </a:p>
          <a:p>
            <a:endParaRPr lang="en-GB" dirty="0"/>
          </a:p>
          <a:p>
            <a:r>
              <a:rPr lang="en-GB" dirty="0"/>
              <a:t>Motion Passed</a:t>
            </a:r>
          </a:p>
        </p:txBody>
      </p:sp>
      <p:sp>
        <p:nvSpPr>
          <p:cNvPr id="4" name="Slide Number Placeholder 3">
            <a:extLst>
              <a:ext uri="{FF2B5EF4-FFF2-40B4-BE49-F238E27FC236}">
                <a16:creationId xmlns:a16="http://schemas.microsoft.com/office/drawing/2014/main" id="{F6BA3770-F057-E1AC-1B43-BC5059E1FBEC}"/>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1312496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PQC SG Background and Kickoff</a:t>
            </a:r>
            <a:endParaRPr lang="zh-CN" altLang="en-US" sz="2800" dirty="0"/>
          </a:p>
        </p:txBody>
      </p:sp>
      <p:sp>
        <p:nvSpPr>
          <p:cNvPr id="3" name="内容占位符 2"/>
          <p:cNvSpPr>
            <a:spLocks noGrp="1"/>
          </p:cNvSpPr>
          <p:nvPr>
            <p:ph idx="1"/>
          </p:nvPr>
        </p:nvSpPr>
        <p:spPr>
          <a:xfrm>
            <a:off x="457200" y="1828842"/>
            <a:ext cx="10818813" cy="4675189"/>
          </a:xfrm>
        </p:spPr>
        <p:txBody>
          <a:bodyPr>
            <a:normAutofit fontScale="62500" lnSpcReduction="20000"/>
          </a:bodyPr>
          <a:lstStyle/>
          <a:p>
            <a:r>
              <a:rPr lang="en-US" altLang="zh-CN" sz="2800" dirty="0">
                <a:sym typeface="+mn-ea"/>
              </a:rPr>
              <a:t>Background</a:t>
            </a:r>
          </a:p>
          <a:p>
            <a:pPr marL="857250" lvl="1" indent="-457200">
              <a:buFont typeface="Arial" panose="020B0604020202020204" pitchFamily="34" charset="0"/>
              <a:buChar char="•"/>
            </a:pPr>
            <a:r>
              <a:rPr lang="en-US" altLang="zh-CN" sz="2900" dirty="0">
                <a:sym typeface="+mn-ea"/>
              </a:rPr>
              <a:t>Two Post Quantum Presentations were given during the March 11 Plenary WNG SC session: </a:t>
            </a:r>
            <a:endParaRPr lang="en-US" sz="2900" dirty="0">
              <a:solidFill>
                <a:srgbClr val="222222"/>
              </a:solidFill>
              <a:highlight>
                <a:srgbClr val="FFFFFF"/>
              </a:highlight>
              <a:cs typeface="Arial" panose="020B0604020202020204" pitchFamily="34" charset="0"/>
              <a:sym typeface="+mn-ea"/>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802.11”, Dan Harkins (HPE) (</a:t>
            </a:r>
            <a:r>
              <a:rPr lang="en-US" altLang="zh-CN" sz="2600" dirty="0">
                <a:sym typeface="+mn-ea"/>
                <a:hlinkClick r:id="rId2"/>
              </a:rPr>
              <a:t>11-24/1103r1</a:t>
            </a:r>
            <a:r>
              <a:rPr lang="en-US" altLang="zh-CN" sz="2600" dirty="0">
                <a:sym typeface="+mn-ea"/>
              </a:rPr>
              <a:t>)</a:t>
            </a:r>
            <a:endParaRPr lang="en-US" sz="2600" b="0" i="0" dirty="0">
              <a:solidFill>
                <a:srgbClr val="222222"/>
              </a:solidFill>
              <a:effectLst/>
              <a:highlight>
                <a:srgbClr val="FFFFFF"/>
              </a:highlight>
              <a:cs typeface="Arial" panose="020B0604020202020204" pitchFamily="34" charset="0"/>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Opportunistic Wireless Encryption (OWE)”, Alex Lungu (Samsung) (</a:t>
            </a:r>
            <a:r>
              <a:rPr lang="en-US" altLang="zh-CN" sz="2600" dirty="0">
                <a:sym typeface="+mn-ea"/>
                <a:hlinkClick r:id="rId3"/>
              </a:rPr>
              <a:t>11-25/0218r2</a:t>
            </a:r>
            <a:r>
              <a:rPr lang="en-US" altLang="zh-CN" sz="2600" dirty="0">
                <a:sym typeface="+mn-ea"/>
              </a:rPr>
              <a:t>)</a:t>
            </a:r>
            <a:endParaRPr lang="en-US" sz="2600" dirty="0">
              <a:solidFill>
                <a:srgbClr val="222222"/>
              </a:solidFill>
              <a:highlight>
                <a:srgbClr val="FFFFFF"/>
              </a:highlight>
              <a:cs typeface="Arial" panose="020B0604020202020204" pitchFamily="34" charset="0"/>
            </a:endParaRPr>
          </a:p>
          <a:p>
            <a:pPr marL="800100" lvl="1" indent="-457200">
              <a:buFont typeface="Arial" panose="020B0604020202020204" pitchFamily="34" charset="0"/>
              <a:buChar char="•"/>
            </a:pPr>
            <a:r>
              <a:rPr lang="en-US" altLang="zh-CN" sz="2900" dirty="0">
                <a:sym typeface="+mn-ea"/>
              </a:rPr>
              <a:t>Three presentations were given during the mid-week Plenary</a:t>
            </a:r>
          </a:p>
          <a:p>
            <a:pPr marL="1200150" lvl="2" indent="-457200">
              <a:buFont typeface="Arial" panose="020B0604020202020204" pitchFamily="34" charset="0"/>
              <a:buChar char="•"/>
            </a:pPr>
            <a:r>
              <a:rPr lang="en-US" altLang="zh-CN" sz="2600" dirty="0">
                <a:sym typeface="+mn-ea"/>
              </a:rPr>
              <a:t>Post Quantum Crypto Project submission, Mike Montemurro (Huawei) (</a:t>
            </a:r>
            <a:r>
              <a:rPr lang="en-US" altLang="zh-CN" sz="2600" dirty="0">
                <a:sym typeface="+mn-ea"/>
                <a:hlinkClick r:id="rId4"/>
              </a:rPr>
              <a:t>11-25/0462r2</a:t>
            </a:r>
            <a:r>
              <a:rPr lang="en-US" altLang="zh-CN" sz="2600" dirty="0">
                <a:sym typeface="+mn-ea"/>
              </a:rPr>
              <a:t>)</a:t>
            </a:r>
          </a:p>
          <a:p>
            <a:pPr marL="1200150" lvl="2" indent="-457200">
              <a:buFont typeface="Arial" panose="020B0604020202020204" pitchFamily="34" charset="0"/>
              <a:buChar char="•"/>
            </a:pPr>
            <a:r>
              <a:rPr lang="en-US" altLang="zh-CN" sz="2600" dirty="0">
                <a:sym typeface="+mn-ea"/>
              </a:rPr>
              <a:t>PQC Draft proposed PAR, Juan Carlos Zuniga (Cisco) </a:t>
            </a:r>
            <a:r>
              <a:rPr lang="en-GB" sz="2600" dirty="0"/>
              <a:t>(</a:t>
            </a:r>
            <a:r>
              <a:rPr lang="en-GB" sz="2600" dirty="0">
                <a:hlinkClick r:id="rId5"/>
              </a:rPr>
              <a:t>11-25/0471r2</a:t>
            </a:r>
            <a:r>
              <a:rPr lang="en-GB" sz="2600" dirty="0"/>
              <a:t>)</a:t>
            </a:r>
            <a:endParaRPr lang="en-US" altLang="zh-CN" sz="2600" dirty="0">
              <a:sym typeface="+mn-ea"/>
            </a:endParaRPr>
          </a:p>
          <a:p>
            <a:pPr marL="1200150" lvl="2" indent="-457200">
              <a:buFont typeface="Arial" panose="020B0604020202020204" pitchFamily="34" charset="0"/>
              <a:buChar char="•"/>
            </a:pPr>
            <a:r>
              <a:rPr lang="en-US" altLang="zh-CN" sz="2600" dirty="0">
                <a:sym typeface="+mn-ea"/>
              </a:rPr>
              <a:t>PQC Draft Proposed CSD, Juan Carlos Zuniga (Cisco) </a:t>
            </a:r>
            <a:r>
              <a:rPr lang="en-GB" sz="2600" dirty="0"/>
              <a:t>(</a:t>
            </a:r>
            <a:r>
              <a:rPr lang="en-GB" sz="2600" dirty="0">
                <a:hlinkClick r:id="rId6"/>
              </a:rPr>
              <a:t>11-25/0472r2</a:t>
            </a:r>
            <a:r>
              <a:rPr lang="en-GB" sz="2600" dirty="0"/>
              <a:t>)</a:t>
            </a:r>
            <a:endParaRPr lang="en-US" altLang="zh-CN" sz="2600" dirty="0">
              <a:sym typeface="+mn-ea"/>
            </a:endParaRPr>
          </a:p>
          <a:p>
            <a:pPr marL="800100" lvl="1" indent="-457200">
              <a:buFont typeface="Arial" panose="020B0604020202020204" pitchFamily="34" charset="0"/>
              <a:buChar char="•"/>
            </a:pPr>
            <a:r>
              <a:rPr lang="en-US" altLang="zh-CN" sz="2900" dirty="0">
                <a:sym typeface="+mn-ea"/>
              </a:rPr>
              <a:t>The formation of PQC SG was approved at the 2025 March session, see slide 16 (Motion #10) in </a:t>
            </a:r>
            <a:r>
              <a:rPr lang="en-US" altLang="zh-CN" sz="2900" dirty="0">
                <a:hlinkClick r:id="rId7"/>
              </a:rPr>
              <a:t>https://mentor.ieee.org/802.11/dcn/25/11-25-0217-04-0000-march-2025-working-group-motions.pptx</a:t>
            </a:r>
            <a:r>
              <a:rPr lang="en-US" altLang="zh-CN" sz="2900" dirty="0"/>
              <a:t> </a:t>
            </a:r>
          </a:p>
          <a:p>
            <a:pPr marL="800100" lvl="1" indent="-457200">
              <a:buFont typeface="Arial" panose="020B0604020202020204" pitchFamily="34" charset="0"/>
              <a:buChar char="•"/>
            </a:pPr>
            <a:r>
              <a:rPr lang="en-US" altLang="zh-CN" sz="2900" dirty="0">
                <a:sym typeface="+mn-ea"/>
              </a:rPr>
              <a:t>Stephen Orr was appointed as the chair of PQC SG</a:t>
            </a:r>
          </a:p>
          <a:p>
            <a:pPr marL="685800" lvl="1" indent="-342900">
              <a:buFontTx/>
              <a:buChar char="-"/>
            </a:pPr>
            <a:endParaRPr lang="en-US" altLang="zh-CN" sz="2500" dirty="0">
              <a:sym typeface="+mn-ea"/>
            </a:endParaRPr>
          </a:p>
          <a:p>
            <a:r>
              <a:rPr lang="en-US" altLang="zh-CN" sz="2800" dirty="0">
                <a:sym typeface="+mn-ea"/>
              </a:rPr>
              <a:t>Scope: </a:t>
            </a:r>
            <a:endParaRPr lang="en-US" altLang="zh-CN" sz="2800" b="0" dirty="0">
              <a:sym typeface="+mn-ea"/>
            </a:endParaRPr>
          </a:p>
          <a:p>
            <a:pPr marL="685800" lvl="1" indent="-342900">
              <a:buFontTx/>
              <a:buChar char="-"/>
            </a:pPr>
            <a:r>
              <a:rPr lang="en-US" sz="2900" dirty="0">
                <a:solidFill>
                  <a:schemeClr val="tx1"/>
                </a:solidFill>
              </a:rPr>
              <a:t>Post-Quantum Cryptography (PQC) Study Group: Enhance 802.11 WLAN security with post-quantum cryptography </a:t>
            </a:r>
          </a:p>
          <a:p>
            <a:endParaRPr lang="en-US" altLang="zh-CN" sz="2800" dirty="0">
              <a:sym typeface="+mn-ea"/>
            </a:endParaRPr>
          </a:p>
          <a:p>
            <a:r>
              <a:rPr lang="en-US" altLang="zh-CN" sz="2800" dirty="0">
                <a:sym typeface="+mn-ea"/>
              </a:rPr>
              <a:t>Outp</a:t>
            </a:r>
            <a:r>
              <a:rPr lang="en-US" altLang="zh-CN" sz="2700" dirty="0">
                <a:sym typeface="+mn-ea"/>
              </a:rPr>
              <a:t>ut: </a:t>
            </a:r>
            <a:r>
              <a:rPr lang="en-US" altLang="zh-CN" sz="2900" b="0" dirty="0">
                <a:sym typeface="+mn-ea"/>
              </a:rPr>
              <a:t>C</a:t>
            </a:r>
            <a:r>
              <a:rPr lang="en-US" altLang="zh-CN" sz="2900" b="0" dirty="0"/>
              <a:t>omplete a PAR and CSD at or before the May 2025 Interim session</a:t>
            </a:r>
            <a:endParaRPr lang="en-US" altLang="zh-CN" sz="2900" b="0" dirty="0">
              <a:sym typeface="+mn-ea"/>
            </a:endParaRPr>
          </a:p>
          <a:p>
            <a:endParaRPr lang="en-US" altLang="zh-CN" sz="2800" b="0" dirty="0">
              <a:sym typeface="+mn-ea"/>
            </a:endParaRPr>
          </a:p>
        </p:txBody>
      </p:sp>
      <p:sp>
        <p:nvSpPr>
          <p:cNvPr id="4" name="灯片编号占位符 3"/>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defPPr>
              <a:defRPr lang="en-US"/>
            </a:defPPr>
            <a:lvl1pPr marL="0" lvl="0" indent="0" algn="ct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Arial Unicode MS" pitchFamily="34" charset="-122"/>
                <a:cs typeface="Arial Unicode MS" pitchFamily="34" charset="-122"/>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lang="en-US" altLang="en-US"/>
              <a:t>Slide </a:t>
            </a:r>
            <a:fld id="{E9C15F85-DFAF-4F66-8E7C-7A26E2644AD3}" type="slidenum">
              <a:rPr lang="en-US" altLang="en-US" smtClean="0"/>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030228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Post Quantum Crypto Study Group</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429000"/>
            <a:ext cx="8534400" cy="1752600"/>
          </a:xfrm>
        </p:spPr>
        <p:txBody>
          <a:bodyPr/>
          <a:lstStyle/>
          <a:p>
            <a:r>
              <a:rPr lang="en-US" altLang="en-US" dirty="0"/>
              <a:t>Agenda</a:t>
            </a:r>
          </a:p>
          <a:p>
            <a:r>
              <a:rPr lang="en-US" altLang="en-US" dirty="0"/>
              <a:t>July Plenary</a:t>
            </a:r>
          </a:p>
          <a:p>
            <a:endParaRPr lang="en-US" altLang="en-US" dirty="0"/>
          </a:p>
          <a:p>
            <a:r>
              <a:rPr lang="en-US" altLang="en-US" dirty="0"/>
              <a:t>Chair: Stephen Orr (Cisco)</a:t>
            </a:r>
          </a:p>
          <a:p>
            <a:r>
              <a:rPr lang="en-US" altLang="en-US" dirty="0"/>
              <a:t>Vice Chair: Mark Hamilton (Ruckus/CommScope)</a:t>
            </a:r>
          </a:p>
          <a:p>
            <a:r>
              <a:rPr lang="en-US" altLang="en-US" dirty="0"/>
              <a:t>Secretary: </a:t>
            </a:r>
            <a:r>
              <a:rPr lang="en-US" sz="2400" dirty="0"/>
              <a:t>Alex Lungu (Samsung)</a:t>
            </a:r>
          </a:p>
          <a:p>
            <a:r>
              <a:rPr lang="en-US" altLang="en-US" dirty="0"/>
              <a:t> </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DE659-E28A-6266-3687-2F4C07AAF848}"/>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CF40945-3DDA-753E-9D1C-9D72DC7CA1C2}"/>
              </a:ext>
            </a:extLst>
          </p:cNvPr>
          <p:cNvSpPr>
            <a:spLocks noGrp="1"/>
          </p:cNvSpPr>
          <p:nvPr>
            <p:ph idx="1"/>
          </p:nvPr>
        </p:nvSpPr>
        <p:spPr/>
        <p:txBody>
          <a:bodyPr/>
          <a:lstStyle/>
          <a:p>
            <a:r>
              <a:rPr lang="en-US" b="0" i="0" u="none" strike="noStrike" dirty="0">
                <a:effectLst/>
                <a:latin typeface="Momentum"/>
                <a:hlinkClick r:id="rId2"/>
              </a:rPr>
              <a:t>https://www.etsi.org/deliver/etsi_ts/104000_104099/104015/01.01.01_60/ts_104015v010101p.pdf</a:t>
            </a:r>
            <a:endParaRPr lang="en-US" dirty="0"/>
          </a:p>
        </p:txBody>
      </p:sp>
      <p:sp>
        <p:nvSpPr>
          <p:cNvPr id="4" name="Slide Number Placeholder 3">
            <a:extLst>
              <a:ext uri="{FF2B5EF4-FFF2-40B4-BE49-F238E27FC236}">
                <a16:creationId xmlns:a16="http://schemas.microsoft.com/office/drawing/2014/main" id="{85624A07-3384-4740-E20F-47D1322CB120}"/>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280066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120467</TotalTime>
  <Words>2974</Words>
  <Application>Microsoft Macintosh PowerPoint</Application>
  <PresentationFormat>Widescreen</PresentationFormat>
  <Paragraphs>307</Paragraphs>
  <Slides>30</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Arial</vt:lpstr>
      <vt:lpstr>Calibri</vt:lpstr>
      <vt:lpstr>Helvetica</vt:lpstr>
      <vt:lpstr>Momentum</vt:lpstr>
      <vt:lpstr>Monotype Sorts</vt:lpstr>
      <vt:lpstr>Times New Roman</vt:lpstr>
      <vt:lpstr>Office Theme</vt:lpstr>
      <vt:lpstr>Document</vt:lpstr>
      <vt:lpstr>Post Quantum Crypto Study Group July Plenary Session Agenda</vt:lpstr>
      <vt:lpstr>Abstract</vt:lpstr>
      <vt:lpstr>IEEE 802.11 Post Quantum Crypto Study Group</vt:lpstr>
      <vt:lpstr>Registration for the July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Documentation</vt:lpstr>
      <vt:lpstr>Agenda items for the meeting</vt:lpstr>
      <vt:lpstr>PQC in 802.1</vt:lpstr>
      <vt:lpstr>PAR/CSD Comment</vt:lpstr>
      <vt:lpstr>802.1 Comments</vt:lpstr>
      <vt:lpstr>802.1 Comments cont</vt:lpstr>
      <vt:lpstr>PAR and CSD Review by 802.15 SCM</vt:lpstr>
      <vt:lpstr>802.19 Comments</vt:lpstr>
      <vt:lpstr>Contributions</vt:lpstr>
      <vt:lpstr>Previous Contributions</vt:lpstr>
      <vt:lpstr>PowerPoint Presentation</vt:lpstr>
      <vt:lpstr>PAR Approval Motion</vt:lpstr>
      <vt:lpstr>CSD Approval Motion</vt:lpstr>
      <vt:lpstr>PQC SG Background and Kickoff</vt:lpstr>
      <vt:lpstr>References</vt:lpstr>
    </vt:vector>
  </TitlesOfParts>
  <Manager/>
  <Company>Cisco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Orr, Stephen</dc:creator>
  <cp:keywords/>
  <dc:description/>
  <cp:lastModifiedBy>Stephen Orr</cp:lastModifiedBy>
  <cp:revision>621</cp:revision>
  <cp:lastPrinted>1601-01-01T00:00:00Z</cp:lastPrinted>
  <dcterms:created xsi:type="dcterms:W3CDTF">2021-01-26T19:12:38Z</dcterms:created>
  <dcterms:modified xsi:type="dcterms:W3CDTF">2025-07-29T17:22:17Z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2025-03-23T01:39:58Z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129192f6-efed-4068-b777-7469d98daa62</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