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56" r:id="rId2"/>
    <p:sldId id="257" r:id="rId3"/>
    <p:sldId id="268" r:id="rId4"/>
    <p:sldId id="574" r:id="rId5"/>
    <p:sldId id="302" r:id="rId6"/>
    <p:sldId id="269" r:id="rId7"/>
    <p:sldId id="260" r:id="rId8"/>
    <p:sldId id="261" r:id="rId9"/>
    <p:sldId id="263" r:id="rId10"/>
    <p:sldId id="283" r:id="rId11"/>
    <p:sldId id="284" r:id="rId12"/>
    <p:sldId id="262" r:id="rId13"/>
    <p:sldId id="287" r:id="rId14"/>
    <p:sldId id="288" r:id="rId15"/>
    <p:sldId id="289" r:id="rId16"/>
    <p:sldId id="295" r:id="rId17"/>
    <p:sldId id="296" r:id="rId18"/>
    <p:sldId id="2419" r:id="rId19"/>
    <p:sldId id="2420" r:id="rId20"/>
    <p:sldId id="2422" r:id="rId21"/>
    <p:sldId id="2423" r:id="rId22"/>
    <p:sldId id="294" r:id="rId23"/>
    <p:sldId id="2421" r:id="rId24"/>
    <p:sldId id="2418" r:id="rId25"/>
    <p:sldId id="1205" r:id="rId26"/>
    <p:sldId id="1208" r:id="rId27"/>
    <p:sldId id="2372" r:id="rId28"/>
    <p:sldId id="2417" r:id="rId29"/>
    <p:sldId id="1203" r:id="rId30"/>
    <p:sldId id="1209" r:id="rId3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428" autoAdjust="0"/>
    <p:restoredTop sz="94660"/>
  </p:normalViewPr>
  <p:slideViewPr>
    <p:cSldViewPr>
      <p:cViewPr varScale="1">
        <p:scale>
          <a:sx n="117" d="100"/>
          <a:sy n="117" d="100"/>
        </p:scale>
        <p:origin x="208" y="400"/>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7/28/25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802.11-25/0020r2</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July 2025</a:t>
            </a:r>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4</a:t>
            </a:fld>
            <a:endParaRPr lang="en-US" altLang="en-US" sz="1200" b="0"/>
          </a:p>
        </p:txBody>
      </p:sp>
    </p:spTree>
    <p:extLst>
      <p:ext uri="{BB962C8B-B14F-4D97-AF65-F5344CB8AC3E}">
        <p14:creationId xmlns:p14="http://schemas.microsoft.com/office/powerpoint/2010/main" val="29530735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283537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802.11-25/1063r3</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July 2025</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10183351" y="6475413"/>
            <a:ext cx="1170449"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Stephen Orr, Cisco</a:t>
            </a:r>
          </a:p>
        </p:txBody>
      </p:sp>
      <p:sp>
        <p:nvSpPr>
          <p:cNvPr id="3" name="TextBox 2">
            <a:extLst>
              <a:ext uri="{FF2B5EF4-FFF2-40B4-BE49-F238E27FC236}">
                <a16:creationId xmlns:a16="http://schemas.microsoft.com/office/drawing/2014/main" id="{95906C81-28EA-5808-9A30-E4FCC5540422}"/>
              </a:ext>
            </a:extLst>
          </p:cNvPr>
          <p:cNvSpPr txBox="1"/>
          <p:nvPr userDrawn="1">
            <p:extLst>
              <p:ext uri="{1162E1C5-73C7-4A58-AE30-91384D911F3F}">
                <p184:classification xmlns:p184="http://schemas.microsoft.com/office/powerpoint/2018/4/main" val="ftr"/>
              </p:ext>
            </p:extLst>
          </p:nvPr>
        </p:nvSpPr>
        <p:spPr>
          <a:xfrm>
            <a:off x="63500" y="6779260"/>
            <a:ext cx="6350" cy="15240"/>
          </a:xfrm>
          <a:prstGeom prst="rect">
            <a:avLst/>
          </a:prstGeom>
        </p:spPr>
        <p:txBody>
          <a:bodyPr horzOverflow="overflow" lIns="0" tIns="0" rIns="0" bIns="0">
            <a:spAutoFit/>
          </a:bodyPr>
          <a:lstStyle/>
          <a:p>
            <a:pPr algn="l"/>
            <a:r>
              <a:rPr lang="en-US" sz="100">
                <a:solidFill>
                  <a:srgbClr val="000000">
                    <a:alpha val="50000"/>
                  </a:srgbClr>
                </a:solidFill>
                <a:latin typeface="Calibri" panose="020F0502020204030204" pitchFamily="34" charset="0"/>
                <a:cs typeface="Calibri" panose="020F0502020204030204" pitchFamily="34" charset="0"/>
              </a:rPr>
              <a:t>-</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www.ieee802.org/11/Reports/pqc_update.htm"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5/11-25-0987-00-0PQC-pqc-sg-may-2025-interim-meeting-minutes.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ieee802.org/1/files/public/docs2025/new-bottorff-pqc-AR-amendment-proposal-0725-v01.pdf" TargetMode="External"/><Relationship Id="rId2" Type="http://schemas.openxmlformats.org/officeDocument/2006/relationships/hyperlink" Target="https://1.ieee802.org/july-2025-plenary-session-in-madrid-spain/"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5/11-25-0598-03-0PQC-pqc-draft-proposed-csd.docx" TargetMode="External"/><Relationship Id="rId7" Type="http://schemas.openxmlformats.org/officeDocument/2006/relationships/hyperlink" Target="https://mentor.ieee.org/802.15/dcn/25/15-25-0362-00-0mag-802-15-comments-on-pars-july-2025.pptx" TargetMode="External"/><Relationship Id="rId2" Type="http://schemas.openxmlformats.org/officeDocument/2006/relationships/hyperlink" Target="https://mentor.ieee.org/802.11/dcn/25/11-25-1376-00-0PQC-draft-updates-to-pqc-par.docx" TargetMode="External"/><Relationship Id="rId1" Type="http://schemas.openxmlformats.org/officeDocument/2006/relationships/slideLayout" Target="../slideLayouts/slideLayout2.xml"/><Relationship Id="rId6" Type="http://schemas.openxmlformats.org/officeDocument/2006/relationships/hyperlink" Target="https://www.ieee802.org/1/files/public/docs2025/admin-PAR-CSD-comments-11bt-0725-v02.pdf" TargetMode="External"/><Relationship Id="rId5" Type="http://schemas.openxmlformats.org/officeDocument/2006/relationships/hyperlink" Target="https://mentor.ieee.org/802.19/dcn/25/19-25-0042-00-0000-802-11bt-par-csd-comments.docx" TargetMode="External"/><Relationship Id="rId4" Type="http://schemas.openxmlformats.org/officeDocument/2006/relationships/hyperlink" Target="https://mentor.ieee.org/802.11/dcn/25/11-25-1377-00-0PQC-draft-updates-to-pqc-csd.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ec/dcn/18/ec-18-0064-02-0PNP-csd-templatein-doc-format.doc"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5/11-25-0598-03-0PQC-pqc-draft-proposed-csd.docx" TargetMode="External"/><Relationship Id="rId2" Type="http://schemas.openxmlformats.org/officeDocument/2006/relationships/hyperlink" Target="https://mentor.ieee.org/802.11/dcn/25/11-25-0958-00-0PQC-draft-p802-11bt-par.pdf"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5/11-25-1108-02-0PQC-pqc-protocol-definitions.docx" TargetMode="External"/><Relationship Id="rId7" Type="http://schemas.openxmlformats.org/officeDocument/2006/relationships/hyperlink" Target="https://mentor.ieee.org/802.11/dcn/25/11-25-1303-01-0PQC-ml-kem-in-pasn-pdt.docx" TargetMode="External"/><Relationship Id="rId2" Type="http://schemas.openxmlformats.org/officeDocument/2006/relationships/hyperlink" Target="https://mentor.ieee.org/802.11/dcn/25/11-25-1313-01-0PQC-pqc-protocol-overview.pptx" TargetMode="External"/><Relationship Id="rId1" Type="http://schemas.openxmlformats.org/officeDocument/2006/relationships/slideLayout" Target="../slideLayouts/slideLayout2.xml"/><Relationship Id="rId6" Type="http://schemas.openxmlformats.org/officeDocument/2006/relationships/hyperlink" Target="https://mentor.ieee.org/802.11/dcn/25/11-25-1302-01-0PQC-ml-kem-in-pasn.pptx" TargetMode="External"/><Relationship Id="rId5" Type="http://schemas.openxmlformats.org/officeDocument/2006/relationships/hyperlink" Target="https://mentor.ieee.org/802.11/dcn/25/11-25-1297-01-0PQC-post-quantum-opportunistic-wireless-encryption-specification.docx" TargetMode="External"/><Relationship Id="rId4" Type="http://schemas.openxmlformats.org/officeDocument/2006/relationships/hyperlink" Target="https://mentor.ieee.org/802.11/dcn/25/11-25-1296-01-0PQC-using-proof-of-work-techniques-to-protect-against-active-attacks.ppt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5/11-25-0770-01-0PQC-a-pqc-pake.pptx" TargetMode="External"/><Relationship Id="rId3" Type="http://schemas.openxmlformats.org/officeDocument/2006/relationships/hyperlink" Target="https://mentor.ieee.org/802.11/dcn/25/11-25-0218-02-0wng-post-quantum-opportunistic-wireless-encryption-owe.pptx" TargetMode="External"/><Relationship Id="rId7" Type="http://schemas.openxmlformats.org/officeDocument/2006/relationships/hyperlink" Target="https://mentor.ieee.org/802.11/dcn/25/11-25-0528-00-0PQC-view-on-pqc.pptx" TargetMode="External"/><Relationship Id="rId2" Type="http://schemas.openxmlformats.org/officeDocument/2006/relationships/hyperlink" Target="https://mentor.ieee.org/802.11/dcn/24/11-24-1103-01-0wng-post-quantum-802-11.ppt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472-02-0000-pqc-draft-proposed-csd.docx" TargetMode="External"/><Relationship Id="rId5" Type="http://schemas.openxmlformats.org/officeDocument/2006/relationships/hyperlink" Target="https://mentor.ieee.org/802.11/dcn/25/11-25-0471-02-0000-pqc-draft-proposed-par.docx" TargetMode="External"/><Relationship Id="rId4" Type="http://schemas.openxmlformats.org/officeDocument/2006/relationships/hyperlink" Target="https://mentor.ieee.org/802.11/dcn/25/11-25-0462-02-0000-post-quantum-crypto-project.pptx"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1/dcn/25/11-25-0597-05-0PQC-pqc-draft-proposed-par.docx"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25/11-25-0598-03-0PQC-pqc-draft-proposed-csd.doc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5/11-25-0218-02-0wng-post-quantum-opportunistic-wireless-encryption-owe.pptx" TargetMode="External"/><Relationship Id="rId7" Type="http://schemas.openxmlformats.org/officeDocument/2006/relationships/hyperlink" Target="https://mentor.ieee.org/802.11/dcn/25/11-25-0217-04-0000-march-2025-working-group-motions.pptx" TargetMode="External"/><Relationship Id="rId2" Type="http://schemas.openxmlformats.org/officeDocument/2006/relationships/hyperlink" Target="https://mentor.ieee.org/802.11/dcn/24/11-24-1103-01-0wng-post-quantum-802-11.ppt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472-02-0000-pqc-draft-proposed-csd.docx" TargetMode="External"/><Relationship Id="rId5" Type="http://schemas.openxmlformats.org/officeDocument/2006/relationships/hyperlink" Target="https://mentor.ieee.org/802.11/dcn/25/11-25-0471-02-0000-pqc-draft-proposed-par.docx" TargetMode="External"/><Relationship Id="rId4" Type="http://schemas.openxmlformats.org/officeDocument/2006/relationships/hyperlink" Target="https://mentor.ieee.org/802.11/dcn/25/11-25-0462-02-0000-post-quantum-crypto-project.ppt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hyperlink" Target="https://www.etsi.org/deliver/etsi_ts/104000_104099/104015/01.01.01_60/ts_104015v010101p.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cvent.me/xAYo82"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Post Quantum Crypto Study Group</a:t>
            </a:r>
            <a:br>
              <a:rPr lang="en-US" altLang="en-US" dirty="0"/>
            </a:br>
            <a:r>
              <a:rPr lang="en-US" altLang="en-US" dirty="0"/>
              <a:t>July Plenary Session Agenda</a:t>
            </a:r>
            <a:endParaRPr lang="en-GB" dirty="0"/>
          </a:p>
        </p:txBody>
      </p:sp>
      <p:sp>
        <p:nvSpPr>
          <p:cNvPr id="3074" name="Rectangle 2"/>
          <p:cNvSpPr>
            <a:spLocks noGrp="1" noChangeArrowheads="1"/>
          </p:cNvSpPr>
          <p:nvPr>
            <p:ph type="subTitle" idx="1"/>
          </p:nvPr>
        </p:nvSpPr>
        <p:spPr>
          <a:xfrm>
            <a:off x="1827213" y="1601244"/>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2025-07-29</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42831063"/>
              </p:ext>
            </p:extLst>
          </p:nvPr>
        </p:nvGraphicFramePr>
        <p:xfrm>
          <a:off x="989013" y="2487613"/>
          <a:ext cx="10210800" cy="2327275"/>
        </p:xfrm>
        <a:graphic>
          <a:graphicData uri="http://schemas.openxmlformats.org/presentationml/2006/ole">
            <mc:AlternateContent xmlns:mc="http://schemas.openxmlformats.org/markup-compatibility/2006">
              <mc:Choice xmlns:v="urn:schemas-microsoft-com:vml" Requires="v">
                <p:oleObj name="Document" r:id="rId3" imgW="10439400" imgH="2387600" progId="Word.Document.8">
                  <p:embed/>
                </p:oleObj>
              </mc:Choice>
              <mc:Fallback>
                <p:oleObj name="Document" r:id="rId3" imgW="10439400" imgH="2387600" progId="Word.Document.8">
                  <p:embed/>
                  <p:pic>
                    <p:nvPicPr>
                      <p:cNvPr id="0" name="Picture 3"/>
                      <p:cNvPicPr>
                        <a:picLocks noChangeAspect="1" noChangeArrowheads="1"/>
                      </p:cNvPicPr>
                      <p:nvPr/>
                    </p:nvPicPr>
                    <p:blipFill>
                      <a:blip r:embed="rId4"/>
                      <a:srcRect/>
                      <a:stretch>
                        <a:fillRect/>
                      </a:stretch>
                    </p:blipFill>
                    <p:spPr bwMode="auto">
                      <a:xfrm>
                        <a:off x="989013" y="2487613"/>
                        <a:ext cx="10210800" cy="232727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Documentation</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“PQC SG”</a:t>
            </a:r>
            <a:r>
              <a:rPr lang="en-US" altLang="ja-JP" dirty="0"/>
              <a:t> for submission</a:t>
            </a:r>
          </a:p>
          <a:p>
            <a:pPr lvl="1"/>
            <a:endParaRPr lang="en-US" altLang="ja-JP" dirty="0"/>
          </a:p>
          <a:p>
            <a:pPr lvl="1"/>
            <a:r>
              <a:rPr lang="en-US" altLang="ja-JP" dirty="0"/>
              <a:t>PQC SG Status Page</a:t>
            </a:r>
          </a:p>
          <a:p>
            <a:pPr lvl="1"/>
            <a:r>
              <a:rPr lang="en-US" altLang="ja-JP" dirty="0">
                <a:hlinkClick r:id="rId4"/>
              </a:rPr>
              <a:t>https://www.ieee802.org/11/Reports/pqc_update.htm</a:t>
            </a:r>
            <a:endParaRPr lang="en-US" altLang="ja-JP" dirty="0"/>
          </a:p>
          <a:p>
            <a:pPr lvl="1"/>
            <a:endParaRPr lang="en-US" altLang="ja-JP"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16</a:t>
            </a:fld>
            <a:endParaRPr lang="en-GB"/>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574202"/>
          </a:xfrm>
        </p:spPr>
        <p:txBody>
          <a:bodyPr/>
          <a:lstStyle/>
          <a:p>
            <a:r>
              <a:rPr lang="en-US" altLang="en-US" dirty="0">
                <a:solidFill>
                  <a:schemeClr val="tx2"/>
                </a:solidFill>
              </a:rPr>
              <a:t>Agenda items for the meeting</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17</a:t>
            </a:fld>
            <a:endParaRPr lang="en-GB"/>
          </a:p>
        </p:txBody>
      </p:sp>
      <p:sp>
        <p:nvSpPr>
          <p:cNvPr id="7" name="Rectangle 2">
            <a:extLst>
              <a:ext uri="{FF2B5EF4-FFF2-40B4-BE49-F238E27FC236}">
                <a16:creationId xmlns:a16="http://schemas.microsoft.com/office/drawing/2014/main" id="{1DA629DF-B416-0C57-4255-71B17DD25E26}"/>
              </a:ext>
            </a:extLst>
          </p:cNvPr>
          <p:cNvSpPr txBox="1">
            <a:spLocks noChangeArrowheads="1"/>
          </p:cNvSpPr>
          <p:nvPr/>
        </p:nvSpPr>
        <p:spPr bwMode="auto">
          <a:xfrm>
            <a:off x="889862" y="1372393"/>
            <a:ext cx="10361084" cy="479980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rmAutofit/>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457200" indent="-457200">
              <a:lnSpc>
                <a:spcPct val="90000"/>
              </a:lnSpc>
              <a:spcBef>
                <a:spcPts val="300"/>
              </a:spcBef>
              <a:spcAft>
                <a:spcPts val="600"/>
              </a:spcAft>
              <a:buFont typeface="Arial" panose="020B0604020202020204" pitchFamily="34" charset="0"/>
              <a:buChar char="•"/>
              <a:defRPr/>
            </a:pPr>
            <a:r>
              <a:rPr lang="en-US" kern="0" dirty="0"/>
              <a:t>Attendance, noises/recording, meeting protocol reminders</a:t>
            </a:r>
          </a:p>
          <a:p>
            <a:pPr marL="457200" indent="-457200">
              <a:lnSpc>
                <a:spcPct val="90000"/>
              </a:lnSpc>
              <a:spcBef>
                <a:spcPts val="300"/>
              </a:spcBef>
              <a:spcAft>
                <a:spcPts val="600"/>
              </a:spcAft>
              <a:buFont typeface="Arial" panose="020B0604020202020204" pitchFamily="34" charset="0"/>
              <a:buChar char="•"/>
              <a:defRPr/>
            </a:pPr>
            <a:r>
              <a:rPr lang="en-US" kern="0" dirty="0"/>
              <a:t>Policies, duty to inform, participation rules</a:t>
            </a:r>
          </a:p>
          <a:p>
            <a:pPr marL="457200" indent="-457200">
              <a:lnSpc>
                <a:spcPct val="90000"/>
              </a:lnSpc>
              <a:spcBef>
                <a:spcPts val="300"/>
              </a:spcBef>
              <a:spcAft>
                <a:spcPts val="600"/>
              </a:spcAft>
              <a:buFont typeface="Arial" panose="020B0604020202020204" pitchFamily="34" charset="0"/>
              <a:buChar char="•"/>
              <a:defRPr/>
            </a:pPr>
            <a:r>
              <a:rPr lang="en-US" altLang="en-US" kern="0" dirty="0"/>
              <a:t>Approve Minutes of May Interim: </a:t>
            </a:r>
            <a:r>
              <a:rPr lang="en-US" altLang="en-US" kern="0" dirty="0">
                <a:hlinkClick r:id="rId3"/>
              </a:rPr>
              <a:t>11-25/0987r0</a:t>
            </a:r>
            <a:endParaRPr lang="en-US" altLang="en-US" kern="0" dirty="0"/>
          </a:p>
          <a:p>
            <a:pPr marL="457200" indent="-457200">
              <a:lnSpc>
                <a:spcPct val="90000"/>
              </a:lnSpc>
              <a:spcBef>
                <a:spcPts val="300"/>
              </a:spcBef>
              <a:spcAft>
                <a:spcPts val="600"/>
              </a:spcAft>
              <a:buFont typeface="Arial" panose="020B0604020202020204" pitchFamily="34" charset="0"/>
              <a:buChar char="•"/>
              <a:defRPr/>
            </a:pPr>
            <a:r>
              <a:rPr lang="en-US" altLang="en-US" kern="0" dirty="0"/>
              <a:t>Three Meeting slots this week:</a:t>
            </a:r>
          </a:p>
          <a:p>
            <a:pPr marL="857250" lvl="1" indent="-457200">
              <a:lnSpc>
                <a:spcPct val="90000"/>
              </a:lnSpc>
              <a:spcBef>
                <a:spcPts val="300"/>
              </a:spcBef>
              <a:spcAft>
                <a:spcPts val="600"/>
              </a:spcAft>
              <a:buFont typeface="Arial" panose="020B0604020202020204" pitchFamily="34" charset="0"/>
              <a:buChar char="•"/>
              <a:defRPr/>
            </a:pPr>
            <a:r>
              <a:rPr lang="en-US" altLang="en-US" sz="1800" kern="0" dirty="0"/>
              <a:t>Tuesday PM3</a:t>
            </a:r>
          </a:p>
          <a:p>
            <a:pPr marL="857250" lvl="1" indent="-457200">
              <a:lnSpc>
                <a:spcPct val="90000"/>
              </a:lnSpc>
              <a:spcBef>
                <a:spcPts val="300"/>
              </a:spcBef>
              <a:spcAft>
                <a:spcPts val="600"/>
              </a:spcAft>
              <a:buFont typeface="Arial" panose="020B0604020202020204" pitchFamily="34" charset="0"/>
              <a:buChar char="•"/>
              <a:defRPr/>
            </a:pPr>
            <a:r>
              <a:rPr lang="en-US" altLang="en-US" sz="1800" kern="0" dirty="0"/>
              <a:t>Wednesday AM1</a:t>
            </a:r>
          </a:p>
          <a:p>
            <a:pPr marL="857250" lvl="1" indent="-457200">
              <a:lnSpc>
                <a:spcPct val="90000"/>
              </a:lnSpc>
              <a:spcBef>
                <a:spcPts val="300"/>
              </a:spcBef>
              <a:spcAft>
                <a:spcPts val="600"/>
              </a:spcAft>
              <a:buFont typeface="Arial" panose="020B0604020202020204" pitchFamily="34" charset="0"/>
              <a:buChar char="•"/>
              <a:defRPr/>
            </a:pPr>
            <a:r>
              <a:rPr lang="en-US" altLang="en-US" sz="1800" kern="0" dirty="0"/>
              <a:t>Thursday AM2</a:t>
            </a:r>
          </a:p>
          <a:p>
            <a:pPr marL="457200" indent="-457200">
              <a:lnSpc>
                <a:spcPct val="90000"/>
              </a:lnSpc>
              <a:spcBef>
                <a:spcPts val="300"/>
              </a:spcBef>
              <a:spcAft>
                <a:spcPts val="600"/>
              </a:spcAft>
              <a:buFont typeface="Arial" panose="020B0604020202020204" pitchFamily="34" charset="0"/>
              <a:buChar char="•"/>
              <a:defRPr/>
            </a:pPr>
            <a:r>
              <a:rPr lang="en-US" altLang="en-US" kern="0" dirty="0"/>
              <a:t>Topics for the week:</a:t>
            </a:r>
          </a:p>
          <a:p>
            <a:pPr lvl="1" indent="-342900">
              <a:buFont typeface="Arial" panose="020B0604020202020204" pitchFamily="34" charset="0"/>
              <a:buChar char="•"/>
            </a:pPr>
            <a:r>
              <a:rPr lang="en-US" altLang="zh-CN" sz="1800" dirty="0">
                <a:sym typeface="+mn-ea"/>
              </a:rPr>
              <a:t>Respond to comments on 802.11bt PAR/CSD  </a:t>
            </a:r>
          </a:p>
          <a:p>
            <a:pPr lvl="1" indent="-342900">
              <a:buFont typeface="Arial" panose="020B0604020202020204" pitchFamily="34" charset="0"/>
              <a:buChar char="•"/>
            </a:pPr>
            <a:r>
              <a:rPr lang="en-US" altLang="zh-CN" sz="1800" dirty="0">
                <a:sym typeface="+mn-ea"/>
              </a:rPr>
              <a:t>Time permitting contribution discussion (see slide 19)</a:t>
            </a:r>
            <a:endParaRPr lang="en-GB" sz="1800" dirty="0"/>
          </a:p>
          <a:p>
            <a:pPr lvl="1" indent="-342900">
              <a:buFont typeface="Arial" panose="020B0604020202020204" pitchFamily="34" charset="0"/>
              <a:buChar char="•"/>
            </a:pPr>
            <a:endParaRPr lang="en-GB" sz="1500" dirty="0"/>
          </a:p>
          <a:p>
            <a:pPr marL="457200" indent="-457200">
              <a:lnSpc>
                <a:spcPct val="90000"/>
              </a:lnSpc>
              <a:spcBef>
                <a:spcPts val="300"/>
              </a:spcBef>
              <a:spcAft>
                <a:spcPts val="600"/>
              </a:spcAft>
              <a:buFont typeface="Arial" panose="020B0604020202020204" pitchFamily="34" charset="0"/>
              <a:buChar char="•"/>
              <a:defRPr/>
            </a:pPr>
            <a:endParaRPr lang="en-US" altLang="en-US" sz="2800" kern="0" dirty="0"/>
          </a:p>
          <a:p>
            <a:pPr marL="857250" lvl="1" indent="-457200">
              <a:lnSpc>
                <a:spcPct val="90000"/>
              </a:lnSpc>
              <a:spcBef>
                <a:spcPts val="300"/>
              </a:spcBef>
              <a:spcAft>
                <a:spcPts val="600"/>
              </a:spcAft>
              <a:buFont typeface="Arial" panose="020B0604020202020204" pitchFamily="34" charset="0"/>
              <a:buChar char="•"/>
              <a:defRPr/>
            </a:pPr>
            <a:endParaRPr lang="en-US" altLang="en-US" sz="2400" kern="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7D6BCF-2209-891F-0868-68473F34C7A9}"/>
              </a:ext>
            </a:extLst>
          </p:cNvPr>
          <p:cNvSpPr>
            <a:spLocks noGrp="1"/>
          </p:cNvSpPr>
          <p:nvPr>
            <p:ph type="title"/>
          </p:nvPr>
        </p:nvSpPr>
        <p:spPr/>
        <p:txBody>
          <a:bodyPr/>
          <a:lstStyle/>
          <a:p>
            <a:r>
              <a:rPr lang="en-US" dirty="0"/>
              <a:t>PQC in 802.1</a:t>
            </a:r>
          </a:p>
        </p:txBody>
      </p:sp>
      <p:sp>
        <p:nvSpPr>
          <p:cNvPr id="3" name="Content Placeholder 2">
            <a:extLst>
              <a:ext uri="{FF2B5EF4-FFF2-40B4-BE49-F238E27FC236}">
                <a16:creationId xmlns:a16="http://schemas.microsoft.com/office/drawing/2014/main" id="{49E8278B-4A49-3D76-7987-7F3A0A59E2FD}"/>
              </a:ext>
            </a:extLst>
          </p:cNvPr>
          <p:cNvSpPr>
            <a:spLocks noGrp="1"/>
          </p:cNvSpPr>
          <p:nvPr>
            <p:ph idx="1"/>
          </p:nvPr>
        </p:nvSpPr>
        <p:spPr/>
        <p:txBody>
          <a:bodyPr/>
          <a:lstStyle/>
          <a:p>
            <a:r>
              <a:rPr lang="en-US" dirty="0"/>
              <a:t>There will be a PQC focused session in 802.1 on Wednesday</a:t>
            </a:r>
          </a:p>
          <a:p>
            <a:pPr marL="857250" lvl="1" indent="-457200">
              <a:buFont typeface="Arial" panose="020B0604020202020204" pitchFamily="34" charset="0"/>
              <a:buChar char="•"/>
            </a:pPr>
            <a:r>
              <a:rPr lang="en-US" dirty="0"/>
              <a:t>.1 Schedule </a:t>
            </a:r>
            <a:r>
              <a:rPr lang="en-US" dirty="0">
                <a:hlinkClick r:id="rId2"/>
              </a:rPr>
              <a:t>https://1.ieee802.org/july-2025-plenary-session-in-madrid-spain/</a:t>
            </a:r>
            <a:endParaRPr lang="en-US" dirty="0"/>
          </a:p>
          <a:p>
            <a:pPr marL="857250" lvl="1" indent="-457200">
              <a:buFont typeface="Arial" panose="020B0604020202020204" pitchFamily="34" charset="0"/>
              <a:buChar char="•"/>
            </a:pPr>
            <a:r>
              <a:rPr lang="en-US" dirty="0"/>
              <a:t>Members from NIST will be present for discussion</a:t>
            </a:r>
          </a:p>
          <a:p>
            <a:pPr marL="400050" lvl="1" indent="0"/>
            <a:endParaRPr lang="en-US" dirty="0"/>
          </a:p>
          <a:p>
            <a:r>
              <a:rPr lang="en-US" dirty="0"/>
              <a:t>Proposed Post Quantum Cryptography Amendment to 802.1AR-2018</a:t>
            </a:r>
          </a:p>
          <a:p>
            <a:r>
              <a:rPr lang="en-US" sz="1600" dirty="0">
                <a:hlinkClick r:id="rId3"/>
              </a:rPr>
              <a:t>https://www.ieee802.org/1/files/public/docs2025/new-bottorff-pqc-AR-amendment-proposal-0725-v01.pdf</a:t>
            </a:r>
            <a:endParaRPr lang="en-US" sz="1600" dirty="0"/>
          </a:p>
          <a:p>
            <a:endParaRPr lang="en-US" dirty="0"/>
          </a:p>
        </p:txBody>
      </p:sp>
      <p:sp>
        <p:nvSpPr>
          <p:cNvPr id="4" name="Slide Number Placeholder 3">
            <a:extLst>
              <a:ext uri="{FF2B5EF4-FFF2-40B4-BE49-F238E27FC236}">
                <a16:creationId xmlns:a16="http://schemas.microsoft.com/office/drawing/2014/main" id="{2048009A-A056-835F-6ADC-E7B488F29481}"/>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27083014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BD557A-F67E-74D1-6658-45273BFA9E55}"/>
              </a:ext>
            </a:extLst>
          </p:cNvPr>
          <p:cNvSpPr>
            <a:spLocks noGrp="1"/>
          </p:cNvSpPr>
          <p:nvPr>
            <p:ph type="title"/>
          </p:nvPr>
        </p:nvSpPr>
        <p:spPr/>
        <p:txBody>
          <a:bodyPr/>
          <a:lstStyle/>
          <a:p>
            <a:r>
              <a:rPr lang="en-US" dirty="0"/>
              <a:t>PAR/CSD Comment</a:t>
            </a:r>
          </a:p>
        </p:txBody>
      </p:sp>
      <p:sp>
        <p:nvSpPr>
          <p:cNvPr id="3" name="Content Placeholder 2">
            <a:extLst>
              <a:ext uri="{FF2B5EF4-FFF2-40B4-BE49-F238E27FC236}">
                <a16:creationId xmlns:a16="http://schemas.microsoft.com/office/drawing/2014/main" id="{8BCE6E29-C9F8-13C4-0FD4-1DEEAF2FC46E}"/>
              </a:ext>
            </a:extLst>
          </p:cNvPr>
          <p:cNvSpPr>
            <a:spLocks noGrp="1"/>
          </p:cNvSpPr>
          <p:nvPr>
            <p:ph idx="1"/>
          </p:nvPr>
        </p:nvSpPr>
        <p:spPr>
          <a:xfrm>
            <a:off x="914400" y="1981201"/>
            <a:ext cx="10896599" cy="4113213"/>
          </a:xfrm>
        </p:spPr>
        <p:txBody>
          <a:bodyPr>
            <a:normAutofit/>
          </a:bodyPr>
          <a:lstStyle/>
          <a:p>
            <a:pPr marL="0" indent="0"/>
            <a:r>
              <a:rPr lang="en-US" altLang="zh-CN" dirty="0">
                <a:sym typeface="+mn-ea"/>
              </a:rPr>
              <a:t>Baseline for PAR and CSD updates (clean version)</a:t>
            </a:r>
          </a:p>
          <a:p>
            <a:pPr lvl="1" indent="-342900">
              <a:buFont typeface="Arial" panose="020B0604020202020204" pitchFamily="34" charset="0"/>
              <a:buChar char="•"/>
            </a:pPr>
            <a:r>
              <a:rPr lang="en-US" altLang="zh-CN" dirty="0">
                <a:sym typeface="+mn-ea"/>
              </a:rPr>
              <a:t>PAR (</a:t>
            </a:r>
            <a:r>
              <a:rPr lang="en-US" altLang="zh-CN" dirty="0">
                <a:sym typeface="+mn-ea"/>
                <a:hlinkClick r:id="rId2"/>
              </a:rPr>
              <a:t>11-25/1376r0</a:t>
            </a:r>
            <a:r>
              <a:rPr lang="en-US" altLang="zh-CN" dirty="0">
                <a:sym typeface="+mn-ea"/>
              </a:rPr>
              <a:t>)</a:t>
            </a:r>
          </a:p>
          <a:p>
            <a:pPr lvl="1" indent="-342900">
              <a:buFont typeface="Arial" panose="020B0604020202020204" pitchFamily="34" charset="0"/>
              <a:buChar char="•"/>
            </a:pPr>
            <a:r>
              <a:rPr lang="en-US" altLang="zh-CN" dirty="0">
                <a:sym typeface="+mn-ea"/>
              </a:rPr>
              <a:t>CSD  </a:t>
            </a:r>
            <a:r>
              <a:rPr lang="en-US" altLang="zh-CN" dirty="0">
                <a:sym typeface="+mn-ea"/>
                <a:hlinkClick r:id="rId3"/>
              </a:rPr>
              <a:t>(</a:t>
            </a:r>
            <a:r>
              <a:rPr lang="en-US" altLang="zh-CN" dirty="0">
                <a:sym typeface="+mn-ea"/>
                <a:hlinkClick r:id="rId4"/>
              </a:rPr>
              <a:t>11-25/1377r0</a:t>
            </a:r>
            <a:r>
              <a:rPr lang="en-US" altLang="zh-CN" dirty="0">
                <a:sym typeface="+mn-ea"/>
                <a:hlinkClick r:id="rId3"/>
              </a:rPr>
              <a:t>)</a:t>
            </a:r>
            <a:endParaRPr lang="en-US" altLang="zh-CN" dirty="0">
              <a:sym typeface="+mn-ea"/>
            </a:endParaRPr>
          </a:p>
          <a:p>
            <a:pPr lvl="1" indent="-342900">
              <a:buFont typeface="Arial" panose="020B0604020202020204" pitchFamily="34" charset="0"/>
              <a:buChar char="•"/>
            </a:pPr>
            <a:endParaRPr lang="en-US" altLang="zh-CN" dirty="0">
              <a:sym typeface="+mn-ea"/>
            </a:endParaRPr>
          </a:p>
          <a:p>
            <a:pPr>
              <a:buFont typeface="Arial" panose="020B0604020202020204" pitchFamily="34" charset="0"/>
              <a:buChar char="•"/>
            </a:pPr>
            <a:r>
              <a:rPr lang="en-US" altLang="zh-CN" dirty="0">
                <a:sym typeface="+mn-ea"/>
              </a:rPr>
              <a:t>Comments</a:t>
            </a:r>
          </a:p>
          <a:p>
            <a:pPr>
              <a:buFont typeface="Arial" panose="020B0604020202020204" pitchFamily="34" charset="0"/>
              <a:buChar char="•"/>
            </a:pPr>
            <a:r>
              <a:rPr lang="en-US" altLang="zh-CN" sz="1800" dirty="0">
                <a:sym typeface="+mn-ea"/>
              </a:rPr>
              <a:t>802.19 : </a:t>
            </a:r>
            <a:r>
              <a:rPr lang="en-US" sz="1800" b="0" dirty="0">
                <a:hlinkClick r:id="rId5" tooltip="https://mentor.ieee.org/802.19/dcn/25/19-25-0042-00-0000-802-11bt-par-csd-comments.docx"/>
              </a:rPr>
              <a:t>https://mentor.ieee.org/802.19/dcn/25/19-25-0042-00-0000-802-11bt-par-csd-comments.docx</a:t>
            </a:r>
            <a:r>
              <a:rPr lang="en-US" sz="1800" b="0" dirty="0"/>
              <a:t> </a:t>
            </a:r>
          </a:p>
          <a:p>
            <a:pPr>
              <a:buFont typeface="Arial" panose="020B0604020202020204" pitchFamily="34" charset="0"/>
              <a:buChar char="•"/>
            </a:pPr>
            <a:r>
              <a:rPr lang="en-US" altLang="zh-CN" sz="1800" dirty="0">
                <a:sym typeface="+mn-ea"/>
              </a:rPr>
              <a:t>802.1 : </a:t>
            </a:r>
            <a:r>
              <a:rPr lang="en-US" sz="1800" b="0" u="sng" dirty="0">
                <a:hlinkClick r:id="rId6" tooltip="https://www.ieee802.org/1/files/public/docs2025/admin-PAR-CSD-comments-11bt-0725-v02.pdf"/>
              </a:rPr>
              <a:t>https://www.ieee802.org/1/files/public/docs2025/admin-PAR-CSD-comments-11bt-0725-v02.pdf</a:t>
            </a:r>
            <a:endParaRPr lang="en-US" sz="1800" b="0" u="sng" dirty="0"/>
          </a:p>
          <a:p>
            <a:pPr>
              <a:buFont typeface="Arial" panose="020B0604020202020204" pitchFamily="34" charset="0"/>
              <a:buChar char="•"/>
            </a:pPr>
            <a:r>
              <a:rPr lang="en-US" sz="1800" dirty="0"/>
              <a:t>802.15 :  </a:t>
            </a:r>
            <a:r>
              <a:rPr lang="en-US" sz="1800" b="0" u="sng" dirty="0">
                <a:hlinkClick r:id="rId7" tooltip="https://mentor.ieee.org/802.15/dcn/25/15-25-0362-00-0mag-802-15-comments-on-pars-july-2025.pptx"/>
              </a:rPr>
              <a:t>https://mentor.ieee.org/802.15/dcn/25/15-25-0362-00-0mag-802-15-comments-on-pars-july-2025.pptx</a:t>
            </a:r>
            <a:endParaRPr lang="en-US" sz="1800" b="0" u="sng" dirty="0"/>
          </a:p>
          <a:p>
            <a:pPr>
              <a:buFont typeface="Arial" panose="020B0604020202020204" pitchFamily="34" charset="0"/>
              <a:buChar char="•"/>
            </a:pPr>
            <a:endParaRPr lang="en-US" altLang="zh-CN" dirty="0">
              <a:sym typeface="+mn-ea"/>
            </a:endParaRPr>
          </a:p>
          <a:p>
            <a:endParaRPr lang="en-US" dirty="0"/>
          </a:p>
        </p:txBody>
      </p:sp>
      <p:sp>
        <p:nvSpPr>
          <p:cNvPr id="4" name="Slide Number Placeholder 3">
            <a:extLst>
              <a:ext uri="{FF2B5EF4-FFF2-40B4-BE49-F238E27FC236}">
                <a16:creationId xmlns:a16="http://schemas.microsoft.com/office/drawing/2014/main" id="{D83E94DC-2503-1995-4A33-3A31B67E183F}"/>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9636175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Post Quantum Crypto SG, July 2025</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D47192-CED4-73E9-F431-D31C782939C2}"/>
              </a:ext>
            </a:extLst>
          </p:cNvPr>
          <p:cNvSpPr>
            <a:spLocks noGrp="1"/>
          </p:cNvSpPr>
          <p:nvPr>
            <p:ph type="title"/>
          </p:nvPr>
        </p:nvSpPr>
        <p:spPr/>
        <p:txBody>
          <a:bodyPr/>
          <a:lstStyle/>
          <a:p>
            <a:r>
              <a:rPr lang="en-US" dirty="0"/>
              <a:t>802.1 Comments</a:t>
            </a:r>
          </a:p>
        </p:txBody>
      </p:sp>
      <p:sp>
        <p:nvSpPr>
          <p:cNvPr id="3" name="Content Placeholder 2">
            <a:extLst>
              <a:ext uri="{FF2B5EF4-FFF2-40B4-BE49-F238E27FC236}">
                <a16:creationId xmlns:a16="http://schemas.microsoft.com/office/drawing/2014/main" id="{D4D0BA02-610F-2045-FEE3-9A0415444FC3}"/>
              </a:ext>
            </a:extLst>
          </p:cNvPr>
          <p:cNvSpPr>
            <a:spLocks noGrp="1"/>
          </p:cNvSpPr>
          <p:nvPr>
            <p:ph idx="1"/>
          </p:nvPr>
        </p:nvSpPr>
        <p:spPr>
          <a:xfrm>
            <a:off x="914401" y="1981201"/>
            <a:ext cx="10361084" cy="4190998"/>
          </a:xfrm>
        </p:spPr>
        <p:txBody>
          <a:bodyPr>
            <a:normAutofit fontScale="92500" lnSpcReduction="10000"/>
          </a:bodyPr>
          <a:lstStyle/>
          <a:p>
            <a:r>
              <a:rPr lang="en-US" dirty="0"/>
              <a:t>PAR</a:t>
            </a:r>
          </a:p>
          <a:p>
            <a:r>
              <a:rPr lang="en-US" dirty="0"/>
              <a:t> • Suggest Aligning the PAR title to “Support for Post Quantum Cryptography” </a:t>
            </a:r>
          </a:p>
          <a:p>
            <a:r>
              <a:rPr lang="en-US" dirty="0"/>
              <a:t>• 5.5 - Sentence 2 </a:t>
            </a:r>
          </a:p>
          <a:p>
            <a:r>
              <a:rPr lang="en-US" dirty="0"/>
              <a:t>	• Sentence 2: Suggest rewording "There is a strong market need to define postquantum protocols" to: "There is a strong market need to specify post-quantum resistant protocols". </a:t>
            </a:r>
          </a:p>
          <a:p>
            <a:r>
              <a:rPr lang="en-US" dirty="0"/>
              <a:t>	• Sentence 3: starting with "As an example", suggest rephrasing "digital signatures based classic cryptography" to "digital signatures based on classic cryptography". </a:t>
            </a:r>
          </a:p>
          <a:p>
            <a:r>
              <a:rPr lang="en-US" dirty="0"/>
              <a:t>	• Last sentence: Suggest removing last sentence "It is believed that these requirements will also appear in other market verticals". </a:t>
            </a:r>
          </a:p>
          <a:p>
            <a:r>
              <a:rPr lang="en-US" dirty="0"/>
              <a:t>• 8.1 • What section(s) do the FIPS references apply to?</a:t>
            </a:r>
          </a:p>
        </p:txBody>
      </p:sp>
      <p:sp>
        <p:nvSpPr>
          <p:cNvPr id="4" name="Slide Number Placeholder 3">
            <a:extLst>
              <a:ext uri="{FF2B5EF4-FFF2-40B4-BE49-F238E27FC236}">
                <a16:creationId xmlns:a16="http://schemas.microsoft.com/office/drawing/2014/main" id="{5E7DDF6F-38B5-3C9B-85B2-3F25753351E5}"/>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36950635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6A05C0-A3F1-D7CB-9D50-AB4A4CB90311}"/>
              </a:ext>
            </a:extLst>
          </p:cNvPr>
          <p:cNvSpPr>
            <a:spLocks noGrp="1"/>
          </p:cNvSpPr>
          <p:nvPr>
            <p:ph type="title"/>
          </p:nvPr>
        </p:nvSpPr>
        <p:spPr/>
        <p:txBody>
          <a:bodyPr/>
          <a:lstStyle/>
          <a:p>
            <a:r>
              <a:rPr lang="en-US" dirty="0"/>
              <a:t>802.1 Comments </a:t>
            </a:r>
            <a:r>
              <a:rPr lang="en-US" dirty="0" err="1"/>
              <a:t>cont</a:t>
            </a:r>
            <a:endParaRPr lang="en-US" dirty="0"/>
          </a:p>
        </p:txBody>
      </p:sp>
      <p:sp>
        <p:nvSpPr>
          <p:cNvPr id="3" name="Content Placeholder 2">
            <a:extLst>
              <a:ext uri="{FF2B5EF4-FFF2-40B4-BE49-F238E27FC236}">
                <a16:creationId xmlns:a16="http://schemas.microsoft.com/office/drawing/2014/main" id="{FAE7FDA1-213A-B001-7DF1-8DD28F02DD63}"/>
              </a:ext>
            </a:extLst>
          </p:cNvPr>
          <p:cNvSpPr>
            <a:spLocks noGrp="1"/>
          </p:cNvSpPr>
          <p:nvPr>
            <p:ph idx="1"/>
          </p:nvPr>
        </p:nvSpPr>
        <p:spPr/>
        <p:txBody>
          <a:bodyPr>
            <a:normAutofit fontScale="92500"/>
          </a:bodyPr>
          <a:lstStyle/>
          <a:p>
            <a:r>
              <a:rPr lang="en-US" dirty="0"/>
              <a:t>CSD </a:t>
            </a:r>
          </a:p>
          <a:p>
            <a:r>
              <a:rPr lang="en-US" dirty="0"/>
              <a:t>• Overall: Suggest using the latest template document for the CSD </a:t>
            </a:r>
            <a:r>
              <a:rPr lang="en-US" dirty="0">
                <a:hlinkClick r:id="rId2"/>
              </a:rPr>
              <a:t>https://mentor.ieee.org/802-ec/dcn/18/ec-18-0064-02-0PNP-csd-templatein-doc-format.doc</a:t>
            </a:r>
            <a:endParaRPr lang="en-US" dirty="0"/>
          </a:p>
          <a:p>
            <a:r>
              <a:rPr lang="en-US" dirty="0"/>
              <a:t> • CSD - The title of the CSD is not consistent with the PAR, suggest rewording to "Support for Post Quantum Cryptography”</a:t>
            </a:r>
          </a:p>
          <a:p>
            <a:r>
              <a:rPr lang="en-US" dirty="0"/>
              <a:t> • 1.2.1 Page 2 Line 41: </a:t>
            </a:r>
          </a:p>
          <a:p>
            <a:pPr lvl="1"/>
            <a:r>
              <a:rPr lang="en-US" dirty="0"/>
              <a:t>• Suggest rewording "CRQC will void the security mechanisms" to "CRQC is expected to void or weaken the security mechanisms". </a:t>
            </a:r>
          </a:p>
          <a:p>
            <a:r>
              <a:rPr lang="en-US" dirty="0"/>
              <a:t>• 1.2.5 Page 4: </a:t>
            </a:r>
          </a:p>
          <a:p>
            <a:pPr lvl="1"/>
            <a:r>
              <a:rPr lang="en-US" dirty="0"/>
              <a:t>• Lines 16, 24 and 29 talk about both firmware and software. Suggest unifying terms to software.</a:t>
            </a:r>
          </a:p>
        </p:txBody>
      </p:sp>
      <p:sp>
        <p:nvSpPr>
          <p:cNvPr id="4" name="Slide Number Placeholder 3">
            <a:extLst>
              <a:ext uri="{FF2B5EF4-FFF2-40B4-BE49-F238E27FC236}">
                <a16:creationId xmlns:a16="http://schemas.microsoft.com/office/drawing/2014/main" id="{0C54E689-9101-4D2F-C387-3CAF281E6E3F}"/>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23398548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0DE7C-91F5-45A8-9A96-57DA2CC38B3B}"/>
              </a:ext>
            </a:extLst>
          </p:cNvPr>
          <p:cNvSpPr>
            <a:spLocks noGrp="1"/>
          </p:cNvSpPr>
          <p:nvPr>
            <p:ph type="title"/>
          </p:nvPr>
        </p:nvSpPr>
        <p:spPr>
          <a:xfrm>
            <a:off x="1068916" y="533400"/>
            <a:ext cx="10361084" cy="392627"/>
          </a:xfrm>
        </p:spPr>
        <p:txBody>
          <a:bodyPr/>
          <a:lstStyle/>
          <a:p>
            <a:r>
              <a:rPr lang="en-US" altLang="en-US" sz="2800" dirty="0"/>
              <a:t>PAR and CSD Review by 802.15 SCM</a:t>
            </a:r>
            <a:endParaRPr lang="en-US" sz="2800" dirty="0"/>
          </a:p>
        </p:txBody>
      </p:sp>
      <p:sp>
        <p:nvSpPr>
          <p:cNvPr id="3" name="Content Placeholder 2">
            <a:extLst>
              <a:ext uri="{FF2B5EF4-FFF2-40B4-BE49-F238E27FC236}">
                <a16:creationId xmlns:a16="http://schemas.microsoft.com/office/drawing/2014/main" id="{8A337E3F-2C54-47D6-B9F4-C7408CA692FF}"/>
              </a:ext>
            </a:extLst>
          </p:cNvPr>
          <p:cNvSpPr>
            <a:spLocks noGrp="1"/>
          </p:cNvSpPr>
          <p:nvPr>
            <p:ph idx="1"/>
          </p:nvPr>
        </p:nvSpPr>
        <p:spPr>
          <a:xfrm>
            <a:off x="381000" y="990600"/>
            <a:ext cx="11353800" cy="5410200"/>
          </a:xfrm>
        </p:spPr>
        <p:txBody>
          <a:bodyPr/>
          <a:lstStyle/>
          <a:p>
            <a:pPr algn="l">
              <a:spcBef>
                <a:spcPts val="0"/>
              </a:spcBef>
              <a:spcAft>
                <a:spcPts val="0"/>
              </a:spcAft>
            </a:pPr>
            <a:r>
              <a:rPr lang="en-GB" sz="2800" b="1"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802.11 PARs and CSDs</a:t>
            </a:r>
          </a:p>
          <a:p>
            <a:r>
              <a:rPr lang="en-GB" sz="2800" dirty="0">
                <a:latin typeface="Calibri" panose="020F0502020204030204" pitchFamily="34" charset="0"/>
                <a:ea typeface="Calibri" panose="020F0502020204030204" pitchFamily="34" charset="0"/>
                <a:cs typeface="Calibri" panose="020F0502020204030204" pitchFamily="34" charset="0"/>
              </a:rPr>
              <a:t>P802.11bt - Amendment - Post-Quantum Cryptography, </a:t>
            </a:r>
            <a:r>
              <a:rPr lang="en-GB" sz="2800" dirty="0">
                <a:latin typeface="Calibri" panose="020F0502020204030204" pitchFamily="34" charset="0"/>
                <a:ea typeface="Calibri" panose="020F0502020204030204" pitchFamily="34" charset="0"/>
                <a:cs typeface="Calibri" panose="020F0502020204030204" pitchFamily="34" charset="0"/>
                <a:hlinkClick r:id="rId2"/>
              </a:rPr>
              <a:t>PAR</a:t>
            </a:r>
            <a:r>
              <a:rPr lang="en-GB" sz="2800" dirty="0">
                <a:latin typeface="Calibri" panose="020F0502020204030204" pitchFamily="34" charset="0"/>
                <a:ea typeface="Calibri" panose="020F0502020204030204" pitchFamily="34" charset="0"/>
                <a:cs typeface="Calibri" panose="020F0502020204030204" pitchFamily="34" charset="0"/>
              </a:rPr>
              <a:t> and </a:t>
            </a:r>
            <a:r>
              <a:rPr lang="en-GB" sz="2800" dirty="0">
                <a:latin typeface="Calibri" panose="020F0502020204030204" pitchFamily="34" charset="0"/>
                <a:ea typeface="Calibri" panose="020F0502020204030204" pitchFamily="34" charset="0"/>
                <a:cs typeface="Calibri" panose="020F0502020204030204" pitchFamily="34" charset="0"/>
                <a:hlinkClick r:id="rId3"/>
              </a:rPr>
              <a:t>CSD</a:t>
            </a:r>
            <a:endParaRPr lang="en-GB" sz="2800" dirty="0">
              <a:latin typeface="Calibri" panose="020F0502020204030204" pitchFamily="34" charset="0"/>
              <a:ea typeface="Calibri" panose="020F0502020204030204" pitchFamily="34" charset="0"/>
              <a:cs typeface="Calibri" panose="020F0502020204030204" pitchFamily="34" charset="0"/>
            </a:endParaRPr>
          </a:p>
          <a:p>
            <a:r>
              <a:rPr lang="en-GB" sz="2800" dirty="0"/>
              <a:t>Questions and comments:</a:t>
            </a:r>
          </a:p>
          <a:p>
            <a:pPr lvl="1"/>
            <a:r>
              <a:rPr lang="en-GB" sz="2400" dirty="0"/>
              <a:t>PAR: Scope of the project – </a:t>
            </a:r>
          </a:p>
          <a:p>
            <a:pPr lvl="2"/>
            <a:r>
              <a:rPr lang="en-GB" sz="2000" dirty="0"/>
              <a:t>Will the project consider hybrid protocols or pure PQC protocols?</a:t>
            </a:r>
            <a:endParaRPr lang="en-GB" sz="2000" dirty="0">
              <a:latin typeface="Calibri" panose="020F0502020204030204" pitchFamily="34" charset="0"/>
              <a:ea typeface="Calibri" panose="020F0502020204030204" pitchFamily="34" charset="0"/>
              <a:cs typeface="Calibri" panose="020F0502020204030204" pitchFamily="34" charset="0"/>
            </a:endParaRPr>
          </a:p>
          <a:p>
            <a:pPr lvl="2"/>
            <a:r>
              <a:rPr lang="en-GB" sz="2000" dirty="0">
                <a:ea typeface="Calibri" panose="020F0502020204030204" pitchFamily="34" charset="0"/>
                <a:cs typeface="Calibri" panose="020F0502020204030204" pitchFamily="34" charset="0"/>
              </a:rPr>
              <a:t>Scope states a</a:t>
            </a:r>
            <a:r>
              <a:rPr lang="en-GB" sz="2000" dirty="0"/>
              <a:t> password authenticated key exchange that uses PQC, - does 802.11 expect to use an existing password authentication for PQC, and if so which standard? This should be listed under additional explanatory notes,</a:t>
            </a:r>
          </a:p>
          <a:p>
            <a:pPr lvl="1"/>
            <a:r>
              <a:rPr lang="en-GB" sz="2400" dirty="0"/>
              <a:t> CSD:  (</a:t>
            </a:r>
            <a:r>
              <a:rPr lang="en-GB" sz="2000" dirty="0"/>
              <a:t>Cost factors)</a:t>
            </a:r>
          </a:p>
          <a:p>
            <a:pPr lvl="2"/>
            <a:r>
              <a:rPr lang="en-GB" sz="2000" dirty="0"/>
              <a:t>This section shows deleted text: Several quantum-secure algorithms have large outputs which will not fit in a single MSDU, compelling fragmentation of frames. This fragmentation/reassembly will result in a cost being borne by both the transmitter and receiver, basically every WLAN device.</a:t>
            </a:r>
          </a:p>
          <a:p>
            <a:pPr lvl="2"/>
            <a:r>
              <a:rPr lang="en-GB" sz="2000" dirty="0"/>
              <a:t>The text has been deleted, but these are valid concerns.  Why not leave them?</a:t>
            </a:r>
          </a:p>
          <a:p>
            <a:pPr algn="l">
              <a:spcBef>
                <a:spcPts val="0"/>
              </a:spcBef>
              <a:spcAft>
                <a:spcPts val="0"/>
              </a:spcAft>
            </a:pPr>
            <a:endParaRPr lang="en-GB" sz="2800" b="1" i="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pPr>
            <a:endParaRPr lang="en-GB" sz="24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marL="0" indent="0">
              <a:spcBef>
                <a:spcPts val="0"/>
              </a:spcBef>
              <a:spcAft>
                <a:spcPts val="0"/>
              </a:spcAft>
              <a:buNone/>
            </a:pPr>
            <a:endParaRPr lang="en-GB" sz="20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6" name="Slide Number Placeholder 5">
            <a:extLst>
              <a:ext uri="{FF2B5EF4-FFF2-40B4-BE49-F238E27FC236}">
                <a16:creationId xmlns:a16="http://schemas.microsoft.com/office/drawing/2014/main" id="{7F4ACB67-5076-4258-BBF2-1EA3692B05F1}"/>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4" name="Footer Placeholder 2">
            <a:extLst>
              <a:ext uri="{FF2B5EF4-FFF2-40B4-BE49-F238E27FC236}">
                <a16:creationId xmlns:a16="http://schemas.microsoft.com/office/drawing/2014/main" id="{5C7CD5B4-AAEB-DB88-2130-1FFBA80E74DB}"/>
              </a:ext>
            </a:extLst>
          </p:cNvPr>
          <p:cNvSpPr>
            <a:spLocks noGrp="1"/>
          </p:cNvSpPr>
          <p:nvPr>
            <p:ph type="ftr" sz="quarter" idx="11"/>
          </p:nvPr>
        </p:nvSpPr>
        <p:spPr>
          <a:xfrm>
            <a:off x="7315200" y="6475413"/>
            <a:ext cx="4165600" cy="182562"/>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tIns="0" bIns="0"/>
          <a:lstStyle>
            <a:defPPr>
              <a:defRPr lang="en-US"/>
            </a:defPPr>
            <a:lvl1pPr algn="l" rtl="0" fontAlgn="base">
              <a:spcBef>
                <a:spcPct val="0"/>
              </a:spcBef>
              <a:spcAft>
                <a:spcPct val="0"/>
              </a:spcAft>
              <a:defRPr sz="1200" kern="1200">
                <a:solidFill>
                  <a:schemeClr val="tx1"/>
                </a:solidFill>
                <a:latin typeface="+mj-lt"/>
                <a:ea typeface="ＭＳ Ｐゴシック" charset="0"/>
                <a:cs typeface="Calibri" panose="020F0502020204030204" pitchFamily="34"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a:lstStyle>
          <a:p>
            <a:pPr algn="r"/>
            <a:r>
              <a:rPr lang="en-US"/>
              <a:t>Phil Beecher (Wi-SUN Alliance)</a:t>
            </a:r>
            <a:endParaRPr lang="en-US" dirty="0"/>
          </a:p>
        </p:txBody>
      </p:sp>
    </p:spTree>
    <p:extLst>
      <p:ext uri="{BB962C8B-B14F-4D97-AF65-F5344CB8AC3E}">
        <p14:creationId xmlns:p14="http://schemas.microsoft.com/office/powerpoint/2010/main" val="34690604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A43167-C02E-6935-074F-73028239F3FC}"/>
              </a:ext>
            </a:extLst>
          </p:cNvPr>
          <p:cNvSpPr>
            <a:spLocks noGrp="1"/>
          </p:cNvSpPr>
          <p:nvPr>
            <p:ph type="title"/>
          </p:nvPr>
        </p:nvSpPr>
        <p:spPr/>
        <p:txBody>
          <a:bodyPr/>
          <a:lstStyle/>
          <a:p>
            <a:r>
              <a:rPr lang="en-US" dirty="0"/>
              <a:t>802.19 Comments</a:t>
            </a:r>
          </a:p>
        </p:txBody>
      </p:sp>
      <p:sp>
        <p:nvSpPr>
          <p:cNvPr id="3" name="Content Placeholder 2">
            <a:extLst>
              <a:ext uri="{FF2B5EF4-FFF2-40B4-BE49-F238E27FC236}">
                <a16:creationId xmlns:a16="http://schemas.microsoft.com/office/drawing/2014/main" id="{6FB5E1F8-AD78-04F4-6638-7C00BC798050}"/>
              </a:ext>
            </a:extLst>
          </p:cNvPr>
          <p:cNvSpPr>
            <a:spLocks noGrp="1"/>
          </p:cNvSpPr>
          <p:nvPr>
            <p:ph idx="1"/>
          </p:nvPr>
        </p:nvSpPr>
        <p:spPr/>
        <p:txBody>
          <a:bodyPr>
            <a:normAutofit fontScale="70000" lnSpcReduction="20000"/>
          </a:bodyPr>
          <a:lstStyle/>
          <a:p>
            <a:r>
              <a:rPr lang="en-GB" dirty="0"/>
              <a:t>Comment:</a:t>
            </a:r>
            <a:endParaRPr lang="en-US" dirty="0"/>
          </a:p>
          <a:p>
            <a:r>
              <a:rPr lang="en-GB" dirty="0"/>
              <a:t>PAR and CSD only mention US and UK markets to indicate need for the project and broad market potential. </a:t>
            </a:r>
            <a:endParaRPr lang="en-US" dirty="0"/>
          </a:p>
          <a:p>
            <a:r>
              <a:rPr lang="en-GB" dirty="0"/>
              <a:t> </a:t>
            </a:r>
            <a:endParaRPr lang="en-US" dirty="0"/>
          </a:p>
          <a:p>
            <a:r>
              <a:rPr lang="en-GB" dirty="0"/>
              <a:t>Resolution:</a:t>
            </a:r>
            <a:endParaRPr lang="en-US" dirty="0"/>
          </a:p>
          <a:p>
            <a:r>
              <a:rPr lang="en-GB" dirty="0"/>
              <a:t>Add  below sentence to the ‘5.5 Need for the Project’ section of the PAR document </a:t>
            </a:r>
            <a:endParaRPr lang="en-US" dirty="0"/>
          </a:p>
          <a:p>
            <a:r>
              <a:rPr lang="en-GB" dirty="0"/>
              <a:t>‘In addition, the European Commission encourages Member States to develop comprehensive national strategies for PQC adoption’</a:t>
            </a:r>
            <a:endParaRPr lang="en-US" dirty="0"/>
          </a:p>
          <a:p>
            <a:r>
              <a:rPr lang="en-GB" dirty="0"/>
              <a:t> </a:t>
            </a:r>
            <a:endParaRPr lang="en-US" dirty="0"/>
          </a:p>
          <a:p>
            <a:r>
              <a:rPr lang="en-GB" dirty="0"/>
              <a:t>Add below sentence to the ‘Broad Market Potential’ section of the CSD document </a:t>
            </a:r>
            <a:endParaRPr lang="en-US" dirty="0"/>
          </a:p>
          <a:p>
            <a:r>
              <a:rPr lang="en-GB" dirty="0"/>
              <a:t>‘In Europe, the European Commission has published a Recommendation on a Coordinated Implementation Roadmap for the Transition to Post-Quantum Cryptography. [6]’</a:t>
            </a:r>
            <a:endParaRPr lang="en-US" dirty="0"/>
          </a:p>
          <a:p>
            <a:r>
              <a:rPr lang="en-GB" dirty="0"/>
              <a:t> </a:t>
            </a:r>
            <a:endParaRPr lang="en-US" dirty="0"/>
          </a:p>
          <a:p>
            <a:r>
              <a:rPr lang="en-GB" dirty="0"/>
              <a:t>Add reference [6] to References Section. </a:t>
            </a:r>
            <a:endParaRPr lang="en-US" dirty="0"/>
          </a:p>
          <a:p>
            <a:r>
              <a:rPr lang="en-GB" dirty="0"/>
              <a:t>[6] COMMISSION RECOMMENDATION of 11.4.2024on a Coordinated Implementation Roadmap for the transition to Post-Quantum Cryptography</a:t>
            </a:r>
            <a:endParaRPr lang="en-US" dirty="0"/>
          </a:p>
          <a:p>
            <a:endParaRPr lang="en-US" dirty="0"/>
          </a:p>
        </p:txBody>
      </p:sp>
      <p:sp>
        <p:nvSpPr>
          <p:cNvPr id="4" name="Slide Number Placeholder 3">
            <a:extLst>
              <a:ext uri="{FF2B5EF4-FFF2-40B4-BE49-F238E27FC236}">
                <a16:creationId xmlns:a16="http://schemas.microsoft.com/office/drawing/2014/main" id="{393BC131-43B9-DE91-D35E-B4F182DBEE4E}"/>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TextBox 4">
            <a:extLst>
              <a:ext uri="{FF2B5EF4-FFF2-40B4-BE49-F238E27FC236}">
                <a16:creationId xmlns:a16="http://schemas.microsoft.com/office/drawing/2014/main" id="{105EA670-9B87-EFD1-3973-1174C040091B}"/>
              </a:ext>
            </a:extLst>
          </p:cNvPr>
          <p:cNvSpPr txBox="1"/>
          <p:nvPr/>
        </p:nvSpPr>
        <p:spPr>
          <a:xfrm>
            <a:off x="13748657" y="2079171"/>
            <a:ext cx="184731" cy="461665"/>
          </a:xfrm>
          <a:prstGeom prst="rect">
            <a:avLst/>
          </a:prstGeom>
          <a:noFill/>
        </p:spPr>
        <p:txBody>
          <a:bodyPr wrap="none" rtlCol="0">
            <a:normAutofit/>
          </a:bodyPr>
          <a:lstStyle/>
          <a:p>
            <a:endParaRPr lang="en-US" dirty="0"/>
          </a:p>
        </p:txBody>
      </p:sp>
    </p:spTree>
    <p:extLst>
      <p:ext uri="{BB962C8B-B14F-4D97-AF65-F5344CB8AC3E}">
        <p14:creationId xmlns:p14="http://schemas.microsoft.com/office/powerpoint/2010/main" val="38575060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0E9E0A-798B-45EF-F078-433D50972D6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FA931E2-2B60-9F1B-EFA5-45E393225652}"/>
              </a:ext>
            </a:extLst>
          </p:cNvPr>
          <p:cNvSpPr>
            <a:spLocks noGrp="1"/>
          </p:cNvSpPr>
          <p:nvPr>
            <p:ph type="title"/>
          </p:nvPr>
        </p:nvSpPr>
        <p:spPr/>
        <p:txBody>
          <a:bodyPr/>
          <a:lstStyle/>
          <a:p>
            <a:r>
              <a:rPr lang="en-US" dirty="0"/>
              <a:t>Contributions</a:t>
            </a:r>
          </a:p>
        </p:txBody>
      </p:sp>
      <p:sp>
        <p:nvSpPr>
          <p:cNvPr id="3" name="Content Placeholder 2">
            <a:extLst>
              <a:ext uri="{FF2B5EF4-FFF2-40B4-BE49-F238E27FC236}">
                <a16:creationId xmlns:a16="http://schemas.microsoft.com/office/drawing/2014/main" id="{8C060E2F-B39D-A7D6-875D-B2EBAF65F963}"/>
              </a:ext>
            </a:extLst>
          </p:cNvPr>
          <p:cNvSpPr>
            <a:spLocks noGrp="1"/>
          </p:cNvSpPr>
          <p:nvPr>
            <p:ph idx="1"/>
          </p:nvPr>
        </p:nvSpPr>
        <p:spPr/>
        <p:txBody>
          <a:bodyPr/>
          <a:lstStyle/>
          <a:p>
            <a:pPr marL="400050">
              <a:lnSpc>
                <a:spcPct val="110000"/>
              </a:lnSpc>
              <a:spcBef>
                <a:spcPts val="0"/>
              </a:spcBef>
              <a:buFont typeface="+mj-lt"/>
              <a:buAutoNum type="arabicPeriod"/>
              <a:defRPr/>
            </a:pPr>
            <a:r>
              <a:rPr lang="en-US" sz="1800" b="0" dirty="0">
                <a:solidFill>
                  <a:srgbClr val="222222"/>
                </a:solidFill>
                <a:highlight>
                  <a:srgbClr val="FFFFFF"/>
                </a:highlight>
                <a:cs typeface="Arial" panose="020B0604020202020204" pitchFamily="34" charset="0"/>
              </a:rPr>
              <a:t>PQC Protocol Review, Dan Harkins (HPE) (</a:t>
            </a:r>
            <a:r>
              <a:rPr lang="en-US" altLang="zh-CN" sz="1800" b="0" dirty="0">
                <a:sym typeface="+mn-ea"/>
                <a:hlinkClick r:id="rId2"/>
              </a:rPr>
              <a:t>11-25/1313r1</a:t>
            </a:r>
            <a:r>
              <a:rPr lang="en-US" altLang="zh-CN" sz="1800" b="0" dirty="0">
                <a:sym typeface="+mn-ea"/>
              </a:rPr>
              <a:t>)</a:t>
            </a:r>
            <a:endParaRPr lang="en-US" sz="1800" b="0" i="0" dirty="0">
              <a:solidFill>
                <a:srgbClr val="222222"/>
              </a:solidFill>
              <a:effectLst/>
              <a:highlight>
                <a:srgbClr val="FFFFFF"/>
              </a:highlight>
              <a:cs typeface="Arial" panose="020B0604020202020204" pitchFamily="34" charset="0"/>
            </a:endParaRPr>
          </a:p>
          <a:p>
            <a:pPr marL="400050">
              <a:lnSpc>
                <a:spcPct val="110000"/>
              </a:lnSpc>
              <a:spcBef>
                <a:spcPts val="0"/>
              </a:spcBef>
              <a:buFont typeface="+mj-lt"/>
              <a:buAutoNum type="arabicPeriod"/>
              <a:defRPr/>
            </a:pPr>
            <a:r>
              <a:rPr lang="en-US" sz="1800" b="0" dirty="0">
                <a:solidFill>
                  <a:srgbClr val="222222"/>
                </a:solidFill>
                <a:highlight>
                  <a:srgbClr val="FFFFFF"/>
                </a:highlight>
                <a:cs typeface="Arial" panose="020B0604020202020204" pitchFamily="34" charset="0"/>
              </a:rPr>
              <a:t>PQC Protocol Definitions, Dan Harkins (HPE) (</a:t>
            </a:r>
            <a:r>
              <a:rPr lang="en-US" sz="1800" b="0" dirty="0">
                <a:solidFill>
                  <a:srgbClr val="222222"/>
                </a:solidFill>
                <a:highlight>
                  <a:srgbClr val="FFFFFF"/>
                </a:highlight>
                <a:cs typeface="Arial" panose="020B0604020202020204" pitchFamily="34" charset="0"/>
                <a:hlinkClick r:id="rId3"/>
              </a:rPr>
              <a:t>11-25/1108r2</a:t>
            </a:r>
            <a:r>
              <a:rPr lang="en-US" sz="1800" b="0" dirty="0">
                <a:solidFill>
                  <a:srgbClr val="222222"/>
                </a:solidFill>
                <a:highlight>
                  <a:srgbClr val="FFFFFF"/>
                </a:highlight>
                <a:cs typeface="Arial" panose="020B0604020202020204" pitchFamily="34" charset="0"/>
              </a:rPr>
              <a:t>)</a:t>
            </a:r>
          </a:p>
          <a:p>
            <a:pPr marL="400050">
              <a:lnSpc>
                <a:spcPct val="110000"/>
              </a:lnSpc>
              <a:spcBef>
                <a:spcPts val="0"/>
              </a:spcBef>
              <a:buFont typeface="+mj-lt"/>
              <a:buAutoNum type="arabicPeriod"/>
              <a:defRPr/>
            </a:pPr>
            <a:r>
              <a:rPr lang="en-US" sz="1800" b="0" dirty="0">
                <a:highlight>
                  <a:srgbClr val="FFFFFF"/>
                </a:highlight>
              </a:rPr>
              <a:t>Using proof of work techniques to protect against active attacks, Alex LUNGU (Samsung) (</a:t>
            </a:r>
            <a:r>
              <a:rPr lang="en-US" sz="1800" b="0" dirty="0">
                <a:highlight>
                  <a:srgbClr val="FFFFFF"/>
                </a:highlight>
                <a:hlinkClick r:id="rId4"/>
              </a:rPr>
              <a:t>11-25/1296r1</a:t>
            </a:r>
            <a:r>
              <a:rPr lang="en-US" sz="1800" b="0" dirty="0">
                <a:highlight>
                  <a:srgbClr val="FFFFFF"/>
                </a:highlight>
              </a:rPr>
              <a:t>)</a:t>
            </a:r>
            <a:endParaRPr lang="en-US" sz="1800" b="0" dirty="0">
              <a:solidFill>
                <a:srgbClr val="222222"/>
              </a:solidFill>
              <a:highlight>
                <a:srgbClr val="FFFFFF"/>
              </a:highlight>
              <a:cs typeface="Arial" panose="020B0604020202020204" pitchFamily="34" charset="0"/>
            </a:endParaRPr>
          </a:p>
          <a:p>
            <a:pPr marL="400050">
              <a:lnSpc>
                <a:spcPct val="110000"/>
              </a:lnSpc>
              <a:spcBef>
                <a:spcPts val="0"/>
              </a:spcBef>
              <a:buFont typeface="+mj-lt"/>
              <a:buAutoNum type="arabicPeriod"/>
              <a:defRPr/>
            </a:pPr>
            <a:r>
              <a:rPr lang="en-US" sz="1800" b="0" dirty="0">
                <a:solidFill>
                  <a:srgbClr val="222222"/>
                </a:solidFill>
                <a:highlight>
                  <a:srgbClr val="FFFFFF"/>
                </a:highlight>
                <a:cs typeface="Arial" panose="020B0604020202020204" pitchFamily="34" charset="0"/>
              </a:rPr>
              <a:t>Post-Quantum Opportunistic Wireless Encryption Specification, Alex Lungu (Samsung) (</a:t>
            </a:r>
            <a:r>
              <a:rPr lang="en-US" altLang="zh-CN" sz="1800" b="0" dirty="0">
                <a:sym typeface="+mn-ea"/>
                <a:hlinkClick r:id="rId5"/>
              </a:rPr>
              <a:t>11-25/1297r1</a:t>
            </a:r>
            <a:r>
              <a:rPr lang="en-US" altLang="zh-CN" sz="1800" b="0" dirty="0">
                <a:sym typeface="+mn-ea"/>
              </a:rPr>
              <a:t>)</a:t>
            </a:r>
          </a:p>
          <a:p>
            <a:pPr marL="400050">
              <a:lnSpc>
                <a:spcPct val="110000"/>
              </a:lnSpc>
              <a:spcBef>
                <a:spcPts val="0"/>
              </a:spcBef>
              <a:buFont typeface="+mj-lt"/>
              <a:buAutoNum type="arabicPeriod"/>
              <a:defRPr/>
            </a:pPr>
            <a:r>
              <a:rPr lang="en-US" altLang="zh-CN" sz="1800" b="0" dirty="0">
                <a:sym typeface="+mn-ea"/>
              </a:rPr>
              <a:t>ML-KEM in PASN, </a:t>
            </a:r>
            <a:r>
              <a:rPr lang="en-US" sz="1800" b="0" dirty="0" err="1"/>
              <a:t>Chumeng</a:t>
            </a:r>
            <a:r>
              <a:rPr lang="en-US" sz="1800" b="0" dirty="0"/>
              <a:t> Wang (ZTE) (</a:t>
            </a:r>
            <a:r>
              <a:rPr lang="en-US" sz="1800" b="0" dirty="0">
                <a:hlinkClick r:id="rId6"/>
              </a:rPr>
              <a:t>11-25/1302r1</a:t>
            </a:r>
            <a:r>
              <a:rPr lang="en-US" sz="1800" b="0" dirty="0"/>
              <a:t>)</a:t>
            </a:r>
            <a:endParaRPr lang="en-US" sz="1800" b="0" dirty="0">
              <a:sym typeface="+mn-ea"/>
            </a:endParaRPr>
          </a:p>
          <a:p>
            <a:pPr marL="400050">
              <a:lnSpc>
                <a:spcPct val="110000"/>
              </a:lnSpc>
              <a:spcBef>
                <a:spcPts val="0"/>
              </a:spcBef>
              <a:buFont typeface="+mj-lt"/>
              <a:buAutoNum type="arabicPeriod"/>
              <a:defRPr/>
            </a:pPr>
            <a:r>
              <a:rPr lang="en-US" altLang="zh-CN" sz="1800" b="0" dirty="0">
                <a:sym typeface="+mn-ea"/>
              </a:rPr>
              <a:t>ML-KEM in PASN PDT, </a:t>
            </a:r>
            <a:r>
              <a:rPr lang="en-US" sz="1800" b="0" dirty="0" err="1"/>
              <a:t>Chumeng</a:t>
            </a:r>
            <a:r>
              <a:rPr lang="en-US" sz="1800" b="0" dirty="0"/>
              <a:t> Wang (ZTE) (</a:t>
            </a:r>
            <a:r>
              <a:rPr lang="en-US" sz="1800" b="0" dirty="0">
                <a:hlinkClick r:id="rId7"/>
              </a:rPr>
              <a:t>11-25/1303r1</a:t>
            </a:r>
            <a:r>
              <a:rPr lang="en-US" sz="1800" b="0" dirty="0"/>
              <a:t>)</a:t>
            </a:r>
          </a:p>
        </p:txBody>
      </p:sp>
      <p:sp>
        <p:nvSpPr>
          <p:cNvPr id="4" name="Slide Number Placeholder 3">
            <a:extLst>
              <a:ext uri="{FF2B5EF4-FFF2-40B4-BE49-F238E27FC236}">
                <a16:creationId xmlns:a16="http://schemas.microsoft.com/office/drawing/2014/main" id="{28B0A7EA-5786-2704-BAFF-0255DCE26B13}"/>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38577983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910187-6415-78FE-2DFC-E225A2C8B513}"/>
              </a:ext>
            </a:extLst>
          </p:cNvPr>
          <p:cNvSpPr>
            <a:spLocks noGrp="1"/>
          </p:cNvSpPr>
          <p:nvPr>
            <p:ph type="title"/>
          </p:nvPr>
        </p:nvSpPr>
        <p:spPr/>
        <p:txBody>
          <a:bodyPr/>
          <a:lstStyle/>
          <a:p>
            <a:r>
              <a:rPr lang="en-US" dirty="0"/>
              <a:t>Previous Contributions</a:t>
            </a:r>
          </a:p>
        </p:txBody>
      </p:sp>
      <p:sp>
        <p:nvSpPr>
          <p:cNvPr id="3" name="Content Placeholder 2">
            <a:extLst>
              <a:ext uri="{FF2B5EF4-FFF2-40B4-BE49-F238E27FC236}">
                <a16:creationId xmlns:a16="http://schemas.microsoft.com/office/drawing/2014/main" id="{45A9407E-E544-8016-A88D-EFAC408F4C90}"/>
              </a:ext>
            </a:extLst>
          </p:cNvPr>
          <p:cNvSpPr>
            <a:spLocks noGrp="1"/>
          </p:cNvSpPr>
          <p:nvPr>
            <p:ph idx="1"/>
          </p:nvPr>
        </p:nvSpPr>
        <p:spPr/>
        <p:txBody>
          <a:bodyPr/>
          <a:lstStyle/>
          <a:p>
            <a:pPr marL="57150" indent="0">
              <a:lnSpc>
                <a:spcPct val="110000"/>
              </a:lnSpc>
              <a:spcBef>
                <a:spcPts val="0"/>
              </a:spcBef>
              <a:defRPr/>
            </a:pPr>
            <a:r>
              <a:rPr lang="en-US" sz="1400" b="0" dirty="0">
                <a:solidFill>
                  <a:srgbClr val="222222"/>
                </a:solidFill>
                <a:highlight>
                  <a:srgbClr val="FFFFFF"/>
                </a:highlight>
                <a:cs typeface="Arial" panose="020B0604020202020204" pitchFamily="34" charset="0"/>
              </a:rPr>
              <a:t>Post-Quantum 802.11, Dan Harkins (HPE) (</a:t>
            </a:r>
            <a:r>
              <a:rPr lang="en-US" altLang="zh-CN" sz="1400" b="0" dirty="0">
                <a:sym typeface="+mn-ea"/>
                <a:hlinkClick r:id="rId2"/>
              </a:rPr>
              <a:t>11-24/1103r1</a:t>
            </a:r>
            <a:r>
              <a:rPr lang="en-US" altLang="zh-CN" sz="1400" b="0" dirty="0">
                <a:sym typeface="+mn-ea"/>
              </a:rPr>
              <a:t>)</a:t>
            </a:r>
            <a:endParaRPr lang="en-US" sz="1400" b="0" i="0" dirty="0">
              <a:solidFill>
                <a:srgbClr val="222222"/>
              </a:solidFill>
              <a:effectLst/>
              <a:highlight>
                <a:srgbClr val="FFFFFF"/>
              </a:highlight>
              <a:cs typeface="Arial" panose="020B0604020202020204" pitchFamily="34" charset="0"/>
            </a:endParaRPr>
          </a:p>
          <a:p>
            <a:pPr marL="57150" indent="0">
              <a:lnSpc>
                <a:spcPct val="110000"/>
              </a:lnSpc>
              <a:spcBef>
                <a:spcPts val="0"/>
              </a:spcBef>
              <a:defRPr/>
            </a:pPr>
            <a:r>
              <a:rPr lang="en-US" sz="1400" b="0" dirty="0">
                <a:solidFill>
                  <a:srgbClr val="222222"/>
                </a:solidFill>
                <a:highlight>
                  <a:srgbClr val="FFFFFF"/>
                </a:highlight>
                <a:cs typeface="Arial" panose="020B0604020202020204" pitchFamily="34" charset="0"/>
              </a:rPr>
              <a:t>Post-Quantum Opportunistic Wireless Encryption (OWE), Alex Lungu (Samsung) (</a:t>
            </a:r>
            <a:r>
              <a:rPr lang="en-US" altLang="zh-CN" sz="1400" b="0" dirty="0">
                <a:sym typeface="+mn-ea"/>
                <a:hlinkClick r:id="rId3"/>
              </a:rPr>
              <a:t>11-25/0218r2</a:t>
            </a:r>
            <a:r>
              <a:rPr lang="en-US" altLang="zh-CN" sz="1400" b="0" dirty="0">
                <a:sym typeface="+mn-ea"/>
              </a:rPr>
              <a:t>)</a:t>
            </a:r>
          </a:p>
          <a:p>
            <a:pPr marL="57150" indent="0">
              <a:lnSpc>
                <a:spcPct val="110000"/>
              </a:lnSpc>
              <a:spcBef>
                <a:spcPts val="0"/>
              </a:spcBef>
              <a:defRPr/>
            </a:pPr>
            <a:r>
              <a:rPr lang="en-US" altLang="zh-CN" sz="1400" b="0" dirty="0">
                <a:sym typeface="+mn-ea"/>
              </a:rPr>
              <a:t>Post Quantum Crypto Project submission, Mike Montemurro (Huawei) (</a:t>
            </a:r>
            <a:r>
              <a:rPr lang="en-US" altLang="zh-CN" sz="1400" b="0" dirty="0">
                <a:sym typeface="+mn-ea"/>
                <a:hlinkClick r:id="rId4"/>
              </a:rPr>
              <a:t>11-25/0462r2</a:t>
            </a:r>
            <a:r>
              <a:rPr lang="en-US" altLang="zh-CN" sz="1400" b="0" dirty="0">
                <a:sym typeface="+mn-ea"/>
              </a:rPr>
              <a:t>)</a:t>
            </a:r>
          </a:p>
          <a:p>
            <a:pPr marL="0" indent="0"/>
            <a:r>
              <a:rPr lang="en-US" altLang="zh-CN" sz="1400" b="0" dirty="0">
                <a:sym typeface="+mn-ea"/>
              </a:rPr>
              <a:t>PQC Draft proposed PAR, Juan Carlos Zuniga (Cisco) </a:t>
            </a:r>
            <a:r>
              <a:rPr lang="en-GB" sz="1400" b="0" dirty="0"/>
              <a:t>(</a:t>
            </a:r>
            <a:r>
              <a:rPr lang="en-GB" sz="1400" b="0" dirty="0">
                <a:hlinkClick r:id="rId5"/>
              </a:rPr>
              <a:t>11-25/0471r2</a:t>
            </a:r>
            <a:r>
              <a:rPr lang="en-GB" sz="1400" b="0" dirty="0"/>
              <a:t>)</a:t>
            </a:r>
            <a:endParaRPr lang="en-US" altLang="zh-CN" sz="1400" b="0" dirty="0">
              <a:sym typeface="+mn-ea"/>
            </a:endParaRPr>
          </a:p>
          <a:p>
            <a:pPr marL="0" indent="0"/>
            <a:r>
              <a:rPr lang="en-US" altLang="zh-CN" sz="1400" b="0" dirty="0">
                <a:sym typeface="+mn-ea"/>
              </a:rPr>
              <a:t>PQC Draft Proposed CSD, Juan Carlos Zuniga (Cisco) </a:t>
            </a:r>
            <a:r>
              <a:rPr lang="en-GB" sz="1400" b="0" dirty="0"/>
              <a:t>(</a:t>
            </a:r>
            <a:r>
              <a:rPr lang="en-GB" sz="1400" b="0" dirty="0">
                <a:hlinkClick r:id="rId6"/>
              </a:rPr>
              <a:t>11-25/0472r2</a:t>
            </a:r>
            <a:r>
              <a:rPr lang="en-GB" sz="1400" b="0" dirty="0"/>
              <a:t>)</a:t>
            </a:r>
            <a:endParaRPr lang="en-US" sz="1400" b="0" dirty="0">
              <a:solidFill>
                <a:srgbClr val="222222"/>
              </a:solidFill>
              <a:highlight>
                <a:srgbClr val="FFFFFF"/>
              </a:highlight>
              <a:cs typeface="Arial" panose="020B0604020202020204" pitchFamily="34" charset="0"/>
            </a:endParaRPr>
          </a:p>
          <a:p>
            <a:pPr marL="0" indent="0"/>
            <a:r>
              <a:rPr lang="en-US" altLang="zh-CN" sz="1400" b="0" dirty="0">
                <a:solidFill>
                  <a:srgbClr val="222222"/>
                </a:solidFill>
                <a:highlight>
                  <a:srgbClr val="FFFFFF"/>
                </a:highlight>
                <a:cs typeface="Arial" panose="020B0604020202020204" pitchFamily="34" charset="0"/>
                <a:sym typeface="+mn-ea"/>
              </a:rPr>
              <a:t>”View on PQC” Jay Yang (ZTE) (</a:t>
            </a:r>
            <a:r>
              <a:rPr lang="en-US" altLang="zh-CN" sz="1400" b="0" dirty="0">
                <a:solidFill>
                  <a:srgbClr val="222222"/>
                </a:solidFill>
                <a:highlight>
                  <a:srgbClr val="FFFFFF"/>
                </a:highlight>
                <a:cs typeface="Arial" panose="020B0604020202020204" pitchFamily="34" charset="0"/>
                <a:sym typeface="+mn-ea"/>
                <a:hlinkClick r:id="rId7"/>
              </a:rPr>
              <a:t>11-25/0528r0</a:t>
            </a:r>
            <a:r>
              <a:rPr lang="en-US" altLang="zh-CN" sz="1400" b="0" dirty="0">
                <a:solidFill>
                  <a:srgbClr val="222222"/>
                </a:solidFill>
                <a:highlight>
                  <a:srgbClr val="FFFFFF"/>
                </a:highlight>
                <a:cs typeface="Arial" panose="020B0604020202020204" pitchFamily="34" charset="0"/>
                <a:sym typeface="+mn-ea"/>
              </a:rPr>
              <a:t>)</a:t>
            </a:r>
          </a:p>
          <a:p>
            <a:pPr marL="0" indent="0"/>
            <a:r>
              <a:rPr lang="en-GB" sz="1400" b="0" dirty="0"/>
              <a:t>ML-KEM in 802.11, Jay Yang (ZTE) (</a:t>
            </a:r>
            <a:r>
              <a:rPr lang="en-GB" sz="1400" b="0" dirty="0">
                <a:hlinkClick r:id="rId8"/>
              </a:rPr>
              <a:t>11-25/0722r0</a:t>
            </a:r>
            <a:r>
              <a:rPr lang="en-GB" sz="1400" b="0" dirty="0"/>
              <a:t>)</a:t>
            </a:r>
          </a:p>
          <a:p>
            <a:pPr marL="0" indent="0"/>
            <a:r>
              <a:rPr lang="en-GB" sz="1400" b="0" dirty="0"/>
              <a:t>A PQC PAKE, Dan Harkins (HPE) (</a:t>
            </a:r>
            <a:r>
              <a:rPr lang="en-GB" sz="1400" b="0" dirty="0">
                <a:hlinkClick r:id="rId8"/>
              </a:rPr>
              <a:t>11-25/0770r1</a:t>
            </a:r>
            <a:r>
              <a:rPr lang="en-GB" sz="1400" b="0" dirty="0"/>
              <a:t>)</a:t>
            </a:r>
          </a:p>
          <a:p>
            <a:pPr marL="0" indent="0"/>
            <a:endParaRPr lang="en-US" altLang="zh-CN" sz="1400" b="0" dirty="0">
              <a:sym typeface="+mn-ea"/>
            </a:endParaRPr>
          </a:p>
        </p:txBody>
      </p:sp>
      <p:sp>
        <p:nvSpPr>
          <p:cNvPr id="4" name="Slide Number Placeholder 3">
            <a:extLst>
              <a:ext uri="{FF2B5EF4-FFF2-40B4-BE49-F238E27FC236}">
                <a16:creationId xmlns:a16="http://schemas.microsoft.com/office/drawing/2014/main" id="{4CBE3672-85F2-9689-FBDE-AE190109CCEE}"/>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256924743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4E3A6031-7A7A-A746-9210-1D2AD3372A27}"/>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sp>
        <p:nvSpPr>
          <p:cNvPr id="4" name="TextBox 3">
            <a:extLst>
              <a:ext uri="{FF2B5EF4-FFF2-40B4-BE49-F238E27FC236}">
                <a16:creationId xmlns:a16="http://schemas.microsoft.com/office/drawing/2014/main" id="{C2E088E6-BA48-895A-E75C-E2C4BCC02B07}"/>
              </a:ext>
            </a:extLst>
          </p:cNvPr>
          <p:cNvSpPr txBox="1"/>
          <p:nvPr/>
        </p:nvSpPr>
        <p:spPr>
          <a:xfrm>
            <a:off x="5029200" y="3200400"/>
            <a:ext cx="1200970" cy="461665"/>
          </a:xfrm>
          <a:prstGeom prst="rect">
            <a:avLst/>
          </a:prstGeom>
          <a:noFill/>
        </p:spPr>
        <p:txBody>
          <a:bodyPr wrap="none" rtlCol="0">
            <a:spAutoFit/>
          </a:bodyPr>
          <a:lstStyle/>
          <a:p>
            <a:r>
              <a:rPr lang="en-US" dirty="0">
                <a:solidFill>
                  <a:schemeClr val="tx1"/>
                </a:solidFill>
              </a:rPr>
              <a:t>Back up</a:t>
            </a:r>
          </a:p>
        </p:txBody>
      </p:sp>
    </p:spTree>
    <p:extLst>
      <p:ext uri="{BB962C8B-B14F-4D97-AF65-F5344CB8AC3E}">
        <p14:creationId xmlns:p14="http://schemas.microsoft.com/office/powerpoint/2010/main" val="341228773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7D77C7-98C3-228B-E0DB-CF50456A974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8F0D9FC-E9B4-77EF-9685-4EC76251BDBB}"/>
              </a:ext>
            </a:extLst>
          </p:cNvPr>
          <p:cNvSpPr>
            <a:spLocks noGrp="1"/>
          </p:cNvSpPr>
          <p:nvPr>
            <p:ph type="title"/>
          </p:nvPr>
        </p:nvSpPr>
        <p:spPr/>
        <p:txBody>
          <a:bodyPr/>
          <a:lstStyle/>
          <a:p>
            <a:r>
              <a:rPr lang="en-GB" dirty="0"/>
              <a:t>PAR Approval Motion</a:t>
            </a:r>
          </a:p>
        </p:txBody>
      </p:sp>
      <p:sp>
        <p:nvSpPr>
          <p:cNvPr id="3" name="Content Placeholder 2">
            <a:extLst>
              <a:ext uri="{FF2B5EF4-FFF2-40B4-BE49-F238E27FC236}">
                <a16:creationId xmlns:a16="http://schemas.microsoft.com/office/drawing/2014/main" id="{9B2D0803-DDB4-8BF5-8AD7-212DBE644BD9}"/>
              </a:ext>
            </a:extLst>
          </p:cNvPr>
          <p:cNvSpPr>
            <a:spLocks noGrp="1"/>
          </p:cNvSpPr>
          <p:nvPr>
            <p:ph idx="1"/>
          </p:nvPr>
        </p:nvSpPr>
        <p:spPr>
          <a:xfrm>
            <a:off x="914400" y="1981201"/>
            <a:ext cx="10820399" cy="4113213"/>
          </a:xfrm>
        </p:spPr>
        <p:txBody>
          <a:bodyPr>
            <a:normAutofit fontScale="85000" lnSpcReduction="20000"/>
          </a:bodyPr>
          <a:lstStyle/>
          <a:p>
            <a:r>
              <a:rPr lang="en-US" dirty="0"/>
              <a:t>Believing that the PAR contained in the document referenced below meets IEEE-SA guidelines,</a:t>
            </a:r>
            <a:endParaRPr lang="en-US" b="0" dirty="0"/>
          </a:p>
          <a:p>
            <a:r>
              <a:rPr lang="en-US" b="0" dirty="0"/>
              <a:t> </a:t>
            </a:r>
          </a:p>
          <a:p>
            <a:r>
              <a:rPr lang="en-US" dirty="0"/>
              <a:t>Request that the PAR contained in </a:t>
            </a:r>
            <a:r>
              <a:rPr lang="en-US" dirty="0">
                <a:hlinkClick r:id="rId2"/>
              </a:rPr>
              <a:t>11-25-0597r5</a:t>
            </a:r>
            <a:r>
              <a:rPr lang="en-US" dirty="0"/>
              <a:t> be posted to the IEEE 802 LMSC agenda for LMSC approval to submit to </a:t>
            </a:r>
            <a:r>
              <a:rPr lang="en-US" dirty="0" err="1"/>
              <a:t>NesCom</a:t>
            </a:r>
            <a:r>
              <a:rPr lang="en-US" dirty="0"/>
              <a:t>, granting the WG chair editorial license.</a:t>
            </a:r>
          </a:p>
          <a:p>
            <a:endParaRPr lang="en-GB" dirty="0"/>
          </a:p>
          <a:p>
            <a:r>
              <a:rPr lang="en-GB" dirty="0"/>
              <a:t>Move: Jouni Malinen</a:t>
            </a:r>
          </a:p>
          <a:p>
            <a:r>
              <a:rPr lang="en-GB" dirty="0" err="1"/>
              <a:t>Second:Dan</a:t>
            </a:r>
            <a:r>
              <a:rPr lang="en-GB" dirty="0"/>
              <a:t> Harkins</a:t>
            </a:r>
          </a:p>
          <a:p>
            <a:endParaRPr lang="en-GB" dirty="0"/>
          </a:p>
          <a:p>
            <a:r>
              <a:rPr lang="en-GB" dirty="0"/>
              <a:t>Yes: 54</a:t>
            </a:r>
          </a:p>
          <a:p>
            <a:r>
              <a:rPr lang="en-GB" dirty="0"/>
              <a:t>No: 0</a:t>
            </a:r>
          </a:p>
          <a:p>
            <a:r>
              <a:rPr lang="en-GB" dirty="0"/>
              <a:t>Abstain: 1</a:t>
            </a:r>
          </a:p>
          <a:p>
            <a:endParaRPr lang="en-GB" dirty="0"/>
          </a:p>
          <a:p>
            <a:r>
              <a:rPr lang="en-GB" dirty="0"/>
              <a:t>Motion Passed</a:t>
            </a:r>
          </a:p>
        </p:txBody>
      </p:sp>
      <p:sp>
        <p:nvSpPr>
          <p:cNvPr id="4" name="Slide Number Placeholder 3">
            <a:extLst>
              <a:ext uri="{FF2B5EF4-FFF2-40B4-BE49-F238E27FC236}">
                <a16:creationId xmlns:a16="http://schemas.microsoft.com/office/drawing/2014/main" id="{2249ACC3-4834-E38F-26CF-707EC2672E6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29245820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170E1F-EF82-9CEA-B7B4-30727E23D5F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D318BA4-0C93-9B5E-361A-EF12B4324F91}"/>
              </a:ext>
            </a:extLst>
          </p:cNvPr>
          <p:cNvSpPr>
            <a:spLocks noGrp="1"/>
          </p:cNvSpPr>
          <p:nvPr>
            <p:ph type="title"/>
          </p:nvPr>
        </p:nvSpPr>
        <p:spPr/>
        <p:txBody>
          <a:bodyPr/>
          <a:lstStyle/>
          <a:p>
            <a:r>
              <a:rPr lang="en-GB" dirty="0"/>
              <a:t>CSD Approval Motion</a:t>
            </a:r>
          </a:p>
        </p:txBody>
      </p:sp>
      <p:sp>
        <p:nvSpPr>
          <p:cNvPr id="3" name="Content Placeholder 2">
            <a:extLst>
              <a:ext uri="{FF2B5EF4-FFF2-40B4-BE49-F238E27FC236}">
                <a16:creationId xmlns:a16="http://schemas.microsoft.com/office/drawing/2014/main" id="{494850B2-2C70-5A65-38E1-E232A380E796}"/>
              </a:ext>
            </a:extLst>
          </p:cNvPr>
          <p:cNvSpPr>
            <a:spLocks noGrp="1"/>
          </p:cNvSpPr>
          <p:nvPr>
            <p:ph idx="1"/>
          </p:nvPr>
        </p:nvSpPr>
        <p:spPr>
          <a:xfrm>
            <a:off x="914400" y="1981201"/>
            <a:ext cx="10820399" cy="4113213"/>
          </a:xfrm>
        </p:spPr>
        <p:txBody>
          <a:bodyPr>
            <a:normAutofit fontScale="85000" lnSpcReduction="20000"/>
          </a:bodyPr>
          <a:lstStyle/>
          <a:p>
            <a:r>
              <a:rPr lang="en-US" dirty="0"/>
              <a:t>Believing that the CSD contained in the document referenced below meets IEEE-SA guidelines,</a:t>
            </a:r>
            <a:endParaRPr lang="en-US" b="0" dirty="0"/>
          </a:p>
          <a:p>
            <a:r>
              <a:rPr lang="en-US" b="0" dirty="0"/>
              <a:t> </a:t>
            </a:r>
          </a:p>
          <a:p>
            <a:r>
              <a:rPr lang="en-US" dirty="0"/>
              <a:t>Request that the CSD contained in </a:t>
            </a:r>
            <a:r>
              <a:rPr lang="en-US" dirty="0">
                <a:hlinkClick r:id="rId2"/>
              </a:rPr>
              <a:t>11-25-0598r3</a:t>
            </a:r>
            <a:r>
              <a:rPr lang="en-US" dirty="0"/>
              <a:t> be posted to the IEEE 802 LMSC agenda for LMSC approval, granting the WG chair editorial license.</a:t>
            </a:r>
          </a:p>
          <a:p>
            <a:endParaRPr lang="en-GB" dirty="0"/>
          </a:p>
          <a:p>
            <a:r>
              <a:rPr lang="en-GB" dirty="0"/>
              <a:t>Move: Tuncer </a:t>
            </a:r>
            <a:r>
              <a:rPr lang="en-GB" dirty="0" err="1"/>
              <a:t>Baykas</a:t>
            </a:r>
            <a:endParaRPr lang="en-GB" dirty="0"/>
          </a:p>
          <a:p>
            <a:r>
              <a:rPr lang="en-GB" dirty="0" err="1"/>
              <a:t>Second:Mark</a:t>
            </a:r>
            <a:r>
              <a:rPr lang="en-GB" dirty="0"/>
              <a:t> Hamilton</a:t>
            </a:r>
          </a:p>
          <a:p>
            <a:endParaRPr lang="en-GB" dirty="0"/>
          </a:p>
          <a:p>
            <a:r>
              <a:rPr lang="en-GB" dirty="0"/>
              <a:t>Yes: 44</a:t>
            </a:r>
          </a:p>
          <a:p>
            <a:r>
              <a:rPr lang="en-GB" dirty="0"/>
              <a:t>No: 0</a:t>
            </a:r>
          </a:p>
          <a:p>
            <a:r>
              <a:rPr lang="en-GB" dirty="0"/>
              <a:t>Abstain: 2</a:t>
            </a:r>
          </a:p>
          <a:p>
            <a:endParaRPr lang="en-GB" dirty="0"/>
          </a:p>
          <a:p>
            <a:r>
              <a:rPr lang="en-GB" dirty="0"/>
              <a:t>Motion Passed</a:t>
            </a:r>
          </a:p>
        </p:txBody>
      </p:sp>
      <p:sp>
        <p:nvSpPr>
          <p:cNvPr id="4" name="Slide Number Placeholder 3">
            <a:extLst>
              <a:ext uri="{FF2B5EF4-FFF2-40B4-BE49-F238E27FC236}">
                <a16:creationId xmlns:a16="http://schemas.microsoft.com/office/drawing/2014/main" id="{F6BA3770-F057-E1AC-1B43-BC5059E1FBEC}"/>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213124968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t>PQC SG Background and Kickoff</a:t>
            </a:r>
            <a:endParaRPr lang="zh-CN" altLang="en-US" sz="2800" dirty="0"/>
          </a:p>
        </p:txBody>
      </p:sp>
      <p:sp>
        <p:nvSpPr>
          <p:cNvPr id="3" name="内容占位符 2"/>
          <p:cNvSpPr>
            <a:spLocks noGrp="1"/>
          </p:cNvSpPr>
          <p:nvPr>
            <p:ph idx="1"/>
          </p:nvPr>
        </p:nvSpPr>
        <p:spPr>
          <a:xfrm>
            <a:off x="457200" y="1828842"/>
            <a:ext cx="10818813" cy="4675189"/>
          </a:xfrm>
        </p:spPr>
        <p:txBody>
          <a:bodyPr>
            <a:normAutofit fontScale="62500" lnSpcReduction="20000"/>
          </a:bodyPr>
          <a:lstStyle/>
          <a:p>
            <a:r>
              <a:rPr lang="en-US" altLang="zh-CN" sz="2800" dirty="0">
                <a:sym typeface="+mn-ea"/>
              </a:rPr>
              <a:t>Background</a:t>
            </a:r>
          </a:p>
          <a:p>
            <a:pPr marL="857250" lvl="1" indent="-457200">
              <a:buFont typeface="Arial" panose="020B0604020202020204" pitchFamily="34" charset="0"/>
              <a:buChar char="•"/>
            </a:pPr>
            <a:r>
              <a:rPr lang="en-US" altLang="zh-CN" sz="2900" dirty="0">
                <a:sym typeface="+mn-ea"/>
              </a:rPr>
              <a:t>Two Post Quantum Presentations were given during the March 11 Plenary WNG SC session: </a:t>
            </a:r>
            <a:endParaRPr lang="en-US" sz="2900" dirty="0">
              <a:solidFill>
                <a:srgbClr val="222222"/>
              </a:solidFill>
              <a:highlight>
                <a:srgbClr val="FFFFFF"/>
              </a:highlight>
              <a:cs typeface="Arial" panose="020B0604020202020204" pitchFamily="34" charset="0"/>
              <a:sym typeface="+mn-ea"/>
            </a:endParaRPr>
          </a:p>
          <a:p>
            <a:pPr marL="1314450" lvl="2" indent="-457200">
              <a:lnSpc>
                <a:spcPct val="110000"/>
              </a:lnSpc>
              <a:spcBef>
                <a:spcPts val="0"/>
              </a:spcBef>
              <a:buFont typeface="Arial" panose="020B0604020202020204" pitchFamily="34" charset="0"/>
              <a:buChar char="•"/>
              <a:defRPr/>
            </a:pPr>
            <a:r>
              <a:rPr lang="en-US" sz="2600" dirty="0">
                <a:solidFill>
                  <a:srgbClr val="222222"/>
                </a:solidFill>
                <a:highlight>
                  <a:srgbClr val="FFFFFF"/>
                </a:highlight>
                <a:cs typeface="Arial" panose="020B0604020202020204" pitchFamily="34" charset="0"/>
              </a:rPr>
              <a:t>“Post-Quantum 802.11”, Dan Harkins (HPE) (</a:t>
            </a:r>
            <a:r>
              <a:rPr lang="en-US" altLang="zh-CN" sz="2600" dirty="0">
                <a:sym typeface="+mn-ea"/>
                <a:hlinkClick r:id="rId2"/>
              </a:rPr>
              <a:t>11-24/1103r1</a:t>
            </a:r>
            <a:r>
              <a:rPr lang="en-US" altLang="zh-CN" sz="2600" dirty="0">
                <a:sym typeface="+mn-ea"/>
              </a:rPr>
              <a:t>)</a:t>
            </a:r>
            <a:endParaRPr lang="en-US" sz="2600" b="0" i="0" dirty="0">
              <a:solidFill>
                <a:srgbClr val="222222"/>
              </a:solidFill>
              <a:effectLst/>
              <a:highlight>
                <a:srgbClr val="FFFFFF"/>
              </a:highlight>
              <a:cs typeface="Arial" panose="020B0604020202020204" pitchFamily="34" charset="0"/>
            </a:endParaRPr>
          </a:p>
          <a:p>
            <a:pPr marL="1314450" lvl="2" indent="-457200">
              <a:lnSpc>
                <a:spcPct val="110000"/>
              </a:lnSpc>
              <a:spcBef>
                <a:spcPts val="0"/>
              </a:spcBef>
              <a:buFont typeface="Arial" panose="020B0604020202020204" pitchFamily="34" charset="0"/>
              <a:buChar char="•"/>
              <a:defRPr/>
            </a:pPr>
            <a:r>
              <a:rPr lang="en-US" sz="2600" dirty="0">
                <a:solidFill>
                  <a:srgbClr val="222222"/>
                </a:solidFill>
                <a:highlight>
                  <a:srgbClr val="FFFFFF"/>
                </a:highlight>
                <a:cs typeface="Arial" panose="020B0604020202020204" pitchFamily="34" charset="0"/>
              </a:rPr>
              <a:t>“Post-Quantum Opportunistic Wireless Encryption (OWE)”, Alex Lungu (Samsung) (</a:t>
            </a:r>
            <a:r>
              <a:rPr lang="en-US" altLang="zh-CN" sz="2600" dirty="0">
                <a:sym typeface="+mn-ea"/>
                <a:hlinkClick r:id="rId3"/>
              </a:rPr>
              <a:t>11-25/0218r2</a:t>
            </a:r>
            <a:r>
              <a:rPr lang="en-US" altLang="zh-CN" sz="2600" dirty="0">
                <a:sym typeface="+mn-ea"/>
              </a:rPr>
              <a:t>)</a:t>
            </a:r>
            <a:endParaRPr lang="en-US" sz="2600" dirty="0">
              <a:solidFill>
                <a:srgbClr val="222222"/>
              </a:solidFill>
              <a:highlight>
                <a:srgbClr val="FFFFFF"/>
              </a:highlight>
              <a:cs typeface="Arial" panose="020B0604020202020204" pitchFamily="34" charset="0"/>
            </a:endParaRPr>
          </a:p>
          <a:p>
            <a:pPr marL="800100" lvl="1" indent="-457200">
              <a:buFont typeface="Arial" panose="020B0604020202020204" pitchFamily="34" charset="0"/>
              <a:buChar char="•"/>
            </a:pPr>
            <a:r>
              <a:rPr lang="en-US" altLang="zh-CN" sz="2900" dirty="0">
                <a:sym typeface="+mn-ea"/>
              </a:rPr>
              <a:t>Three presentations were given during the mid-week Plenary</a:t>
            </a:r>
          </a:p>
          <a:p>
            <a:pPr marL="1200150" lvl="2" indent="-457200">
              <a:buFont typeface="Arial" panose="020B0604020202020204" pitchFamily="34" charset="0"/>
              <a:buChar char="•"/>
            </a:pPr>
            <a:r>
              <a:rPr lang="en-US" altLang="zh-CN" sz="2600" dirty="0">
                <a:sym typeface="+mn-ea"/>
              </a:rPr>
              <a:t>Post Quantum Crypto Project submission, Mike Montemurro (Huawei) (</a:t>
            </a:r>
            <a:r>
              <a:rPr lang="en-US" altLang="zh-CN" sz="2600" dirty="0">
                <a:sym typeface="+mn-ea"/>
                <a:hlinkClick r:id="rId4"/>
              </a:rPr>
              <a:t>11-25/0462r2</a:t>
            </a:r>
            <a:r>
              <a:rPr lang="en-US" altLang="zh-CN" sz="2600" dirty="0">
                <a:sym typeface="+mn-ea"/>
              </a:rPr>
              <a:t>)</a:t>
            </a:r>
          </a:p>
          <a:p>
            <a:pPr marL="1200150" lvl="2" indent="-457200">
              <a:buFont typeface="Arial" panose="020B0604020202020204" pitchFamily="34" charset="0"/>
              <a:buChar char="•"/>
            </a:pPr>
            <a:r>
              <a:rPr lang="en-US" altLang="zh-CN" sz="2600" dirty="0">
                <a:sym typeface="+mn-ea"/>
              </a:rPr>
              <a:t>PQC Draft proposed PAR, Juan Carlos Zuniga (Cisco) </a:t>
            </a:r>
            <a:r>
              <a:rPr lang="en-GB" sz="2600" dirty="0"/>
              <a:t>(</a:t>
            </a:r>
            <a:r>
              <a:rPr lang="en-GB" sz="2600" dirty="0">
                <a:hlinkClick r:id="rId5"/>
              </a:rPr>
              <a:t>11-25/0471r2</a:t>
            </a:r>
            <a:r>
              <a:rPr lang="en-GB" sz="2600" dirty="0"/>
              <a:t>)</a:t>
            </a:r>
            <a:endParaRPr lang="en-US" altLang="zh-CN" sz="2600" dirty="0">
              <a:sym typeface="+mn-ea"/>
            </a:endParaRPr>
          </a:p>
          <a:p>
            <a:pPr marL="1200150" lvl="2" indent="-457200">
              <a:buFont typeface="Arial" panose="020B0604020202020204" pitchFamily="34" charset="0"/>
              <a:buChar char="•"/>
            </a:pPr>
            <a:r>
              <a:rPr lang="en-US" altLang="zh-CN" sz="2600" dirty="0">
                <a:sym typeface="+mn-ea"/>
              </a:rPr>
              <a:t>PQC Draft Proposed CSD, Juan Carlos Zuniga (Cisco) </a:t>
            </a:r>
            <a:r>
              <a:rPr lang="en-GB" sz="2600" dirty="0"/>
              <a:t>(</a:t>
            </a:r>
            <a:r>
              <a:rPr lang="en-GB" sz="2600" dirty="0">
                <a:hlinkClick r:id="rId6"/>
              </a:rPr>
              <a:t>11-25/0472r2</a:t>
            </a:r>
            <a:r>
              <a:rPr lang="en-GB" sz="2600" dirty="0"/>
              <a:t>)</a:t>
            </a:r>
            <a:endParaRPr lang="en-US" altLang="zh-CN" sz="2600" dirty="0">
              <a:sym typeface="+mn-ea"/>
            </a:endParaRPr>
          </a:p>
          <a:p>
            <a:pPr marL="800100" lvl="1" indent="-457200">
              <a:buFont typeface="Arial" panose="020B0604020202020204" pitchFamily="34" charset="0"/>
              <a:buChar char="•"/>
            </a:pPr>
            <a:r>
              <a:rPr lang="en-US" altLang="zh-CN" sz="2900" dirty="0">
                <a:sym typeface="+mn-ea"/>
              </a:rPr>
              <a:t>The formation of PQC SG was approved at the 2025 March session, see slide 16 (Motion #10) in </a:t>
            </a:r>
            <a:r>
              <a:rPr lang="en-US" altLang="zh-CN" sz="2900" dirty="0">
                <a:hlinkClick r:id="rId7"/>
              </a:rPr>
              <a:t>https://mentor.ieee.org/802.11/dcn/25/11-25-0217-04-0000-march-2025-working-group-motions.pptx</a:t>
            </a:r>
            <a:r>
              <a:rPr lang="en-US" altLang="zh-CN" sz="2900" dirty="0"/>
              <a:t> </a:t>
            </a:r>
          </a:p>
          <a:p>
            <a:pPr marL="800100" lvl="1" indent="-457200">
              <a:buFont typeface="Arial" panose="020B0604020202020204" pitchFamily="34" charset="0"/>
              <a:buChar char="•"/>
            </a:pPr>
            <a:r>
              <a:rPr lang="en-US" altLang="zh-CN" sz="2900" dirty="0">
                <a:sym typeface="+mn-ea"/>
              </a:rPr>
              <a:t>Stephen Orr was appointed as the chair of PQC SG</a:t>
            </a:r>
          </a:p>
          <a:p>
            <a:pPr marL="685800" lvl="1" indent="-342900">
              <a:buFontTx/>
              <a:buChar char="-"/>
            </a:pPr>
            <a:endParaRPr lang="en-US" altLang="zh-CN" sz="2500" dirty="0">
              <a:sym typeface="+mn-ea"/>
            </a:endParaRPr>
          </a:p>
          <a:p>
            <a:r>
              <a:rPr lang="en-US" altLang="zh-CN" sz="2800" dirty="0">
                <a:sym typeface="+mn-ea"/>
              </a:rPr>
              <a:t>Scope: </a:t>
            </a:r>
            <a:endParaRPr lang="en-US" altLang="zh-CN" sz="2800" b="0" dirty="0">
              <a:sym typeface="+mn-ea"/>
            </a:endParaRPr>
          </a:p>
          <a:p>
            <a:pPr marL="685800" lvl="1" indent="-342900">
              <a:buFontTx/>
              <a:buChar char="-"/>
            </a:pPr>
            <a:r>
              <a:rPr lang="en-US" sz="2900" dirty="0">
                <a:solidFill>
                  <a:schemeClr val="tx1"/>
                </a:solidFill>
              </a:rPr>
              <a:t>Post-Quantum Cryptography (PQC) Study Group: Enhance 802.11 WLAN security with post-quantum cryptography </a:t>
            </a:r>
          </a:p>
          <a:p>
            <a:endParaRPr lang="en-US" altLang="zh-CN" sz="2800" dirty="0">
              <a:sym typeface="+mn-ea"/>
            </a:endParaRPr>
          </a:p>
          <a:p>
            <a:r>
              <a:rPr lang="en-US" altLang="zh-CN" sz="2800" dirty="0">
                <a:sym typeface="+mn-ea"/>
              </a:rPr>
              <a:t>Outp</a:t>
            </a:r>
            <a:r>
              <a:rPr lang="en-US" altLang="zh-CN" sz="2700" dirty="0">
                <a:sym typeface="+mn-ea"/>
              </a:rPr>
              <a:t>ut: </a:t>
            </a:r>
            <a:r>
              <a:rPr lang="en-US" altLang="zh-CN" sz="2900" b="0" dirty="0">
                <a:sym typeface="+mn-ea"/>
              </a:rPr>
              <a:t>C</a:t>
            </a:r>
            <a:r>
              <a:rPr lang="en-US" altLang="zh-CN" sz="2900" b="0" dirty="0"/>
              <a:t>omplete a PAR and CSD at or before the May 2025 Interim session</a:t>
            </a:r>
            <a:endParaRPr lang="en-US" altLang="zh-CN" sz="2900" b="0" dirty="0">
              <a:sym typeface="+mn-ea"/>
            </a:endParaRPr>
          </a:p>
          <a:p>
            <a:endParaRPr lang="en-US" altLang="zh-CN" sz="2800" b="0" dirty="0">
              <a:sym typeface="+mn-ea"/>
            </a:endParaRPr>
          </a:p>
        </p:txBody>
      </p:sp>
      <p:sp>
        <p:nvSpPr>
          <p:cNvPr id="4" name="灯片编号占位符 3"/>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defPPr>
              <a:defRPr lang="en-US"/>
            </a:defPPr>
            <a:lvl1pPr marL="0" lvl="0" indent="0" algn="ctr" defTabSz="914400" rtl="0" eaLnBrk="1" fontAlgn="base" latinLnBrk="0" hangingPunct="1">
              <a:lnSpc>
                <a:spcPct val="100000"/>
              </a:lnSpc>
              <a:spcBef>
                <a:spcPct val="0"/>
              </a:spcBef>
              <a:spcAft>
                <a:spcPct val="0"/>
              </a:spcAft>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b="0" i="0" u="none" kern="1200" baseline="0">
                <a:solidFill>
                  <a:srgbClr val="000000"/>
                </a:solidFill>
                <a:latin typeface="Times New Roman" panose="02020603050405020304" pitchFamily="18" charset="0"/>
                <a:ea typeface="Arial Unicode MS" pitchFamily="34" charset="-122"/>
                <a:cs typeface="Arial Unicode MS" pitchFamily="34" charset="-122"/>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lang="en-US" altLang="en-US"/>
              <a:t>Slide </a:t>
            </a:r>
            <a:fld id="{E9C15F85-DFAF-4F66-8E7C-7A26E2644AD3}" type="slidenum">
              <a:rPr lang="en-US" altLang="en-US" smtClean="0"/>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t>29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extLst>
      <p:ext uri="{BB962C8B-B14F-4D97-AF65-F5344CB8AC3E}">
        <p14:creationId xmlns:p14="http://schemas.microsoft.com/office/powerpoint/2010/main" val="10302280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2130426"/>
            <a:ext cx="10744200" cy="1470025"/>
          </a:xfrm>
        </p:spPr>
        <p:txBody>
          <a:bodyPr/>
          <a:lstStyle/>
          <a:p>
            <a:r>
              <a:rPr lang="en-US" altLang="en-US" dirty="0"/>
              <a:t>IEEE 802.11 Post Quantum Crypto Study Group</a:t>
            </a:r>
            <a:endParaRPr lang="en-US" dirty="0"/>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3429000"/>
            <a:ext cx="8534400" cy="1752600"/>
          </a:xfrm>
        </p:spPr>
        <p:txBody>
          <a:bodyPr/>
          <a:lstStyle/>
          <a:p>
            <a:r>
              <a:rPr lang="en-US" altLang="en-US" dirty="0"/>
              <a:t>Agenda</a:t>
            </a:r>
          </a:p>
          <a:p>
            <a:r>
              <a:rPr lang="en-US" altLang="en-US" dirty="0"/>
              <a:t>July Plenary</a:t>
            </a:r>
          </a:p>
          <a:p>
            <a:endParaRPr lang="en-US" altLang="en-US" dirty="0"/>
          </a:p>
          <a:p>
            <a:r>
              <a:rPr lang="en-US" altLang="en-US" dirty="0"/>
              <a:t>Chair: Stephen Orr (Cisco)</a:t>
            </a:r>
          </a:p>
          <a:p>
            <a:r>
              <a:rPr lang="en-US" altLang="en-US" dirty="0"/>
              <a:t>Vice Chair: Mark Hamilton (Ruckus/CommScope)</a:t>
            </a:r>
          </a:p>
          <a:p>
            <a:r>
              <a:rPr lang="en-US" altLang="en-US" dirty="0"/>
              <a:t>Secretary: </a:t>
            </a:r>
            <a:r>
              <a:rPr lang="en-US" sz="2400" dirty="0"/>
              <a:t>Alex Lungu (Samsung)</a:t>
            </a:r>
          </a:p>
          <a:p>
            <a:r>
              <a:rPr lang="en-US" altLang="en-US" dirty="0"/>
              <a:t> </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DE659-E28A-6266-3687-2F4C07AAF848}"/>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3CF40945-3DDA-753E-9D1C-9D72DC7CA1C2}"/>
              </a:ext>
            </a:extLst>
          </p:cNvPr>
          <p:cNvSpPr>
            <a:spLocks noGrp="1"/>
          </p:cNvSpPr>
          <p:nvPr>
            <p:ph idx="1"/>
          </p:nvPr>
        </p:nvSpPr>
        <p:spPr/>
        <p:txBody>
          <a:bodyPr/>
          <a:lstStyle/>
          <a:p>
            <a:r>
              <a:rPr lang="en-US" b="0" i="0" u="none" strike="noStrike" dirty="0">
                <a:effectLst/>
                <a:latin typeface="Momentum"/>
                <a:hlinkClick r:id="rId2"/>
              </a:rPr>
              <a:t>https://www.etsi.org/deliver/etsi_ts/104000_104099/104015/01.01.01_60/ts_104015v010101p.pdf</a:t>
            </a:r>
            <a:endParaRPr lang="en-US" dirty="0"/>
          </a:p>
        </p:txBody>
      </p:sp>
      <p:sp>
        <p:nvSpPr>
          <p:cNvPr id="4" name="Slide Number Placeholder 3">
            <a:extLst>
              <a:ext uri="{FF2B5EF4-FFF2-40B4-BE49-F238E27FC236}">
                <a16:creationId xmlns:a16="http://schemas.microsoft.com/office/drawing/2014/main" id="{85624A07-3384-4740-E20F-47D1322CB120}"/>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Tree>
    <p:extLst>
      <p:ext uri="{BB962C8B-B14F-4D97-AF65-F5344CB8AC3E}">
        <p14:creationId xmlns:p14="http://schemas.microsoft.com/office/powerpoint/2010/main" val="12800661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929219" y="670427"/>
            <a:ext cx="10460566" cy="914400"/>
          </a:xfrm>
        </p:spPr>
        <p:txBody>
          <a:bodyPr/>
          <a:lstStyle/>
          <a:p>
            <a:r>
              <a:rPr lang="en-US" altLang="en-US" dirty="0"/>
              <a:t>Registration for the July IEEE 802 plenary session</a:t>
            </a:r>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839415" y="1787046"/>
            <a:ext cx="10550369" cy="4649786"/>
          </a:xfrm>
        </p:spPr>
        <p:txBody>
          <a:bodyPr/>
          <a:lstStyle/>
          <a:p>
            <a:pPr>
              <a:buFont typeface="Arial" panose="020B0604020202020204" pitchFamily="34" charset="0"/>
              <a:buChar char="•"/>
            </a:pPr>
            <a:r>
              <a:rPr lang="en-US" altLang="en-US" b="0" dirty="0"/>
              <a:t>This meeting is part of the July IEEE 802 plenary session</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You must pay the registration fee whether attending in-person or remotely</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If you have not already done so, you can register here: </a:t>
            </a:r>
          </a:p>
          <a:p>
            <a:pPr marL="0" indent="0"/>
            <a:r>
              <a:rPr lang="en-US" altLang="en-US" b="0" dirty="0"/>
              <a:t>	</a:t>
            </a:r>
            <a:r>
              <a:rPr lang="en-US" altLang="en-US" b="0" dirty="0">
                <a:hlinkClick r:id="rId3"/>
              </a:rPr>
              <a:t>https://cvent.me/xAYo82</a:t>
            </a:r>
            <a:r>
              <a:rPr lang="en-US" altLang="en-US" b="0" dirty="0"/>
              <a:t> </a:t>
            </a:r>
          </a:p>
          <a:p>
            <a:pPr marL="0" indent="0"/>
            <a:endParaRPr lang="en-US" altLang="en-US" b="0" dirty="0"/>
          </a:p>
          <a:p>
            <a:pPr>
              <a:buFont typeface="Arial" panose="020B0604020202020204" pitchFamily="34" charset="0"/>
              <a:buChar char="•"/>
            </a:pPr>
            <a:r>
              <a:rPr lang="en-US" altLang="en-US" b="0" dirty="0"/>
              <a:t>If you do not intend to register for this session you must leave this meeting and, if you have logged attendance on IMAT, email the 802.11 chair or vice chairs to have your attendance cancelled</a:t>
            </a:r>
          </a:p>
        </p:txBody>
      </p:sp>
    </p:spTree>
    <p:extLst>
      <p:ext uri="{BB962C8B-B14F-4D97-AF65-F5344CB8AC3E}">
        <p14:creationId xmlns:p14="http://schemas.microsoft.com/office/powerpoint/2010/main" val="23952174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marL="800100" lvl="1" indent="-342900">
              <a:buFont typeface="Arial" panose="020B0604020202020204" pitchFamily="34" charset="0"/>
              <a:buChar char="•"/>
            </a:pPr>
            <a:r>
              <a:rPr lang="en-US" altLang="en-US" sz="2400" dirty="0"/>
              <a:t>Sign in for .11 attendance credit</a:t>
            </a:r>
          </a:p>
          <a:p>
            <a:pPr marL="800100" lvl="1" indent="-342900">
              <a:buFont typeface="Arial" panose="020B0604020202020204" pitchFamily="34" charset="0"/>
              <a:buChar char="•"/>
            </a:pPr>
            <a:r>
              <a:rPr lang="en-US" altLang="en-US" sz="2400" dirty="0"/>
              <a:t>Noises off (if remote connected)</a:t>
            </a:r>
          </a:p>
          <a:p>
            <a:pPr marL="800100" lvl="1" indent="-342900">
              <a:buFont typeface="Arial" panose="020B0604020202020204" pitchFamily="34" charset="0"/>
              <a:buChar char="•"/>
            </a:pPr>
            <a:r>
              <a:rPr lang="en-US" altLang="en-US" sz="2400" dirty="0">
                <a:highlight>
                  <a:srgbClr val="FFFF00"/>
                </a:highlight>
              </a:rPr>
              <a:t>NO AUDIO CXN (if on-site connected)</a:t>
            </a:r>
          </a:p>
          <a:p>
            <a:pPr marL="800100" lvl="1" indent="-342900">
              <a:buFont typeface="Arial" panose="020B0604020202020204" pitchFamily="34" charset="0"/>
              <a:buChar char="•"/>
            </a:pPr>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38300335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120410</TotalTime>
  <Words>2956</Words>
  <Application>Microsoft Macintosh PowerPoint</Application>
  <PresentationFormat>Widescreen</PresentationFormat>
  <Paragraphs>306</Paragraphs>
  <Slides>30</Slides>
  <Notes>8</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8" baseType="lpstr">
      <vt:lpstr>Arial</vt:lpstr>
      <vt:lpstr>Calibri</vt:lpstr>
      <vt:lpstr>Helvetica</vt:lpstr>
      <vt:lpstr>Momentum</vt:lpstr>
      <vt:lpstr>Monotype Sorts</vt:lpstr>
      <vt:lpstr>Times New Roman</vt:lpstr>
      <vt:lpstr>Office Theme</vt:lpstr>
      <vt:lpstr>Document</vt:lpstr>
      <vt:lpstr>Post Quantum Crypto Study Group July Plenary Session Agenda</vt:lpstr>
      <vt:lpstr>Abstract</vt:lpstr>
      <vt:lpstr>IEEE 802.11 Post Quantum Crypto Study Group</vt:lpstr>
      <vt:lpstr>Registration for the July IEEE 802 plenary session</vt:lpstr>
      <vt:lpstr>Attendance, etc.</vt:lpstr>
      <vt:lpstr>Meeting Protocol</vt:lpstr>
      <vt:lpstr>Participants have a duty to inform the IEEE</vt:lpstr>
      <vt:lpstr>Ways to inform IEEE</vt:lpstr>
      <vt:lpstr>Patent-related information</vt:lpstr>
      <vt:lpstr>IEEE SA Copyright Policy</vt:lpstr>
      <vt:lpstr>IEEE SA Copyright Policy</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Documentation</vt:lpstr>
      <vt:lpstr>Agenda items for the meeting</vt:lpstr>
      <vt:lpstr>PQC in 802.1</vt:lpstr>
      <vt:lpstr>PAR/CSD Comment</vt:lpstr>
      <vt:lpstr>802.1 Comments</vt:lpstr>
      <vt:lpstr>802.1 Comments cont</vt:lpstr>
      <vt:lpstr>PAR and CSD Review by 802.15 SCM</vt:lpstr>
      <vt:lpstr>802.19 Comments</vt:lpstr>
      <vt:lpstr>Contributions</vt:lpstr>
      <vt:lpstr>Previous Contributions</vt:lpstr>
      <vt:lpstr>PowerPoint Presentation</vt:lpstr>
      <vt:lpstr>PAR Approval Motion</vt:lpstr>
      <vt:lpstr>CSD Approval Motion</vt:lpstr>
      <vt:lpstr>PQC SG Background and Kickoff</vt:lpstr>
      <vt:lpstr>References</vt:lpstr>
    </vt:vector>
  </TitlesOfParts>
  <Manager/>
  <Company>Cisco</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subject/>
  <dc:creator>Orr, Stephen</dc:creator>
  <cp:keywords/>
  <dc:description/>
  <cp:lastModifiedBy>Stephen Orr</cp:lastModifiedBy>
  <cp:revision>618</cp:revision>
  <cp:lastPrinted>1601-01-01T00:00:00Z</cp:lastPrinted>
  <dcterms:created xsi:type="dcterms:W3CDTF">2021-01-26T19:12:38Z</dcterms:created>
  <dcterms:modified xsi:type="dcterms:W3CDTF">2025-07-29T16:25:37Z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a189e4fd-a2fa-47bf-9b21-17f706ee2968_Enabled">
    <vt:lpwstr>true</vt:lpwstr>
  </property>
  <property fmtid="{D5CDD505-2E9C-101B-9397-08002B2CF9AE}" pid="3" name="MSIP_Label_a189e4fd-a2fa-47bf-9b21-17f706ee2968_SetDate">
    <vt:lpwstr>2025-03-23T01:39:58Z</vt:lpwstr>
  </property>
  <property fmtid="{D5CDD505-2E9C-101B-9397-08002B2CF9AE}" pid="4" name="MSIP_Label_a189e4fd-a2fa-47bf-9b21-17f706ee2968_Method">
    <vt:lpwstr>Privileged</vt:lpwstr>
  </property>
  <property fmtid="{D5CDD505-2E9C-101B-9397-08002B2CF9AE}" pid="5" name="MSIP_Label_a189e4fd-a2fa-47bf-9b21-17f706ee2968_Name">
    <vt:lpwstr>Cisco Public Label</vt:lpwstr>
  </property>
  <property fmtid="{D5CDD505-2E9C-101B-9397-08002B2CF9AE}" pid="6" name="MSIP_Label_a189e4fd-a2fa-47bf-9b21-17f706ee2968_SiteId">
    <vt:lpwstr>5ae1af62-9505-4097-a69a-c1553ef7840e</vt:lpwstr>
  </property>
  <property fmtid="{D5CDD505-2E9C-101B-9397-08002B2CF9AE}" pid="7" name="MSIP_Label_a189e4fd-a2fa-47bf-9b21-17f706ee2968_ActionId">
    <vt:lpwstr>129192f6-efed-4068-b777-7469d98daa62</vt:lpwstr>
  </property>
  <property fmtid="{D5CDD505-2E9C-101B-9397-08002B2CF9AE}" pid="8" name="MSIP_Label_a189e4fd-a2fa-47bf-9b21-17f706ee2968_ContentBits">
    <vt:lpwstr>2</vt:lpwstr>
  </property>
  <property fmtid="{D5CDD505-2E9C-101B-9397-08002B2CF9AE}" pid="9" name="MSIP_Label_a189e4fd-a2fa-47bf-9b21-17f706ee2968_Tag">
    <vt:lpwstr>50, 0, 1, 1</vt:lpwstr>
  </property>
  <property fmtid="{D5CDD505-2E9C-101B-9397-08002B2CF9AE}" pid="10" name="ClassificationContentMarkingFooterLocations">
    <vt:lpwstr>Office Theme:3</vt:lpwstr>
  </property>
  <property fmtid="{D5CDD505-2E9C-101B-9397-08002B2CF9AE}" pid="11" name="ClassificationContentMarkingFooterText">
    <vt:lpwstr>-</vt:lpwstr>
  </property>
</Properties>
</file>