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6" r:id="rId18"/>
    <p:sldId id="2419" r:id="rId19"/>
    <p:sldId id="2420" r:id="rId20"/>
    <p:sldId id="2418" r:id="rId21"/>
    <p:sldId id="1205" r:id="rId22"/>
    <p:sldId id="1208" r:id="rId23"/>
    <p:sldId id="2372" r:id="rId24"/>
    <p:sldId id="2417" r:id="rId25"/>
    <p:sldId id="1203" r:id="rId26"/>
    <p:sldId id="1209"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4" autoAdjust="0"/>
    <p:restoredTop sz="94660"/>
  </p:normalViewPr>
  <p:slideViewPr>
    <p:cSldViewPr>
      <p:cViewPr varScale="1">
        <p:scale>
          <a:sx n="127" d="100"/>
          <a:sy n="127" d="100"/>
        </p:scale>
        <p:origin x="928" y="1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802.11-25/1063r2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eee802.org/11/Reports/pqc_update.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0987-00-0PQC-pqc-sg-may-2025-interim-meeting-minute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5/new-bottorff-pqc-AR-amendment-proposal-0725-v01.pdf" TargetMode="External"/><Relationship Id="rId2" Type="http://schemas.openxmlformats.org/officeDocument/2006/relationships/hyperlink" Target="https://1.ieee802.org/july-2025-plenary-session-in-madrid-spa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598-03-0PQC-pqc-draft-proposed-csd.docx" TargetMode="External"/><Relationship Id="rId2" Type="http://schemas.openxmlformats.org/officeDocument/2006/relationships/hyperlink" Target="https://mentor.ieee.org/802.11/dcn/25/11-25-1376-00-0PQC-draft-updates-to-pqc-par.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1377-00-0PQC-draft-updates-to-pqc-csd.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1108-02-0PQC-pqc-protocol-definitions.docx" TargetMode="External"/><Relationship Id="rId7" Type="http://schemas.openxmlformats.org/officeDocument/2006/relationships/hyperlink" Target="https://mentor.ieee.org/802.11/dcn/25/11-25-1303-01-0PQC-ml-kem-in-pasn-pdt.docx" TargetMode="External"/><Relationship Id="rId2" Type="http://schemas.openxmlformats.org/officeDocument/2006/relationships/hyperlink" Target="https://mentor.ieee.org/802.11/dcn/25/11-25-1313-01-0PQC-pqc-protocol-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02-01-0PQC-ml-kem-in-pasn.pptx" TargetMode="External"/><Relationship Id="rId5" Type="http://schemas.openxmlformats.org/officeDocument/2006/relationships/hyperlink" Target="https://mentor.ieee.org/802.11/dcn/25/11-25-1297-01-0PQC-post-quantum-opportunistic-wireless-encryption-specification.docx" TargetMode="External"/><Relationship Id="rId4" Type="http://schemas.openxmlformats.org/officeDocument/2006/relationships/hyperlink" Target="https://mentor.ieee.org/802.11/dcn/25/11-25-1296-01-0PQC-using-proof-of-work-techniques-to-protect-against-active-attack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5/11-25-0597-05-0PQC-pqc-draft-proposed-par.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July Plenary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ja-JP" dirty="0"/>
          </a:p>
          <a:p>
            <a:pPr lvl="1"/>
            <a:r>
              <a:rPr lang="en-US" altLang="ja-JP" dirty="0"/>
              <a:t>PQC SG Status Page</a:t>
            </a:r>
          </a:p>
          <a:p>
            <a:pPr lvl="1"/>
            <a:r>
              <a:rPr lang="en-US" altLang="ja-JP" dirty="0">
                <a:hlinkClick r:id="rId4"/>
              </a:rPr>
              <a:t>https://www.ieee802.org/11/Reports/pqc_update.htm</a:t>
            </a:r>
            <a:endParaRPr lang="en-US" altLang="ja-JP" dirty="0"/>
          </a:p>
          <a:p>
            <a:pPr lvl="1"/>
            <a:endParaRPr lang="en-US" altLang="ja-JP"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Approve Minutes of May Interim: </a:t>
            </a:r>
            <a:r>
              <a:rPr lang="en-US" altLang="en-US" kern="0" dirty="0">
                <a:hlinkClick r:id="rId3"/>
              </a:rPr>
              <a:t>11-25/0987r0</a:t>
            </a:r>
            <a:endParaRPr lang="en-US" altLang="en-US" kern="0" dirty="0"/>
          </a:p>
          <a:p>
            <a:pPr marL="457200" indent="-457200">
              <a:lnSpc>
                <a:spcPct val="90000"/>
              </a:lnSpc>
              <a:spcBef>
                <a:spcPts val="300"/>
              </a:spcBef>
              <a:spcAft>
                <a:spcPts val="600"/>
              </a:spcAft>
              <a:buFont typeface="Arial" panose="020B0604020202020204" pitchFamily="34" charset="0"/>
              <a:buChar char="•"/>
              <a:defRPr/>
            </a:pPr>
            <a:r>
              <a:rPr lang="en-US" altLang="en-US" kern="0" dirty="0"/>
              <a:t>Three Meeting slots this week:</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Tuesday PM3</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Wednesday AM1</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Thursday AM2</a:t>
            </a:r>
          </a:p>
          <a:p>
            <a:pPr marL="457200" indent="-457200">
              <a:lnSpc>
                <a:spcPct val="90000"/>
              </a:lnSpc>
              <a:spcBef>
                <a:spcPts val="300"/>
              </a:spcBef>
              <a:spcAft>
                <a:spcPts val="600"/>
              </a:spcAft>
              <a:buFont typeface="Arial" panose="020B0604020202020204" pitchFamily="34" charset="0"/>
              <a:buChar char="•"/>
              <a:defRPr/>
            </a:pPr>
            <a:r>
              <a:rPr lang="en-US" altLang="en-US" kern="0" dirty="0"/>
              <a:t>Topics for the week:</a:t>
            </a:r>
          </a:p>
          <a:p>
            <a:pPr lvl="1" indent="-342900">
              <a:buFont typeface="Arial" panose="020B0604020202020204" pitchFamily="34" charset="0"/>
              <a:buChar char="•"/>
            </a:pPr>
            <a:r>
              <a:rPr lang="en-US" altLang="zh-CN" sz="1800" dirty="0">
                <a:sym typeface="+mn-ea"/>
              </a:rPr>
              <a:t>Respond to comments on 802.11bt PAR/CSD  </a:t>
            </a:r>
          </a:p>
          <a:p>
            <a:pPr lvl="1" indent="-342900">
              <a:buFont typeface="Arial" panose="020B0604020202020204" pitchFamily="34" charset="0"/>
              <a:buChar char="•"/>
            </a:pPr>
            <a:r>
              <a:rPr lang="en-US" altLang="zh-CN" sz="1800" dirty="0">
                <a:sym typeface="+mn-ea"/>
              </a:rPr>
              <a:t>Time permitting contribution discussion (see slide 19)</a:t>
            </a:r>
            <a:endParaRPr lang="en-GB" sz="1800" dirty="0"/>
          </a:p>
          <a:p>
            <a:pPr lvl="1" indent="-342900">
              <a:buFont typeface="Arial" panose="020B0604020202020204" pitchFamily="34" charset="0"/>
              <a:buChar char="•"/>
            </a:pPr>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D6BCF-2209-891F-0868-68473F34C7A9}"/>
              </a:ext>
            </a:extLst>
          </p:cNvPr>
          <p:cNvSpPr>
            <a:spLocks noGrp="1"/>
          </p:cNvSpPr>
          <p:nvPr>
            <p:ph type="title"/>
          </p:nvPr>
        </p:nvSpPr>
        <p:spPr/>
        <p:txBody>
          <a:bodyPr/>
          <a:lstStyle/>
          <a:p>
            <a:r>
              <a:rPr lang="en-US" dirty="0"/>
              <a:t>PQC in 802.1</a:t>
            </a:r>
          </a:p>
        </p:txBody>
      </p:sp>
      <p:sp>
        <p:nvSpPr>
          <p:cNvPr id="3" name="Content Placeholder 2">
            <a:extLst>
              <a:ext uri="{FF2B5EF4-FFF2-40B4-BE49-F238E27FC236}">
                <a16:creationId xmlns:a16="http://schemas.microsoft.com/office/drawing/2014/main" id="{49E8278B-4A49-3D76-7987-7F3A0A59E2FD}"/>
              </a:ext>
            </a:extLst>
          </p:cNvPr>
          <p:cNvSpPr>
            <a:spLocks noGrp="1"/>
          </p:cNvSpPr>
          <p:nvPr>
            <p:ph idx="1"/>
          </p:nvPr>
        </p:nvSpPr>
        <p:spPr/>
        <p:txBody>
          <a:bodyPr/>
          <a:lstStyle/>
          <a:p>
            <a:r>
              <a:rPr lang="en-US" dirty="0"/>
              <a:t>There will be a PQC focused session in 802.1 on Wednesday</a:t>
            </a:r>
          </a:p>
          <a:p>
            <a:pPr marL="857250" lvl="1" indent="-457200">
              <a:buFont typeface="Arial" panose="020B0604020202020204" pitchFamily="34" charset="0"/>
              <a:buChar char="•"/>
            </a:pPr>
            <a:r>
              <a:rPr lang="en-US" dirty="0"/>
              <a:t>.1 Schedule </a:t>
            </a:r>
            <a:r>
              <a:rPr lang="en-US" dirty="0">
                <a:hlinkClick r:id="rId2"/>
              </a:rPr>
              <a:t>https://1.ieee802.org/july-2025-plenary-session-in-madrid-spain/</a:t>
            </a:r>
            <a:endParaRPr lang="en-US" dirty="0"/>
          </a:p>
          <a:p>
            <a:pPr marL="857250" lvl="1" indent="-457200">
              <a:buFont typeface="Arial" panose="020B0604020202020204" pitchFamily="34" charset="0"/>
              <a:buChar char="•"/>
            </a:pPr>
            <a:r>
              <a:rPr lang="en-US" dirty="0"/>
              <a:t>Members from NIST will be present for discussion</a:t>
            </a:r>
          </a:p>
          <a:p>
            <a:pPr marL="400050" lvl="1" indent="0"/>
            <a:endParaRPr lang="en-US" dirty="0"/>
          </a:p>
          <a:p>
            <a:r>
              <a:rPr lang="en-US" dirty="0"/>
              <a:t>Proposed Post Quantum Cryptography Amendment to 802.1AR-2018</a:t>
            </a:r>
          </a:p>
          <a:p>
            <a:r>
              <a:rPr lang="en-US" sz="1600" dirty="0">
                <a:hlinkClick r:id="rId3"/>
              </a:rPr>
              <a:t>https://www.ieee802.org/1/files/public/docs2025/new-bottorff-pqc-AR-amendment-proposal-0725-v01.pdf</a:t>
            </a:r>
            <a:endParaRPr lang="en-US" sz="1600" dirty="0"/>
          </a:p>
          <a:p>
            <a:endParaRPr lang="en-US" dirty="0"/>
          </a:p>
        </p:txBody>
      </p:sp>
      <p:sp>
        <p:nvSpPr>
          <p:cNvPr id="4" name="Slide Number Placeholder 3">
            <a:extLst>
              <a:ext uri="{FF2B5EF4-FFF2-40B4-BE49-F238E27FC236}">
                <a16:creationId xmlns:a16="http://schemas.microsoft.com/office/drawing/2014/main" id="{2048009A-A056-835F-6ADC-E7B488F2948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08301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557A-F67E-74D1-6658-45273BFA9E55}"/>
              </a:ext>
            </a:extLst>
          </p:cNvPr>
          <p:cNvSpPr>
            <a:spLocks noGrp="1"/>
          </p:cNvSpPr>
          <p:nvPr>
            <p:ph type="title"/>
          </p:nvPr>
        </p:nvSpPr>
        <p:spPr/>
        <p:txBody>
          <a:bodyPr/>
          <a:lstStyle/>
          <a:p>
            <a:r>
              <a:rPr lang="en-US" dirty="0"/>
              <a:t>PAR/CSD Comment</a:t>
            </a:r>
          </a:p>
        </p:txBody>
      </p:sp>
      <p:sp>
        <p:nvSpPr>
          <p:cNvPr id="3" name="Content Placeholder 2">
            <a:extLst>
              <a:ext uri="{FF2B5EF4-FFF2-40B4-BE49-F238E27FC236}">
                <a16:creationId xmlns:a16="http://schemas.microsoft.com/office/drawing/2014/main" id="{8BCE6E29-C9F8-13C4-0FD4-1DEEAF2FC46E}"/>
              </a:ext>
            </a:extLst>
          </p:cNvPr>
          <p:cNvSpPr>
            <a:spLocks noGrp="1"/>
          </p:cNvSpPr>
          <p:nvPr>
            <p:ph idx="1"/>
          </p:nvPr>
        </p:nvSpPr>
        <p:spPr/>
        <p:txBody>
          <a:bodyPr/>
          <a:lstStyle/>
          <a:p>
            <a:pPr marL="0" indent="0"/>
            <a:r>
              <a:rPr lang="en-US" altLang="zh-CN" dirty="0">
                <a:sym typeface="+mn-ea"/>
              </a:rPr>
              <a:t>Baseline for PAR and CSD updates (clean version)</a:t>
            </a:r>
          </a:p>
          <a:p>
            <a:pPr lvl="1" indent="-342900">
              <a:buFont typeface="Arial" panose="020B0604020202020204" pitchFamily="34" charset="0"/>
              <a:buChar char="•"/>
            </a:pPr>
            <a:r>
              <a:rPr lang="en-US" altLang="zh-CN" dirty="0">
                <a:sym typeface="+mn-ea"/>
              </a:rPr>
              <a:t>PAR (</a:t>
            </a:r>
            <a:r>
              <a:rPr lang="en-US" altLang="zh-CN" dirty="0">
                <a:sym typeface="+mn-ea"/>
                <a:hlinkClick r:id="rId2"/>
              </a:rPr>
              <a:t>11-25/1376r0</a:t>
            </a:r>
            <a:r>
              <a:rPr lang="en-US" altLang="zh-CN" dirty="0">
                <a:sym typeface="+mn-ea"/>
              </a:rPr>
              <a:t>)</a:t>
            </a:r>
          </a:p>
          <a:p>
            <a:pPr lvl="1" indent="-342900">
              <a:buFont typeface="Arial" panose="020B0604020202020204" pitchFamily="34" charset="0"/>
              <a:buChar char="•"/>
            </a:pPr>
            <a:r>
              <a:rPr lang="en-US" altLang="zh-CN" dirty="0">
                <a:sym typeface="+mn-ea"/>
              </a:rPr>
              <a:t>CSD  </a:t>
            </a:r>
            <a:r>
              <a:rPr lang="en-US" altLang="zh-CN" dirty="0">
                <a:sym typeface="+mn-ea"/>
                <a:hlinkClick r:id="rId3"/>
              </a:rPr>
              <a:t>(</a:t>
            </a:r>
            <a:r>
              <a:rPr lang="en-US" altLang="zh-CN" dirty="0">
                <a:sym typeface="+mn-ea"/>
                <a:hlinkClick r:id="rId4"/>
              </a:rPr>
              <a:t>11-25/1377r0</a:t>
            </a:r>
            <a:r>
              <a:rPr lang="en-US" altLang="zh-CN" dirty="0">
                <a:sym typeface="+mn-ea"/>
                <a:hlinkClick r:id="rId3"/>
              </a:rPr>
              <a:t>)</a:t>
            </a:r>
            <a:endParaRPr lang="en-US" altLang="zh-CN" dirty="0">
              <a:sym typeface="+mn-ea"/>
            </a:endParaRPr>
          </a:p>
          <a:p>
            <a:endParaRPr lang="en-US" dirty="0"/>
          </a:p>
        </p:txBody>
      </p:sp>
      <p:sp>
        <p:nvSpPr>
          <p:cNvPr id="4" name="Slide Number Placeholder 3">
            <a:extLst>
              <a:ext uri="{FF2B5EF4-FFF2-40B4-BE49-F238E27FC236}">
                <a16:creationId xmlns:a16="http://schemas.microsoft.com/office/drawing/2014/main" id="{D83E94DC-2503-1995-4A33-3A31B67E183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963617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July 2025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E9E0A-798B-45EF-F078-433D50972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931E2-2B60-9F1B-EFA5-45E393225652}"/>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8C060E2F-B39D-A7D6-875D-B2EBAF65F963}"/>
              </a:ext>
            </a:extLst>
          </p:cNvPr>
          <p:cNvSpPr>
            <a:spLocks noGrp="1"/>
          </p:cNvSpPr>
          <p:nvPr>
            <p:ph idx="1"/>
          </p:nvPr>
        </p:nvSpPr>
        <p:spPr/>
        <p:txBody>
          <a:bodyPr/>
          <a:lstStyle/>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Review, Dan Harkins (HPE) (</a:t>
            </a:r>
            <a:r>
              <a:rPr lang="en-US" altLang="zh-CN" sz="1800" b="0" dirty="0">
                <a:sym typeface="+mn-ea"/>
                <a:hlinkClick r:id="rId2"/>
              </a:rPr>
              <a:t>11-25/1313r1</a:t>
            </a:r>
            <a:r>
              <a:rPr lang="en-US" altLang="zh-CN" sz="1800" b="0" dirty="0">
                <a:sym typeface="+mn-ea"/>
              </a:rPr>
              <a:t>)</a:t>
            </a:r>
            <a:endParaRPr lang="en-US" sz="1800" b="0" i="0" dirty="0">
              <a:solidFill>
                <a:srgbClr val="222222"/>
              </a:solidFill>
              <a:effectLst/>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Definitions, Dan Harkins (HPE) (</a:t>
            </a:r>
            <a:r>
              <a:rPr lang="en-US" sz="1800" b="0" dirty="0">
                <a:solidFill>
                  <a:srgbClr val="222222"/>
                </a:solidFill>
                <a:highlight>
                  <a:srgbClr val="FFFFFF"/>
                </a:highlight>
                <a:cs typeface="Arial" panose="020B0604020202020204" pitchFamily="34" charset="0"/>
                <a:hlinkClick r:id="rId3"/>
              </a:rPr>
              <a:t>11-25/1108r2</a:t>
            </a:r>
            <a:r>
              <a:rPr lang="en-US" sz="1800" b="0" dirty="0">
                <a:solidFill>
                  <a:srgbClr val="222222"/>
                </a:solidFill>
                <a:highlight>
                  <a:srgbClr val="FFFFFF"/>
                </a:highlight>
                <a:cs typeface="Arial" panose="020B0604020202020204" pitchFamily="34" charset="0"/>
              </a:rPr>
              <a:t>)</a:t>
            </a:r>
          </a:p>
          <a:p>
            <a:pPr marL="400050">
              <a:lnSpc>
                <a:spcPct val="110000"/>
              </a:lnSpc>
              <a:spcBef>
                <a:spcPts val="0"/>
              </a:spcBef>
              <a:buFont typeface="+mj-lt"/>
              <a:buAutoNum type="arabicPeriod"/>
              <a:defRPr/>
            </a:pPr>
            <a:r>
              <a:rPr lang="en-US" sz="1800" b="0" dirty="0">
                <a:highlight>
                  <a:srgbClr val="FFFFFF"/>
                </a:highlight>
              </a:rPr>
              <a:t>Using proof of work techniques to protect against active attacks, Alex LUNGU (Samsung) (</a:t>
            </a:r>
            <a:r>
              <a:rPr lang="en-US" sz="1800" b="0" dirty="0">
                <a:highlight>
                  <a:srgbClr val="FFFFFF"/>
                </a:highlight>
                <a:hlinkClick r:id="rId4"/>
              </a:rPr>
              <a:t>11-25/1296r1</a:t>
            </a:r>
            <a:r>
              <a:rPr lang="en-US" sz="1800" b="0" dirty="0">
                <a:highlight>
                  <a:srgbClr val="FFFFFF"/>
                </a:highlight>
              </a:rPr>
              <a:t>)</a:t>
            </a:r>
            <a:endParaRPr lang="en-US" sz="1800" b="0" dirty="0">
              <a:solidFill>
                <a:srgbClr val="222222"/>
              </a:solidFill>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Post-Quantum Opportunistic Wireless Encryption Specification, Alex Lungu (Samsung) (</a:t>
            </a:r>
            <a:r>
              <a:rPr lang="en-US" altLang="zh-CN" sz="1800" b="0" dirty="0">
                <a:sym typeface="+mn-ea"/>
                <a:hlinkClick r:id="rId5"/>
              </a:rPr>
              <a:t>11-25/1297r1</a:t>
            </a:r>
            <a:r>
              <a:rPr lang="en-US" altLang="zh-CN" sz="1800" b="0" dirty="0">
                <a:sym typeface="+mn-ea"/>
              </a:rPr>
              <a:t>)</a:t>
            </a:r>
          </a:p>
          <a:p>
            <a:pPr marL="400050">
              <a:lnSpc>
                <a:spcPct val="110000"/>
              </a:lnSpc>
              <a:spcBef>
                <a:spcPts val="0"/>
              </a:spcBef>
              <a:buFont typeface="+mj-lt"/>
              <a:buAutoNum type="arabicPeriod"/>
              <a:defRPr/>
            </a:pPr>
            <a:r>
              <a:rPr lang="en-US" altLang="zh-CN" sz="1800" b="0" dirty="0">
                <a:sym typeface="+mn-ea"/>
              </a:rPr>
              <a:t>ML-KEM in PASN, </a:t>
            </a:r>
            <a:r>
              <a:rPr lang="en-US" sz="1800" b="0" dirty="0" err="1"/>
              <a:t>Chumeng</a:t>
            </a:r>
            <a:r>
              <a:rPr lang="en-US" sz="1800" b="0" dirty="0"/>
              <a:t> Wang (ZTE) (</a:t>
            </a:r>
            <a:r>
              <a:rPr lang="en-US" sz="1800" b="0" dirty="0">
                <a:hlinkClick r:id="rId6"/>
              </a:rPr>
              <a:t>11-25/1302r1</a:t>
            </a:r>
            <a:r>
              <a:rPr lang="en-US" sz="1800" b="0" dirty="0"/>
              <a:t>)</a:t>
            </a:r>
            <a:endParaRPr lang="en-US" sz="1800" b="0" dirty="0">
              <a:sym typeface="+mn-ea"/>
            </a:endParaRPr>
          </a:p>
          <a:p>
            <a:pPr marL="400050">
              <a:lnSpc>
                <a:spcPct val="110000"/>
              </a:lnSpc>
              <a:spcBef>
                <a:spcPts val="0"/>
              </a:spcBef>
              <a:buFont typeface="+mj-lt"/>
              <a:buAutoNum type="arabicPeriod"/>
              <a:defRPr/>
            </a:pPr>
            <a:r>
              <a:rPr lang="en-US" altLang="zh-CN" sz="1800" b="0" dirty="0">
                <a:sym typeface="+mn-ea"/>
              </a:rPr>
              <a:t>ML-KEM in PASN PDT, </a:t>
            </a:r>
            <a:r>
              <a:rPr lang="en-US" sz="1800" b="0" dirty="0" err="1"/>
              <a:t>Chumeng</a:t>
            </a:r>
            <a:r>
              <a:rPr lang="en-US" sz="1800" b="0" dirty="0"/>
              <a:t> Wang (ZTE) (</a:t>
            </a:r>
            <a:r>
              <a:rPr lang="en-US" sz="1800" b="0" dirty="0">
                <a:hlinkClick r:id="rId7"/>
              </a:rPr>
              <a:t>11-25/1303r1</a:t>
            </a:r>
            <a:r>
              <a:rPr lang="en-US" sz="1800" b="0" dirty="0"/>
              <a:t>)</a:t>
            </a:r>
          </a:p>
        </p:txBody>
      </p:sp>
      <p:sp>
        <p:nvSpPr>
          <p:cNvPr id="4" name="Slide Number Placeholder 3">
            <a:extLst>
              <a:ext uri="{FF2B5EF4-FFF2-40B4-BE49-F238E27FC236}">
                <a16:creationId xmlns:a16="http://schemas.microsoft.com/office/drawing/2014/main" id="{28B0A7EA-5786-2704-BAFF-0255DCE26B1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57798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Previous 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69247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11-25-0597r5</a:t>
            </a:r>
            <a:r>
              <a:rPr lang="en-US" dirty="0"/>
              <a:t> be posted to the IEEE 802 LMSC agenda for LMSC approval to submit to </a:t>
            </a:r>
            <a:r>
              <a:rPr lang="en-US" dirty="0" err="1"/>
              <a:t>NesCom</a:t>
            </a:r>
            <a:r>
              <a:rPr lang="en-US" dirty="0"/>
              <a:t>, granting the WG chair editorial license.</a:t>
            </a:r>
          </a:p>
          <a:p>
            <a:endParaRPr lang="en-GB" dirty="0"/>
          </a:p>
          <a:p>
            <a:r>
              <a:rPr lang="en-GB" dirty="0"/>
              <a:t>Move: Jouni Malinen</a:t>
            </a:r>
          </a:p>
          <a:p>
            <a:r>
              <a:rPr lang="en-GB" dirty="0" err="1"/>
              <a:t>Second:Dan</a:t>
            </a:r>
            <a:r>
              <a:rPr lang="en-GB" dirty="0"/>
              <a:t> Harkins</a:t>
            </a:r>
          </a:p>
          <a:p>
            <a:endParaRPr lang="en-GB" dirty="0"/>
          </a:p>
          <a:p>
            <a:r>
              <a:rPr lang="en-GB" dirty="0"/>
              <a:t>Yes: 54</a:t>
            </a:r>
          </a:p>
          <a:p>
            <a:r>
              <a:rPr lang="en-GB" dirty="0"/>
              <a:t>No: 0</a:t>
            </a:r>
          </a:p>
          <a:p>
            <a:r>
              <a:rPr lang="en-GB" dirty="0"/>
              <a:t>Abstain: 1</a:t>
            </a:r>
          </a:p>
          <a:p>
            <a:endParaRPr lang="en-GB" dirty="0"/>
          </a:p>
          <a:p>
            <a:r>
              <a:rPr lang="en-GB" dirty="0"/>
              <a:t>Motion Passed</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924582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11-25-0598r3</a:t>
            </a:r>
            <a:r>
              <a:rPr lang="en-US" dirty="0"/>
              <a:t> be posted to the IEEE 802 LMSC agenda for LMSC approval, granting the WG chair editorial license.</a:t>
            </a:r>
          </a:p>
          <a:p>
            <a:endParaRPr lang="en-GB" dirty="0"/>
          </a:p>
          <a:p>
            <a:r>
              <a:rPr lang="en-GB" dirty="0"/>
              <a:t>Move: Tuncer </a:t>
            </a:r>
            <a:r>
              <a:rPr lang="en-GB" dirty="0" err="1"/>
              <a:t>Baykas</a:t>
            </a:r>
            <a:endParaRPr lang="en-GB" dirty="0"/>
          </a:p>
          <a:p>
            <a:r>
              <a:rPr lang="en-GB" dirty="0" err="1"/>
              <a:t>Second:Mark</a:t>
            </a:r>
            <a:r>
              <a:rPr lang="en-GB" dirty="0"/>
              <a:t> Hamilton</a:t>
            </a:r>
          </a:p>
          <a:p>
            <a:endParaRPr lang="en-GB" dirty="0"/>
          </a:p>
          <a:p>
            <a:r>
              <a:rPr lang="en-GB" dirty="0"/>
              <a:t>Yes: 44</a:t>
            </a:r>
          </a:p>
          <a:p>
            <a:r>
              <a:rPr lang="en-GB" dirty="0"/>
              <a:t>No: 0</a:t>
            </a:r>
          </a:p>
          <a:p>
            <a:r>
              <a:rPr lang="en-GB" dirty="0"/>
              <a:t>Abstain: 2</a:t>
            </a:r>
          </a:p>
          <a:p>
            <a:endParaRPr lang="en-GB" dirty="0"/>
          </a:p>
          <a:p>
            <a:r>
              <a:rPr lang="en-GB" dirty="0"/>
              <a:t>Motion Passed</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131249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a:t>July Plenary</a:t>
            </a:r>
            <a:endParaRPr lang="en-US" altLang="en-US" dirty="0"/>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120266</TotalTime>
  <Words>2357</Words>
  <Application>Microsoft Macintosh PowerPoint</Application>
  <PresentationFormat>Widescreen</PresentationFormat>
  <Paragraphs>256</Paragraphs>
  <Slides>26</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vt:lpstr>
      <vt:lpstr>Calibri</vt:lpstr>
      <vt:lpstr>Helvetica</vt:lpstr>
      <vt:lpstr>Momentum</vt:lpstr>
      <vt:lpstr>Monotype Sorts</vt:lpstr>
      <vt:lpstr>Times New Roman</vt:lpstr>
      <vt:lpstr>Office Theme</vt:lpstr>
      <vt:lpstr>Document</vt:lpstr>
      <vt:lpstr>Post Quantum Crypto Study Group July Plenary Session Agenda</vt:lpstr>
      <vt:lpstr>Abstract</vt:lpstr>
      <vt:lpstr>IEEE 802.11 Post Quantum Crypto Study Group</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PQC in 802.1</vt:lpstr>
      <vt:lpstr>PAR/CSD Comment</vt:lpstr>
      <vt:lpstr>Contributions</vt:lpstr>
      <vt:lpstr>Previous Contributions</vt:lpstr>
      <vt:lpstr>PowerPoint Presentation</vt:lpstr>
      <vt:lpstr>PAR Approval Motion</vt:lpstr>
      <vt:lpstr>CSD Approval Motion</vt:lpstr>
      <vt:lpstr>PQC SG Background and Kickoff</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615</cp:revision>
  <cp:lastPrinted>1601-01-01T00:00:00Z</cp:lastPrinted>
  <dcterms:created xsi:type="dcterms:W3CDTF">2021-01-26T19:12:38Z</dcterms:created>
  <dcterms:modified xsi:type="dcterms:W3CDTF">2025-07-29T14:01:03Z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