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257" r:id="rId3"/>
    <p:sldId id="268" r:id="rId4"/>
    <p:sldId id="574" r:id="rId5"/>
    <p:sldId id="302" r:id="rId6"/>
    <p:sldId id="269" r:id="rId7"/>
    <p:sldId id="260" r:id="rId8"/>
    <p:sldId id="261" r:id="rId9"/>
    <p:sldId id="263" r:id="rId10"/>
    <p:sldId id="283" r:id="rId11"/>
    <p:sldId id="284" r:id="rId12"/>
    <p:sldId id="262" r:id="rId13"/>
    <p:sldId id="287" r:id="rId14"/>
    <p:sldId id="288" r:id="rId15"/>
    <p:sldId id="289" r:id="rId16"/>
    <p:sldId id="295" r:id="rId17"/>
    <p:sldId id="294" r:id="rId18"/>
    <p:sldId id="303" r:id="rId19"/>
    <p:sldId id="304" r:id="rId20"/>
    <p:sldId id="305" r:id="rId21"/>
    <p:sldId id="2367" r:id="rId22"/>
    <p:sldId id="306" r:id="rId2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228" autoAdjust="0"/>
    <p:restoredTop sz="94660"/>
  </p:normalViewPr>
  <p:slideViewPr>
    <p:cSldViewPr>
      <p:cViewPr>
        <p:scale>
          <a:sx n="72" d="100"/>
          <a:sy n="72" d="100"/>
        </p:scale>
        <p:origin x="54" y="429"/>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4" d="100"/>
          <a:sy n="64" d="100"/>
        </p:scale>
        <p:origin x="2232" y="51"/>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25/07/21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057943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206444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802.11-25/0020r2</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July 2025</a:t>
            </a:r>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4</a:t>
            </a:fld>
            <a:endParaRPr lang="en-US" altLang="en-US" sz="1200" b="0"/>
          </a:p>
        </p:txBody>
      </p:sp>
    </p:spTree>
    <p:extLst>
      <p:ext uri="{BB962C8B-B14F-4D97-AF65-F5344CB8AC3E}">
        <p14:creationId xmlns:p14="http://schemas.microsoft.com/office/powerpoint/2010/main" val="29530735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283537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93103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802.11-25/1062r2</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907115" cy="3394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 July 2025</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5/11-25-1095-00-0arc-arc-sc-30-june-2025-teleconference-minutes.docx" TargetMode="External"/><Relationship Id="rId2" Type="http://schemas.openxmlformats.org/officeDocument/2006/relationships/hyperlink" Target="https://mentor.ieee.org/802.11/dcn/25/11-25-0911-00-0arc-arc-sc-mixed-mode-minutes-may-2025-interim.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5/11-25-0150-04-0arc-initial-thoughts-on-arc-misc-802-topics.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dcn/24/1-24-0034-00-Mntg-proposal-to-revise-bit-ordering-material-in-p802revc-d2-0.docx" TargetMode="External"/><Relationship Id="rId5" Type="http://schemas.openxmlformats.org/officeDocument/2006/relationships/hyperlink" Target="https://mentor.ieee.org/802.11/dcn/25/11-25-0161-00-0arc-protocol-identifier-encoding-of-ethertype.pptx" TargetMode="External"/><Relationship Id="rId4" Type="http://schemas.openxmlformats.org/officeDocument/2006/relationships/hyperlink" Target="https://mentor.ieee.org/802.11/dcn/25/11-25-0923-02-0arc-proposed-changes-to-802-11-definitions-based-on-802-2024.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5/11-25-0738-00-0arc-wms-protection-mechanisms-and-frame-exchange-sequences.pptx" TargetMode="External"/><Relationship Id="rId2" Type="http://schemas.openxmlformats.org/officeDocument/2006/relationships/hyperlink" Target="https://mentor.ieee.org/802.11/dcn/23/11-23-0880-09-0arc-revised-annex-g-containing-example-frame-exchange-sequences.docx" TargetMode="External"/><Relationship Id="rId1" Type="http://schemas.openxmlformats.org/officeDocument/2006/relationships/slideLayout" Target="../slideLayouts/slideLayout2.xml"/><Relationship Id="rId4" Type="http://schemas.openxmlformats.org/officeDocument/2006/relationships/hyperlink" Target="https://mentor.ieee.org/802.11/dcn/25/11-25-0193-04-0arc-frame-exchange-sequence-and-fig-10-14.pptx"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4/11-24-1617-00-0arc-overview-of-wba-l4s-implementation-guidelines.pptx" TargetMode="External"/><Relationship Id="rId2" Type="http://schemas.openxmlformats.org/officeDocument/2006/relationships/hyperlink" Target="https://mentor.ieee.org/802.11/dcn/24/11-24-1569-00-0000-liaison-from-wba-guidelines-for-l4s.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931-00-0arc-subgroup-chairs-recommendation-on-l4s-activity.pptx" TargetMode="External"/><Relationship Id="rId5" Type="http://schemas.openxmlformats.org/officeDocument/2006/relationships/hyperlink" Target="https://mentor.ieee.org/802.11/dcn/24/11-24-1933-01-0arc-proposed-response-to-wba-on-implementation-guidelines-for-l4s.docx" TargetMode="External"/><Relationship Id="rId4" Type="http://schemas.openxmlformats.org/officeDocument/2006/relationships/hyperlink" Target="https://mentor.ieee.org/802.11/dcn/23/11-23-0838-01-0000-wba-liaison-re-qos.docx"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cvent.me/xAYo82"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ARC-SC-agenda-July-2025</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2025-07-27</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2"/>
            <a:ext cx="10361084" cy="1219198"/>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Agenda </a:t>
            </a:r>
            <a:br>
              <a:rPr lang="en-US" altLang="en-US" dirty="0"/>
            </a:br>
            <a:r>
              <a:rPr lang="en-US" altLang="en-US" sz="2800" b="0" i="1" dirty="0"/>
              <a:t>28 July (Mon) 14:30, 29 July (Tue) 9:00 and 11:30, </a:t>
            </a:r>
            <a:br>
              <a:rPr lang="en-US" altLang="en-US" sz="2800" b="0" i="1" dirty="0"/>
            </a:br>
            <a:r>
              <a:rPr lang="en-US" altLang="en-US" sz="2800" b="0" i="1" dirty="0"/>
              <a:t>30 July (Wed) 11:30</a:t>
            </a:r>
            <a:endParaRPr lang="en-GB" sz="2800" b="0" i="1" dirty="0"/>
          </a:p>
        </p:txBody>
      </p:sp>
      <p:sp>
        <p:nvSpPr>
          <p:cNvPr id="4098" name="Rectangle 2"/>
          <p:cNvSpPr>
            <a:spLocks noGrp="1" noChangeArrowheads="1"/>
          </p:cNvSpPr>
          <p:nvPr>
            <p:ph idx="1"/>
          </p:nvPr>
        </p:nvSpPr>
        <p:spPr>
          <a:xfrm>
            <a:off x="915458" y="2209800"/>
            <a:ext cx="10361084" cy="4265614"/>
          </a:xfrm>
          <a:ln/>
        </p:spPr>
        <p:txBody>
          <a:bodyPr/>
          <a:lstStyle/>
          <a:p>
            <a:pPr marL="457200" indent="-457200">
              <a:lnSpc>
                <a:spcPct val="90000"/>
              </a:lnSpc>
              <a:spcAft>
                <a:spcPts val="0"/>
              </a:spcAft>
              <a:buFont typeface="Arial" panose="020B0604020202020204" pitchFamily="34" charset="0"/>
              <a:buChar char="•"/>
              <a:defRPr/>
            </a:pPr>
            <a:r>
              <a:rPr lang="en-US" sz="2800" dirty="0">
                <a:solidFill>
                  <a:srgbClr val="000000"/>
                </a:solidFill>
              </a:rPr>
              <a:t>Four meeting slots this week</a:t>
            </a:r>
          </a:p>
          <a:p>
            <a:pPr marL="457200" indent="-457200">
              <a:lnSpc>
                <a:spcPct val="90000"/>
              </a:lnSpc>
              <a:spcAft>
                <a:spcPts val="0"/>
              </a:spcAft>
              <a:buFont typeface="Arial" panose="020B0604020202020204" pitchFamily="34" charset="0"/>
              <a:buChar char="•"/>
              <a:defRPr/>
            </a:pPr>
            <a:r>
              <a:rPr lang="en-US" sz="2800" dirty="0"/>
              <a:t>Attendance, noises/recording, meeting protocol reminders</a:t>
            </a:r>
          </a:p>
          <a:p>
            <a:pPr marL="457200" indent="-457200">
              <a:lnSpc>
                <a:spcPct val="90000"/>
              </a:lnSpc>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Aft>
                <a:spcPts val="0"/>
              </a:spcAft>
              <a:buFont typeface="Arial" panose="020B0604020202020204" pitchFamily="34" charset="0"/>
              <a:buChar char="•"/>
              <a:defRPr/>
            </a:pPr>
            <a:r>
              <a:rPr lang="en-US" sz="2800" dirty="0">
                <a:solidFill>
                  <a:srgbClr val="000000"/>
                </a:solidFill>
              </a:rPr>
              <a:t>Approve meeting minutes (slide 18)</a:t>
            </a:r>
          </a:p>
          <a:p>
            <a:pPr marL="457200" indent="-457200">
              <a:lnSpc>
                <a:spcPct val="90000"/>
              </a:lnSpc>
              <a:spcAft>
                <a:spcPts val="0"/>
              </a:spcAft>
              <a:buFont typeface="Arial" panose="020B0604020202020204" pitchFamily="34" charset="0"/>
              <a:buChar char="•"/>
              <a:defRPr/>
            </a:pPr>
            <a:r>
              <a:rPr lang="en-US" sz="2800" dirty="0"/>
              <a:t>Contribution/discussion topics:</a:t>
            </a:r>
          </a:p>
          <a:p>
            <a:pPr marL="800100" lvl="1" indent="-342900">
              <a:spcBef>
                <a:spcPts val="600"/>
              </a:spcBef>
              <a:spcAft>
                <a:spcPts val="0"/>
              </a:spcAft>
              <a:buFont typeface="Arial" panose="020B0604020202020204" pitchFamily="34" charset="0"/>
              <a:buChar char="•"/>
              <a:defRPr/>
            </a:pPr>
            <a:r>
              <a:rPr lang="en-US" sz="2400" dirty="0"/>
              <a:t>IEEE Std 802 internal alignment (slide 19) – Mon PM1, Tues AM1</a:t>
            </a:r>
          </a:p>
          <a:p>
            <a:pPr marL="800100" lvl="1" indent="-342900">
              <a:spcBef>
                <a:spcPts val="600"/>
              </a:spcBef>
              <a:spcAft>
                <a:spcPts val="0"/>
              </a:spcAft>
              <a:buFont typeface="Arial" panose="020B0604020202020204" pitchFamily="34" charset="0"/>
              <a:buChar char="•"/>
              <a:defRPr/>
            </a:pPr>
            <a:r>
              <a:rPr lang="en-US" sz="2400" dirty="0"/>
              <a:t>Annex G way forward (slide 20) – Tues AM2, Wed AM2</a:t>
            </a:r>
          </a:p>
          <a:p>
            <a:pPr marL="457200" indent="-457200">
              <a:lnSpc>
                <a:spcPct val="90000"/>
              </a:lnSpc>
              <a:spcAft>
                <a:spcPts val="0"/>
              </a:spcAft>
              <a:buFont typeface="Arial" panose="020B0604020202020204" pitchFamily="34" charset="0"/>
              <a:buChar char="•"/>
              <a:defRPr/>
            </a:pPr>
            <a:r>
              <a:rPr lang="en-US" sz="2800" dirty="0"/>
              <a:t>Next steps </a:t>
            </a:r>
            <a:r>
              <a:rPr lang="en-US" sz="2800" b="0" dirty="0"/>
              <a:t>(slide 22)</a:t>
            </a:r>
          </a:p>
          <a:p>
            <a:pPr marL="457200" indent="-457200">
              <a:lnSpc>
                <a:spcPct val="90000"/>
              </a:lnSpc>
              <a:spcAft>
                <a:spcPts val="0"/>
              </a:spcAft>
              <a:buFont typeface="Arial" panose="020B0604020202020204" pitchFamily="34" charset="0"/>
              <a:buChar char="•"/>
              <a:defRPr/>
            </a:pPr>
            <a:r>
              <a:rPr lang="en-US" sz="2800" dirty="0"/>
              <a:t>NB: See slide 17, also</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7725352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Other</a:t>
            </a:r>
            <a:endParaRPr lang="en-GB" dirty="0"/>
          </a:p>
        </p:txBody>
      </p:sp>
      <p:sp>
        <p:nvSpPr>
          <p:cNvPr id="4098" name="Rectangle 2"/>
          <p:cNvSpPr>
            <a:spLocks noGrp="1" noChangeArrowheads="1"/>
          </p:cNvSpPr>
          <p:nvPr>
            <p:ph idx="1"/>
          </p:nvPr>
        </p:nvSpPr>
        <p:spPr>
          <a:xfrm>
            <a:off x="914401" y="1754185"/>
            <a:ext cx="10361084" cy="4570415"/>
          </a:xfrm>
          <a:ln/>
        </p:spPr>
        <p:txBody>
          <a:bodyPr/>
          <a:lstStyle/>
          <a:p>
            <a:pPr marL="0" lvl="2" indent="0">
              <a:spcBef>
                <a:spcPts val="300"/>
              </a:spcBef>
              <a:spcAft>
                <a:spcPts val="0"/>
              </a:spcAft>
              <a:buNone/>
              <a:defRPr/>
            </a:pPr>
            <a:r>
              <a:rPr lang="en-US" altLang="en-US" sz="2800" b="1" dirty="0"/>
              <a:t>Other items being tracked (but not actively worked):</a:t>
            </a:r>
          </a:p>
          <a:p>
            <a:pPr marL="685800" lvl="2" indent="-342900">
              <a:lnSpc>
                <a:spcPct val="90000"/>
              </a:lnSpc>
              <a:spcBef>
                <a:spcPts val="300"/>
              </a:spcBef>
              <a:spcAft>
                <a:spcPts val="0"/>
              </a:spcAft>
              <a:buFont typeface="Arial" pitchFamily="34" charset="0"/>
              <a:buChar char="•"/>
              <a:defRPr/>
            </a:pPr>
            <a:r>
              <a:rPr lang="en-US" sz="2400" b="1" dirty="0"/>
              <a:t>WBA liaison on QoS, and L4S (slide 21) – on hold pending TGbn and REVmf</a:t>
            </a:r>
          </a:p>
          <a:p>
            <a:pPr marL="685800" lvl="2" indent="-342900">
              <a:lnSpc>
                <a:spcPct val="90000"/>
              </a:lnSpc>
              <a:spcBef>
                <a:spcPts val="300"/>
              </a:spcBef>
              <a:spcAft>
                <a:spcPts val="0"/>
              </a:spcAft>
              <a:buFont typeface="Arial" pitchFamily="34" charset="0"/>
              <a:buChar char="•"/>
              <a:defRPr/>
            </a:pPr>
            <a:r>
              <a:rPr lang="en-US" sz="2400"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400" b="1" dirty="0"/>
              <a:t>One aspect is how MAC address is set/controlled – related to IEEE 1609/</a:t>
            </a:r>
            <a:r>
              <a:rPr lang="en-US" sz="2400" b="1" dirty="0" err="1"/>
              <a:t>TGbd</a:t>
            </a:r>
            <a:r>
              <a:rPr lang="en-US" sz="2400" b="1" dirty="0"/>
              <a:t>  activities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42542600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0872D3-6EB2-6655-975C-E474F7AE1F19}"/>
              </a:ext>
            </a:extLst>
          </p:cNvPr>
          <p:cNvSpPr>
            <a:spLocks noGrp="1"/>
          </p:cNvSpPr>
          <p:nvPr>
            <p:ph type="title"/>
          </p:nvPr>
        </p:nvSpPr>
        <p:spPr/>
        <p:txBody>
          <a:bodyPr/>
          <a:lstStyle/>
          <a:p>
            <a:r>
              <a:rPr lang="en-US" altLang="en-US" dirty="0"/>
              <a:t>Prior meeting minutes</a:t>
            </a:r>
            <a:endParaRPr lang="en-US" dirty="0"/>
          </a:p>
        </p:txBody>
      </p:sp>
      <p:sp>
        <p:nvSpPr>
          <p:cNvPr id="3" name="Content Placeholder 2">
            <a:extLst>
              <a:ext uri="{FF2B5EF4-FFF2-40B4-BE49-F238E27FC236}">
                <a16:creationId xmlns:a16="http://schemas.microsoft.com/office/drawing/2014/main" id="{709E0069-971D-E115-A752-3102339579C4}"/>
              </a:ext>
            </a:extLst>
          </p:cNvPr>
          <p:cNvSpPr>
            <a:spLocks noGrp="1"/>
          </p:cNvSpPr>
          <p:nvPr>
            <p:ph idx="1"/>
          </p:nvPr>
        </p:nvSpPr>
        <p:spPr/>
        <p:txBody>
          <a:bodyPr/>
          <a:lstStyle/>
          <a:p>
            <a:pPr marL="0" indent="0" eaLnBrk="1" hangingPunct="1">
              <a:lnSpc>
                <a:spcPct val="90000"/>
              </a:lnSpc>
              <a:spcBef>
                <a:spcPts val="300"/>
              </a:spcBef>
              <a:buNone/>
              <a:defRPr/>
            </a:pPr>
            <a:r>
              <a:rPr lang="en-US" sz="2800" dirty="0"/>
              <a:t>Approve the minutes of:</a:t>
            </a:r>
          </a:p>
          <a:p>
            <a:pPr marL="740664" lvl="1" indent="-347472">
              <a:lnSpc>
                <a:spcPct val="90000"/>
              </a:lnSpc>
              <a:spcBef>
                <a:spcPts val="300"/>
              </a:spcBef>
              <a:defRPr/>
            </a:pPr>
            <a:r>
              <a:rPr lang="en-US" sz="2800" b="1" dirty="0"/>
              <a:t>May</a:t>
            </a:r>
            <a:r>
              <a:rPr lang="en-US" sz="2800" b="1" dirty="0">
                <a:solidFill>
                  <a:srgbClr val="000000"/>
                </a:solidFill>
              </a:rPr>
              <a:t> session:</a:t>
            </a:r>
            <a:r>
              <a:rPr lang="en-US" sz="2800" b="1" dirty="0"/>
              <a:t> </a:t>
            </a:r>
            <a:r>
              <a:rPr lang="en-US" sz="2800" b="1" dirty="0">
                <a:hlinkClick r:id="rId2"/>
              </a:rPr>
              <a:t>https://mentor.ieee.org/802.11/dcn/25/11-25-0911-00-0arc-arc-sc-mixed-mode-minutes-may-2025-interim.docx</a:t>
            </a:r>
            <a:r>
              <a:rPr lang="en-US" sz="2800" b="1" dirty="0"/>
              <a:t> </a:t>
            </a:r>
            <a:endParaRPr lang="en-US" sz="2800" b="1" dirty="0">
              <a:solidFill>
                <a:srgbClr val="000000"/>
              </a:solidFill>
            </a:endParaRPr>
          </a:p>
          <a:p>
            <a:pPr lvl="1" indent="-342900">
              <a:lnSpc>
                <a:spcPct val="90000"/>
              </a:lnSpc>
              <a:spcBef>
                <a:spcPts val="300"/>
              </a:spcBef>
              <a:defRPr/>
            </a:pPr>
            <a:r>
              <a:rPr lang="en-US" sz="2800" b="1" dirty="0">
                <a:solidFill>
                  <a:srgbClr val="000000"/>
                </a:solidFill>
              </a:rPr>
              <a:t>June teleconference</a:t>
            </a:r>
            <a:r>
              <a:rPr lang="en-US" sz="2800" b="1" dirty="0"/>
              <a:t>: </a:t>
            </a:r>
            <a:r>
              <a:rPr lang="en-US" sz="2800" b="1" dirty="0">
                <a:hlinkClick r:id="rId3"/>
              </a:rPr>
              <a:t>https://mentor.ieee.org/802.11/dcn/25/11-25-1095-00-0arc-arc-sc-30-june-2025-teleconference-minutes.docx</a:t>
            </a:r>
            <a:r>
              <a:rPr lang="en-US" sz="2800" b="1" dirty="0"/>
              <a:t> </a:t>
            </a:r>
            <a:endParaRPr lang="en-US" sz="2800" b="1" dirty="0">
              <a:solidFill>
                <a:srgbClr val="000000"/>
              </a:solidFill>
            </a:endParaRPr>
          </a:p>
          <a:p>
            <a:pPr lvl="1" indent="-342900" eaLnBrk="1" hangingPunct="1">
              <a:lnSpc>
                <a:spcPct val="90000"/>
              </a:lnSpc>
              <a:spcBef>
                <a:spcPts val="300"/>
              </a:spcBef>
              <a:defRPr/>
            </a:pPr>
            <a:endParaRPr lang="en-US" sz="2400" dirty="0">
              <a:solidFill>
                <a:srgbClr val="000000"/>
              </a:solidFill>
            </a:endParaRPr>
          </a:p>
          <a:p>
            <a:pPr lvl="1" indent="-342900" eaLnBrk="1" hangingPunct="1">
              <a:lnSpc>
                <a:spcPct val="90000"/>
              </a:lnSpc>
              <a:spcBef>
                <a:spcPts val="300"/>
              </a:spcBef>
              <a:defRPr/>
            </a:pPr>
            <a:r>
              <a:rPr lang="en-US" sz="2800" b="1" dirty="0">
                <a:solidFill>
                  <a:srgbClr val="000000"/>
                </a:solidFill>
              </a:rPr>
              <a:t>Moved:  Second: </a:t>
            </a:r>
          </a:p>
          <a:p>
            <a:pPr lvl="1" indent="-342900">
              <a:lnSpc>
                <a:spcPct val="90000"/>
              </a:lnSpc>
              <a:spcBef>
                <a:spcPts val="300"/>
              </a:spcBef>
              <a:defRPr/>
            </a:pPr>
            <a:r>
              <a:rPr lang="en-US" sz="2800" b="1" dirty="0"/>
              <a:t>Result: </a:t>
            </a:r>
          </a:p>
          <a:p>
            <a:endParaRPr lang="en-US" dirty="0"/>
          </a:p>
        </p:txBody>
      </p:sp>
      <p:sp>
        <p:nvSpPr>
          <p:cNvPr id="4" name="Slide Number Placeholder 3">
            <a:extLst>
              <a:ext uri="{FF2B5EF4-FFF2-40B4-BE49-F238E27FC236}">
                <a16:creationId xmlns:a16="http://schemas.microsoft.com/office/drawing/2014/main" id="{463CC24A-112E-0AD3-1735-9010CD01C78B}"/>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21283882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IEEE Std 802 – ARC work</a:t>
            </a:r>
            <a:endParaRPr lang="en-GB" dirty="0"/>
          </a:p>
        </p:txBody>
      </p:sp>
      <p:sp>
        <p:nvSpPr>
          <p:cNvPr id="4098" name="Rectangle 2"/>
          <p:cNvSpPr>
            <a:spLocks noGrp="1" noChangeArrowheads="1"/>
          </p:cNvSpPr>
          <p:nvPr>
            <p:ph idx="1"/>
          </p:nvPr>
        </p:nvSpPr>
        <p:spPr>
          <a:xfrm>
            <a:off x="914401" y="1295400"/>
            <a:ext cx="10361084" cy="5180014"/>
          </a:xfrm>
          <a:ln/>
        </p:spPr>
        <p:txBody>
          <a:bodyPr/>
          <a:lstStyle/>
          <a:p>
            <a:pPr marL="0" indent="0">
              <a:spcBef>
                <a:spcPts val="300"/>
              </a:spcBef>
            </a:pPr>
            <a:r>
              <a:rPr lang="en-US" sz="2000" dirty="0">
                <a:ea typeface="ＭＳ Ｐゴシック" pitchFamily="2"/>
              </a:rPr>
              <a:t>802.11 relevant topics, to continue alignment with IEEE Std 802: </a:t>
            </a:r>
            <a:r>
              <a:rPr lang="en-US" sz="2000" dirty="0">
                <a:ea typeface="ＭＳ Ｐゴシック" pitchFamily="2"/>
                <a:hlinkClick r:id="rId3"/>
              </a:rPr>
              <a:t>11-25/0150r4</a:t>
            </a:r>
            <a:r>
              <a:rPr lang="en-US" sz="2000" dirty="0">
                <a:ea typeface="ＭＳ Ｐゴシック" pitchFamily="2"/>
              </a:rPr>
              <a:t>, </a:t>
            </a:r>
            <a:r>
              <a:rPr lang="en-US" sz="2000" dirty="0">
                <a:ea typeface="ＭＳ Ｐゴシック" pitchFamily="2"/>
                <a:hlinkClick r:id="rId4"/>
              </a:rPr>
              <a:t>11-25/0923r2</a:t>
            </a:r>
            <a:endParaRPr lang="en-US" sz="2000" dirty="0">
              <a:ea typeface="ＭＳ Ｐゴシック" pitchFamily="2"/>
            </a:endParaRPr>
          </a:p>
          <a:p>
            <a:pPr marL="342900" lvl="3" indent="-342900">
              <a:spcBef>
                <a:spcPts val="300"/>
              </a:spcBef>
              <a:buFont typeface="Arial" panose="020B0604020202020204" pitchFamily="34" charset="0"/>
              <a:buChar char="•"/>
              <a:defRPr/>
            </a:pPr>
            <a:r>
              <a:rPr lang="en-US" sz="1800" kern="0" dirty="0"/>
              <a:t>EPD and LPD terms are going away – we need to update 802.11 to align</a:t>
            </a:r>
          </a:p>
          <a:p>
            <a:pPr marL="800100" lvl="4" indent="-342900">
              <a:spcBef>
                <a:spcPts val="300"/>
              </a:spcBef>
              <a:buFont typeface="Arial" panose="020B0604020202020204" pitchFamily="34" charset="0"/>
              <a:buChar char="•"/>
              <a:defRPr/>
            </a:pPr>
            <a:r>
              <a:rPr lang="en-US" sz="1800" dirty="0">
                <a:latin typeface="Times New Roman" panose="02020603050405020304" pitchFamily="18" charset="0"/>
                <a:cs typeface="+mn-cs"/>
              </a:rPr>
              <a:t>Reminder of </a:t>
            </a:r>
            <a:r>
              <a:rPr lang="en-US" sz="1800" dirty="0">
                <a:latin typeface="Times New Roman" panose="02020603050405020304" pitchFamily="18" charset="0"/>
                <a:cs typeface="+mn-cs"/>
                <a:hlinkClick r:id="rId5"/>
              </a:rPr>
              <a:t>11-25/0161r0</a:t>
            </a:r>
            <a:r>
              <a:rPr lang="en-US" sz="1800" dirty="0">
                <a:latin typeface="Times New Roman" panose="02020603050405020304" pitchFamily="18" charset="0"/>
                <a:cs typeface="+mn-cs"/>
              </a:rPr>
              <a:t> as follow-up to discussion on 11-25/0150</a:t>
            </a:r>
          </a:p>
          <a:p>
            <a:pPr marL="342900" lvl="3" indent="-342900">
              <a:spcBef>
                <a:spcPts val="300"/>
              </a:spcBef>
              <a:buFont typeface="Arial" panose="020B0604020202020204" pitchFamily="34" charset="0"/>
              <a:buChar char="•"/>
              <a:defRPr/>
            </a:pPr>
            <a:r>
              <a:rPr lang="en-US" sz="1800" dirty="0">
                <a:latin typeface="Times New Roman" panose="02020603050405020304" pitchFamily="18" charset="0"/>
                <a:cs typeface="+mn-cs"/>
              </a:rPr>
              <a:t>Review MAC address ordering discussion, and 802.11 assumptions</a:t>
            </a:r>
          </a:p>
          <a:p>
            <a:pPr marL="800100" lvl="4" indent="-342900">
              <a:spcBef>
                <a:spcPts val="300"/>
              </a:spcBef>
              <a:buFont typeface="Arial" panose="020B0604020202020204" pitchFamily="34" charset="0"/>
              <a:buChar char="•"/>
              <a:defRPr/>
            </a:pPr>
            <a:r>
              <a:rPr lang="en-US" sz="1400" i="0" u="sng" dirty="0">
                <a:solidFill>
                  <a:srgbClr val="64B4FA"/>
                </a:solidFill>
                <a:effectLst/>
                <a:latin typeface="Segoe UI" panose="020B0502040204020203" pitchFamily="34" charset="0"/>
                <a:hlinkClick r:id="rId6"/>
              </a:rPr>
              <a:t>https://mentor.ieee.org/802.1/dcn/24/1-24-0034-00-Mntg-proposal-to-revise-bit-ordering-material-in-p802revc-d2-0.docx</a:t>
            </a:r>
            <a:endParaRPr lang="en-US" sz="1200" dirty="0">
              <a:latin typeface="Times New Roman" panose="02020603050405020304" pitchFamily="18" charset="0"/>
              <a:cs typeface="+mn-cs"/>
            </a:endParaRPr>
          </a:p>
          <a:p>
            <a:pPr marL="342900" lvl="3" indent="-342900">
              <a:spcBef>
                <a:spcPts val="300"/>
              </a:spcBef>
              <a:buFont typeface="Arial" panose="020B0604020202020204" pitchFamily="34" charset="0"/>
              <a:buChar char="•"/>
              <a:defRPr/>
            </a:pPr>
            <a:r>
              <a:rPr lang="en-US" sz="1800" dirty="0">
                <a:latin typeface="Times New Roman" panose="02020603050405020304" pitchFamily="18" charset="0"/>
                <a:cs typeface="+mn-cs"/>
              </a:rPr>
              <a:t>Review 802.1AC mapping from ISS to 802.11 MAC SAP interface</a:t>
            </a:r>
          </a:p>
          <a:p>
            <a:pPr marL="342900" lvl="3" indent="-342900">
              <a:spcBef>
                <a:spcPts val="300"/>
              </a:spcBef>
              <a:buFont typeface="Arial" panose="020B0604020202020204" pitchFamily="34" charset="0"/>
              <a:buChar char="•"/>
              <a:defRPr/>
            </a:pPr>
            <a:r>
              <a:rPr lang="en-US" sz="1800" dirty="0">
                <a:latin typeface="Times New Roman" panose="02020603050405020304" pitchFamily="18" charset="0"/>
                <a:cs typeface="+mn-cs"/>
              </a:rPr>
              <a:t>Consider any changes to remove 802.2/LLC terms?</a:t>
            </a:r>
          </a:p>
          <a:p>
            <a:pPr marL="342900" lvl="3" indent="-342900">
              <a:spcBef>
                <a:spcPts val="300"/>
              </a:spcBef>
              <a:buFont typeface="Arial" panose="020B0604020202020204" pitchFamily="34" charset="0"/>
              <a:buChar char="•"/>
              <a:defRPr/>
            </a:pPr>
            <a:r>
              <a:rPr lang="en-US" sz="1800" dirty="0">
                <a:latin typeface="Times New Roman" panose="02020603050405020304" pitchFamily="18" charset="0"/>
                <a:cs typeface="+mn-cs"/>
              </a:rPr>
              <a:t>802.11’s “Portal”, and mapping to/usage of IEEE Std 802 terminology</a:t>
            </a:r>
          </a:p>
          <a:p>
            <a:pPr>
              <a:spcBef>
                <a:spcPts val="300"/>
              </a:spcBef>
              <a:buFont typeface="Arial" panose="020B0604020202020204" pitchFamily="34" charset="0"/>
              <a:buChar char="•"/>
            </a:pPr>
            <a:r>
              <a:rPr lang="en-US" sz="1800" b="0" dirty="0">
                <a:latin typeface="Times New Roman" panose="02020603050405020304" pitchFamily="18" charset="0"/>
              </a:rPr>
              <a:t>Access Domains: “802 Access Domains”?</a:t>
            </a:r>
          </a:p>
          <a:p>
            <a:pPr lvl="1">
              <a:spcBef>
                <a:spcPts val="300"/>
              </a:spcBef>
              <a:buFont typeface="Arial" panose="020B0604020202020204" pitchFamily="34" charset="0"/>
              <a:buChar char="•"/>
            </a:pPr>
            <a:r>
              <a:rPr lang="en-US" sz="1600" dirty="0">
                <a:latin typeface="Times New Roman" panose="02020603050405020304" pitchFamily="18" charset="0"/>
              </a:rPr>
              <a:t>Interconnection of Access Domains?</a:t>
            </a:r>
          </a:p>
          <a:p>
            <a:pPr lvl="1">
              <a:spcBef>
                <a:spcPts val="300"/>
              </a:spcBef>
              <a:buFont typeface="Arial" panose="020B0604020202020204" pitchFamily="34" charset="0"/>
              <a:buChar char="•"/>
            </a:pPr>
            <a:r>
              <a:rPr lang="en-US" sz="1600" dirty="0">
                <a:latin typeface="Times New Roman" panose="02020603050405020304" pitchFamily="18" charset="0"/>
              </a:rPr>
              <a:t>In 802.11, Access Domain is BSS.  Is that still the view, for 802.11be/MLD?</a:t>
            </a:r>
          </a:p>
          <a:p>
            <a:pPr lvl="1">
              <a:spcBef>
                <a:spcPts val="300"/>
              </a:spcBef>
              <a:buFont typeface="Arial" panose="020B0604020202020204" pitchFamily="34" charset="0"/>
              <a:buChar char="•"/>
            </a:pPr>
            <a:r>
              <a:rPr lang="en-US" sz="1600" dirty="0">
                <a:latin typeface="Times New Roman" panose="02020603050405020304" pitchFamily="18" charset="0"/>
              </a:rPr>
              <a:t>Other 802s?  802.3 Multi-carrier fiber – 1 Access Domain, or many?  We think it’s 1.  But, there are multiple transmitters, in parallel.</a:t>
            </a:r>
          </a:p>
          <a:p>
            <a:pPr>
              <a:spcBef>
                <a:spcPts val="300"/>
              </a:spcBef>
              <a:buFont typeface="Arial" panose="020B0604020202020204" pitchFamily="34" charset="0"/>
              <a:buChar char="•"/>
            </a:pPr>
            <a:r>
              <a:rPr lang="en-US" sz="1800" b="0" dirty="0">
                <a:latin typeface="Times New Roman" panose="02020603050405020304" pitchFamily="18" charset="0"/>
              </a:rPr>
              <a:t>What if we make the DS a bridge (small ‘b’)?</a:t>
            </a:r>
          </a:p>
          <a:p>
            <a:pPr>
              <a:spcBef>
                <a:spcPts val="300"/>
              </a:spcBef>
              <a:buFont typeface="Arial" panose="020B0604020202020204" pitchFamily="34" charset="0"/>
              <a:buChar char="•"/>
            </a:pPr>
            <a:r>
              <a:rPr lang="en-US" sz="1800" b="0" dirty="0">
                <a:latin typeface="Times New Roman" panose="02020603050405020304" pitchFamily="18" charset="0"/>
              </a:rPr>
              <a:t>Consider adding something about VLANs (just informational?) into 802.11?  Relationship (if we talk about it) to security domains (e.g. Authenticator relationship)?  VLAN-aware STAs?  What about GLK/non-GLK STAs?  (</a:t>
            </a:r>
            <a:r>
              <a:rPr lang="en-US" sz="1800" b="0" dirty="0" err="1">
                <a:latin typeface="Times New Roman" panose="02020603050405020304" pitchFamily="18" charset="0"/>
              </a:rPr>
              <a:t>cf</a:t>
            </a:r>
            <a:r>
              <a:rPr lang="en-US" sz="1800" b="0" dirty="0">
                <a:latin typeface="Times New Roman" panose="02020603050405020304" pitchFamily="18" charset="0"/>
              </a:rPr>
              <a:t> 11-08/0114r0)</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38615642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 ARC SC, July 2025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58B25-74AD-8C40-2CC6-A08EF20D748A}"/>
              </a:ext>
            </a:extLst>
          </p:cNvPr>
          <p:cNvSpPr>
            <a:spLocks noGrp="1"/>
          </p:cNvSpPr>
          <p:nvPr>
            <p:ph type="title"/>
          </p:nvPr>
        </p:nvSpPr>
        <p:spPr>
          <a:xfrm>
            <a:off x="914401" y="685801"/>
            <a:ext cx="10361084" cy="533399"/>
          </a:xfrm>
        </p:spPr>
        <p:txBody>
          <a:bodyPr/>
          <a:lstStyle/>
          <a:p>
            <a:r>
              <a:rPr lang="en-US" dirty="0">
                <a:solidFill>
                  <a:srgbClr val="000000"/>
                </a:solidFill>
              </a:rPr>
              <a:t>Annex G way forward – Step 2</a:t>
            </a:r>
            <a:endParaRPr lang="en-US" dirty="0"/>
          </a:p>
        </p:txBody>
      </p:sp>
      <p:sp>
        <p:nvSpPr>
          <p:cNvPr id="3" name="Content Placeholder 2">
            <a:extLst>
              <a:ext uri="{FF2B5EF4-FFF2-40B4-BE49-F238E27FC236}">
                <a16:creationId xmlns:a16="http://schemas.microsoft.com/office/drawing/2014/main" id="{8DCC4CF3-E0F1-4CC8-458F-98997B67191A}"/>
              </a:ext>
            </a:extLst>
          </p:cNvPr>
          <p:cNvSpPr>
            <a:spLocks noGrp="1"/>
          </p:cNvSpPr>
          <p:nvPr>
            <p:ph idx="1"/>
          </p:nvPr>
        </p:nvSpPr>
        <p:spPr>
          <a:xfrm>
            <a:off x="914401" y="1143000"/>
            <a:ext cx="10361084" cy="5332414"/>
          </a:xfrm>
        </p:spPr>
        <p:txBody>
          <a:bodyPr/>
          <a:lstStyle/>
          <a:p>
            <a:pPr marL="0" indent="0" eaLnBrk="1" hangingPunct="1">
              <a:lnSpc>
                <a:spcPct val="90000"/>
              </a:lnSpc>
              <a:spcBef>
                <a:spcPts val="1200"/>
              </a:spcBef>
              <a:buNone/>
              <a:defRPr/>
            </a:pPr>
            <a:r>
              <a:rPr lang="en-US" sz="2000" dirty="0">
                <a:solidFill>
                  <a:srgbClr val="000000"/>
                </a:solidFill>
              </a:rPr>
              <a:t>Annex G way forward:</a:t>
            </a:r>
          </a:p>
          <a:p>
            <a:pPr marL="742950" lvl="2" indent="-400050" eaLnBrk="1" hangingPunct="1">
              <a:lnSpc>
                <a:spcPct val="90000"/>
              </a:lnSpc>
              <a:spcBef>
                <a:spcPts val="300"/>
              </a:spcBef>
              <a:buFont typeface="Arial" pitchFamily="34" charset="0"/>
              <a:buChar char="•"/>
              <a:defRPr/>
            </a:pPr>
            <a:r>
              <a:rPr lang="en-US" dirty="0"/>
              <a:t>Continue discussion on a “replacement” Annex G</a:t>
            </a:r>
          </a:p>
          <a:p>
            <a:pPr marL="1200150" lvl="3" indent="-400050">
              <a:lnSpc>
                <a:spcPct val="90000"/>
              </a:lnSpc>
              <a:spcBef>
                <a:spcPts val="300"/>
              </a:spcBef>
              <a:buFont typeface="Arial" pitchFamily="34" charset="0"/>
              <a:buChar char="•"/>
              <a:defRPr/>
            </a:pPr>
            <a:r>
              <a:rPr lang="en-US" sz="1800" dirty="0">
                <a:hlinkClick r:id="rId2"/>
              </a:rPr>
              <a:t>11-23/0880r9</a:t>
            </a:r>
            <a:r>
              <a:rPr lang="en-US" sz="1800" dirty="0"/>
              <a:t> (Harry Bims)</a:t>
            </a:r>
          </a:p>
          <a:p>
            <a:pPr marL="1200150" lvl="3" indent="-400050">
              <a:lnSpc>
                <a:spcPct val="90000"/>
              </a:lnSpc>
              <a:spcBef>
                <a:spcPts val="300"/>
              </a:spcBef>
              <a:buFont typeface="Arial" pitchFamily="34" charset="0"/>
              <a:buChar char="•"/>
              <a:defRPr/>
            </a:pPr>
            <a:r>
              <a:rPr lang="en-US" sz="1800" dirty="0">
                <a:hlinkClick r:id="rId3"/>
              </a:rPr>
              <a:t>11-25/0738r0</a:t>
            </a:r>
            <a:r>
              <a:rPr lang="en-US" sz="1800" dirty="0"/>
              <a:t> (Harry Bims)</a:t>
            </a:r>
          </a:p>
          <a:p>
            <a:pPr marL="1200150" lvl="3" indent="-400050">
              <a:lnSpc>
                <a:spcPct val="90000"/>
              </a:lnSpc>
              <a:spcBef>
                <a:spcPts val="300"/>
              </a:spcBef>
              <a:buFont typeface="Arial" pitchFamily="34" charset="0"/>
              <a:buChar char="•"/>
              <a:defRPr/>
            </a:pPr>
            <a:r>
              <a:rPr lang="en-US" sz="1800" b="0" dirty="0">
                <a:hlinkClick r:id="rId4"/>
              </a:rPr>
              <a:t>11-25/0193r4</a:t>
            </a:r>
            <a:r>
              <a:rPr lang="en-US" sz="1800" dirty="0"/>
              <a:t> (Graham Smith) – how many frame exchanges sequence(s) are there?</a:t>
            </a:r>
          </a:p>
          <a:p>
            <a:pPr marL="228600" lvl="2" indent="0">
              <a:lnSpc>
                <a:spcPct val="90000"/>
              </a:lnSpc>
              <a:spcBef>
                <a:spcPts val="300"/>
              </a:spcBef>
              <a:defRPr/>
            </a:pPr>
            <a:r>
              <a:rPr lang="en-US" b="1" dirty="0"/>
              <a:t>Possible Annexes?:</a:t>
            </a:r>
          </a:p>
          <a:p>
            <a:pPr marL="628650" lvl="2" indent="-400050">
              <a:lnSpc>
                <a:spcPct val="90000"/>
              </a:lnSpc>
              <a:spcBef>
                <a:spcPts val="300"/>
              </a:spcBef>
              <a:buFont typeface="Arial" pitchFamily="34" charset="0"/>
              <a:buChar char="•"/>
              <a:defRPr/>
            </a:pPr>
            <a:r>
              <a:rPr lang="en-US" b="0" dirty="0"/>
              <a:t>“Frame Exchange” and “Frame Exchange Sequence” concepts, introduction?  (Does .15 concept have any relevance/starting-point for this?); Is FES from a given STA’s perspective, or “global”?; Clarify that a sequence of Frame Exchanges is not (necessarily) a Frame Exchange Sequence – it could be just a </a:t>
            </a:r>
            <a:r>
              <a:rPr lang="en-US" b="0" u="sng" dirty="0"/>
              <a:t>dialog (or some other distinguishing word)</a:t>
            </a:r>
            <a:r>
              <a:rPr lang="en-US" b="0" dirty="0"/>
              <a:t> of FEs.</a:t>
            </a:r>
          </a:p>
          <a:p>
            <a:pPr marL="628650" lvl="2" indent="-400050">
              <a:lnSpc>
                <a:spcPct val="90000"/>
              </a:lnSpc>
              <a:spcBef>
                <a:spcPts val="300"/>
              </a:spcBef>
              <a:buFont typeface="Arial" pitchFamily="34" charset="0"/>
              <a:buChar char="•"/>
              <a:defRPr/>
            </a:pPr>
            <a:r>
              <a:rPr lang="en-US" dirty="0"/>
              <a:t>List/”index” of frame exchanges, as a “novice” introduction/reference list?</a:t>
            </a:r>
          </a:p>
          <a:p>
            <a:pPr marL="628650" lvl="2" indent="-400050">
              <a:lnSpc>
                <a:spcPct val="90000"/>
              </a:lnSpc>
              <a:spcBef>
                <a:spcPts val="300"/>
              </a:spcBef>
              <a:buFont typeface="Arial" pitchFamily="34" charset="0"/>
              <a:buChar char="•"/>
              <a:defRPr/>
            </a:pPr>
            <a:r>
              <a:rPr lang="en-US" b="0" dirty="0"/>
              <a:t>Put a</a:t>
            </a:r>
            <a:r>
              <a:rPr lang="en-US" dirty="0"/>
              <a:t>n informative discussion of “architecture” (portal, etc.) versus “real-world” implementations, in an Annex also – but that’s a separate task, in a separate Annex</a:t>
            </a:r>
            <a:endParaRPr lang="en-US" b="0" dirty="0"/>
          </a:p>
          <a:p>
            <a:r>
              <a:rPr lang="en-US" sz="1800" dirty="0"/>
              <a:t>Other concepts to consider adding:</a:t>
            </a:r>
          </a:p>
          <a:p>
            <a:pPr marL="628650" lvl="2" indent="-400050">
              <a:lnSpc>
                <a:spcPct val="90000"/>
              </a:lnSpc>
              <a:spcBef>
                <a:spcPts val="300"/>
              </a:spcBef>
              <a:buFont typeface="Arial" pitchFamily="34" charset="0"/>
              <a:buChar char="•"/>
              <a:defRPr/>
            </a:pPr>
            <a:r>
              <a:rPr lang="en-US" dirty="0"/>
              <a:t>NAV protection is still required, if a STA ends FES “early”</a:t>
            </a:r>
          </a:p>
          <a:p>
            <a:pPr marL="628650" lvl="2" indent="-400050">
              <a:lnSpc>
                <a:spcPct val="90000"/>
              </a:lnSpc>
              <a:spcBef>
                <a:spcPts val="300"/>
              </a:spcBef>
              <a:buFont typeface="Arial" pitchFamily="34" charset="0"/>
              <a:buChar char="•"/>
              <a:defRPr/>
            </a:pPr>
            <a:r>
              <a:rPr lang="en-US" dirty="0"/>
              <a:t>There are really multiple “wireless media” (different channels, etc. – and what about different “domains” as a result of beamforming?) which operate independently</a:t>
            </a:r>
          </a:p>
          <a:p>
            <a:pPr marL="628650" lvl="2" indent="-400050">
              <a:lnSpc>
                <a:spcPct val="90000"/>
              </a:lnSpc>
              <a:spcBef>
                <a:spcPts val="300"/>
              </a:spcBef>
              <a:buFont typeface="Arial" pitchFamily="34" charset="0"/>
              <a:buChar char="•"/>
              <a:defRPr/>
            </a:pPr>
            <a:r>
              <a:rPr lang="en-US" dirty="0"/>
              <a:t>Consider if/how to roll Annex O and Annex Y material into Annex G.</a:t>
            </a:r>
          </a:p>
        </p:txBody>
      </p:sp>
      <p:sp>
        <p:nvSpPr>
          <p:cNvPr id="4" name="Slide Number Placeholder 3">
            <a:extLst>
              <a:ext uri="{FF2B5EF4-FFF2-40B4-BE49-F238E27FC236}">
                <a16:creationId xmlns:a16="http://schemas.microsoft.com/office/drawing/2014/main" id="{AB3CFF74-9029-19CE-1E58-1C8A0668A932}"/>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2485914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58B25-74AD-8C40-2CC6-A08EF20D748A}"/>
              </a:ext>
            </a:extLst>
          </p:cNvPr>
          <p:cNvSpPr>
            <a:spLocks noGrp="1"/>
          </p:cNvSpPr>
          <p:nvPr>
            <p:ph type="title"/>
          </p:nvPr>
        </p:nvSpPr>
        <p:spPr/>
        <p:txBody>
          <a:bodyPr/>
          <a:lstStyle/>
          <a:p>
            <a:r>
              <a:rPr lang="en-US" dirty="0">
                <a:solidFill>
                  <a:srgbClr val="000000"/>
                </a:solidFill>
              </a:rPr>
              <a:t>On hold: WBA liaison on QoS (and L4S)</a:t>
            </a:r>
            <a:endParaRPr lang="en-US" dirty="0"/>
          </a:p>
        </p:txBody>
      </p:sp>
      <p:sp>
        <p:nvSpPr>
          <p:cNvPr id="3" name="Content Placeholder 2">
            <a:extLst>
              <a:ext uri="{FF2B5EF4-FFF2-40B4-BE49-F238E27FC236}">
                <a16:creationId xmlns:a16="http://schemas.microsoft.com/office/drawing/2014/main" id="{8DCC4CF3-E0F1-4CC8-458F-98997B67191A}"/>
              </a:ext>
            </a:extLst>
          </p:cNvPr>
          <p:cNvSpPr>
            <a:spLocks noGrp="1"/>
          </p:cNvSpPr>
          <p:nvPr>
            <p:ph idx="1"/>
          </p:nvPr>
        </p:nvSpPr>
        <p:spPr>
          <a:xfrm>
            <a:off x="914401" y="1751015"/>
            <a:ext cx="10361084" cy="4724400"/>
          </a:xfrm>
        </p:spPr>
        <p:txBody>
          <a:bodyPr/>
          <a:lstStyle/>
          <a:p>
            <a:pPr marL="0" indent="0" eaLnBrk="1" hangingPunct="1">
              <a:lnSpc>
                <a:spcPct val="90000"/>
              </a:lnSpc>
              <a:spcBef>
                <a:spcPts val="1200"/>
              </a:spcBef>
              <a:buNone/>
              <a:defRPr/>
            </a:pPr>
            <a:r>
              <a:rPr lang="en-US" sz="2800" dirty="0">
                <a:solidFill>
                  <a:srgbClr val="000000"/>
                </a:solidFill>
              </a:rPr>
              <a:t>Incoming liaison:</a:t>
            </a:r>
          </a:p>
          <a:p>
            <a:pPr marL="457200" indent="-457200" eaLnBrk="1" hangingPunct="1">
              <a:lnSpc>
                <a:spcPct val="90000"/>
              </a:lnSpc>
              <a:buFont typeface="Arial" panose="020B0604020202020204" pitchFamily="34" charset="0"/>
              <a:buChar char="•"/>
              <a:defRPr/>
            </a:pPr>
            <a:r>
              <a:rPr lang="en-US" sz="2800" dirty="0">
                <a:solidFill>
                  <a:srgbClr val="000000"/>
                </a:solidFill>
                <a:hlinkClick r:id="rId2"/>
              </a:rPr>
              <a:t>11-24/1569r0</a:t>
            </a:r>
            <a:r>
              <a:rPr lang="en-US" sz="2800" dirty="0"/>
              <a:t> Liaison letter</a:t>
            </a:r>
          </a:p>
          <a:p>
            <a:pPr marL="457200" indent="-457200" eaLnBrk="1" hangingPunct="1">
              <a:lnSpc>
                <a:spcPct val="90000"/>
              </a:lnSpc>
              <a:buFont typeface="Arial" panose="020B0604020202020204" pitchFamily="34" charset="0"/>
              <a:buChar char="•"/>
              <a:defRPr/>
            </a:pPr>
            <a:r>
              <a:rPr lang="en-US" sz="2800" dirty="0">
                <a:hlinkClick r:id="rId3"/>
              </a:rPr>
              <a:t>11-24/1617r0</a:t>
            </a:r>
            <a:r>
              <a:rPr lang="en-US" sz="2800" dirty="0"/>
              <a:t> L4S overview and summary of WBA paper (presented by Greg White)</a:t>
            </a:r>
            <a:endParaRPr lang="en-US" sz="2800" dirty="0">
              <a:solidFill>
                <a:srgbClr val="000000"/>
              </a:solidFill>
            </a:endParaRPr>
          </a:p>
          <a:p>
            <a:pPr marL="742950" lvl="2" indent="-400050" eaLnBrk="1" hangingPunct="1">
              <a:lnSpc>
                <a:spcPct val="90000"/>
              </a:lnSpc>
              <a:spcBef>
                <a:spcPts val="300"/>
              </a:spcBef>
              <a:buFont typeface="Arial" pitchFamily="34" charset="0"/>
              <a:buChar char="•"/>
              <a:defRPr/>
            </a:pPr>
            <a:r>
              <a:rPr lang="en-US" sz="2400" dirty="0"/>
              <a:t>(Also </a:t>
            </a:r>
            <a:r>
              <a:rPr lang="en-US" sz="2400" dirty="0">
                <a:hlinkClick r:id="rId4"/>
              </a:rPr>
              <a:t>11-23/0838r1</a:t>
            </a:r>
            <a:r>
              <a:rPr lang="en-US" sz="2400" dirty="0"/>
              <a:t>)</a:t>
            </a:r>
          </a:p>
          <a:p>
            <a:pPr marL="342900" lvl="1" indent="-400050">
              <a:lnSpc>
                <a:spcPct val="90000"/>
              </a:lnSpc>
              <a:spcBef>
                <a:spcPts val="300"/>
              </a:spcBef>
              <a:buFont typeface="Arial" pitchFamily="34" charset="0"/>
              <a:buChar char="•"/>
              <a:defRPr/>
            </a:pPr>
            <a:r>
              <a:rPr lang="en-US" sz="2600" b="1" dirty="0"/>
              <a:t>Interim liaison response: </a:t>
            </a:r>
            <a:r>
              <a:rPr lang="en-US" sz="2600" b="1" dirty="0">
                <a:hlinkClick r:id="rId5"/>
              </a:rPr>
              <a:t>11-24/1933r1</a:t>
            </a:r>
            <a:r>
              <a:rPr lang="en-US" sz="2600" b="1" dirty="0"/>
              <a:t> </a:t>
            </a:r>
          </a:p>
          <a:p>
            <a:pPr marL="342900" lvl="1" indent="-400050">
              <a:lnSpc>
                <a:spcPct val="90000"/>
              </a:lnSpc>
              <a:spcBef>
                <a:spcPts val="300"/>
              </a:spcBef>
              <a:buFont typeface="Arial" pitchFamily="34" charset="0"/>
              <a:buChar char="•"/>
              <a:defRPr/>
            </a:pPr>
            <a:r>
              <a:rPr lang="en-US" sz="2800" b="1" dirty="0">
                <a:cs typeface="+mn-cs"/>
              </a:rPr>
              <a:t>Coordination/alignment with TGbn and REVmf </a:t>
            </a:r>
            <a:r>
              <a:rPr lang="en-US" sz="2600" b="1" dirty="0">
                <a:hlinkClick r:id="rId6"/>
              </a:rPr>
              <a:t>11-24/1931r0</a:t>
            </a:r>
            <a:r>
              <a:rPr lang="en-US" sz="2600" b="1" dirty="0"/>
              <a:t> </a:t>
            </a:r>
          </a:p>
          <a:p>
            <a:pPr marL="342900" lvl="1" indent="-400050">
              <a:lnSpc>
                <a:spcPct val="90000"/>
              </a:lnSpc>
              <a:spcBef>
                <a:spcPts val="300"/>
              </a:spcBef>
              <a:buFont typeface="Arial" pitchFamily="34" charset="0"/>
              <a:buChar char="•"/>
              <a:defRPr/>
            </a:pPr>
            <a:r>
              <a:rPr lang="en-US" sz="2600" b="1" dirty="0"/>
              <a:t>Final/updated liaison response needed – </a:t>
            </a:r>
            <a:r>
              <a:rPr lang="en-US" sz="2600" b="1" u="sng" dirty="0"/>
              <a:t>Pending activities in REVmf and/or TGbn</a:t>
            </a:r>
            <a:r>
              <a:rPr lang="en-US" sz="2600" b="1" dirty="0"/>
              <a:t> to add L4S support (ARC will provide support as needed)</a:t>
            </a:r>
            <a:endParaRPr lang="en-US" sz="2600" dirty="0"/>
          </a:p>
          <a:p>
            <a:pPr marL="0" lvl="2" indent="0">
              <a:lnSpc>
                <a:spcPct val="90000"/>
              </a:lnSpc>
              <a:spcBef>
                <a:spcPts val="1200"/>
              </a:spcBef>
              <a:defRPr/>
            </a:pPr>
            <a:endParaRPr lang="en-US" sz="2800" b="1" dirty="0">
              <a:cs typeface="+mn-cs"/>
            </a:endParaRPr>
          </a:p>
        </p:txBody>
      </p:sp>
      <p:sp>
        <p:nvSpPr>
          <p:cNvPr id="4" name="Slide Number Placeholder 3">
            <a:extLst>
              <a:ext uri="{FF2B5EF4-FFF2-40B4-BE49-F238E27FC236}">
                <a16:creationId xmlns:a16="http://schemas.microsoft.com/office/drawing/2014/main" id="{AB3CFF74-9029-19CE-1E58-1C8A0668A932}"/>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25013316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AB443-AF3F-FBF0-B7E4-E2FC399E2CA6}"/>
              </a:ext>
            </a:extLst>
          </p:cNvPr>
          <p:cNvSpPr>
            <a:spLocks noGrp="1"/>
          </p:cNvSpPr>
          <p:nvPr>
            <p:ph type="title"/>
          </p:nvPr>
        </p:nvSpPr>
        <p:spPr>
          <a:xfrm>
            <a:off x="914401" y="685801"/>
            <a:ext cx="10361084" cy="533399"/>
          </a:xfrm>
        </p:spPr>
        <p:txBody>
          <a:bodyPr/>
          <a:lstStyle/>
          <a:p>
            <a:r>
              <a:rPr lang="en-US" altLang="en-US" dirty="0"/>
              <a:t>Next steps</a:t>
            </a:r>
            <a:endParaRPr lang="en-US" dirty="0"/>
          </a:p>
        </p:txBody>
      </p:sp>
      <p:sp>
        <p:nvSpPr>
          <p:cNvPr id="3" name="Content Placeholder 2">
            <a:extLst>
              <a:ext uri="{FF2B5EF4-FFF2-40B4-BE49-F238E27FC236}">
                <a16:creationId xmlns:a16="http://schemas.microsoft.com/office/drawing/2014/main" id="{3264A29A-DB41-420D-D08E-A69FF27B8FDB}"/>
              </a:ext>
            </a:extLst>
          </p:cNvPr>
          <p:cNvSpPr>
            <a:spLocks noGrp="1"/>
          </p:cNvSpPr>
          <p:nvPr>
            <p:ph idx="1"/>
          </p:nvPr>
        </p:nvSpPr>
        <p:spPr>
          <a:xfrm>
            <a:off x="914401" y="1295400"/>
            <a:ext cx="10361084" cy="5180014"/>
          </a:xfrm>
        </p:spPr>
        <p:txBody>
          <a:bodyPr/>
          <a:lstStyle/>
          <a:p>
            <a:pPr eaLnBrk="1" hangingPunct="1">
              <a:spcBef>
                <a:spcPts val="300"/>
              </a:spcBef>
            </a:pPr>
            <a:r>
              <a:rPr lang="en-US" altLang="en-US" sz="2000" dirty="0"/>
              <a:t>Contributions requested/expected:</a:t>
            </a:r>
          </a:p>
          <a:p>
            <a:pPr lvl="1" eaLnBrk="1" hangingPunct="1">
              <a:spcBef>
                <a:spcPts val="300"/>
              </a:spcBef>
            </a:pPr>
            <a:r>
              <a:rPr lang="en-US" altLang="en-US" sz="1800" dirty="0"/>
              <a:t>Annex G</a:t>
            </a:r>
          </a:p>
          <a:p>
            <a:pPr lvl="1" eaLnBrk="1" hangingPunct="1">
              <a:spcBef>
                <a:spcPts val="300"/>
              </a:spcBef>
            </a:pPr>
            <a:r>
              <a:rPr lang="en-US" altLang="en-US" sz="1800" dirty="0"/>
              <a:t>Changes to align with IEEE Std 802 (removal of EPD/LPD, etc.)</a:t>
            </a:r>
          </a:p>
          <a:p>
            <a:pPr lvl="1" eaLnBrk="1" hangingPunct="1">
              <a:spcBef>
                <a:spcPts val="300"/>
              </a:spcBef>
            </a:pPr>
            <a:r>
              <a:rPr lang="en-US" altLang="en-US" sz="1800" dirty="0"/>
              <a:t>“Other” (slide 17) – Note: this is the alignment of the “control” MLMEs.</a:t>
            </a:r>
          </a:p>
          <a:p>
            <a:pPr lvl="1">
              <a:spcBef>
                <a:spcPts val="300"/>
              </a:spcBef>
            </a:pPr>
            <a:r>
              <a:rPr lang="en-US" altLang="en-US" sz="1800" dirty="0"/>
              <a:t>L4S discussion if/as needed</a:t>
            </a:r>
          </a:p>
          <a:p>
            <a:pPr eaLnBrk="1" hangingPunct="1">
              <a:spcBef>
                <a:spcPts val="300"/>
              </a:spcBef>
            </a:pPr>
            <a:r>
              <a:rPr lang="en-US" altLang="en-US" sz="2000" dirty="0"/>
              <a:t>Sept session planning</a:t>
            </a:r>
          </a:p>
          <a:p>
            <a:pPr lvl="1" eaLnBrk="1" hangingPunct="1">
              <a:spcBef>
                <a:spcPts val="300"/>
              </a:spcBef>
            </a:pPr>
            <a:r>
              <a:rPr lang="en-US" altLang="en-US" sz="1800" dirty="0"/>
              <a:t>2 or 3 slots?</a:t>
            </a:r>
            <a:endParaRPr lang="en-US" altLang="en-US" sz="1800" dirty="0">
              <a:highlight>
                <a:srgbClr val="00FF00"/>
              </a:highlight>
            </a:endParaRPr>
          </a:p>
          <a:p>
            <a:pPr lvl="1" eaLnBrk="1" hangingPunct="1">
              <a:spcBef>
                <a:spcPts val="300"/>
              </a:spcBef>
            </a:pPr>
            <a:r>
              <a:rPr lang="en-US" altLang="en-US" sz="1800" dirty="0"/>
              <a:t>Topics: Annex G, Changes to align w/IEEE 802, “Control” MLMEs, WBA QoS/L4S liaison follow-up</a:t>
            </a:r>
          </a:p>
          <a:p>
            <a:pPr eaLnBrk="1" hangingPunct="1">
              <a:spcBef>
                <a:spcPts val="300"/>
              </a:spcBef>
            </a:pPr>
            <a:r>
              <a:rPr lang="en-US" altLang="en-US" sz="2000" dirty="0"/>
              <a:t>Next Teleconference(s):</a:t>
            </a:r>
          </a:p>
          <a:p>
            <a:pPr lvl="1" eaLnBrk="1" hangingPunct="1">
              <a:spcBef>
                <a:spcPts val="300"/>
              </a:spcBef>
            </a:pPr>
            <a:r>
              <a:rPr lang="en-US" altLang="en-US" sz="1800" dirty="0"/>
              <a:t>July to Sept teleconference plan…  Any/How many telecons?  </a:t>
            </a:r>
            <a:endParaRPr lang="en-US" altLang="en-US" sz="1800" dirty="0">
              <a:solidFill>
                <a:srgbClr val="FF0000"/>
              </a:solidFill>
            </a:endParaRPr>
          </a:p>
          <a:p>
            <a:pPr lvl="2" eaLnBrk="1" hangingPunct="1">
              <a:spcBef>
                <a:spcPts val="300"/>
              </a:spcBef>
            </a:pPr>
            <a:r>
              <a:rPr lang="en-US" altLang="en-US" sz="1600" dirty="0"/>
              <a:t>Conflicts to avoid: </a:t>
            </a:r>
          </a:p>
          <a:p>
            <a:pPr lvl="2" eaLnBrk="1" hangingPunct="1">
              <a:spcBef>
                <a:spcPts val="300"/>
              </a:spcBef>
            </a:pPr>
            <a:r>
              <a:rPr lang="en-US" altLang="en-US" sz="1600" dirty="0"/>
              <a:t>Continue with Monday 1PM ET  (2 hours) or 2PM ET (1 hour)?  Dates to avoid??  </a:t>
            </a:r>
          </a:p>
          <a:p>
            <a:pPr lvl="1" eaLnBrk="1" hangingPunct="1">
              <a:spcBef>
                <a:spcPts val="300"/>
              </a:spcBef>
            </a:pPr>
            <a:r>
              <a:rPr lang="en-US" altLang="en-US" sz="1800" dirty="0"/>
              <a:t>Will be coordinated with other TG chairs, and announced later</a:t>
            </a:r>
          </a:p>
          <a:p>
            <a:endParaRPr lang="en-US" dirty="0"/>
          </a:p>
        </p:txBody>
      </p:sp>
      <p:sp>
        <p:nvSpPr>
          <p:cNvPr id="4" name="Slide Number Placeholder 3">
            <a:extLst>
              <a:ext uri="{FF2B5EF4-FFF2-40B4-BE49-F238E27FC236}">
                <a16:creationId xmlns:a16="http://schemas.microsoft.com/office/drawing/2014/main" id="{34C6820B-2446-7801-F847-643AC1D6B69D}"/>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2494348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p:txBody>
          <a:bodyPr/>
          <a:lstStyle/>
          <a:p>
            <a:r>
              <a:rPr lang="en-US" altLang="en-US" dirty="0"/>
              <a:t>IEEE 802.11  </a:t>
            </a:r>
            <a:br>
              <a:rPr lang="en-US" altLang="en-US" dirty="0"/>
            </a:br>
            <a:r>
              <a:rPr lang="en-US" altLang="en-US" dirty="0"/>
              <a:t>Architecture Standing Committee</a:t>
            </a:r>
            <a:endParaRPr lang="en-US" dirty="0"/>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p:txBody>
          <a:bodyPr/>
          <a:lstStyle/>
          <a:p>
            <a:r>
              <a:rPr lang="en-US" altLang="en-US" dirty="0"/>
              <a:t>Agenda</a:t>
            </a:r>
          </a:p>
          <a:p>
            <a:r>
              <a:rPr lang="en-US" altLang="en-US" dirty="0"/>
              <a:t>July 2025 Session</a:t>
            </a:r>
          </a:p>
          <a:p>
            <a:endParaRPr lang="en-US" altLang="en-US" dirty="0"/>
          </a:p>
          <a:p>
            <a:r>
              <a:rPr lang="en-US" altLang="en-US" dirty="0"/>
              <a:t>Chair: Mark Hamilton (Ruckus/CommScope)</a:t>
            </a:r>
          </a:p>
          <a:p>
            <a:r>
              <a:rPr lang="en-US" altLang="en-US" dirty="0"/>
              <a:t>Vice Chair &amp; Sec’y: Joe Levy (</a:t>
            </a:r>
            <a:r>
              <a:rPr lang="en-US" altLang="en-US" dirty="0" err="1"/>
              <a:t>InterDigital</a:t>
            </a:r>
            <a:r>
              <a:rPr lang="en-US" altLang="en-US" dirty="0"/>
              <a: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929219" y="670427"/>
            <a:ext cx="10460566" cy="914400"/>
          </a:xfrm>
        </p:spPr>
        <p:txBody>
          <a:bodyPr/>
          <a:lstStyle/>
          <a:p>
            <a:r>
              <a:rPr lang="en-US" altLang="en-US" dirty="0"/>
              <a:t>Registration for the July IEEE 802 plenary session</a:t>
            </a:r>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839415" y="1787046"/>
            <a:ext cx="10550369" cy="4649786"/>
          </a:xfrm>
        </p:spPr>
        <p:txBody>
          <a:bodyPr/>
          <a:lstStyle/>
          <a:p>
            <a:pPr>
              <a:buFont typeface="Arial" panose="020B0604020202020204" pitchFamily="34" charset="0"/>
              <a:buChar char="•"/>
            </a:pPr>
            <a:r>
              <a:rPr lang="en-US" altLang="en-US" b="0" dirty="0"/>
              <a:t>This meeting is part of the July IEEE 802 plenary session</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You must pay the registration fee whether attending in-person or remotely</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If you have not already done so, you can register here: </a:t>
            </a:r>
          </a:p>
          <a:p>
            <a:pPr marL="0" indent="0"/>
            <a:r>
              <a:rPr lang="en-US" altLang="en-US" b="0" dirty="0"/>
              <a:t>	</a:t>
            </a:r>
            <a:r>
              <a:rPr lang="en-US" altLang="en-US" b="0" dirty="0">
                <a:hlinkClick r:id="rId3"/>
              </a:rPr>
              <a:t>https://cvent.me/xAYo82</a:t>
            </a:r>
            <a:r>
              <a:rPr lang="en-US" altLang="en-US" b="0" dirty="0"/>
              <a:t> </a:t>
            </a:r>
          </a:p>
          <a:p>
            <a:pPr marL="0" indent="0"/>
            <a:endParaRPr lang="en-US" altLang="en-US" b="0" dirty="0"/>
          </a:p>
          <a:p>
            <a:pPr>
              <a:buFont typeface="Arial" panose="020B0604020202020204" pitchFamily="34" charset="0"/>
              <a:buChar char="•"/>
            </a:pPr>
            <a:r>
              <a:rPr lang="en-US" altLang="en-US" b="0" dirty="0"/>
              <a:t>If you do not intend to register for this session you must leave this meeting and, if you have logged attendance on IMAT, email the 802.11 chair or vice chairs to have your attendance cancelled</a:t>
            </a:r>
          </a:p>
        </p:txBody>
      </p:sp>
    </p:spTree>
    <p:extLst>
      <p:ext uri="{BB962C8B-B14F-4D97-AF65-F5344CB8AC3E}">
        <p14:creationId xmlns:p14="http://schemas.microsoft.com/office/powerpoint/2010/main" val="23952174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marL="800100" lvl="1" indent="-342900">
              <a:buFont typeface="Arial" panose="020B0604020202020204" pitchFamily="34" charset="0"/>
              <a:buChar char="•"/>
            </a:pPr>
            <a:r>
              <a:rPr lang="en-US" altLang="en-US" sz="2400" dirty="0"/>
              <a:t>Sign in for .11 attendance credit</a:t>
            </a:r>
          </a:p>
          <a:p>
            <a:pPr marL="800100" lvl="1" indent="-342900">
              <a:buFont typeface="Arial" panose="020B0604020202020204" pitchFamily="34" charset="0"/>
              <a:buChar char="•"/>
            </a:pPr>
            <a:r>
              <a:rPr lang="en-US" altLang="en-US" sz="2400" dirty="0"/>
              <a:t>Noises off (if remote connected)</a:t>
            </a:r>
          </a:p>
          <a:p>
            <a:pPr marL="800100" lvl="1" indent="-342900">
              <a:buFont typeface="Arial" panose="020B0604020202020204" pitchFamily="34" charset="0"/>
              <a:buChar char="•"/>
            </a:pPr>
            <a:r>
              <a:rPr lang="en-US" altLang="en-US" sz="2400" dirty="0">
                <a:highlight>
                  <a:srgbClr val="FFFF00"/>
                </a:highlight>
              </a:rPr>
              <a:t>NO AUDIO CXN (if on-site connected)</a:t>
            </a:r>
          </a:p>
          <a:p>
            <a:pPr marL="800100" lvl="1" indent="-342900">
              <a:buFont typeface="Arial" panose="020B0604020202020204" pitchFamily="34" charset="0"/>
              <a:buChar char="•"/>
            </a:pPr>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38300335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68018</TotalTime>
  <Words>2554</Words>
  <Application>Microsoft Office PowerPoint</Application>
  <PresentationFormat>Widescreen</PresentationFormat>
  <Paragraphs>239</Paragraphs>
  <Slides>22</Slides>
  <Notes>10</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31" baseType="lpstr">
      <vt:lpstr>ＭＳ Ｐゴシック</vt:lpstr>
      <vt:lpstr>Arial</vt:lpstr>
      <vt:lpstr>Calibri</vt:lpstr>
      <vt:lpstr>Helvetica</vt:lpstr>
      <vt:lpstr>Monotype Sorts</vt:lpstr>
      <vt:lpstr>Segoe UI</vt:lpstr>
      <vt:lpstr>Times New Roman</vt:lpstr>
      <vt:lpstr>Office Theme</vt:lpstr>
      <vt:lpstr>Document</vt:lpstr>
      <vt:lpstr>ARC-SC-agenda-July-2025</vt:lpstr>
      <vt:lpstr>Abstract</vt:lpstr>
      <vt:lpstr>IEEE 802.11   Architecture Standing Committee</vt:lpstr>
      <vt:lpstr>Registration for the July IEEE 802 plenary session</vt:lpstr>
      <vt:lpstr>Attendance, etc.</vt:lpstr>
      <vt:lpstr>Meeting Protocol</vt:lpstr>
      <vt:lpstr>Participants have a duty to inform the IEEE</vt:lpstr>
      <vt:lpstr>Ways to inform IEEE</vt:lpstr>
      <vt:lpstr>Patent-related information</vt:lpstr>
      <vt:lpstr>IEEE SA Copyright Policy</vt:lpstr>
      <vt:lpstr>IEEE SA Copyright Policy</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(Architecture) Agenda  28 July (Mon) 14:30, 29 July (Tue) 9:00 and 11:30,  30 July (Wed) 11:30</vt:lpstr>
      <vt:lpstr>ARC (Architecture) – Other</vt:lpstr>
      <vt:lpstr>Prior meeting minutes</vt:lpstr>
      <vt:lpstr>IEEE Std 802 – ARC work</vt:lpstr>
      <vt:lpstr>Annex G way forward – Step 2</vt:lpstr>
      <vt:lpstr>On hold: WBA liaison on QoS (and L4S)</vt:lpstr>
      <vt:lpstr>Next steps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250</cp:revision>
  <cp:lastPrinted>1601-01-01T00:00:00Z</cp:lastPrinted>
  <dcterms:created xsi:type="dcterms:W3CDTF">2021-01-26T19:12:38Z</dcterms:created>
  <dcterms:modified xsi:type="dcterms:W3CDTF">2025-07-27T12:11:48Z</dcterms:modified>
</cp:coreProperties>
</file>