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7" r:id="rId3"/>
    <p:sldId id="272" r:id="rId4"/>
    <p:sldId id="373" r:id="rId5"/>
    <p:sldId id="354" r:id="rId6"/>
    <p:sldId id="375" r:id="rId7"/>
    <p:sldId id="355" r:id="rId8"/>
    <p:sldId id="374" r:id="rId9"/>
    <p:sldId id="368" r:id="rId10"/>
    <p:sldId id="268" r:id="rId11"/>
    <p:sldId id="264" r:id="rId12"/>
    <p:sldId id="346" r:id="rId13"/>
    <p:sldId id="347"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88732" autoAdjust="0"/>
  </p:normalViewPr>
  <p:slideViewPr>
    <p:cSldViewPr>
      <p:cViewPr varScale="1">
        <p:scale>
          <a:sx n="68" d="100"/>
          <a:sy n="68" d="100"/>
        </p:scale>
        <p:origin x="424"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6/27/2025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2802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52014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29526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ltLang="ja-JP" dirty="0"/>
          </a:p>
        </p:txBody>
      </p:sp>
    </p:spTree>
    <p:extLst>
      <p:ext uri="{BB962C8B-B14F-4D97-AF65-F5344CB8AC3E}">
        <p14:creationId xmlns:p14="http://schemas.microsoft.com/office/powerpoint/2010/main" val="134679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1" lang="en-US" altLang="ja-JP" dirty="0"/>
          </a:p>
        </p:txBody>
      </p:sp>
      <p:sp>
        <p:nvSpPr>
          <p:cNvPr id="4" name="ヘッダー プレースホルダー 3"/>
          <p:cNvSpPr>
            <a:spLocks noGrp="1"/>
          </p:cNvSpPr>
          <p:nvPr>
            <p:ph type="hdr"/>
          </p:nvPr>
        </p:nvSpPr>
        <p:spPr/>
        <p:txBody>
          <a:bodyPr/>
          <a:lstStyle/>
          <a:p>
            <a:r>
              <a:rPr lang="en-US"/>
              <a:t>doc.: IEEE 802.11-yy/xxxxr0</a:t>
            </a:r>
          </a:p>
        </p:txBody>
      </p:sp>
      <p:sp>
        <p:nvSpPr>
          <p:cNvPr id="5" name="日付プレースホルダー 4"/>
          <p:cNvSpPr>
            <a:spLocks noGrp="1"/>
          </p:cNvSpPr>
          <p:nvPr>
            <p:ph type="dt"/>
          </p:nvPr>
        </p:nvSpPr>
        <p:spPr/>
        <p:txBody>
          <a:bodyPr/>
          <a:lstStyle/>
          <a:p>
            <a:r>
              <a:rPr lang="en-US"/>
              <a:t>Month Year</a:t>
            </a:r>
          </a:p>
        </p:txBody>
      </p:sp>
      <p:sp>
        <p:nvSpPr>
          <p:cNvPr id="6" name="フッター プレースホルダー 5"/>
          <p:cNvSpPr>
            <a:spLocks noGrp="1"/>
          </p:cNvSpPr>
          <p:nvPr>
            <p:ph type="ftr"/>
          </p:nvPr>
        </p:nvSpPr>
        <p:spPr/>
        <p:txBody>
          <a:bodyPr/>
          <a:lstStyle/>
          <a:p>
            <a:r>
              <a:rPr lang="en-US"/>
              <a:t>John Doe, Some Company</a:t>
            </a:r>
          </a:p>
        </p:txBody>
      </p:sp>
      <p:sp>
        <p:nvSpPr>
          <p:cNvPr id="7" name="スライド番号プレースホルダー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9540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1" lang="en-US" altLang="ja-JP" dirty="0"/>
          </a:p>
        </p:txBody>
      </p:sp>
      <p:sp>
        <p:nvSpPr>
          <p:cNvPr id="4" name="ヘッダー プレースホルダー 3"/>
          <p:cNvSpPr>
            <a:spLocks noGrp="1"/>
          </p:cNvSpPr>
          <p:nvPr>
            <p:ph type="hdr"/>
          </p:nvPr>
        </p:nvSpPr>
        <p:spPr/>
        <p:txBody>
          <a:bodyPr/>
          <a:lstStyle/>
          <a:p>
            <a:r>
              <a:rPr lang="en-US"/>
              <a:t>doc.: IEEE 802.11-yy/xxxxr0</a:t>
            </a:r>
          </a:p>
        </p:txBody>
      </p:sp>
      <p:sp>
        <p:nvSpPr>
          <p:cNvPr id="5" name="日付プレースホルダー 4"/>
          <p:cNvSpPr>
            <a:spLocks noGrp="1"/>
          </p:cNvSpPr>
          <p:nvPr>
            <p:ph type="dt"/>
          </p:nvPr>
        </p:nvSpPr>
        <p:spPr/>
        <p:txBody>
          <a:bodyPr/>
          <a:lstStyle/>
          <a:p>
            <a:r>
              <a:rPr lang="en-US"/>
              <a:t>Month Year</a:t>
            </a:r>
          </a:p>
        </p:txBody>
      </p:sp>
      <p:sp>
        <p:nvSpPr>
          <p:cNvPr id="6" name="フッター プレースホルダー 5"/>
          <p:cNvSpPr>
            <a:spLocks noGrp="1"/>
          </p:cNvSpPr>
          <p:nvPr>
            <p:ph type="ftr"/>
          </p:nvPr>
        </p:nvSpPr>
        <p:spPr/>
        <p:txBody>
          <a:bodyPr/>
          <a:lstStyle/>
          <a:p>
            <a:r>
              <a:rPr lang="en-US"/>
              <a:t>John Doe, Some Company</a:t>
            </a:r>
          </a:p>
        </p:txBody>
      </p:sp>
      <p:sp>
        <p:nvSpPr>
          <p:cNvPr id="7" name="スライド番号プレースホルダー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803381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p:nvPr>
        </p:nvSpPr>
        <p:spPr/>
        <p:txBody>
          <a:bodyPr/>
          <a:lstStyle/>
          <a:p>
            <a:r>
              <a:rPr lang="en-US"/>
              <a:t>doc.: IEEE 802.11-yy/xxxxr0</a:t>
            </a:r>
          </a:p>
        </p:txBody>
      </p:sp>
      <p:sp>
        <p:nvSpPr>
          <p:cNvPr id="5" name="日付プレースホルダー 4"/>
          <p:cNvSpPr>
            <a:spLocks noGrp="1"/>
          </p:cNvSpPr>
          <p:nvPr>
            <p:ph type="dt"/>
          </p:nvPr>
        </p:nvSpPr>
        <p:spPr/>
        <p:txBody>
          <a:bodyPr/>
          <a:lstStyle/>
          <a:p>
            <a:r>
              <a:rPr lang="en-US"/>
              <a:t>Month Year</a:t>
            </a:r>
          </a:p>
        </p:txBody>
      </p:sp>
      <p:sp>
        <p:nvSpPr>
          <p:cNvPr id="6" name="フッター プレースホルダー 5"/>
          <p:cNvSpPr>
            <a:spLocks noGrp="1"/>
          </p:cNvSpPr>
          <p:nvPr>
            <p:ph type="ftr"/>
          </p:nvPr>
        </p:nvSpPr>
        <p:spPr/>
        <p:txBody>
          <a:bodyPr/>
          <a:lstStyle/>
          <a:p>
            <a:r>
              <a:rPr lang="en-US"/>
              <a:t>John Doe, Some Company</a:t>
            </a:r>
          </a:p>
        </p:txBody>
      </p:sp>
      <p:sp>
        <p:nvSpPr>
          <p:cNvPr id="7" name="スライド番号プレースホルダー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525725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1" lang="en-US" altLang="ja-JP" dirty="0"/>
          </a:p>
        </p:txBody>
      </p:sp>
      <p:sp>
        <p:nvSpPr>
          <p:cNvPr id="4" name="ヘッダー プレースホルダー 3"/>
          <p:cNvSpPr>
            <a:spLocks noGrp="1"/>
          </p:cNvSpPr>
          <p:nvPr>
            <p:ph type="hdr"/>
          </p:nvPr>
        </p:nvSpPr>
        <p:spPr/>
        <p:txBody>
          <a:bodyPr/>
          <a:lstStyle/>
          <a:p>
            <a:r>
              <a:rPr lang="en-US"/>
              <a:t>doc.: IEEE 802.11-yy/xxxxr0</a:t>
            </a:r>
          </a:p>
        </p:txBody>
      </p:sp>
      <p:sp>
        <p:nvSpPr>
          <p:cNvPr id="5" name="日付プレースホルダー 4"/>
          <p:cNvSpPr>
            <a:spLocks noGrp="1"/>
          </p:cNvSpPr>
          <p:nvPr>
            <p:ph type="dt"/>
          </p:nvPr>
        </p:nvSpPr>
        <p:spPr/>
        <p:txBody>
          <a:bodyPr/>
          <a:lstStyle/>
          <a:p>
            <a:r>
              <a:rPr lang="en-US"/>
              <a:t>Month Year</a:t>
            </a:r>
          </a:p>
        </p:txBody>
      </p:sp>
      <p:sp>
        <p:nvSpPr>
          <p:cNvPr id="6" name="フッター プレースホルダー 5"/>
          <p:cNvSpPr>
            <a:spLocks noGrp="1"/>
          </p:cNvSpPr>
          <p:nvPr>
            <p:ph type="ftr"/>
          </p:nvPr>
        </p:nvSpPr>
        <p:spPr/>
        <p:txBody>
          <a:bodyPr/>
          <a:lstStyle/>
          <a:p>
            <a:r>
              <a:rPr lang="en-US"/>
              <a:t>John Doe, Some Company</a:t>
            </a:r>
          </a:p>
        </p:txBody>
      </p:sp>
      <p:sp>
        <p:nvSpPr>
          <p:cNvPr id="7" name="スライド番号プレースホルダー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770279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None/>
              <a:tabLst/>
              <a:defRPr/>
            </a:pPr>
            <a:endParaRPr kumimoji="1" lang="en-US" altLang="ja-JP" dirty="0"/>
          </a:p>
        </p:txBody>
      </p:sp>
      <p:sp>
        <p:nvSpPr>
          <p:cNvPr id="4" name="ヘッダー プレースホルダー 3"/>
          <p:cNvSpPr>
            <a:spLocks noGrp="1"/>
          </p:cNvSpPr>
          <p:nvPr>
            <p:ph type="hdr"/>
          </p:nvPr>
        </p:nvSpPr>
        <p:spPr/>
        <p:txBody>
          <a:bodyPr/>
          <a:lstStyle/>
          <a:p>
            <a:r>
              <a:rPr lang="en-US"/>
              <a:t>doc.: IEEE 802.11-yy/xxxxr0</a:t>
            </a:r>
          </a:p>
        </p:txBody>
      </p:sp>
      <p:sp>
        <p:nvSpPr>
          <p:cNvPr id="5" name="日付プレースホルダー 4"/>
          <p:cNvSpPr>
            <a:spLocks noGrp="1"/>
          </p:cNvSpPr>
          <p:nvPr>
            <p:ph type="dt"/>
          </p:nvPr>
        </p:nvSpPr>
        <p:spPr/>
        <p:txBody>
          <a:bodyPr/>
          <a:lstStyle/>
          <a:p>
            <a:r>
              <a:rPr lang="en-US"/>
              <a:t>Month Year</a:t>
            </a:r>
          </a:p>
        </p:txBody>
      </p:sp>
      <p:sp>
        <p:nvSpPr>
          <p:cNvPr id="6" name="フッター プレースホルダー 5"/>
          <p:cNvSpPr>
            <a:spLocks noGrp="1"/>
          </p:cNvSpPr>
          <p:nvPr>
            <p:ph type="ftr"/>
          </p:nvPr>
        </p:nvSpPr>
        <p:spPr/>
        <p:txBody>
          <a:bodyPr/>
          <a:lstStyle/>
          <a:p>
            <a:r>
              <a:rPr lang="en-US"/>
              <a:t>John Doe, Some Company</a:t>
            </a:r>
          </a:p>
        </p:txBody>
      </p:sp>
      <p:sp>
        <p:nvSpPr>
          <p:cNvPr id="7" name="スライド番号プレースホルダー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1542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June 2025</a:t>
            </a:r>
            <a:endParaRPr lang="en-GB" dirty="0"/>
          </a:p>
        </p:txBody>
      </p:sp>
      <p:sp>
        <p:nvSpPr>
          <p:cNvPr id="5" name="Footer Placeholder 4"/>
          <p:cNvSpPr>
            <a:spLocks noGrp="1"/>
          </p:cNvSpPr>
          <p:nvPr>
            <p:ph type="ftr" idx="11"/>
          </p:nvPr>
        </p:nvSpPr>
        <p:spPr/>
        <p:txBody>
          <a:bodyPr/>
          <a:lstStyle>
            <a:lvl1pPr>
              <a:defRPr/>
            </a:lvl1pPr>
          </a:lstStyle>
          <a:p>
            <a:r>
              <a:rPr lang="en-GB"/>
              <a:t>Kyosuke Inoue (SHARP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Kyosuke Inoue (SHARP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June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a:t>June 2025</a:t>
            </a:r>
            <a:endParaRPr lang="en-GB"/>
          </a:p>
        </p:txBody>
      </p:sp>
      <p:sp>
        <p:nvSpPr>
          <p:cNvPr id="5" name="Footer Placeholder 4"/>
          <p:cNvSpPr>
            <a:spLocks noGrp="1"/>
          </p:cNvSpPr>
          <p:nvPr>
            <p:ph type="ftr" idx="11"/>
          </p:nvPr>
        </p:nvSpPr>
        <p:spPr/>
        <p:txBody>
          <a:bodyPr/>
          <a:lstStyle>
            <a:lvl1pPr>
              <a:defRPr/>
            </a:lvl1pPr>
          </a:lstStyle>
          <a:p>
            <a:r>
              <a:rPr lang="en-GB"/>
              <a:t>Kyosuke Inoue (SHARP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June 2025</a:t>
            </a:r>
            <a:endParaRPr lang="en-GB"/>
          </a:p>
        </p:txBody>
      </p:sp>
      <p:sp>
        <p:nvSpPr>
          <p:cNvPr id="6" name="Footer Placeholder 5"/>
          <p:cNvSpPr>
            <a:spLocks noGrp="1"/>
          </p:cNvSpPr>
          <p:nvPr>
            <p:ph type="ftr" idx="11"/>
          </p:nvPr>
        </p:nvSpPr>
        <p:spPr/>
        <p:txBody>
          <a:bodyPr/>
          <a:lstStyle>
            <a:lvl1pPr>
              <a:defRPr/>
            </a:lvl1pPr>
          </a:lstStyle>
          <a:p>
            <a:r>
              <a:rPr lang="en-GB"/>
              <a:t>Kyosuke Inoue (SHARP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June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Kyosuke Inoue (SHARP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June 2025</a:t>
            </a:r>
            <a:endParaRPr lang="en-GB"/>
          </a:p>
        </p:txBody>
      </p:sp>
      <p:sp>
        <p:nvSpPr>
          <p:cNvPr id="4" name="Footer Placeholder 3"/>
          <p:cNvSpPr>
            <a:spLocks noGrp="1"/>
          </p:cNvSpPr>
          <p:nvPr>
            <p:ph type="ftr" idx="11"/>
          </p:nvPr>
        </p:nvSpPr>
        <p:spPr/>
        <p:txBody>
          <a:bodyPr/>
          <a:lstStyle>
            <a:lvl1pPr>
              <a:defRPr/>
            </a:lvl1pPr>
          </a:lstStyle>
          <a:p>
            <a:r>
              <a:rPr lang="en-GB"/>
              <a:t>Kyosuke Inoue (SHARP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June 2025</a:t>
            </a:r>
            <a:endParaRPr lang="en-GB"/>
          </a:p>
        </p:txBody>
      </p:sp>
      <p:sp>
        <p:nvSpPr>
          <p:cNvPr id="3" name="Footer Placeholder 2"/>
          <p:cNvSpPr>
            <a:spLocks noGrp="1"/>
          </p:cNvSpPr>
          <p:nvPr>
            <p:ph type="ftr" idx="11"/>
          </p:nvPr>
        </p:nvSpPr>
        <p:spPr/>
        <p:txBody>
          <a:bodyPr/>
          <a:lstStyle>
            <a:lvl1pPr>
              <a:defRPr/>
            </a:lvl1pPr>
          </a:lstStyle>
          <a:p>
            <a:r>
              <a:rPr lang="en-GB"/>
              <a:t>Kyosuke Inoue (SHARP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June 2025</a:t>
            </a:r>
            <a:endParaRPr lang="en-GB"/>
          </a:p>
        </p:txBody>
      </p:sp>
      <p:sp>
        <p:nvSpPr>
          <p:cNvPr id="5" name="Footer Placeholder 4"/>
          <p:cNvSpPr>
            <a:spLocks noGrp="1"/>
          </p:cNvSpPr>
          <p:nvPr>
            <p:ph type="ftr" idx="11"/>
          </p:nvPr>
        </p:nvSpPr>
        <p:spPr/>
        <p:txBody>
          <a:bodyPr/>
          <a:lstStyle>
            <a:lvl1pPr>
              <a:defRPr/>
            </a:lvl1pPr>
          </a:lstStyle>
          <a:p>
            <a:r>
              <a:rPr lang="en-GB"/>
              <a:t>Kyosuke Inoue (SHARP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June 2025</a:t>
            </a:r>
            <a:endParaRPr lang="en-GB"/>
          </a:p>
        </p:txBody>
      </p:sp>
      <p:sp>
        <p:nvSpPr>
          <p:cNvPr id="5" name="Footer Placeholder 4"/>
          <p:cNvSpPr>
            <a:spLocks noGrp="1"/>
          </p:cNvSpPr>
          <p:nvPr>
            <p:ph type="ftr" idx="11"/>
          </p:nvPr>
        </p:nvSpPr>
        <p:spPr/>
        <p:txBody>
          <a:bodyPr/>
          <a:lstStyle>
            <a:lvl1pPr>
              <a:defRPr/>
            </a:lvl1pPr>
          </a:lstStyle>
          <a:p>
            <a:r>
              <a:rPr lang="en-GB"/>
              <a:t>Kyosuke Inoue (SHARP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June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Kyosuke Inoue (SHARP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How to further minimize the duration of connectivity loss for SMD BSS transition</a:t>
            </a:r>
          </a:p>
        </p:txBody>
      </p:sp>
      <p:sp>
        <p:nvSpPr>
          <p:cNvPr id="3074" name="Rectangle 2"/>
          <p:cNvSpPr>
            <a:spLocks noGrp="1" noChangeArrowheads="1"/>
          </p:cNvSpPr>
          <p:nvPr>
            <p:ph type="subTitle" idx="1"/>
          </p:nvPr>
        </p:nvSpPr>
        <p:spPr>
          <a:xfrm>
            <a:off x="1828800" y="172861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2025-6-27</a:t>
            </a:r>
          </a:p>
        </p:txBody>
      </p:sp>
      <p:sp>
        <p:nvSpPr>
          <p:cNvPr id="6" name="Date Placeholder 3"/>
          <p:cNvSpPr>
            <a:spLocks noGrp="1"/>
          </p:cNvSpPr>
          <p:nvPr>
            <p:ph type="dt" idx="10"/>
          </p:nvPr>
        </p:nvSpPr>
        <p:spPr/>
        <p:txBody>
          <a:bodyPr/>
          <a:lstStyle/>
          <a:p>
            <a:r>
              <a:rPr lang="en-US" altLang="ja-JP"/>
              <a:t>June 2025</a:t>
            </a:r>
            <a:endParaRPr lang="en-GB" dirty="0"/>
          </a:p>
        </p:txBody>
      </p:sp>
      <p:sp>
        <p:nvSpPr>
          <p:cNvPr id="7" name="Footer Placeholder 4"/>
          <p:cNvSpPr>
            <a:spLocks noGrp="1"/>
          </p:cNvSpPr>
          <p:nvPr>
            <p:ph type="ftr" idx="11"/>
          </p:nvPr>
        </p:nvSpPr>
        <p:spPr/>
        <p:txBody>
          <a:bodyPr/>
          <a:lstStyle/>
          <a:p>
            <a:r>
              <a:rPr lang="en-GB" dirty="0"/>
              <a:t>Kyosuke Inoue (SHARP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89214784"/>
              </p:ext>
            </p:extLst>
          </p:nvPr>
        </p:nvGraphicFramePr>
        <p:xfrm>
          <a:off x="992188" y="2416175"/>
          <a:ext cx="9888537" cy="2822575"/>
        </p:xfrm>
        <a:graphic>
          <a:graphicData uri="http://schemas.openxmlformats.org/presentationml/2006/ole">
            <mc:AlternateContent xmlns:mc="http://schemas.openxmlformats.org/markup-compatibility/2006">
              <mc:Choice xmlns:v="urn:schemas-microsoft-com:vml" Requires="v">
                <p:oleObj name="Document" r:id="rId3" imgW="10458556" imgH="2998413" progId="Word.Document.8">
                  <p:embed/>
                </p:oleObj>
              </mc:Choice>
              <mc:Fallback>
                <p:oleObj name="Document" r:id="rId3" imgW="10458556" imgH="2998413" progId="Word.Document.8">
                  <p:embed/>
                  <p:pic>
                    <p:nvPicPr>
                      <p:cNvPr id="0" name="Picture 3"/>
                      <p:cNvPicPr>
                        <a:picLocks noChangeAspect="1" noChangeArrowheads="1"/>
                      </p:cNvPicPr>
                      <p:nvPr/>
                    </p:nvPicPr>
                    <p:blipFill>
                      <a:blip r:embed="rId4"/>
                      <a:srcRect/>
                      <a:stretch>
                        <a:fillRect/>
                      </a:stretch>
                    </p:blipFill>
                    <p:spPr bwMode="auto">
                      <a:xfrm>
                        <a:off x="992188" y="2416175"/>
                        <a:ext cx="9888537" cy="28225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9218" name="Rectangle 2"/>
          <p:cNvSpPr>
            <a:spLocks noGrp="1" noChangeArrowheads="1"/>
          </p:cNvSpPr>
          <p:nvPr>
            <p:ph idx="1"/>
          </p:nvPr>
        </p:nvSpPr>
        <p:spPr>
          <a:xfrm>
            <a:off x="914401" y="1620043"/>
            <a:ext cx="10361084" cy="4113213"/>
          </a:xfrm>
          <a:ln/>
        </p:spPr>
        <p:txBody>
          <a:bodyPr/>
          <a:lstStyle/>
          <a:p>
            <a:pPr>
              <a:buFont typeface="Times New Roman" pitchFamily="16" charset="0"/>
              <a:buChar char="•"/>
            </a:pPr>
            <a:r>
              <a:rPr lang="en-GB" dirty="0"/>
              <a:t>We discussed how to minimize further the duration of data connectivity loss between the non-AP MLD and the DS.</a:t>
            </a:r>
          </a:p>
          <a:p>
            <a:pPr lvl="1">
              <a:buFont typeface="Times New Roman" pitchFamily="16" charset="0"/>
              <a:buChar char="•"/>
            </a:pPr>
            <a:r>
              <a:rPr lang="en-US" dirty="0"/>
              <a:t>For UL, it is needed to minimize further the duration.</a:t>
            </a:r>
          </a:p>
          <a:p>
            <a:pPr lvl="1">
              <a:buFont typeface="Times New Roman" pitchFamily="16" charset="0"/>
              <a:buChar char="•"/>
            </a:pPr>
            <a:r>
              <a:rPr lang="en-US" dirty="0"/>
              <a:t>For DL, </a:t>
            </a:r>
            <a:r>
              <a:rPr lang="en-US" altLang="ja-JP" dirty="0"/>
              <a:t>it is NOT needed to minimize further the duration.</a:t>
            </a:r>
            <a:endParaRPr lang="en-US" dirty="0"/>
          </a:p>
          <a:p>
            <a:pPr>
              <a:buFont typeface="Times New Roman" pitchFamily="16" charset="0"/>
              <a:buChar char="•"/>
            </a:pPr>
            <a:r>
              <a:rPr lang="en-US" dirty="0"/>
              <a:t>We proposed UL Data forwarding between AP MLDs within the SMD to minimize further the duration of data connectivity loss.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Kyosuke Inoue (SHARP CORPORATION)</a:t>
            </a:r>
            <a:endParaRPr lang="en-GB" dirty="0"/>
          </a:p>
        </p:txBody>
      </p:sp>
      <p:sp>
        <p:nvSpPr>
          <p:cNvPr id="4" name="Date Placeholder 3"/>
          <p:cNvSpPr>
            <a:spLocks noGrp="1"/>
          </p:cNvSpPr>
          <p:nvPr>
            <p:ph type="dt" idx="15"/>
          </p:nvPr>
        </p:nvSpPr>
        <p:spPr/>
        <p:txBody>
          <a:bodyPr/>
          <a:lstStyle/>
          <a:p>
            <a:r>
              <a:rPr lang="en-US" altLang="ja-JP"/>
              <a:t>June 2025</a:t>
            </a:r>
            <a:endParaRPr lang="en-GB"/>
          </a:p>
        </p:txBody>
      </p:sp>
    </p:spTree>
    <p:extLst>
      <p:ext uri="{BB962C8B-B14F-4D97-AF65-F5344CB8AC3E}">
        <p14:creationId xmlns:p14="http://schemas.microsoft.com/office/powerpoint/2010/main" val="26922632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altLang="ja-JP" sz="2400" dirty="0"/>
              <a:t>[1] IEEE P802.11bn/D0.3</a:t>
            </a:r>
            <a:endParaRPr lang="fr-FR" altLang="ja-JP" sz="24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Kyosuke Inoue (SHARP CORPORATION)</a:t>
            </a:r>
            <a:endParaRPr lang="en-GB" dirty="0"/>
          </a:p>
        </p:txBody>
      </p:sp>
      <p:sp>
        <p:nvSpPr>
          <p:cNvPr id="4" name="Date Placeholder 3"/>
          <p:cNvSpPr>
            <a:spLocks noGrp="1"/>
          </p:cNvSpPr>
          <p:nvPr>
            <p:ph type="dt" idx="15"/>
          </p:nvPr>
        </p:nvSpPr>
        <p:spPr/>
        <p:txBody>
          <a:bodyPr/>
          <a:lstStyle/>
          <a:p>
            <a:r>
              <a:rPr lang="en-US" altLang="ja-JP"/>
              <a:t>June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9EE542-1EBC-5395-80BB-9DD9B25B48AA}"/>
              </a:ext>
            </a:extLst>
          </p:cNvPr>
          <p:cNvSpPr>
            <a:spLocks noGrp="1"/>
          </p:cNvSpPr>
          <p:nvPr>
            <p:ph type="title"/>
          </p:nvPr>
        </p:nvSpPr>
        <p:spPr/>
        <p:txBody>
          <a:bodyPr/>
          <a:lstStyle/>
          <a:p>
            <a:r>
              <a:rPr kumimoji="1" lang="en-US" altLang="ja-JP" dirty="0"/>
              <a:t>SP1</a:t>
            </a:r>
            <a:endParaRPr kumimoji="1" lang="ja-JP" altLang="en-US" dirty="0"/>
          </a:p>
        </p:txBody>
      </p:sp>
      <p:sp>
        <p:nvSpPr>
          <p:cNvPr id="3" name="コンテンツ プレースホルダー 2">
            <a:extLst>
              <a:ext uri="{FF2B5EF4-FFF2-40B4-BE49-F238E27FC236}">
                <a16:creationId xmlns:a16="http://schemas.microsoft.com/office/drawing/2014/main" id="{861A3DA8-A91A-5A2F-F26C-C961822B4E6F}"/>
              </a:ext>
            </a:extLst>
          </p:cNvPr>
          <p:cNvSpPr>
            <a:spLocks noGrp="1"/>
          </p:cNvSpPr>
          <p:nvPr>
            <p:ph idx="1"/>
          </p:nvPr>
        </p:nvSpPr>
        <p:spPr/>
        <p:txBody>
          <a:bodyPr/>
          <a:lstStyle/>
          <a:p>
            <a:r>
              <a:rPr kumimoji="1" lang="en-US" altLang="ja-JP" dirty="0"/>
              <a:t>Do you agree to support that the non-AP MLD may continue to transmit UL data frames to the current AP MLD during ST execution request/response frame exchange?</a:t>
            </a:r>
          </a:p>
        </p:txBody>
      </p:sp>
      <p:sp>
        <p:nvSpPr>
          <p:cNvPr id="4" name="スライド番号プレースホルダー 3">
            <a:extLst>
              <a:ext uri="{FF2B5EF4-FFF2-40B4-BE49-F238E27FC236}">
                <a16:creationId xmlns:a16="http://schemas.microsoft.com/office/drawing/2014/main" id="{15218CBC-AA92-2E34-8FD2-4C88DF366E5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a:extLst>
              <a:ext uri="{FF2B5EF4-FFF2-40B4-BE49-F238E27FC236}">
                <a16:creationId xmlns:a16="http://schemas.microsoft.com/office/drawing/2014/main" id="{4C535D20-8C14-5BAB-B0CB-1EE81EDD91E9}"/>
              </a:ext>
            </a:extLst>
          </p:cNvPr>
          <p:cNvSpPr>
            <a:spLocks noGrp="1"/>
          </p:cNvSpPr>
          <p:nvPr>
            <p:ph type="ftr" idx="14"/>
          </p:nvPr>
        </p:nvSpPr>
        <p:spPr/>
        <p:txBody>
          <a:bodyPr/>
          <a:lstStyle/>
          <a:p>
            <a:r>
              <a:rPr lang="en-GB"/>
              <a:t>Kyosuke Inoue (SHARP CORPORATION)</a:t>
            </a:r>
            <a:endParaRPr lang="en-GB" dirty="0"/>
          </a:p>
        </p:txBody>
      </p:sp>
      <p:sp>
        <p:nvSpPr>
          <p:cNvPr id="6" name="日付プレースホルダー 5">
            <a:extLst>
              <a:ext uri="{FF2B5EF4-FFF2-40B4-BE49-F238E27FC236}">
                <a16:creationId xmlns:a16="http://schemas.microsoft.com/office/drawing/2014/main" id="{284207EF-80F6-5C26-B513-505CBE0FA767}"/>
              </a:ext>
            </a:extLst>
          </p:cNvPr>
          <p:cNvSpPr>
            <a:spLocks noGrp="1"/>
          </p:cNvSpPr>
          <p:nvPr>
            <p:ph type="dt" idx="15"/>
          </p:nvPr>
        </p:nvSpPr>
        <p:spPr/>
        <p:txBody>
          <a:bodyPr/>
          <a:lstStyle/>
          <a:p>
            <a:r>
              <a:rPr lang="en-US" altLang="ja-JP"/>
              <a:t>June 2025</a:t>
            </a:r>
            <a:endParaRPr lang="en-GB" dirty="0"/>
          </a:p>
        </p:txBody>
      </p:sp>
    </p:spTree>
    <p:extLst>
      <p:ext uri="{BB962C8B-B14F-4D97-AF65-F5344CB8AC3E}">
        <p14:creationId xmlns:p14="http://schemas.microsoft.com/office/powerpoint/2010/main" val="413919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9EE542-1EBC-5395-80BB-9DD9B25B48AA}"/>
              </a:ext>
            </a:extLst>
          </p:cNvPr>
          <p:cNvSpPr>
            <a:spLocks noGrp="1"/>
          </p:cNvSpPr>
          <p:nvPr>
            <p:ph type="title"/>
          </p:nvPr>
        </p:nvSpPr>
        <p:spPr/>
        <p:txBody>
          <a:bodyPr/>
          <a:lstStyle/>
          <a:p>
            <a:r>
              <a:rPr kumimoji="1" lang="en-US" altLang="ja-JP" dirty="0"/>
              <a:t>SP2</a:t>
            </a:r>
            <a:endParaRPr kumimoji="1" lang="ja-JP" altLang="en-US" dirty="0"/>
          </a:p>
        </p:txBody>
      </p:sp>
      <p:sp>
        <p:nvSpPr>
          <p:cNvPr id="3" name="コンテンツ プレースホルダー 2">
            <a:extLst>
              <a:ext uri="{FF2B5EF4-FFF2-40B4-BE49-F238E27FC236}">
                <a16:creationId xmlns:a16="http://schemas.microsoft.com/office/drawing/2014/main" id="{861A3DA8-A91A-5A2F-F26C-C961822B4E6F}"/>
              </a:ext>
            </a:extLst>
          </p:cNvPr>
          <p:cNvSpPr>
            <a:spLocks noGrp="1"/>
          </p:cNvSpPr>
          <p:nvPr>
            <p:ph idx="1"/>
          </p:nvPr>
        </p:nvSpPr>
        <p:spPr>
          <a:xfrm>
            <a:off x="914401" y="1991122"/>
            <a:ext cx="10361084" cy="4113213"/>
          </a:xfrm>
        </p:spPr>
        <p:txBody>
          <a:bodyPr/>
          <a:lstStyle/>
          <a:p>
            <a:r>
              <a:rPr kumimoji="1" lang="en-US" altLang="ja-JP" dirty="0"/>
              <a:t>Do you agree to support that the current AP MLD may forward UL data frames to the target AP MLD for SMD BSS transition?</a:t>
            </a:r>
          </a:p>
        </p:txBody>
      </p:sp>
      <p:sp>
        <p:nvSpPr>
          <p:cNvPr id="4" name="スライド番号プレースホルダー 3">
            <a:extLst>
              <a:ext uri="{FF2B5EF4-FFF2-40B4-BE49-F238E27FC236}">
                <a16:creationId xmlns:a16="http://schemas.microsoft.com/office/drawing/2014/main" id="{15218CBC-AA92-2E34-8FD2-4C88DF366E5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a:extLst>
              <a:ext uri="{FF2B5EF4-FFF2-40B4-BE49-F238E27FC236}">
                <a16:creationId xmlns:a16="http://schemas.microsoft.com/office/drawing/2014/main" id="{4C535D20-8C14-5BAB-B0CB-1EE81EDD91E9}"/>
              </a:ext>
            </a:extLst>
          </p:cNvPr>
          <p:cNvSpPr>
            <a:spLocks noGrp="1"/>
          </p:cNvSpPr>
          <p:nvPr>
            <p:ph type="ftr" idx="14"/>
          </p:nvPr>
        </p:nvSpPr>
        <p:spPr/>
        <p:txBody>
          <a:bodyPr/>
          <a:lstStyle/>
          <a:p>
            <a:r>
              <a:rPr lang="en-GB"/>
              <a:t>Kyosuke Inoue (SHARP CORPORATION)</a:t>
            </a:r>
            <a:endParaRPr lang="en-GB" dirty="0"/>
          </a:p>
        </p:txBody>
      </p:sp>
      <p:sp>
        <p:nvSpPr>
          <p:cNvPr id="6" name="日付プレースホルダー 5">
            <a:extLst>
              <a:ext uri="{FF2B5EF4-FFF2-40B4-BE49-F238E27FC236}">
                <a16:creationId xmlns:a16="http://schemas.microsoft.com/office/drawing/2014/main" id="{284207EF-80F6-5C26-B513-505CBE0FA767}"/>
              </a:ext>
            </a:extLst>
          </p:cNvPr>
          <p:cNvSpPr>
            <a:spLocks noGrp="1"/>
          </p:cNvSpPr>
          <p:nvPr>
            <p:ph type="dt" idx="15"/>
          </p:nvPr>
        </p:nvSpPr>
        <p:spPr/>
        <p:txBody>
          <a:bodyPr/>
          <a:lstStyle/>
          <a:p>
            <a:r>
              <a:rPr lang="en-US" altLang="ja-JP"/>
              <a:t>June 2025</a:t>
            </a:r>
            <a:endParaRPr lang="en-GB" dirty="0"/>
          </a:p>
        </p:txBody>
      </p:sp>
    </p:spTree>
    <p:extLst>
      <p:ext uri="{BB962C8B-B14F-4D97-AF65-F5344CB8AC3E}">
        <p14:creationId xmlns:p14="http://schemas.microsoft.com/office/powerpoint/2010/main" val="263812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In this contribution, we propose an approach to minimize further the duration for which the data connectivity is lost between the non-AP MLD and the DS.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4"/>
          </p:nvPr>
        </p:nvSpPr>
        <p:spPr/>
        <p:txBody>
          <a:bodyPr/>
          <a:lstStyle/>
          <a:p>
            <a:r>
              <a:rPr lang="en-GB"/>
              <a:t>Kyosuke Inoue (SHARP CORPORATION)</a:t>
            </a:r>
            <a:endParaRPr lang="en-GB" dirty="0"/>
          </a:p>
        </p:txBody>
      </p:sp>
      <p:sp>
        <p:nvSpPr>
          <p:cNvPr id="4" name="Date Placeholder 3"/>
          <p:cNvSpPr>
            <a:spLocks noGrp="1"/>
          </p:cNvSpPr>
          <p:nvPr>
            <p:ph type="dt" idx="15"/>
          </p:nvPr>
        </p:nvSpPr>
        <p:spPr/>
        <p:txBody>
          <a:bodyPr/>
          <a:lstStyle/>
          <a:p>
            <a:r>
              <a:rPr lang="en-US" altLang="ja-JP"/>
              <a:t>June 2025</a:t>
            </a:r>
            <a:endParaRPr lang="en-GB"/>
          </a:p>
        </p:txBody>
      </p:sp>
    </p:spTree>
    <p:extLst>
      <p:ext uri="{BB962C8B-B14F-4D97-AF65-F5344CB8AC3E}">
        <p14:creationId xmlns:p14="http://schemas.microsoft.com/office/powerpoint/2010/main" val="40172460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b="0" dirty="0"/>
              <a:t>According to the following description in Draft 0.3</a:t>
            </a:r>
            <a:r>
              <a:rPr lang="en-US" altLang="ja-JP" b="0" dirty="0"/>
              <a:t> </a:t>
            </a:r>
            <a:r>
              <a:rPr lang="en-US" b="0" dirty="0"/>
              <a:t>[1], </a:t>
            </a:r>
            <a:r>
              <a:rPr lang="en-US" dirty="0"/>
              <a:t>SMD BSS transition minimizes the duration for which data connectivity between the non-AP MLD and the DS is lost</a:t>
            </a:r>
            <a:r>
              <a:rPr lang="en-US" b="0"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Kyosuke Inoue (SHARP CORPORATION)</a:t>
            </a:r>
            <a:endParaRPr lang="en-GB" dirty="0"/>
          </a:p>
        </p:txBody>
      </p:sp>
      <p:sp>
        <p:nvSpPr>
          <p:cNvPr id="4" name="Date Placeholder 3"/>
          <p:cNvSpPr>
            <a:spLocks noGrp="1"/>
          </p:cNvSpPr>
          <p:nvPr>
            <p:ph type="dt" idx="15"/>
          </p:nvPr>
        </p:nvSpPr>
        <p:spPr/>
        <p:txBody>
          <a:bodyPr/>
          <a:lstStyle/>
          <a:p>
            <a:r>
              <a:rPr lang="en-US" altLang="ja-JP"/>
              <a:t>June 2025</a:t>
            </a:r>
            <a:endParaRPr lang="en-GB"/>
          </a:p>
        </p:txBody>
      </p:sp>
    </p:spTree>
    <p:extLst>
      <p:ext uri="{BB962C8B-B14F-4D97-AF65-F5344CB8AC3E}">
        <p14:creationId xmlns:p14="http://schemas.microsoft.com/office/powerpoint/2010/main" val="41466088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図 57">
            <a:extLst>
              <a:ext uri="{FF2B5EF4-FFF2-40B4-BE49-F238E27FC236}">
                <a16:creationId xmlns:a16="http://schemas.microsoft.com/office/drawing/2014/main" id="{AA66F097-AF62-38D9-F260-CA9CE2B70672}"/>
              </a:ext>
            </a:extLst>
          </p:cNvPr>
          <p:cNvPicPr>
            <a:picLocks noChangeAspect="1"/>
          </p:cNvPicPr>
          <p:nvPr/>
        </p:nvPicPr>
        <p:blipFill>
          <a:blip r:embed="rId3"/>
          <a:stretch>
            <a:fillRect/>
          </a:stretch>
        </p:blipFill>
        <p:spPr>
          <a:xfrm>
            <a:off x="5015880" y="1912275"/>
            <a:ext cx="6670233" cy="3460941"/>
          </a:xfrm>
          <a:prstGeom prst="rect">
            <a:avLst/>
          </a:prstGeom>
        </p:spPr>
      </p:pic>
      <p:sp>
        <p:nvSpPr>
          <p:cNvPr id="2" name="Title 1"/>
          <p:cNvSpPr>
            <a:spLocks noGrp="1"/>
          </p:cNvSpPr>
          <p:nvPr>
            <p:ph type="title"/>
          </p:nvPr>
        </p:nvSpPr>
        <p:spPr/>
        <p:txBody>
          <a:bodyPr/>
          <a:lstStyle/>
          <a:p>
            <a:r>
              <a:rPr lang="en-GB" dirty="0"/>
              <a:t>SMD BSS transition procedure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Kyosuke Inoue (SHARP CORPORATION)</a:t>
            </a:r>
            <a:endParaRPr lang="en-GB" dirty="0"/>
          </a:p>
        </p:txBody>
      </p:sp>
      <p:sp>
        <p:nvSpPr>
          <p:cNvPr id="4" name="Date Placeholder 3"/>
          <p:cNvSpPr>
            <a:spLocks noGrp="1"/>
          </p:cNvSpPr>
          <p:nvPr>
            <p:ph type="dt" idx="15"/>
          </p:nvPr>
        </p:nvSpPr>
        <p:spPr/>
        <p:txBody>
          <a:bodyPr/>
          <a:lstStyle/>
          <a:p>
            <a:r>
              <a:rPr lang="en-US" altLang="ja-JP"/>
              <a:t>June 2025</a:t>
            </a:r>
            <a:endParaRPr lang="en-GB"/>
          </a:p>
        </p:txBody>
      </p:sp>
      <p:sp>
        <p:nvSpPr>
          <p:cNvPr id="8" name="Rectangle 2">
            <a:extLst>
              <a:ext uri="{FF2B5EF4-FFF2-40B4-BE49-F238E27FC236}">
                <a16:creationId xmlns:a16="http://schemas.microsoft.com/office/drawing/2014/main" id="{EE6F9E95-C381-5B8E-4EE7-467DB123E5F7}"/>
              </a:ext>
            </a:extLst>
          </p:cNvPr>
          <p:cNvSpPr>
            <a:spLocks noGrp="1" noChangeArrowheads="1"/>
          </p:cNvSpPr>
          <p:nvPr>
            <p:ph idx="1"/>
          </p:nvPr>
        </p:nvSpPr>
        <p:spPr>
          <a:xfrm>
            <a:off x="761705" y="1724241"/>
            <a:ext cx="4101479" cy="4113213"/>
          </a:xfrm>
          <a:ln/>
        </p:spPr>
        <p:txBody>
          <a:bodyPr/>
          <a:lstStyle/>
          <a:p>
            <a:pPr>
              <a:buFont typeface="Times New Roman" pitchFamily="16" charset="0"/>
              <a:buChar char="•"/>
            </a:pPr>
            <a:r>
              <a:rPr lang="en-US" dirty="0"/>
              <a:t>There can be the duration for the loss of the data connectivity for both UL and DL.</a:t>
            </a:r>
          </a:p>
          <a:p>
            <a:pPr lvl="1">
              <a:buFont typeface="Times New Roman" pitchFamily="16" charset="0"/>
              <a:buChar char="•"/>
            </a:pPr>
            <a:r>
              <a:rPr lang="en-US" altLang="ja-JP" b="0" dirty="0"/>
              <a:t>For UL, the current AP MLD cannot deliver the received data from the non-AP MLD to the DS.</a:t>
            </a:r>
          </a:p>
          <a:p>
            <a:pPr lvl="1">
              <a:buFont typeface="Times New Roman" pitchFamily="16" charset="0"/>
              <a:buChar char="•"/>
            </a:pPr>
            <a:r>
              <a:rPr lang="en-US" dirty="0"/>
              <a:t>For DL, the target AP MLD cannot transmit the delivered data from the DS to the non-AP MLD.</a:t>
            </a:r>
          </a:p>
        </p:txBody>
      </p:sp>
      <p:sp>
        <p:nvSpPr>
          <p:cNvPr id="9" name="四角形: 角を丸くする 8">
            <a:extLst>
              <a:ext uri="{FF2B5EF4-FFF2-40B4-BE49-F238E27FC236}">
                <a16:creationId xmlns:a16="http://schemas.microsoft.com/office/drawing/2014/main" id="{9CD11BC1-AF7D-F935-9B22-6049826B34BC}"/>
              </a:ext>
            </a:extLst>
          </p:cNvPr>
          <p:cNvSpPr/>
          <p:nvPr/>
        </p:nvSpPr>
        <p:spPr bwMode="auto">
          <a:xfrm>
            <a:off x="9264352" y="4221088"/>
            <a:ext cx="1152128" cy="720080"/>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四角形: 角を丸くする 11">
            <a:extLst>
              <a:ext uri="{FF2B5EF4-FFF2-40B4-BE49-F238E27FC236}">
                <a16:creationId xmlns:a16="http://schemas.microsoft.com/office/drawing/2014/main" id="{1C120ECA-66A7-3DC3-19B7-C6D936BFB579}"/>
              </a:ext>
            </a:extLst>
          </p:cNvPr>
          <p:cNvSpPr/>
          <p:nvPr/>
        </p:nvSpPr>
        <p:spPr bwMode="auto">
          <a:xfrm>
            <a:off x="4867302" y="2587082"/>
            <a:ext cx="1444721" cy="913925"/>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316792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301C13A8-943B-6DC9-8A6F-952420BE4934}"/>
              </a:ext>
            </a:extLst>
          </p:cNvPr>
          <p:cNvPicPr>
            <a:picLocks noChangeAspect="1"/>
          </p:cNvPicPr>
          <p:nvPr/>
        </p:nvPicPr>
        <p:blipFill>
          <a:blip r:embed="rId3"/>
          <a:stretch>
            <a:fillRect/>
          </a:stretch>
        </p:blipFill>
        <p:spPr>
          <a:xfrm>
            <a:off x="5015880" y="1912275"/>
            <a:ext cx="6670233" cy="3460941"/>
          </a:xfrm>
          <a:prstGeom prst="rect">
            <a:avLst/>
          </a:prstGeom>
        </p:spPr>
      </p:pic>
      <p:sp>
        <p:nvSpPr>
          <p:cNvPr id="4" name="スライド番号プレースホルダー 3">
            <a:extLst>
              <a:ext uri="{FF2B5EF4-FFF2-40B4-BE49-F238E27FC236}">
                <a16:creationId xmlns:a16="http://schemas.microsoft.com/office/drawing/2014/main" id="{49438EAA-CEC9-928D-DD77-0F77A75F927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a:extLst>
              <a:ext uri="{FF2B5EF4-FFF2-40B4-BE49-F238E27FC236}">
                <a16:creationId xmlns:a16="http://schemas.microsoft.com/office/drawing/2014/main" id="{28F55A12-8603-1818-8118-6C4F15BAA832}"/>
              </a:ext>
            </a:extLst>
          </p:cNvPr>
          <p:cNvSpPr>
            <a:spLocks noGrp="1"/>
          </p:cNvSpPr>
          <p:nvPr>
            <p:ph type="ftr" idx="14"/>
          </p:nvPr>
        </p:nvSpPr>
        <p:spPr/>
        <p:txBody>
          <a:bodyPr/>
          <a:lstStyle/>
          <a:p>
            <a:r>
              <a:rPr lang="en-GB"/>
              <a:t>Kyosuke Inoue (SHARP CORPORATION)</a:t>
            </a:r>
            <a:endParaRPr lang="en-GB" dirty="0"/>
          </a:p>
        </p:txBody>
      </p:sp>
      <p:sp>
        <p:nvSpPr>
          <p:cNvPr id="6" name="日付プレースホルダー 5">
            <a:extLst>
              <a:ext uri="{FF2B5EF4-FFF2-40B4-BE49-F238E27FC236}">
                <a16:creationId xmlns:a16="http://schemas.microsoft.com/office/drawing/2014/main" id="{3E7A60CD-9212-3EAF-AA54-21606E278C51}"/>
              </a:ext>
            </a:extLst>
          </p:cNvPr>
          <p:cNvSpPr>
            <a:spLocks noGrp="1"/>
          </p:cNvSpPr>
          <p:nvPr>
            <p:ph type="dt" idx="15"/>
          </p:nvPr>
        </p:nvSpPr>
        <p:spPr/>
        <p:txBody>
          <a:bodyPr/>
          <a:lstStyle/>
          <a:p>
            <a:r>
              <a:rPr lang="en-US" altLang="ja-JP"/>
              <a:t>June 2025</a:t>
            </a:r>
            <a:endParaRPr lang="en-GB" dirty="0"/>
          </a:p>
        </p:txBody>
      </p:sp>
      <p:sp>
        <p:nvSpPr>
          <p:cNvPr id="12" name="タイトル 1">
            <a:extLst>
              <a:ext uri="{FF2B5EF4-FFF2-40B4-BE49-F238E27FC236}">
                <a16:creationId xmlns:a16="http://schemas.microsoft.com/office/drawing/2014/main" id="{F15DE624-1F53-446D-5A3B-A355B12B16D6}"/>
              </a:ext>
            </a:extLst>
          </p:cNvPr>
          <p:cNvSpPr>
            <a:spLocks noGrp="1"/>
          </p:cNvSpPr>
          <p:nvPr>
            <p:ph type="title"/>
          </p:nvPr>
        </p:nvSpPr>
        <p:spPr>
          <a:xfrm>
            <a:off x="914401" y="685801"/>
            <a:ext cx="10361084" cy="1065213"/>
          </a:xfrm>
        </p:spPr>
        <p:txBody>
          <a:bodyPr/>
          <a:lstStyle/>
          <a:p>
            <a:r>
              <a:rPr lang="en-GB" altLang="ja-JP" dirty="0"/>
              <a:t>Time duration of data connectivity loss for UL (1/2)</a:t>
            </a:r>
            <a:endParaRPr kumimoji="1" lang="ja-JP" altLang="en-US" dirty="0"/>
          </a:p>
        </p:txBody>
      </p:sp>
      <p:sp>
        <p:nvSpPr>
          <p:cNvPr id="13" name="コンテンツ プレースホルダー 2">
            <a:extLst>
              <a:ext uri="{FF2B5EF4-FFF2-40B4-BE49-F238E27FC236}">
                <a16:creationId xmlns:a16="http://schemas.microsoft.com/office/drawing/2014/main" id="{E338235B-2F79-D415-6619-BDF2306726DD}"/>
              </a:ext>
            </a:extLst>
          </p:cNvPr>
          <p:cNvSpPr>
            <a:spLocks noGrp="1"/>
          </p:cNvSpPr>
          <p:nvPr>
            <p:ph idx="1"/>
          </p:nvPr>
        </p:nvSpPr>
        <p:spPr>
          <a:xfrm>
            <a:off x="413400" y="1814369"/>
            <a:ext cx="4314448" cy="4494951"/>
          </a:xfrm>
        </p:spPr>
        <p:txBody>
          <a:bodyPr/>
          <a:lstStyle/>
          <a:p>
            <a:pPr>
              <a:buFont typeface="Arial" panose="020B0604020202020204" pitchFamily="34" charset="0"/>
              <a:buChar char="•"/>
            </a:pPr>
            <a:r>
              <a:rPr lang="en-US" altLang="ja-JP" sz="2000" b="1" dirty="0"/>
              <a:t>For UL, there should be the duration of data connectivity loss between the non-AP MLD and the DS for some cases.</a:t>
            </a:r>
          </a:p>
          <a:p>
            <a:pPr lvl="1">
              <a:buFont typeface="Arial" panose="020B0604020202020204" pitchFamily="34" charset="0"/>
              <a:buChar char="•"/>
            </a:pPr>
            <a:r>
              <a:rPr lang="en-US" altLang="ja-JP" sz="1600" dirty="0"/>
              <a:t>In the case of a separate MAC SAP per AP MLD, the DS mapping is updated during ST execution procedure.</a:t>
            </a:r>
          </a:p>
          <a:p>
            <a:pPr lvl="1">
              <a:buFont typeface="Arial" panose="020B0604020202020204" pitchFamily="34" charset="0"/>
              <a:buChar char="•"/>
            </a:pPr>
            <a:r>
              <a:rPr lang="en-US" altLang="ja-JP" sz="1600" dirty="0"/>
              <a:t>In this case, the non-AP MLD does not know the timing when the DS mapping is updated.</a:t>
            </a:r>
          </a:p>
          <a:p>
            <a:pPr lvl="1">
              <a:buFont typeface="Arial" panose="020B0604020202020204" pitchFamily="34" charset="0"/>
              <a:buChar char="•"/>
            </a:pPr>
            <a:r>
              <a:rPr lang="en-US" altLang="ja-JP" sz="1600" dirty="0"/>
              <a:t>Therefore, the non-AP MLD might transmit UL data frames to the current AP MLD after the DS mapping is updated and these UL data frames cannot be delivered to the DS which causes data loss.</a:t>
            </a:r>
          </a:p>
        </p:txBody>
      </p:sp>
      <p:sp>
        <p:nvSpPr>
          <p:cNvPr id="15" name="四角形: 角を丸くする 14">
            <a:extLst>
              <a:ext uri="{FF2B5EF4-FFF2-40B4-BE49-F238E27FC236}">
                <a16:creationId xmlns:a16="http://schemas.microsoft.com/office/drawing/2014/main" id="{78136F82-23EB-9736-A7C0-8459EE360531}"/>
              </a:ext>
            </a:extLst>
          </p:cNvPr>
          <p:cNvSpPr/>
          <p:nvPr/>
        </p:nvSpPr>
        <p:spPr bwMode="auto">
          <a:xfrm>
            <a:off x="4874282" y="2564904"/>
            <a:ext cx="6766334" cy="955540"/>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63266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BE02248A-B885-8A73-32B6-1B3ADF733482}"/>
              </a:ext>
            </a:extLst>
          </p:cNvPr>
          <p:cNvPicPr>
            <a:picLocks noChangeAspect="1"/>
          </p:cNvPicPr>
          <p:nvPr/>
        </p:nvPicPr>
        <p:blipFill>
          <a:blip r:embed="rId3"/>
          <a:stretch>
            <a:fillRect/>
          </a:stretch>
        </p:blipFill>
        <p:spPr>
          <a:xfrm>
            <a:off x="5015880" y="1912275"/>
            <a:ext cx="6670233" cy="3460941"/>
          </a:xfrm>
          <a:prstGeom prst="rect">
            <a:avLst/>
          </a:prstGeom>
        </p:spPr>
      </p:pic>
      <p:sp>
        <p:nvSpPr>
          <p:cNvPr id="4" name="スライド番号プレースホルダー 3">
            <a:extLst>
              <a:ext uri="{FF2B5EF4-FFF2-40B4-BE49-F238E27FC236}">
                <a16:creationId xmlns:a16="http://schemas.microsoft.com/office/drawing/2014/main" id="{49438EAA-CEC9-928D-DD77-0F77A75F927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28F55A12-8603-1818-8118-6C4F15BAA832}"/>
              </a:ext>
            </a:extLst>
          </p:cNvPr>
          <p:cNvSpPr>
            <a:spLocks noGrp="1"/>
          </p:cNvSpPr>
          <p:nvPr>
            <p:ph type="ftr" idx="14"/>
          </p:nvPr>
        </p:nvSpPr>
        <p:spPr/>
        <p:txBody>
          <a:bodyPr/>
          <a:lstStyle/>
          <a:p>
            <a:r>
              <a:rPr lang="en-GB"/>
              <a:t>Kyosuke Inoue (SHARP CORPORATION)</a:t>
            </a:r>
            <a:endParaRPr lang="en-GB" dirty="0"/>
          </a:p>
        </p:txBody>
      </p:sp>
      <p:sp>
        <p:nvSpPr>
          <p:cNvPr id="6" name="日付プレースホルダー 5">
            <a:extLst>
              <a:ext uri="{FF2B5EF4-FFF2-40B4-BE49-F238E27FC236}">
                <a16:creationId xmlns:a16="http://schemas.microsoft.com/office/drawing/2014/main" id="{3E7A60CD-9212-3EAF-AA54-21606E278C51}"/>
              </a:ext>
            </a:extLst>
          </p:cNvPr>
          <p:cNvSpPr>
            <a:spLocks noGrp="1"/>
          </p:cNvSpPr>
          <p:nvPr>
            <p:ph type="dt" idx="15"/>
          </p:nvPr>
        </p:nvSpPr>
        <p:spPr/>
        <p:txBody>
          <a:bodyPr/>
          <a:lstStyle/>
          <a:p>
            <a:r>
              <a:rPr lang="en-US" altLang="ja-JP"/>
              <a:t>June 2025</a:t>
            </a:r>
            <a:endParaRPr lang="en-GB" dirty="0"/>
          </a:p>
        </p:txBody>
      </p:sp>
      <p:sp>
        <p:nvSpPr>
          <p:cNvPr id="12" name="タイトル 1">
            <a:extLst>
              <a:ext uri="{FF2B5EF4-FFF2-40B4-BE49-F238E27FC236}">
                <a16:creationId xmlns:a16="http://schemas.microsoft.com/office/drawing/2014/main" id="{F15DE624-1F53-446D-5A3B-A355B12B16D6}"/>
              </a:ext>
            </a:extLst>
          </p:cNvPr>
          <p:cNvSpPr>
            <a:spLocks noGrp="1"/>
          </p:cNvSpPr>
          <p:nvPr>
            <p:ph type="title"/>
          </p:nvPr>
        </p:nvSpPr>
        <p:spPr>
          <a:xfrm>
            <a:off x="914401" y="685801"/>
            <a:ext cx="10361084" cy="1065213"/>
          </a:xfrm>
        </p:spPr>
        <p:txBody>
          <a:bodyPr/>
          <a:lstStyle/>
          <a:p>
            <a:r>
              <a:rPr lang="en-GB" altLang="ja-JP" dirty="0"/>
              <a:t>Time duration of data connectivity loss for UL (2/2)</a:t>
            </a:r>
            <a:endParaRPr kumimoji="1" lang="ja-JP" altLang="en-US" dirty="0"/>
          </a:p>
        </p:txBody>
      </p:sp>
      <p:sp>
        <p:nvSpPr>
          <p:cNvPr id="13" name="コンテンツ プレースホルダー 2">
            <a:extLst>
              <a:ext uri="{FF2B5EF4-FFF2-40B4-BE49-F238E27FC236}">
                <a16:creationId xmlns:a16="http://schemas.microsoft.com/office/drawing/2014/main" id="{E338235B-2F79-D415-6619-BDF2306726DD}"/>
              </a:ext>
            </a:extLst>
          </p:cNvPr>
          <p:cNvSpPr>
            <a:spLocks noGrp="1"/>
          </p:cNvSpPr>
          <p:nvPr>
            <p:ph idx="1"/>
          </p:nvPr>
        </p:nvSpPr>
        <p:spPr>
          <a:xfrm>
            <a:off x="413400" y="1814369"/>
            <a:ext cx="4314448" cy="4494951"/>
          </a:xfrm>
        </p:spPr>
        <p:txBody>
          <a:bodyPr/>
          <a:lstStyle/>
          <a:p>
            <a:pPr>
              <a:buFont typeface="Arial" panose="020B0604020202020204" pitchFamily="34" charset="0"/>
              <a:buChar char="•"/>
            </a:pPr>
            <a:r>
              <a:rPr lang="en-US" altLang="ja-JP" sz="2000" b="1" dirty="0"/>
              <a:t>For UL, it is under discussion whether the non-AP MLD suspends UL transmission to the current AP MLD during ST execution request/response fram</a:t>
            </a:r>
            <a:r>
              <a:rPr lang="en-US" altLang="ja-JP" sz="2000" dirty="0"/>
              <a:t>e exchange</a:t>
            </a:r>
            <a:r>
              <a:rPr lang="en-US" altLang="ja-JP" sz="2000" b="1" dirty="0"/>
              <a:t>.</a:t>
            </a:r>
          </a:p>
          <a:p>
            <a:pPr lvl="1">
              <a:buFont typeface="Arial" panose="020B0604020202020204" pitchFamily="34" charset="0"/>
              <a:buChar char="•"/>
            </a:pPr>
            <a:r>
              <a:rPr lang="en-US" altLang="ja-JP" sz="1600" dirty="0"/>
              <a:t>According to Draft 0.3 [1], it is TBD if the non-AP MLD shall stop sending Data frames to its current AP MLD after sending the ST execution request frame.</a:t>
            </a:r>
          </a:p>
        </p:txBody>
      </p:sp>
      <p:sp>
        <p:nvSpPr>
          <p:cNvPr id="15" name="四角形: 角を丸くする 14">
            <a:extLst>
              <a:ext uri="{FF2B5EF4-FFF2-40B4-BE49-F238E27FC236}">
                <a16:creationId xmlns:a16="http://schemas.microsoft.com/office/drawing/2014/main" id="{78136F82-23EB-9736-A7C0-8459EE360531}"/>
              </a:ext>
            </a:extLst>
          </p:cNvPr>
          <p:cNvSpPr/>
          <p:nvPr/>
        </p:nvSpPr>
        <p:spPr bwMode="auto">
          <a:xfrm>
            <a:off x="4874282" y="2564904"/>
            <a:ext cx="6766334" cy="955540"/>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816649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88270823-E2C9-BBAE-F83E-6C685A85C04F}"/>
              </a:ext>
            </a:extLst>
          </p:cNvPr>
          <p:cNvPicPr>
            <a:picLocks noChangeAspect="1"/>
          </p:cNvPicPr>
          <p:nvPr/>
        </p:nvPicPr>
        <p:blipFill>
          <a:blip r:embed="rId3"/>
          <a:stretch>
            <a:fillRect/>
          </a:stretch>
        </p:blipFill>
        <p:spPr>
          <a:xfrm>
            <a:off x="5015880" y="1984283"/>
            <a:ext cx="6670233" cy="3460941"/>
          </a:xfrm>
          <a:prstGeom prst="rect">
            <a:avLst/>
          </a:prstGeom>
        </p:spPr>
      </p:pic>
      <p:sp>
        <p:nvSpPr>
          <p:cNvPr id="2" name="タイトル 1">
            <a:extLst>
              <a:ext uri="{FF2B5EF4-FFF2-40B4-BE49-F238E27FC236}">
                <a16:creationId xmlns:a16="http://schemas.microsoft.com/office/drawing/2014/main" id="{010BFBC9-95F5-B426-56DE-56B6B9331FC2}"/>
              </a:ext>
            </a:extLst>
          </p:cNvPr>
          <p:cNvSpPr>
            <a:spLocks noGrp="1"/>
          </p:cNvSpPr>
          <p:nvPr>
            <p:ph type="title"/>
          </p:nvPr>
        </p:nvSpPr>
        <p:spPr/>
        <p:txBody>
          <a:bodyPr/>
          <a:lstStyle/>
          <a:p>
            <a:r>
              <a:rPr lang="en-GB" altLang="ja-JP" dirty="0"/>
              <a:t>Time duration of data connectivity loss for DL</a:t>
            </a:r>
            <a:endParaRPr kumimoji="1" lang="ja-JP" altLang="en-US" dirty="0"/>
          </a:p>
        </p:txBody>
      </p:sp>
      <p:sp>
        <p:nvSpPr>
          <p:cNvPr id="3" name="コンテンツ プレースホルダー 2">
            <a:extLst>
              <a:ext uri="{FF2B5EF4-FFF2-40B4-BE49-F238E27FC236}">
                <a16:creationId xmlns:a16="http://schemas.microsoft.com/office/drawing/2014/main" id="{AEDD0DD6-D57D-4435-D916-74710E6A72AE}"/>
              </a:ext>
            </a:extLst>
          </p:cNvPr>
          <p:cNvSpPr>
            <a:spLocks noGrp="1"/>
          </p:cNvSpPr>
          <p:nvPr>
            <p:ph idx="1"/>
          </p:nvPr>
        </p:nvSpPr>
        <p:spPr>
          <a:xfrm>
            <a:off x="413400" y="1814369"/>
            <a:ext cx="3882400" cy="4352043"/>
          </a:xfrm>
        </p:spPr>
        <p:txBody>
          <a:bodyPr/>
          <a:lstStyle/>
          <a:p>
            <a:pPr>
              <a:buFont typeface="Arial" panose="020B0604020202020204" pitchFamily="34" charset="0"/>
              <a:buChar char="•"/>
            </a:pPr>
            <a:r>
              <a:rPr lang="en-US" altLang="ja-JP" sz="2000" b="1" dirty="0"/>
              <a:t>For DL, the duration of data connectivity loss between the non-AP MLD and the DS can be almost zero.</a:t>
            </a:r>
          </a:p>
          <a:p>
            <a:pPr lvl="1">
              <a:buFont typeface="Arial" panose="020B0604020202020204" pitchFamily="34" charset="0"/>
              <a:buChar char="•"/>
            </a:pPr>
            <a:r>
              <a:rPr lang="en-US" altLang="ja-JP" sz="1600" dirty="0"/>
              <a:t>The non-AP MLD can indicate the termination of </a:t>
            </a:r>
            <a:r>
              <a:rPr lang="en-US" altLang="ja-JP" sz="1600" dirty="0" err="1"/>
              <a:t>DLDrainTime</a:t>
            </a:r>
            <a:r>
              <a:rPr lang="en-US" altLang="ja-JP" sz="1600" dirty="0"/>
              <a:t> to the target AP MLD right after receiving the indication of DL data complete from the current AP MLD.</a:t>
            </a:r>
          </a:p>
          <a:p>
            <a:pPr lvl="1">
              <a:buFont typeface="Arial" panose="020B0604020202020204" pitchFamily="34" charset="0"/>
              <a:buChar char="•"/>
            </a:pPr>
            <a:r>
              <a:rPr lang="en-US" altLang="ja-JP" sz="1600" dirty="0"/>
              <a:t>According to Draft 0.3 [1], the target AP MLD shall not transmit DL frames to the non-AP MLD, at least with SN above pre-determined value, until receiving an indication of termination of the </a:t>
            </a:r>
            <a:r>
              <a:rPr lang="en-US" altLang="ja-JP" sz="1600" dirty="0" err="1"/>
              <a:t>DLDrainTime</a:t>
            </a:r>
            <a:r>
              <a:rPr lang="en-US" altLang="ja-JP" sz="1600" dirty="0"/>
              <a:t> from the non-AP MLD.</a:t>
            </a:r>
          </a:p>
        </p:txBody>
      </p:sp>
      <p:sp>
        <p:nvSpPr>
          <p:cNvPr id="4" name="スライド番号プレースホルダー 3">
            <a:extLst>
              <a:ext uri="{FF2B5EF4-FFF2-40B4-BE49-F238E27FC236}">
                <a16:creationId xmlns:a16="http://schemas.microsoft.com/office/drawing/2014/main" id="{49438EAA-CEC9-928D-DD77-0F77A75F927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28F55A12-8603-1818-8118-6C4F15BAA832}"/>
              </a:ext>
            </a:extLst>
          </p:cNvPr>
          <p:cNvSpPr>
            <a:spLocks noGrp="1"/>
          </p:cNvSpPr>
          <p:nvPr>
            <p:ph type="ftr" idx="14"/>
          </p:nvPr>
        </p:nvSpPr>
        <p:spPr/>
        <p:txBody>
          <a:bodyPr/>
          <a:lstStyle/>
          <a:p>
            <a:r>
              <a:rPr lang="en-GB"/>
              <a:t>Kyosuke Inoue (SHARP CORPORATION)</a:t>
            </a:r>
            <a:endParaRPr lang="en-GB" dirty="0"/>
          </a:p>
        </p:txBody>
      </p:sp>
      <p:sp>
        <p:nvSpPr>
          <p:cNvPr id="6" name="日付プレースホルダー 5">
            <a:extLst>
              <a:ext uri="{FF2B5EF4-FFF2-40B4-BE49-F238E27FC236}">
                <a16:creationId xmlns:a16="http://schemas.microsoft.com/office/drawing/2014/main" id="{3E7A60CD-9212-3EAF-AA54-21606E278C51}"/>
              </a:ext>
            </a:extLst>
          </p:cNvPr>
          <p:cNvSpPr>
            <a:spLocks noGrp="1"/>
          </p:cNvSpPr>
          <p:nvPr>
            <p:ph type="dt" idx="15"/>
          </p:nvPr>
        </p:nvSpPr>
        <p:spPr/>
        <p:txBody>
          <a:bodyPr/>
          <a:lstStyle/>
          <a:p>
            <a:r>
              <a:rPr lang="en-US" altLang="ja-JP"/>
              <a:t>June 2025</a:t>
            </a:r>
            <a:endParaRPr lang="en-GB" dirty="0"/>
          </a:p>
        </p:txBody>
      </p:sp>
      <p:sp>
        <p:nvSpPr>
          <p:cNvPr id="27" name="四角形: 角を丸くする 26">
            <a:extLst>
              <a:ext uri="{FF2B5EF4-FFF2-40B4-BE49-F238E27FC236}">
                <a16:creationId xmlns:a16="http://schemas.microsoft.com/office/drawing/2014/main" id="{44809685-89DD-BF44-869A-55D624DA50E7}"/>
              </a:ext>
            </a:extLst>
          </p:cNvPr>
          <p:cNvSpPr/>
          <p:nvPr/>
        </p:nvSpPr>
        <p:spPr bwMode="auto">
          <a:xfrm>
            <a:off x="6023992" y="4221088"/>
            <a:ext cx="4392488" cy="720080"/>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429464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1F3A229A-B169-D673-3F73-29F931E9B74B}"/>
              </a:ext>
            </a:extLst>
          </p:cNvPr>
          <p:cNvPicPr>
            <a:picLocks noChangeAspect="1"/>
          </p:cNvPicPr>
          <p:nvPr/>
        </p:nvPicPr>
        <p:blipFill>
          <a:blip r:embed="rId3"/>
          <a:stretch>
            <a:fillRect/>
          </a:stretch>
        </p:blipFill>
        <p:spPr>
          <a:xfrm>
            <a:off x="5015880" y="1912275"/>
            <a:ext cx="6670233" cy="3460941"/>
          </a:xfrm>
          <a:prstGeom prst="rect">
            <a:avLst/>
          </a:prstGeom>
        </p:spPr>
      </p:pic>
      <p:sp>
        <p:nvSpPr>
          <p:cNvPr id="2" name="タイトル 1">
            <a:extLst>
              <a:ext uri="{FF2B5EF4-FFF2-40B4-BE49-F238E27FC236}">
                <a16:creationId xmlns:a16="http://schemas.microsoft.com/office/drawing/2014/main" id="{010BFBC9-95F5-B426-56DE-56B6B9331FC2}"/>
              </a:ext>
            </a:extLst>
          </p:cNvPr>
          <p:cNvSpPr>
            <a:spLocks noGrp="1"/>
          </p:cNvSpPr>
          <p:nvPr>
            <p:ph type="title"/>
          </p:nvPr>
        </p:nvSpPr>
        <p:spPr/>
        <p:txBody>
          <a:bodyPr/>
          <a:lstStyle/>
          <a:p>
            <a:r>
              <a:rPr lang="en-GB" altLang="ja-JP" dirty="0"/>
              <a:t>Observation</a:t>
            </a:r>
            <a:endParaRPr kumimoji="1" lang="ja-JP" altLang="en-US" dirty="0"/>
          </a:p>
        </p:txBody>
      </p:sp>
      <p:sp>
        <p:nvSpPr>
          <p:cNvPr id="4" name="スライド番号プレースホルダー 3">
            <a:extLst>
              <a:ext uri="{FF2B5EF4-FFF2-40B4-BE49-F238E27FC236}">
                <a16:creationId xmlns:a16="http://schemas.microsoft.com/office/drawing/2014/main" id="{49438EAA-CEC9-928D-DD77-0F77A75F927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28F55A12-8603-1818-8118-6C4F15BAA832}"/>
              </a:ext>
            </a:extLst>
          </p:cNvPr>
          <p:cNvSpPr>
            <a:spLocks noGrp="1"/>
          </p:cNvSpPr>
          <p:nvPr>
            <p:ph type="ftr" idx="14"/>
          </p:nvPr>
        </p:nvSpPr>
        <p:spPr/>
        <p:txBody>
          <a:bodyPr/>
          <a:lstStyle/>
          <a:p>
            <a:r>
              <a:rPr lang="en-GB"/>
              <a:t>Kyosuke Inoue (SHARP CORPORATION)</a:t>
            </a:r>
            <a:endParaRPr lang="en-GB" dirty="0"/>
          </a:p>
        </p:txBody>
      </p:sp>
      <p:sp>
        <p:nvSpPr>
          <p:cNvPr id="6" name="日付プレースホルダー 5">
            <a:extLst>
              <a:ext uri="{FF2B5EF4-FFF2-40B4-BE49-F238E27FC236}">
                <a16:creationId xmlns:a16="http://schemas.microsoft.com/office/drawing/2014/main" id="{3E7A60CD-9212-3EAF-AA54-21606E278C51}"/>
              </a:ext>
            </a:extLst>
          </p:cNvPr>
          <p:cNvSpPr>
            <a:spLocks noGrp="1"/>
          </p:cNvSpPr>
          <p:nvPr>
            <p:ph type="dt" idx="15"/>
          </p:nvPr>
        </p:nvSpPr>
        <p:spPr/>
        <p:txBody>
          <a:bodyPr/>
          <a:lstStyle/>
          <a:p>
            <a:r>
              <a:rPr lang="en-US" altLang="ja-JP"/>
              <a:t>June 2025</a:t>
            </a:r>
            <a:endParaRPr lang="en-GB" dirty="0"/>
          </a:p>
        </p:txBody>
      </p:sp>
      <p:sp>
        <p:nvSpPr>
          <p:cNvPr id="11" name="コンテンツ プレースホルダー 2">
            <a:extLst>
              <a:ext uri="{FF2B5EF4-FFF2-40B4-BE49-F238E27FC236}">
                <a16:creationId xmlns:a16="http://schemas.microsoft.com/office/drawing/2014/main" id="{F82F6256-9FA5-1E37-93B5-9E25910AF8DF}"/>
              </a:ext>
            </a:extLst>
          </p:cNvPr>
          <p:cNvSpPr>
            <a:spLocks noGrp="1"/>
          </p:cNvSpPr>
          <p:nvPr>
            <p:ph idx="1"/>
          </p:nvPr>
        </p:nvSpPr>
        <p:spPr>
          <a:xfrm>
            <a:off x="413400" y="1814369"/>
            <a:ext cx="4242440" cy="2694751"/>
          </a:xfrm>
        </p:spPr>
        <p:txBody>
          <a:bodyPr/>
          <a:lstStyle/>
          <a:p>
            <a:pPr>
              <a:buFont typeface="Arial" panose="020B0604020202020204" pitchFamily="34" charset="0"/>
              <a:buChar char="•"/>
            </a:pPr>
            <a:r>
              <a:rPr lang="en-US" altLang="ja-JP" sz="2000" dirty="0"/>
              <a:t>For UL, there is a duration of data connectivity loss which both the non-AP MLD and the AP MLD within the SMD cannot control.</a:t>
            </a:r>
          </a:p>
          <a:p>
            <a:pPr>
              <a:buFont typeface="Arial" panose="020B0604020202020204" pitchFamily="34" charset="0"/>
              <a:buChar char="•"/>
            </a:pPr>
            <a:r>
              <a:rPr lang="en-US" altLang="ja-JP" sz="2000" dirty="0"/>
              <a:t>For DL, the non-AP MLD can minimize the duration of data connectivity loss.</a:t>
            </a:r>
          </a:p>
        </p:txBody>
      </p:sp>
      <p:sp>
        <p:nvSpPr>
          <p:cNvPr id="8" name="四角形: 角を丸くする 7">
            <a:extLst>
              <a:ext uri="{FF2B5EF4-FFF2-40B4-BE49-F238E27FC236}">
                <a16:creationId xmlns:a16="http://schemas.microsoft.com/office/drawing/2014/main" id="{2EB9FF67-606A-F574-6277-8BCEDF676F30}"/>
              </a:ext>
            </a:extLst>
          </p:cNvPr>
          <p:cNvSpPr/>
          <p:nvPr/>
        </p:nvSpPr>
        <p:spPr bwMode="auto">
          <a:xfrm>
            <a:off x="9264352" y="4221088"/>
            <a:ext cx="1152128" cy="720080"/>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四角形: 角を丸くする 8">
            <a:extLst>
              <a:ext uri="{FF2B5EF4-FFF2-40B4-BE49-F238E27FC236}">
                <a16:creationId xmlns:a16="http://schemas.microsoft.com/office/drawing/2014/main" id="{333342CA-26CD-B24B-3444-FC04512A31A0}"/>
              </a:ext>
            </a:extLst>
          </p:cNvPr>
          <p:cNvSpPr/>
          <p:nvPr/>
        </p:nvSpPr>
        <p:spPr bwMode="auto">
          <a:xfrm>
            <a:off x="4867302" y="2587082"/>
            <a:ext cx="1444721" cy="913925"/>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矢印: 下 11">
            <a:extLst>
              <a:ext uri="{FF2B5EF4-FFF2-40B4-BE49-F238E27FC236}">
                <a16:creationId xmlns:a16="http://schemas.microsoft.com/office/drawing/2014/main" id="{C3B3F6EC-8286-BC82-4AA1-9668D0B35BD8}"/>
              </a:ext>
            </a:extLst>
          </p:cNvPr>
          <p:cNvSpPr/>
          <p:nvPr/>
        </p:nvSpPr>
        <p:spPr bwMode="auto">
          <a:xfrm>
            <a:off x="1929877" y="4519391"/>
            <a:ext cx="1209486" cy="554261"/>
          </a:xfrm>
          <a:prstGeom prst="downArrow">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dk1"/>
                </a:solidFill>
                <a:latin typeface="+mn-lt"/>
                <a:ea typeface="+mn-ea"/>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dk1"/>
                </a:solidFill>
                <a:latin typeface="+mn-lt"/>
                <a:ea typeface="+mn-ea"/>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dk1"/>
                </a:solidFill>
                <a:latin typeface="+mn-lt"/>
                <a:ea typeface="+mn-ea"/>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dk1"/>
                </a:solidFill>
                <a:latin typeface="+mn-lt"/>
                <a:ea typeface="+mn-ea"/>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dk1"/>
                </a:solidFill>
                <a:latin typeface="+mn-lt"/>
                <a:ea typeface="+mn-ea"/>
                <a:cs typeface="+mn-cs"/>
              </a:defRPr>
            </a:lvl5pPr>
            <a:lvl6pPr marL="2286000" algn="l" defTabSz="914400" rtl="0" eaLnBrk="1" latinLnBrk="0" hangingPunct="1">
              <a:defRPr sz="2400" kern="1200">
                <a:solidFill>
                  <a:schemeClr val="dk1"/>
                </a:solidFill>
                <a:latin typeface="+mn-lt"/>
                <a:ea typeface="+mn-ea"/>
                <a:cs typeface="+mn-cs"/>
              </a:defRPr>
            </a:lvl6pPr>
            <a:lvl7pPr marL="2743200" algn="l" defTabSz="914400" rtl="0" eaLnBrk="1" latinLnBrk="0" hangingPunct="1">
              <a:defRPr sz="2400" kern="1200">
                <a:solidFill>
                  <a:schemeClr val="dk1"/>
                </a:solidFill>
                <a:latin typeface="+mn-lt"/>
                <a:ea typeface="+mn-ea"/>
                <a:cs typeface="+mn-cs"/>
              </a:defRPr>
            </a:lvl7pPr>
            <a:lvl8pPr marL="3200400" algn="l" defTabSz="914400" rtl="0" eaLnBrk="1" latinLnBrk="0" hangingPunct="1">
              <a:defRPr sz="2400" kern="1200">
                <a:solidFill>
                  <a:schemeClr val="dk1"/>
                </a:solidFill>
                <a:latin typeface="+mn-lt"/>
                <a:ea typeface="+mn-ea"/>
                <a:cs typeface="+mn-cs"/>
              </a:defRPr>
            </a:lvl8pPr>
            <a:lvl9pPr marL="3657600" algn="l" defTabSz="914400" rtl="0" eaLnBrk="1" latinLnBrk="0" hangingPunct="1">
              <a:defRPr sz="2400" kern="1200">
                <a:solidFill>
                  <a:schemeClr val="dk1"/>
                </a:solidFill>
                <a:latin typeface="+mn-lt"/>
                <a:ea typeface="+mn-ea"/>
                <a:cs typeface="+mn-cs"/>
              </a:defRPr>
            </a:lvl9p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テキスト ボックス 12">
            <a:extLst>
              <a:ext uri="{FF2B5EF4-FFF2-40B4-BE49-F238E27FC236}">
                <a16:creationId xmlns:a16="http://schemas.microsoft.com/office/drawing/2014/main" id="{7DD60384-F061-D7AC-7DFF-7331BAAB5A85}"/>
              </a:ext>
            </a:extLst>
          </p:cNvPr>
          <p:cNvSpPr txBox="1"/>
          <p:nvPr/>
        </p:nvSpPr>
        <p:spPr>
          <a:xfrm>
            <a:off x="722420" y="5199795"/>
            <a:ext cx="4029471" cy="707886"/>
          </a:xfrm>
          <a:prstGeom prst="rect">
            <a:avLst/>
          </a:prstGeom>
          <a:noFill/>
        </p:spPr>
        <p:txBody>
          <a:bodyPr wrap="square" rtlCol="0">
            <a:spAutoFit/>
          </a:bodyPr>
          <a:lstStyle/>
          <a:p>
            <a:r>
              <a:rPr kumimoji="1" lang="en-US" altLang="ja-JP" sz="2000" b="1" dirty="0">
                <a:solidFill>
                  <a:schemeClr val="tx1"/>
                </a:solidFill>
              </a:rPr>
              <a:t>Further minimization of the time duration is needed only for UL.</a:t>
            </a:r>
            <a:endParaRPr kumimoji="1" lang="ja-JP" altLang="en-US" sz="2000" b="1" dirty="0">
              <a:solidFill>
                <a:schemeClr val="tx1"/>
              </a:solidFill>
            </a:endParaRPr>
          </a:p>
        </p:txBody>
      </p:sp>
    </p:spTree>
    <p:extLst>
      <p:ext uri="{BB962C8B-B14F-4D97-AF65-F5344CB8AC3E}">
        <p14:creationId xmlns:p14="http://schemas.microsoft.com/office/powerpoint/2010/main" val="1093372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69BF6B4A-21C7-076A-ACC8-988B1072B652}"/>
              </a:ext>
            </a:extLst>
          </p:cNvPr>
          <p:cNvPicPr>
            <a:picLocks noChangeAspect="1"/>
          </p:cNvPicPr>
          <p:nvPr/>
        </p:nvPicPr>
        <p:blipFill>
          <a:blip r:embed="rId3"/>
          <a:stretch>
            <a:fillRect/>
          </a:stretch>
        </p:blipFill>
        <p:spPr>
          <a:xfrm>
            <a:off x="5375920" y="2134837"/>
            <a:ext cx="6502349" cy="3598419"/>
          </a:xfrm>
          <a:prstGeom prst="rect">
            <a:avLst/>
          </a:prstGeom>
        </p:spPr>
      </p:pic>
      <p:sp>
        <p:nvSpPr>
          <p:cNvPr id="2" name="タイトル 1">
            <a:extLst>
              <a:ext uri="{FF2B5EF4-FFF2-40B4-BE49-F238E27FC236}">
                <a16:creationId xmlns:a16="http://schemas.microsoft.com/office/drawing/2014/main" id="{010BFBC9-95F5-B426-56DE-56B6B9331FC2}"/>
              </a:ext>
            </a:extLst>
          </p:cNvPr>
          <p:cNvSpPr>
            <a:spLocks noGrp="1"/>
          </p:cNvSpPr>
          <p:nvPr>
            <p:ph type="title"/>
          </p:nvPr>
        </p:nvSpPr>
        <p:spPr/>
        <p:txBody>
          <a:bodyPr/>
          <a:lstStyle/>
          <a:p>
            <a:r>
              <a:rPr lang="en-GB" altLang="ja-JP" dirty="0"/>
              <a:t>Proposal: UL Data forwarding</a:t>
            </a:r>
            <a:endParaRPr kumimoji="1" lang="ja-JP" altLang="en-US" dirty="0"/>
          </a:p>
        </p:txBody>
      </p:sp>
      <p:sp>
        <p:nvSpPr>
          <p:cNvPr id="4" name="スライド番号プレースホルダー 3">
            <a:extLst>
              <a:ext uri="{FF2B5EF4-FFF2-40B4-BE49-F238E27FC236}">
                <a16:creationId xmlns:a16="http://schemas.microsoft.com/office/drawing/2014/main" id="{49438EAA-CEC9-928D-DD77-0F77A75F927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a:extLst>
              <a:ext uri="{FF2B5EF4-FFF2-40B4-BE49-F238E27FC236}">
                <a16:creationId xmlns:a16="http://schemas.microsoft.com/office/drawing/2014/main" id="{28F55A12-8603-1818-8118-6C4F15BAA832}"/>
              </a:ext>
            </a:extLst>
          </p:cNvPr>
          <p:cNvSpPr>
            <a:spLocks noGrp="1"/>
          </p:cNvSpPr>
          <p:nvPr>
            <p:ph type="ftr" idx="14"/>
          </p:nvPr>
        </p:nvSpPr>
        <p:spPr/>
        <p:txBody>
          <a:bodyPr/>
          <a:lstStyle/>
          <a:p>
            <a:r>
              <a:rPr lang="en-GB"/>
              <a:t>Kyosuke Inoue (SHARP CORPORATION)</a:t>
            </a:r>
            <a:endParaRPr lang="en-GB" dirty="0"/>
          </a:p>
        </p:txBody>
      </p:sp>
      <p:sp>
        <p:nvSpPr>
          <p:cNvPr id="6" name="日付プレースホルダー 5">
            <a:extLst>
              <a:ext uri="{FF2B5EF4-FFF2-40B4-BE49-F238E27FC236}">
                <a16:creationId xmlns:a16="http://schemas.microsoft.com/office/drawing/2014/main" id="{3E7A60CD-9212-3EAF-AA54-21606E278C51}"/>
              </a:ext>
            </a:extLst>
          </p:cNvPr>
          <p:cNvSpPr>
            <a:spLocks noGrp="1"/>
          </p:cNvSpPr>
          <p:nvPr>
            <p:ph type="dt" idx="15"/>
          </p:nvPr>
        </p:nvSpPr>
        <p:spPr/>
        <p:txBody>
          <a:bodyPr/>
          <a:lstStyle/>
          <a:p>
            <a:r>
              <a:rPr lang="en-US" altLang="ja-JP"/>
              <a:t>June 2025</a:t>
            </a:r>
            <a:endParaRPr lang="en-GB" dirty="0"/>
          </a:p>
        </p:txBody>
      </p:sp>
      <p:sp>
        <p:nvSpPr>
          <p:cNvPr id="11" name="コンテンツ プレースホルダー 2">
            <a:extLst>
              <a:ext uri="{FF2B5EF4-FFF2-40B4-BE49-F238E27FC236}">
                <a16:creationId xmlns:a16="http://schemas.microsoft.com/office/drawing/2014/main" id="{F82F6256-9FA5-1E37-93B5-9E25910AF8DF}"/>
              </a:ext>
            </a:extLst>
          </p:cNvPr>
          <p:cNvSpPr>
            <a:spLocks noGrp="1"/>
          </p:cNvSpPr>
          <p:nvPr>
            <p:ph idx="1"/>
          </p:nvPr>
        </p:nvSpPr>
        <p:spPr>
          <a:xfrm>
            <a:off x="413400" y="1814369"/>
            <a:ext cx="4314448" cy="4494951"/>
          </a:xfrm>
        </p:spPr>
        <p:txBody>
          <a:bodyPr/>
          <a:lstStyle/>
          <a:p>
            <a:pPr>
              <a:buFont typeface="Arial" panose="020B0604020202020204" pitchFamily="34" charset="0"/>
              <a:buChar char="•"/>
            </a:pPr>
            <a:r>
              <a:rPr lang="en-US" altLang="ja-JP" sz="2000" b="1" dirty="0"/>
              <a:t>It should be supported that the current AP MLD forwards UL data frames to the target AP MLD for SMD BSS transition.</a:t>
            </a:r>
          </a:p>
          <a:p>
            <a:pPr lvl="1">
              <a:buFont typeface="Arial" panose="020B0604020202020204" pitchFamily="34" charset="0"/>
              <a:buChar char="•"/>
            </a:pPr>
            <a:r>
              <a:rPr lang="en-US" altLang="ja-JP" sz="1600" dirty="0"/>
              <a:t>The non-AP MLD continues to transmit UL data frames to the current AP MLD during ST execution request/response frame exchange.</a:t>
            </a:r>
          </a:p>
          <a:p>
            <a:pPr lvl="1">
              <a:buFont typeface="Arial" panose="020B0604020202020204" pitchFamily="34" charset="0"/>
              <a:buChar char="•"/>
            </a:pPr>
            <a:r>
              <a:rPr lang="en-US" altLang="ja-JP" sz="1600" dirty="0"/>
              <a:t>The target AP MLD delivers the forwarded UL data frames from the current AP MLD to the DS.</a:t>
            </a:r>
          </a:p>
          <a:p>
            <a:pPr lvl="1">
              <a:buFont typeface="Arial" panose="020B0604020202020204" pitchFamily="34" charset="0"/>
              <a:buChar char="•"/>
            </a:pPr>
            <a:r>
              <a:rPr lang="en-US" altLang="ja-JP" sz="1600" dirty="0"/>
              <a:t>UL data loss at the current AP MLD does not occur in this case.</a:t>
            </a:r>
          </a:p>
        </p:txBody>
      </p:sp>
      <p:sp>
        <p:nvSpPr>
          <p:cNvPr id="3" name="四角形: 角を丸くする 2">
            <a:extLst>
              <a:ext uri="{FF2B5EF4-FFF2-40B4-BE49-F238E27FC236}">
                <a16:creationId xmlns:a16="http://schemas.microsoft.com/office/drawing/2014/main" id="{4793FB60-B58A-FA2A-185D-9ADD1A91B703}"/>
              </a:ext>
            </a:extLst>
          </p:cNvPr>
          <p:cNvSpPr/>
          <p:nvPr/>
        </p:nvSpPr>
        <p:spPr bwMode="auto">
          <a:xfrm>
            <a:off x="5883603" y="3024284"/>
            <a:ext cx="4604885" cy="1052788"/>
          </a:xfrm>
          <a:prstGeom prst="round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702627959"/>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13439</TotalTime>
  <Words>991</Words>
  <Application>Microsoft Office PowerPoint</Application>
  <PresentationFormat>ワイド画面</PresentationFormat>
  <Paragraphs>126</Paragraphs>
  <Slides>13</Slides>
  <Notes>11</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18" baseType="lpstr">
      <vt:lpstr>Arial Unicode MS</vt:lpstr>
      <vt:lpstr>Arial</vt:lpstr>
      <vt:lpstr>Times New Roman</vt:lpstr>
      <vt:lpstr>Office テーマ</vt:lpstr>
      <vt:lpstr>Document</vt:lpstr>
      <vt:lpstr>How to further minimize the duration of connectivity loss for SMD BSS transition</vt:lpstr>
      <vt:lpstr>Abstract</vt:lpstr>
      <vt:lpstr>Background</vt:lpstr>
      <vt:lpstr>SMD BSS transition procedure</vt:lpstr>
      <vt:lpstr>Time duration of data connectivity loss for UL (1/2)</vt:lpstr>
      <vt:lpstr>Time duration of data connectivity loss for UL (2/2)</vt:lpstr>
      <vt:lpstr>Time duration of data connectivity loss for DL</vt:lpstr>
      <vt:lpstr>Observation</vt:lpstr>
      <vt:lpstr>Proposal: UL Data forwarding</vt:lpstr>
      <vt:lpstr>Conclusion</vt:lpstr>
      <vt:lpstr>References</vt:lpstr>
      <vt:lpstr>SP1</vt:lpstr>
      <vt:lpstr>SP2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井上恭輔/研究員</dc:creator>
  <cp:keywords/>
  <cp:lastModifiedBy>Sharp</cp:lastModifiedBy>
  <cp:revision>479</cp:revision>
  <cp:lastPrinted>1601-01-01T00:00:00Z</cp:lastPrinted>
  <dcterms:created xsi:type="dcterms:W3CDTF">2024-05-22T00:18:00Z</dcterms:created>
  <dcterms:modified xsi:type="dcterms:W3CDTF">2025-06-27T04:02:06Z</dcterms:modified>
  <cp:category>Name, Affiliation</cp:category>
</cp:coreProperties>
</file>