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59" r:id="rId4"/>
    <p:sldId id="260" r:id="rId5"/>
    <p:sldId id="261" r:id="rId6"/>
    <p:sldId id="262" r:id="rId7"/>
    <p:sldId id="263" r:id="rId8"/>
    <p:sldId id="283" r:id="rId9"/>
    <p:sldId id="284" r:id="rId10"/>
    <p:sldId id="287" r:id="rId11"/>
    <p:sldId id="288" r:id="rId12"/>
    <p:sldId id="289" r:id="rId13"/>
    <p:sldId id="266" r:id="rId14"/>
    <p:sldId id="267" r:id="rId15"/>
    <p:sldId id="281" r:id="rId16"/>
    <p:sldId id="268" r:id="rId17"/>
    <p:sldId id="271" r:id="rId18"/>
    <p:sldId id="273" r:id="rId19"/>
    <p:sldId id="291" r:id="rId20"/>
    <p:sldId id="274" r:id="rId21"/>
    <p:sldId id="275" r:id="rId22"/>
    <p:sldId id="276" r:id="rId23"/>
    <p:sldId id="285" r:id="rId24"/>
    <p:sldId id="286" r:id="rId25"/>
    <p:sldId id="290" r:id="rId26"/>
    <p:sldId id="279" r:id="rId27"/>
    <p:sldId id="280"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50" autoAdjust="0"/>
    <p:restoredTop sz="93785" autoAdjust="0"/>
  </p:normalViewPr>
  <p:slideViewPr>
    <p:cSldViewPr>
      <p:cViewPr varScale="1">
        <p:scale>
          <a:sx n="92" d="100"/>
          <a:sy n="92" d="100"/>
        </p:scale>
        <p:origin x="67" y="41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802.11-25/1052r1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July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802.11-25/1052r1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July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802.11-25/1052r1</a:t>
            </a:r>
          </a:p>
        </p:txBody>
      </p:sp>
      <p:sp>
        <p:nvSpPr>
          <p:cNvPr id="5" name="Rectangle 3"/>
          <p:cNvSpPr>
            <a:spLocks noGrp="1" noChangeArrowheads="1"/>
          </p:cNvSpPr>
          <p:nvPr>
            <p:ph type="dt"/>
          </p:nvPr>
        </p:nvSpPr>
        <p:spPr>
          <a:ln/>
        </p:spPr>
        <p:txBody>
          <a:bodyPr/>
          <a:lstStyle/>
          <a:p>
            <a:r>
              <a:rPr lang="en-US" dirty="0"/>
              <a:t>July 2025</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802.11-25/1052r1</a:t>
            </a:r>
          </a:p>
        </p:txBody>
      </p:sp>
      <p:sp>
        <p:nvSpPr>
          <p:cNvPr id="5" name="Date Placeholder 4"/>
          <p:cNvSpPr>
            <a:spLocks noGrp="1"/>
          </p:cNvSpPr>
          <p:nvPr>
            <p:ph type="dt" idx="11"/>
          </p:nvPr>
        </p:nvSpPr>
        <p:spPr/>
        <p:txBody>
          <a:bodyPr/>
          <a:lstStyle/>
          <a:p>
            <a:pPr>
              <a:defRPr/>
            </a:pPr>
            <a:r>
              <a:rPr lang="en-US" dirty="0"/>
              <a:t>July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802.11-25/1052r1</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dirty="0"/>
              <a:t>July 2025</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Stephen McCann, Huawei</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20</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802.11-25/1052r1</a:t>
            </a:r>
          </a:p>
        </p:txBody>
      </p:sp>
      <p:sp>
        <p:nvSpPr>
          <p:cNvPr id="5" name="Date Placeholder 4"/>
          <p:cNvSpPr>
            <a:spLocks noGrp="1"/>
          </p:cNvSpPr>
          <p:nvPr>
            <p:ph type="dt" idx="11"/>
          </p:nvPr>
        </p:nvSpPr>
        <p:spPr/>
        <p:txBody>
          <a:bodyPr/>
          <a:lstStyle/>
          <a:p>
            <a:pPr>
              <a:defRPr/>
            </a:pPr>
            <a:r>
              <a:rPr lang="en-US" dirty="0"/>
              <a:t>July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802.11-25/1052r1</a:t>
            </a:r>
          </a:p>
        </p:txBody>
      </p:sp>
      <p:sp>
        <p:nvSpPr>
          <p:cNvPr id="5" name="Date Placeholder 4"/>
          <p:cNvSpPr>
            <a:spLocks noGrp="1"/>
          </p:cNvSpPr>
          <p:nvPr>
            <p:ph type="dt" idx="11"/>
          </p:nvPr>
        </p:nvSpPr>
        <p:spPr/>
        <p:txBody>
          <a:bodyPr/>
          <a:lstStyle/>
          <a:p>
            <a:pPr>
              <a:defRPr/>
            </a:pPr>
            <a:r>
              <a:rPr lang="en-US" dirty="0"/>
              <a:t>July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802.11-25/1052r1</a:t>
            </a:r>
          </a:p>
        </p:txBody>
      </p:sp>
      <p:sp>
        <p:nvSpPr>
          <p:cNvPr id="5" name="Date Placeholder 4"/>
          <p:cNvSpPr>
            <a:spLocks noGrp="1"/>
          </p:cNvSpPr>
          <p:nvPr>
            <p:ph type="dt" idx="11"/>
          </p:nvPr>
        </p:nvSpPr>
        <p:spPr/>
        <p:txBody>
          <a:bodyPr/>
          <a:lstStyle/>
          <a:p>
            <a:r>
              <a:rPr lang="en-US" dirty="0"/>
              <a:t>July 2025</a:t>
            </a:r>
          </a:p>
        </p:txBody>
      </p:sp>
      <p:sp>
        <p:nvSpPr>
          <p:cNvPr id="6" name="Footer Placeholder 5"/>
          <p:cNvSpPr>
            <a:spLocks noGrp="1"/>
          </p:cNvSpPr>
          <p:nvPr>
            <p:ph type="ftr" idx="12"/>
          </p:nvPr>
        </p:nvSpPr>
        <p:spPr/>
        <p:txBody>
          <a:bodyPr/>
          <a:lstStyle/>
          <a:p>
            <a:r>
              <a:rPr lang="en-US"/>
              <a:t>Stephen McCann, Huawei</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8140450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802.11-25/1052r1</a:t>
            </a:r>
          </a:p>
        </p:txBody>
      </p:sp>
      <p:sp>
        <p:nvSpPr>
          <p:cNvPr id="5" name="Date Placeholder 4"/>
          <p:cNvSpPr>
            <a:spLocks noGrp="1"/>
          </p:cNvSpPr>
          <p:nvPr>
            <p:ph type="dt" idx="11"/>
          </p:nvPr>
        </p:nvSpPr>
        <p:spPr/>
        <p:txBody>
          <a:bodyPr/>
          <a:lstStyle/>
          <a:p>
            <a:pPr>
              <a:defRPr/>
            </a:pPr>
            <a:r>
              <a:rPr lang="en-US" dirty="0"/>
              <a:t>July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26</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802.11-25/1052r1</a:t>
            </a:r>
          </a:p>
        </p:txBody>
      </p:sp>
      <p:sp>
        <p:nvSpPr>
          <p:cNvPr id="5" name="Date Placeholder 4"/>
          <p:cNvSpPr>
            <a:spLocks noGrp="1"/>
          </p:cNvSpPr>
          <p:nvPr>
            <p:ph type="dt" idx="11"/>
          </p:nvPr>
        </p:nvSpPr>
        <p:spPr/>
        <p:txBody>
          <a:bodyPr/>
          <a:lstStyle/>
          <a:p>
            <a:pPr>
              <a:defRPr/>
            </a:pPr>
            <a:r>
              <a:rPr lang="en-US" dirty="0"/>
              <a:t>July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802.11-25/1052r1</a:t>
            </a:r>
          </a:p>
        </p:txBody>
      </p:sp>
      <p:sp>
        <p:nvSpPr>
          <p:cNvPr id="12291" name="Rectangle 3"/>
          <p:cNvSpPr>
            <a:spLocks noGrp="1" noChangeArrowheads="1"/>
          </p:cNvSpPr>
          <p:nvPr>
            <p:ph type="dt" sz="quarter" idx="1"/>
          </p:nvPr>
        </p:nvSpPr>
        <p:spPr>
          <a:noFill/>
        </p:spPr>
        <p:txBody>
          <a:bodyPr/>
          <a:lstStyle/>
          <a:p>
            <a:r>
              <a:rPr lang="en-US" dirty="0"/>
              <a:t>July 2025</a:t>
            </a:r>
          </a:p>
        </p:txBody>
      </p:sp>
      <p:sp>
        <p:nvSpPr>
          <p:cNvPr id="12292" name="Rectangle 6"/>
          <p:cNvSpPr>
            <a:spLocks noGrp="1" noChangeArrowheads="1"/>
          </p:cNvSpPr>
          <p:nvPr>
            <p:ph type="ftr" sz="quarter" idx="4"/>
          </p:nvPr>
        </p:nvSpPr>
        <p:spPr>
          <a:noFill/>
        </p:spPr>
        <p:txBody>
          <a:bodyPr/>
          <a:lstStyle/>
          <a:p>
            <a:pPr lvl="4"/>
            <a:r>
              <a:rPr lang="en-US"/>
              <a:t>Stephen McCann, Huawei</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3</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802.11-25/1052r1</a:t>
            </a:r>
          </a:p>
        </p:txBody>
      </p:sp>
      <p:sp>
        <p:nvSpPr>
          <p:cNvPr id="5" name="Date Placeholder 4"/>
          <p:cNvSpPr>
            <a:spLocks noGrp="1"/>
          </p:cNvSpPr>
          <p:nvPr>
            <p:ph type="dt" idx="11"/>
          </p:nvPr>
        </p:nvSpPr>
        <p:spPr/>
        <p:txBody>
          <a:bodyPr/>
          <a:lstStyle/>
          <a:p>
            <a:pPr>
              <a:defRPr/>
            </a:pPr>
            <a:r>
              <a:rPr lang="en-US" dirty="0"/>
              <a:t>July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802.11-25/1052r1</a:t>
            </a:r>
          </a:p>
        </p:txBody>
      </p:sp>
      <p:sp>
        <p:nvSpPr>
          <p:cNvPr id="5" name="Date Placeholder 4"/>
          <p:cNvSpPr>
            <a:spLocks noGrp="1"/>
          </p:cNvSpPr>
          <p:nvPr>
            <p:ph type="dt" idx="11"/>
          </p:nvPr>
        </p:nvSpPr>
        <p:spPr/>
        <p:txBody>
          <a:bodyPr/>
          <a:lstStyle/>
          <a:p>
            <a:pPr>
              <a:defRPr/>
            </a:pPr>
            <a:r>
              <a:rPr lang="en-US" dirty="0"/>
              <a:t>July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802.11-25/1052r1</a:t>
            </a:r>
          </a:p>
        </p:txBody>
      </p:sp>
      <p:sp>
        <p:nvSpPr>
          <p:cNvPr id="5" name="Date Placeholder 4"/>
          <p:cNvSpPr>
            <a:spLocks noGrp="1"/>
          </p:cNvSpPr>
          <p:nvPr>
            <p:ph type="dt" idx="11"/>
          </p:nvPr>
        </p:nvSpPr>
        <p:spPr/>
        <p:txBody>
          <a:bodyPr/>
          <a:lstStyle/>
          <a:p>
            <a:pPr>
              <a:defRPr/>
            </a:pPr>
            <a:r>
              <a:rPr lang="en-US" dirty="0"/>
              <a:t>July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802.11-25/1052r1</a:t>
            </a:r>
          </a:p>
        </p:txBody>
      </p:sp>
      <p:sp>
        <p:nvSpPr>
          <p:cNvPr id="5" name="Date Placeholder 4"/>
          <p:cNvSpPr>
            <a:spLocks noGrp="1"/>
          </p:cNvSpPr>
          <p:nvPr>
            <p:ph type="dt" idx="11"/>
          </p:nvPr>
        </p:nvSpPr>
        <p:spPr/>
        <p:txBody>
          <a:bodyPr/>
          <a:lstStyle/>
          <a:p>
            <a:pPr>
              <a:defRPr/>
            </a:pPr>
            <a:r>
              <a:rPr lang="en-US" dirty="0"/>
              <a:t>July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802.11-25/1052r1</a:t>
            </a:r>
          </a:p>
        </p:txBody>
      </p:sp>
      <p:sp>
        <p:nvSpPr>
          <p:cNvPr id="5" name="Date Placeholder 4"/>
          <p:cNvSpPr>
            <a:spLocks noGrp="1"/>
          </p:cNvSpPr>
          <p:nvPr>
            <p:ph type="dt" idx="11"/>
          </p:nvPr>
        </p:nvSpPr>
        <p:spPr/>
        <p:txBody>
          <a:bodyPr/>
          <a:lstStyle/>
          <a:p>
            <a:pPr>
              <a:defRPr/>
            </a:pPr>
            <a:r>
              <a:rPr lang="en-US" dirty="0"/>
              <a:t>July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1685654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2025</a:t>
            </a:r>
            <a:endParaRPr lang="en-GB" dirty="0"/>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2025</a:t>
            </a:r>
            <a:endParaRPr lang="en-GB" dirty="0"/>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802.11-25/1052r1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5-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ec/dcn/21/ec-21-0207-25-0PNP-ieee-802-lmsc-working-group-policies-and-procedure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967-02-0000-working-group-motions-templates.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mentor.ieee.org/802.11/dcn/13/11-13-0230-05-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standards.ieee.org/ipr/trademark-faqs-for-contributions" TargetMode="Externa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July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2025-07-28</a:t>
            </a:r>
          </a:p>
        </p:txBody>
      </p:sp>
      <p:sp>
        <p:nvSpPr>
          <p:cNvPr id="6" name="Date Placeholder 3"/>
          <p:cNvSpPr>
            <a:spLocks noGrp="1"/>
          </p:cNvSpPr>
          <p:nvPr>
            <p:ph type="dt" idx="10"/>
          </p:nvPr>
        </p:nvSpPr>
        <p:spPr/>
        <p:txBody>
          <a:bodyPr/>
          <a:lstStyle/>
          <a:p>
            <a:r>
              <a:rPr lang="en-US" dirty="0"/>
              <a:t>July 2025</a:t>
            </a:r>
            <a:endParaRPr lang="en-GB" dirty="0"/>
          </a:p>
        </p:txBody>
      </p:sp>
      <p:sp>
        <p:nvSpPr>
          <p:cNvPr id="7" name="Footer Placeholder 4"/>
          <p:cNvSpPr>
            <a:spLocks noGrp="1"/>
          </p:cNvSpPr>
          <p:nvPr>
            <p:ph type="ftr" idx="11"/>
          </p:nvPr>
        </p:nvSpPr>
        <p:spPr/>
        <p:txBody>
          <a:bodyPr/>
          <a:lstStyle/>
          <a:p>
            <a:r>
              <a:rPr lang="en-GB"/>
              <a:t>Stephen McCann, Huawei</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05681299"/>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spid="_x0000_s1027" name="Document" r:id="rId4" imgW="10459112" imgH="2538262" progId="Word.Document.8">
                  <p:embed/>
                </p:oleObj>
              </mc:Choice>
              <mc:Fallback>
                <p:oleObj name="Document" r:id="rId4" imgW="10459112" imgH="2538262" progId="Word.Document.8">
                  <p:embed/>
                  <p:pic>
                    <p:nvPicPr>
                      <p:cNvPr id="3075" name="Object 3"/>
                      <p:cNvPicPr>
                        <a:picLocks noChangeAspect="1" noChangeArrowheads="1"/>
                      </p:cNvPicPr>
                      <p:nvPr/>
                    </p:nvPicPr>
                    <p:blipFill>
                      <a:blip r:embed="rId5"/>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Slide Number Placeholder 1">
            <a:extLst>
              <a:ext uri="{FF2B5EF4-FFF2-40B4-BE49-F238E27FC236}">
                <a16:creationId xmlns:a16="http://schemas.microsoft.com/office/drawing/2014/main" id="{73F238A3-E0FF-BB01-C556-A416268D062A}"/>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July 2025</a:t>
            </a:r>
            <a:endParaRPr lang="en-GB" dirty="0"/>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July 2025</a:t>
            </a:r>
            <a:endParaRPr lang="en-GB" dirty="0"/>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July 2025</a:t>
            </a:r>
            <a:endParaRPr lang="en-GB" dirty="0"/>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744198"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July 2025</a:t>
            </a:r>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July 2025</a:t>
            </a:r>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July 2025</a:t>
            </a:r>
            <a:endParaRPr lang="en-GB" dirty="0"/>
          </a:p>
        </p:txBody>
      </p:sp>
      <p:sp>
        <p:nvSpPr>
          <p:cNvPr id="7" name="Slide Number Placeholder 6">
            <a:extLst>
              <a:ext uri="{FF2B5EF4-FFF2-40B4-BE49-F238E27FC236}">
                <a16:creationId xmlns:a16="http://schemas.microsoft.com/office/drawing/2014/main" id="{AE6CBE8B-8A74-1154-1293-153193C2EA4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771915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(15 November 2022)</a:t>
            </a:r>
            <a:r>
              <a:rPr lang="en-US" altLang="en-US" sz="2000" dirty="0"/>
              <a:t> </a:t>
            </a:r>
          </a:p>
          <a:p>
            <a:pPr lvl="1"/>
            <a:r>
              <a:rPr lang="en-US" altLang="en-US" sz="1800" dirty="0">
                <a:hlinkClick r:id="rId5"/>
              </a:rPr>
              <a:t>https://mentor.ieee.org/802-ec/dcn/21/ec-21-0207-25-0PNP-ieee-802-lmsc-working-group-policies-and-procedures.pdf</a:t>
            </a:r>
            <a:endParaRPr lang="en-US" altLang="en-US" sz="1800" dirty="0"/>
          </a:p>
          <a:p>
            <a:r>
              <a:rPr lang="en-US" sz="2000" dirty="0"/>
              <a:t>IEEE 802 LMSC Chair's Guidelines (23 November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8195" name="Footer Placeholder 4"/>
          <p:cNvSpPr>
            <a:spLocks noGrp="1"/>
          </p:cNvSpPr>
          <p:nvPr>
            <p:ph type="ftr" idx="14"/>
          </p:nvPr>
        </p:nvSpPr>
        <p:spPr>
          <a:prstGeom prst="rect">
            <a:avLst/>
          </a:prstGeom>
          <a:noFill/>
        </p:spPr>
        <p:txBody>
          <a:bodyPr/>
          <a:lstStyle/>
          <a:p>
            <a:r>
              <a:rPr lang="en-US"/>
              <a:t>Stephen McCann, Huawei</a:t>
            </a:r>
          </a:p>
        </p:txBody>
      </p:sp>
      <p:sp>
        <p:nvSpPr>
          <p:cNvPr id="8194" name="Date Placeholder 3"/>
          <p:cNvSpPr>
            <a:spLocks noGrp="1"/>
          </p:cNvSpPr>
          <p:nvPr>
            <p:ph type="dt" idx="15"/>
          </p:nvPr>
        </p:nvSpPr>
        <p:spPr>
          <a:prstGeom prst="rect">
            <a:avLst/>
          </a:prstGeom>
          <a:noFill/>
        </p:spPr>
        <p:txBody>
          <a:bodyPr/>
          <a:lstStyle/>
          <a:p>
            <a:r>
              <a:rPr lang="en-US" dirty="0"/>
              <a:t>July 2025</a:t>
            </a:r>
          </a:p>
        </p:txBody>
      </p:sp>
      <p:sp>
        <p:nvSpPr>
          <p:cNvPr id="3" name="Slide Number Placeholder 2">
            <a:extLst>
              <a:ext uri="{FF2B5EF4-FFF2-40B4-BE49-F238E27FC236}">
                <a16:creationId xmlns:a16="http://schemas.microsoft.com/office/drawing/2014/main" id="{3919A9F1-93BD-EF1D-3C4F-E47D83B35CEA}"/>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33286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Operations Manual</a:t>
            </a:r>
          </a:p>
        </p:txBody>
      </p:sp>
      <p:sp>
        <p:nvSpPr>
          <p:cNvPr id="8198" name="Rectangle 3"/>
          <p:cNvSpPr>
            <a:spLocks noGrp="1" noChangeArrowheads="1"/>
          </p:cNvSpPr>
          <p:nvPr>
            <p:ph idx="1"/>
          </p:nvPr>
        </p:nvSpPr>
        <p:spPr>
          <a:noFill/>
        </p:spPr>
        <p:txBody>
          <a:bodyPr/>
          <a:lstStyle/>
          <a:p>
            <a:r>
              <a:rPr lang="en-US" dirty="0"/>
              <a:t>IEEE 802.11 WG Operations Manual (Approved July 2024):</a:t>
            </a:r>
          </a:p>
          <a:p>
            <a:endParaRPr lang="en-US" dirty="0"/>
          </a:p>
          <a:p>
            <a:r>
              <a:rPr lang="en-US" sz="2000" b="0" dirty="0">
                <a:hlinkClick r:id="rId3"/>
              </a:rPr>
              <a:t>https://mentor.ieee.org/802.11/dcn/22/11-22-1638-04-0000-802-11-operations-manual.docx</a:t>
            </a:r>
            <a:r>
              <a:rPr lang="en-US" sz="2000" b="0" dirty="0"/>
              <a:t> </a:t>
            </a:r>
          </a:p>
          <a:p>
            <a:endParaRPr lang="en-US" altLang="en-US" b="0" dirty="0"/>
          </a:p>
          <a:p>
            <a:endParaRPr lang="en-US" altLang="en-US" dirty="0"/>
          </a:p>
          <a:p>
            <a:endParaRPr lang="en-US" dirty="0"/>
          </a:p>
        </p:txBody>
      </p:sp>
      <p:sp>
        <p:nvSpPr>
          <p:cNvPr id="8195" name="Footer Placeholder 4"/>
          <p:cNvSpPr>
            <a:spLocks noGrp="1"/>
          </p:cNvSpPr>
          <p:nvPr>
            <p:ph type="ftr" idx="14"/>
          </p:nvPr>
        </p:nvSpPr>
        <p:spPr>
          <a:prstGeom prst="rect">
            <a:avLst/>
          </a:prstGeom>
          <a:noFill/>
        </p:spPr>
        <p:txBody>
          <a:bodyPr/>
          <a:lstStyle/>
          <a:p>
            <a:r>
              <a:rPr lang="en-US"/>
              <a:t>Stephen McCann, Huawei</a:t>
            </a:r>
          </a:p>
        </p:txBody>
      </p:sp>
      <p:sp>
        <p:nvSpPr>
          <p:cNvPr id="8194" name="Date Placeholder 3"/>
          <p:cNvSpPr>
            <a:spLocks noGrp="1"/>
          </p:cNvSpPr>
          <p:nvPr>
            <p:ph type="dt" idx="15"/>
          </p:nvPr>
        </p:nvSpPr>
        <p:spPr>
          <a:prstGeom prst="rect">
            <a:avLst/>
          </a:prstGeom>
          <a:noFill/>
        </p:spPr>
        <p:txBody>
          <a:bodyPr/>
          <a:lstStyle/>
          <a:p>
            <a:r>
              <a:rPr lang="en-US" dirty="0"/>
              <a:t>July 2025</a:t>
            </a:r>
          </a:p>
        </p:txBody>
      </p:sp>
      <p:sp>
        <p:nvSpPr>
          <p:cNvPr id="3" name="Slide Number Placeholder 2">
            <a:extLst>
              <a:ext uri="{FF2B5EF4-FFF2-40B4-BE49-F238E27FC236}">
                <a16:creationId xmlns:a16="http://schemas.microsoft.com/office/drawing/2014/main" id="{38FF494F-5CAC-88EF-9D15-7F4AE15880B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925929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11-22-1638-04</a:t>
            </a:r>
            <a:r>
              <a:rPr lang="en-US" dirty="0"/>
              <a:t>), see Section 7.1</a:t>
            </a:r>
          </a:p>
          <a:p>
            <a:pPr lvl="1"/>
            <a:r>
              <a:rPr lang="en-US" i="1" dirty="0"/>
              <a:t>•	The Voter responds to 2 of the last 3 WG letter ballot series for which they are eligible, where a WG letter ballot series is the initial WG letter ballot plus its recirculation ballots. </a:t>
            </a:r>
          </a:p>
          <a:p>
            <a:pPr lvl="1"/>
            <a:r>
              <a:rPr lang="en-US" i="1" dirty="0"/>
              <a:t>•	NOTE – A voter’s status is evaluated at completion of a WG letter ballot series.</a:t>
            </a:r>
          </a:p>
          <a:p>
            <a:r>
              <a:rPr lang="en-US" dirty="0"/>
              <a:t>The length of a WG letter ballot series is “1” if the initial WGLB fails</a:t>
            </a:r>
          </a:p>
          <a:p>
            <a:endParaRPr lang="en-US"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July 2025</a:t>
            </a:r>
          </a:p>
        </p:txBody>
      </p:sp>
      <p:sp>
        <p:nvSpPr>
          <p:cNvPr id="7" name="Slide Number Placeholder 6">
            <a:extLst>
              <a:ext uri="{FF2B5EF4-FFF2-40B4-BE49-F238E27FC236}">
                <a16:creationId xmlns:a16="http://schemas.microsoft.com/office/drawing/2014/main" id="{48D7FA31-7AC3-64D4-B3E1-C8AA27ACDE3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366431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https://mentor.ieee.org/802-ec/dcn/21/ec-21-0207-25-0PNP-ieee-802-lmsc-working-group-policies-and-procedures.pdf</a:t>
            </a:r>
            <a:endParaRPr lang="en-US" dirty="0"/>
          </a:p>
          <a:p>
            <a:r>
              <a:rPr lang="en-GB" dirty="0"/>
              <a:t>4.2.1 </a:t>
            </a:r>
            <a:r>
              <a:rPr lang="en-US" dirty="0"/>
              <a:t>Requirements to Maintain Voting Membership</a:t>
            </a:r>
            <a:endParaRPr lang="en-GB" dirty="0"/>
          </a:p>
          <a:p>
            <a:r>
              <a:rPr lang="en-US" sz="2000" b="0" dirty="0"/>
              <a:t>“Abstaining, other than for ‘lack of technical expertise’, is not considered returning a ballot.”</a:t>
            </a:r>
          </a:p>
          <a:p>
            <a:pPr lvl="1"/>
            <a:endParaRPr lang="en-US" dirty="0"/>
          </a:p>
          <a:p>
            <a:pPr lvl="1"/>
            <a:endParaRPr lang="en-US"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July 2025</a:t>
            </a:r>
          </a:p>
        </p:txBody>
      </p:sp>
      <p:sp>
        <p:nvSpPr>
          <p:cNvPr id="7" name="Slide Number Placeholder 6">
            <a:extLst>
              <a:ext uri="{FF2B5EF4-FFF2-40B4-BE49-F238E27FC236}">
                <a16:creationId xmlns:a16="http://schemas.microsoft.com/office/drawing/2014/main" id="{A5E3F30C-02C4-E24E-79D3-706258E0EF3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655677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Stephen McCann, Huawei</a:t>
            </a:r>
          </a:p>
        </p:txBody>
      </p:sp>
      <p:sp>
        <p:nvSpPr>
          <p:cNvPr id="3074" name="Date Placeholder 3"/>
          <p:cNvSpPr>
            <a:spLocks noGrp="1"/>
          </p:cNvSpPr>
          <p:nvPr>
            <p:ph type="dt" idx="15"/>
          </p:nvPr>
        </p:nvSpPr>
        <p:spPr>
          <a:prstGeom prst="rect">
            <a:avLst/>
          </a:prstGeom>
          <a:noFill/>
        </p:spPr>
        <p:txBody>
          <a:bodyPr/>
          <a:lstStyle/>
          <a:p>
            <a:r>
              <a:rPr lang="en-US" dirty="0"/>
              <a:t>July 2025</a:t>
            </a:r>
          </a:p>
        </p:txBody>
      </p:sp>
      <p:sp>
        <p:nvSpPr>
          <p:cNvPr id="3" name="Slide Number Placeholder 2">
            <a:extLst>
              <a:ext uri="{FF2B5EF4-FFF2-40B4-BE49-F238E27FC236}">
                <a16:creationId xmlns:a16="http://schemas.microsoft.com/office/drawing/2014/main" id="{7C099B69-FA65-9F13-DBDD-223AC295BE8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a:xfrm>
            <a:off x="914401" y="1981201"/>
            <a:ext cx="10361084" cy="4494213"/>
          </a:xfrm>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It gathers information and sends an email to the officers.</a:t>
            </a:r>
          </a:p>
          <a:p>
            <a:r>
              <a:rPr lang="en-GB" altLang="en-US" dirty="0"/>
              <a:t>If you change your email address – </a:t>
            </a:r>
            <a:r>
              <a:rPr lang="en-GB" altLang="en-US" u="sng" dirty="0"/>
              <a:t>please let us know</a:t>
            </a:r>
            <a:r>
              <a:rPr lang="en-GB" altLang="en-US" dirty="0"/>
              <a:t>.  The officers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Stephen McCann, Huawei</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dirty="0"/>
              <a:t>July 2025</a:t>
            </a:r>
          </a:p>
        </p:txBody>
      </p:sp>
      <p:sp>
        <p:nvSpPr>
          <p:cNvPr id="3" name="Slide Number Placeholder 2">
            <a:extLst>
              <a:ext uri="{FF2B5EF4-FFF2-40B4-BE49-F238E27FC236}">
                <a16:creationId xmlns:a16="http://schemas.microsoft.com/office/drawing/2014/main" id="{928F9099-292F-1F10-9D72-EDE87D8A403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64101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sessions, send email to </a:t>
            </a:r>
            <a:r>
              <a:rPr lang="en-US" b="0" u="sng" dirty="0">
                <a:hlinkClick r:id="rId3"/>
              </a:rPr>
              <a:t>listserv@listserv.ieee.org</a:t>
            </a:r>
            <a:r>
              <a:rPr lang="en-US" b="0" dirty="0"/>
              <a:t> with no subject and with the following 2 lines appearing first in the body of the message: </a:t>
            </a:r>
          </a:p>
          <a:p>
            <a:endParaRPr lang="en-US" sz="2400" b="1" dirty="0"/>
          </a:p>
          <a:p>
            <a:r>
              <a:rPr lang="en-US" sz="2400" b="1" dirty="0"/>
              <a:t>subscribe  stds-802-all</a:t>
            </a:r>
          </a:p>
          <a:p>
            <a:r>
              <a:rPr lang="en-US" sz="2400" b="1" dirty="0"/>
              <a:t>end</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July 2025</a:t>
            </a:r>
          </a:p>
        </p:txBody>
      </p:sp>
      <p:sp>
        <p:nvSpPr>
          <p:cNvPr id="7" name="Slide Number Placeholder 6">
            <a:extLst>
              <a:ext uri="{FF2B5EF4-FFF2-40B4-BE49-F238E27FC236}">
                <a16:creationId xmlns:a16="http://schemas.microsoft.com/office/drawing/2014/main" id="{AFD1B883-22F9-5CBA-A3FA-2E9674E0B5A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6894242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Operations Manual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one of the 802.11 working group officers know.</a:t>
            </a:r>
          </a:p>
          <a:p>
            <a:pPr lvl="1"/>
            <a:r>
              <a:rPr lang="en-US" sz="2800" dirty="0"/>
              <a:t>Secretaries should put “Minutes” in the lower left corner for “minutes” of meetings.</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July 2025</a:t>
            </a:r>
          </a:p>
        </p:txBody>
      </p:sp>
      <p:sp>
        <p:nvSpPr>
          <p:cNvPr id="7" name="Slide Number Placeholder 6">
            <a:extLst>
              <a:ext uri="{FF2B5EF4-FFF2-40B4-BE49-F238E27FC236}">
                <a16:creationId xmlns:a16="http://schemas.microsoft.com/office/drawing/2014/main" id="{93B58101-BEC5-64F0-B7D9-683116963FDA}"/>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382947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I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7" name="Date Placeholder 6"/>
          <p:cNvSpPr>
            <a:spLocks noGrp="1"/>
          </p:cNvSpPr>
          <p:nvPr>
            <p:ph type="dt" idx="15"/>
          </p:nvPr>
        </p:nvSpPr>
        <p:spPr/>
        <p:txBody>
          <a:bodyPr/>
          <a:lstStyle/>
          <a:p>
            <a:r>
              <a:rPr lang="en-US" dirty="0"/>
              <a:t>July 2025</a:t>
            </a:r>
            <a:endParaRPr lang="en-GB" dirty="0"/>
          </a:p>
        </p:txBody>
      </p:sp>
      <p:sp>
        <p:nvSpPr>
          <p:cNvPr id="8" name="Footer Placeholder 7"/>
          <p:cNvSpPr>
            <a:spLocks noGrp="1"/>
          </p:cNvSpPr>
          <p:nvPr>
            <p:ph type="ftr" idx="14"/>
          </p:nvPr>
        </p:nvSpPr>
        <p:spPr/>
        <p:txBody>
          <a:bodyPr/>
          <a:lstStyle/>
          <a:p>
            <a:r>
              <a:rPr lang="en-GB"/>
              <a:t>Stephen McCann, Huawei</a:t>
            </a:r>
            <a:endParaRPr lang="en-GB" dirty="0"/>
          </a:p>
        </p:txBody>
      </p:sp>
      <p:sp>
        <p:nvSpPr>
          <p:cNvPr id="4" name="Slide Number Placeholder 3">
            <a:extLst>
              <a:ext uri="{FF2B5EF4-FFF2-40B4-BE49-F238E27FC236}">
                <a16:creationId xmlns:a16="http://schemas.microsoft.com/office/drawing/2014/main" id="{0FD66DB9-D1D1-6FDE-1F6E-188DB56003D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7014938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 II</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7" name="Date Placeholder 6"/>
          <p:cNvSpPr>
            <a:spLocks noGrp="1"/>
          </p:cNvSpPr>
          <p:nvPr>
            <p:ph type="dt" idx="15"/>
          </p:nvPr>
        </p:nvSpPr>
        <p:spPr/>
        <p:txBody>
          <a:bodyPr/>
          <a:lstStyle/>
          <a:p>
            <a:r>
              <a:rPr lang="en-US" dirty="0"/>
              <a:t>July 2025</a:t>
            </a:r>
            <a:endParaRPr lang="en-GB" dirty="0"/>
          </a:p>
        </p:txBody>
      </p:sp>
      <p:sp>
        <p:nvSpPr>
          <p:cNvPr id="8" name="Footer Placeholder 7"/>
          <p:cNvSpPr>
            <a:spLocks noGrp="1"/>
          </p:cNvSpPr>
          <p:nvPr>
            <p:ph type="ftr" idx="14"/>
          </p:nvPr>
        </p:nvSpPr>
        <p:spPr/>
        <p:txBody>
          <a:bodyPr/>
          <a:lstStyle/>
          <a:p>
            <a:r>
              <a:rPr lang="en-GB"/>
              <a:t>Stephen McCann, Huawei</a:t>
            </a:r>
            <a:endParaRPr lang="en-GB" dirty="0"/>
          </a:p>
        </p:txBody>
      </p:sp>
      <p:sp>
        <p:nvSpPr>
          <p:cNvPr id="4" name="Slide Number Placeholder 3">
            <a:extLst>
              <a:ext uri="{FF2B5EF4-FFF2-40B4-BE49-F238E27FC236}">
                <a16:creationId xmlns:a16="http://schemas.microsoft.com/office/drawing/2014/main" id="{DB882461-7494-4B68-4411-47D99F67528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5449250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E51A-19CC-4D2C-8AFC-EB543EA55216}"/>
              </a:ext>
            </a:extLst>
          </p:cNvPr>
          <p:cNvSpPr>
            <a:spLocks noGrp="1"/>
          </p:cNvSpPr>
          <p:nvPr>
            <p:ph type="title"/>
          </p:nvPr>
        </p:nvSpPr>
        <p:spPr/>
        <p:txBody>
          <a:bodyPr/>
          <a:lstStyle/>
          <a:p>
            <a:r>
              <a:rPr lang="en-US" dirty="0"/>
              <a:t>Closed captioning on teleconferences</a:t>
            </a:r>
          </a:p>
        </p:txBody>
      </p:sp>
      <p:sp>
        <p:nvSpPr>
          <p:cNvPr id="3" name="Content Placeholder 2">
            <a:extLst>
              <a:ext uri="{FF2B5EF4-FFF2-40B4-BE49-F238E27FC236}">
                <a16:creationId xmlns:a16="http://schemas.microsoft.com/office/drawing/2014/main" id="{CC99EB3F-953E-4742-ACE9-5C31B0F06DD5}"/>
              </a:ext>
            </a:extLst>
          </p:cNvPr>
          <p:cNvSpPr>
            <a:spLocks noGrp="1"/>
          </p:cNvSpPr>
          <p:nvPr>
            <p:ph idx="1"/>
          </p:nvPr>
        </p:nvSpPr>
        <p:spPr>
          <a:xfrm>
            <a:off x="695326" y="1866901"/>
            <a:ext cx="10361084" cy="4113213"/>
          </a:xfrm>
        </p:spPr>
        <p:txBody>
          <a:bodyPr/>
          <a:lstStyle/>
          <a:p>
            <a:r>
              <a:rPr lang="en-US" dirty="0"/>
              <a:t>Closed captioning is available on the telecons this session.</a:t>
            </a:r>
          </a:p>
          <a:p>
            <a:endParaRPr lang="en-US" dirty="0"/>
          </a:p>
          <a:p>
            <a:r>
              <a:rPr lang="en-US" dirty="0"/>
              <a:t>Closed captioning is for the convenience of the members but the Working Group makes no guarantee for the accuracy of the text as it appears.</a:t>
            </a:r>
          </a:p>
          <a:p>
            <a:endParaRPr lang="en-US" dirty="0"/>
          </a:p>
          <a:p>
            <a:r>
              <a:rPr lang="en-US" dirty="0"/>
              <a:t>It is possible to turn this on and off in the Webex app – </a:t>
            </a:r>
          </a:p>
          <a:p>
            <a:r>
              <a:rPr lang="en-US" dirty="0"/>
              <a:t>	look for the          icon in the lower left corner.</a:t>
            </a:r>
          </a:p>
        </p:txBody>
      </p:sp>
      <p:sp>
        <p:nvSpPr>
          <p:cNvPr id="5" name="Footer Placeholder 4">
            <a:extLst>
              <a:ext uri="{FF2B5EF4-FFF2-40B4-BE49-F238E27FC236}">
                <a16:creationId xmlns:a16="http://schemas.microsoft.com/office/drawing/2014/main" id="{C649781A-65A3-4F1B-9C30-01A22584510A}"/>
              </a:ext>
            </a:extLst>
          </p:cNvPr>
          <p:cNvSpPr>
            <a:spLocks noGrp="1"/>
          </p:cNvSpPr>
          <p:nvPr>
            <p:ph type="ftr" idx="14"/>
          </p:nvPr>
        </p:nvSpPr>
        <p:spPr/>
        <p:txBody>
          <a:bodyPr/>
          <a:lstStyle/>
          <a:p>
            <a:r>
              <a:rPr lang="en-GB"/>
              <a:t>Stephen McCann, Huawei</a:t>
            </a:r>
            <a:endParaRPr lang="en-GB" dirty="0"/>
          </a:p>
        </p:txBody>
      </p:sp>
      <p:sp>
        <p:nvSpPr>
          <p:cNvPr id="6" name="Date Placeholder 5">
            <a:extLst>
              <a:ext uri="{FF2B5EF4-FFF2-40B4-BE49-F238E27FC236}">
                <a16:creationId xmlns:a16="http://schemas.microsoft.com/office/drawing/2014/main" id="{319C1D66-74E7-435D-9CE5-6D0728928DE5}"/>
              </a:ext>
            </a:extLst>
          </p:cNvPr>
          <p:cNvSpPr>
            <a:spLocks noGrp="1"/>
          </p:cNvSpPr>
          <p:nvPr>
            <p:ph type="dt" idx="15"/>
          </p:nvPr>
        </p:nvSpPr>
        <p:spPr/>
        <p:txBody>
          <a:bodyPr/>
          <a:lstStyle/>
          <a:p>
            <a:r>
              <a:rPr lang="en-US" dirty="0"/>
              <a:t>July 2025</a:t>
            </a:r>
            <a:endParaRPr lang="en-GB" dirty="0"/>
          </a:p>
        </p:txBody>
      </p:sp>
      <p:pic>
        <p:nvPicPr>
          <p:cNvPr id="2050" name="Picture 2" descr="Show closed caption">
            <a:extLst>
              <a:ext uri="{FF2B5EF4-FFF2-40B4-BE49-F238E27FC236}">
                <a16:creationId xmlns:a16="http://schemas.microsoft.com/office/drawing/2014/main" id="{01D68956-4DB8-4551-B6EC-258935B39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495800"/>
            <a:ext cx="628650" cy="381000"/>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6">
            <a:extLst>
              <a:ext uri="{FF2B5EF4-FFF2-40B4-BE49-F238E27FC236}">
                <a16:creationId xmlns:a16="http://schemas.microsoft.com/office/drawing/2014/main" id="{5C3C9AEF-F958-D7D6-9BE6-19370FDEAAF3}"/>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506331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July 2025</a:t>
            </a:r>
          </a:p>
        </p:txBody>
      </p:sp>
      <p:sp>
        <p:nvSpPr>
          <p:cNvPr id="7" name="Slide Number Placeholder 6">
            <a:extLst>
              <a:ext uri="{FF2B5EF4-FFF2-40B4-BE49-F238E27FC236}">
                <a16:creationId xmlns:a16="http://schemas.microsoft.com/office/drawing/2014/main" id="{02CBE34A-FB3A-CD50-DE8B-7B9238D76BC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9005629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https://mentor.ieee.org/802.11/dcn/22/11-22-1967-02-0000-working-group-motions-templates.pptx</a:t>
            </a:r>
            <a:r>
              <a:rPr lang="en-GB" dirty="0"/>
              <a:t> </a:t>
            </a:r>
          </a:p>
          <a:p>
            <a:pPr lvl="1"/>
            <a:r>
              <a:rPr lang="en-GB" dirty="0"/>
              <a:t>EC Motion templates: </a:t>
            </a:r>
            <a:r>
              <a:rPr lang="en-GB" u="sng" dirty="0">
                <a:hlinkClick r:id="rId4"/>
              </a:rPr>
              <a:t>https://mentor.ieee.org/802-ec/dcn/16/ec-16-0170-04-00EC-802-ec-motion-template.pptx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https://mentor.ieee.org/802.11/dcn/13/11-13-0230-05-0000-comment-resolution-tutorial.ppt</a:t>
            </a:r>
            <a:endParaRPr lang="en-GB"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July 2025</a:t>
            </a:r>
          </a:p>
        </p:txBody>
      </p:sp>
      <p:sp>
        <p:nvSpPr>
          <p:cNvPr id="7" name="Slide Number Placeholder 6">
            <a:extLst>
              <a:ext uri="{FF2B5EF4-FFF2-40B4-BE49-F238E27FC236}">
                <a16:creationId xmlns:a16="http://schemas.microsoft.com/office/drawing/2014/main" id="{897DA729-E904-4D97-59B9-6FBA0B5824E9}"/>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July 2025</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5" name="Slide Number Placeholder 4">
            <a:extLst>
              <a:ext uri="{FF2B5EF4-FFF2-40B4-BE49-F238E27FC236}">
                <a16:creationId xmlns:a16="http://schemas.microsoft.com/office/drawing/2014/main" id="{33A7D363-3690-79B7-2E27-AEEBB3FB367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6708791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457200" y="1981201"/>
            <a:ext cx="10818285"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July 2025</a:t>
            </a:r>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July 2025</a:t>
            </a:r>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July 2025</a:t>
            </a:r>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a:xfrm>
            <a:off x="381000" y="1981201"/>
            <a:ext cx="10894485" cy="4113213"/>
          </a:xfrm>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July 2025</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p:txBody>
          <a:bodyPr/>
          <a:lstStyle/>
          <a:p>
            <a:r>
              <a:rPr lang="en-US" dirty="0"/>
              <a:t>July 2025</a:t>
            </a:r>
            <a:endParaRPr lang="en-GB"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 (updated)</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0" y="1752600"/>
            <a:ext cx="11734800"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Best Practices for IEEE Standards Development </a:t>
            </a:r>
          </a:p>
          <a:p>
            <a:pPr marL="1657350" lvl="3" indent="-285750">
              <a:buSzPct val="150000"/>
              <a:buFont typeface="Arial" panose="020B0604020202020204" pitchFamily="34" charset="0"/>
              <a:buChar char="•"/>
            </a:pPr>
            <a:r>
              <a:rPr lang="en-US" dirty="0">
                <a:hlinkClick r:id="rId5"/>
              </a:rPr>
              <a:t>https://standards.ieee.org/wp-content/uploads/2022/02/copyright-best-practices-wg-chairs.pdf</a:t>
            </a:r>
          </a:p>
          <a:p>
            <a:pPr marL="1200150" lvl="2" indent="-285750">
              <a:buSzPct val="150000"/>
              <a:buFont typeface="Arial" panose="020B0604020202020204" pitchFamily="34" charset="0"/>
              <a:buChar char="•"/>
            </a:pPr>
            <a:r>
              <a:rPr lang="en-US" dirty="0"/>
              <a:t>IEEE SA Trademark FAQs</a:t>
            </a:r>
          </a:p>
          <a:p>
            <a:pPr marL="1657350" lvl="3" indent="-285750">
              <a:buSzPct val="150000"/>
              <a:buFont typeface="Arial" panose="020B0604020202020204" pitchFamily="34" charset="0"/>
              <a:buChar char="•"/>
            </a:pPr>
            <a:r>
              <a:rPr lang="en-US" dirty="0">
                <a:hlinkClick r:id="rId6"/>
              </a:rPr>
              <a:t>https://standards.ieee.org/ipr/trademark-faqs-for-contributions</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5" name="Date Placeholder 4"/>
          <p:cNvSpPr>
            <a:spLocks noGrp="1"/>
          </p:cNvSpPr>
          <p:nvPr>
            <p:ph type="dt" idx="15"/>
          </p:nvPr>
        </p:nvSpPr>
        <p:spPr/>
        <p:txBody>
          <a:bodyPr/>
          <a:lstStyle/>
          <a:p>
            <a:r>
              <a:rPr lang="en-US" dirty="0"/>
              <a:t>July 2025</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72</TotalTime>
  <Words>3379</Words>
  <Application>Microsoft Office PowerPoint</Application>
  <PresentationFormat>Widescreen</PresentationFormat>
  <Paragraphs>344</Paragraphs>
  <Slides>27</Slides>
  <Notes>16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8" baseType="lpstr">
      <vt:lpstr>MS Gothic</vt:lpstr>
      <vt:lpstr>Arial</vt:lpstr>
      <vt:lpstr>Arial Unicode MS</vt:lpstr>
      <vt:lpstr>Calibri</vt:lpstr>
      <vt:lpstr>DejaVu Sans</vt:lpstr>
      <vt:lpstr>Helvetica</vt:lpstr>
      <vt:lpstr>Lucida Grande</vt:lpstr>
      <vt:lpstr>Monotype Sorts</vt:lpstr>
      <vt:lpstr>Times New Roman</vt:lpstr>
      <vt:lpstr>Office Theme</vt:lpstr>
      <vt:lpstr>Document</vt:lpstr>
      <vt:lpstr>2nd Vice Chair Report July 2025</vt:lpstr>
      <vt:lpstr>Abstract</vt:lpstr>
      <vt:lpstr>Instructions for the WG Chair</vt:lpstr>
      <vt:lpstr>Participants have a duty to inform the IEEE</vt:lpstr>
      <vt:lpstr>Ways to inform IEEE</vt:lpstr>
      <vt:lpstr>Other guidelines for IEEE Working Group meetings</vt:lpstr>
      <vt:lpstr>Patent-related information</vt:lpstr>
      <vt:lpstr>IEEE SA Copyright Policy</vt:lpstr>
      <vt:lpstr>IEEE SA Copyright Policy (updated)</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Operations Manual</vt:lpstr>
      <vt:lpstr>Please respond to WG ballots to avoid loss of voting rights</vt:lpstr>
      <vt:lpstr>Valid Abstain responses, see 802 WG P&amp;P</vt:lpstr>
      <vt:lpstr>Email Reflectors</vt:lpstr>
      <vt:lpstr>IEEE 802-ALL EMAIL List Server</vt:lpstr>
      <vt:lpstr>Reminder for Posting Documents</vt:lpstr>
      <vt:lpstr>IEEE Event Conduct and Safety Statement I </vt:lpstr>
      <vt:lpstr>IEEE Event Conduct and Safety Statement II</vt:lpstr>
      <vt:lpstr>Closed captioning on teleconferences</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Stephen McCann</cp:lastModifiedBy>
  <cp:revision>135</cp:revision>
  <cp:lastPrinted>1601-01-01T00:00:00Z</cp:lastPrinted>
  <dcterms:created xsi:type="dcterms:W3CDTF">2018-05-05T22:00:08Z</dcterms:created>
  <dcterms:modified xsi:type="dcterms:W3CDTF">2025-07-28T08:02:33Z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_readonly">
    <vt:lpwstr/>
  </property>
  <property fmtid="{D5CDD505-2E9C-101B-9397-08002B2CF9AE}" pid="9" name="_change">
    <vt:lpwstr/>
  </property>
  <property fmtid="{D5CDD505-2E9C-101B-9397-08002B2CF9AE}" pid="10" name="_full-control">
    <vt:lpwstr/>
  </property>
  <property fmtid="{D5CDD505-2E9C-101B-9397-08002B2CF9AE}" pid="11" name="sflag">
    <vt:lpwstr>1753689319</vt:lpwstr>
  </property>
</Properties>
</file>