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446" r:id="rId2"/>
    <p:sldId id="480" r:id="rId3"/>
    <p:sldId id="585" r:id="rId4"/>
    <p:sldId id="593" r:id="rId5"/>
    <p:sldId id="597" r:id="rId6"/>
    <p:sldId id="600" r:id="rId7"/>
    <p:sldId id="602" r:id="rId8"/>
    <p:sldId id="604" r:id="rId9"/>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8EEC0"/>
    <a:srgbClr val="F7FDAD"/>
    <a:srgbClr val="0000FF"/>
    <a:srgbClr val="FFCCCC"/>
    <a:srgbClr val="FF99FF"/>
    <a:srgbClr val="FFFF99"/>
    <a:srgbClr val="ADDB7B"/>
    <a:srgbClr val="BCE292"/>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2" autoAdjust="0"/>
    <p:restoredTop sz="76910" autoAdjust="0"/>
  </p:normalViewPr>
  <p:slideViewPr>
    <p:cSldViewPr>
      <p:cViewPr varScale="1">
        <p:scale>
          <a:sx n="90" d="100"/>
          <a:sy n="90" d="100"/>
        </p:scale>
        <p:origin x="68" y="64"/>
      </p:cViewPr>
      <p:guideLst>
        <p:guide orient="horz" pos="2160"/>
        <p:guide pos="384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43045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125F5-B8ED-74EF-8CBC-578FC87E31B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AA73439-5E43-92E3-7059-F6E7DCA7A692}"/>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CD8E9CD2-BB7A-B943-9AF6-1F57D58D258A}"/>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10465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42698-DDC2-A9A1-8BFC-C34CD266426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1D46406-C91A-D406-886E-139F029728AF}"/>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837DB6F4-E828-273E-43D2-2062652890D4}"/>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74368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69A8F-2127-BF23-E71C-E752F97DDEF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ACCAD11-736A-508D-4201-163802B7E7BD}"/>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9BB430C7-3D5D-2806-1F5A-3B91B9447335}"/>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810617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4789D-8773-C767-D0AD-0E59E761027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02085B3-9ABC-4790-7D2A-35CAFB8A33F6}"/>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905528A0-171F-08D2-2930-DA2BA2CACDC8}"/>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388540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7167D-D405-67DB-FBED-41A76AB4A1E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7FB47F3-D3E3-C9B4-7AA2-282832B24E55}"/>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122411C5-7704-B72C-649C-4A9B57E305CA}"/>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500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BB89F-77DD-BEC5-385B-03563D9EAC0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E079577-ACDA-CDD3-ED8E-26EA1CDEA17D}"/>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25EAB839-21CA-CA76-0901-3233FEF26043}"/>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21297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June 2025</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802.11-25/1050r0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June 2025</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ko-KR" kern="0" dirty="0"/>
              <a:t>Channel configuration for NPCA</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a:ea typeface="굴림" panose="020B0600000101010101" pitchFamily="50" charset="-127"/>
              </a:rPr>
              <a:t>2025-06-18</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Introduction</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CC3C29A5-7CEF-E2A7-93E2-55175AF4F966}"/>
              </a:ext>
            </a:extLst>
          </p:cNvPr>
          <p:cNvSpPr>
            <a:spLocks noGrp="1"/>
          </p:cNvSpPr>
          <p:nvPr>
            <p:ph idx="1"/>
          </p:nvPr>
        </p:nvSpPr>
        <p:spPr>
          <a:xfrm>
            <a:off x="914399" y="1752600"/>
            <a:ext cx="10820401" cy="4343400"/>
          </a:xfrm>
        </p:spPr>
        <p:txBody>
          <a:bodyPr/>
          <a:lstStyle/>
          <a:p>
            <a:pPr>
              <a:buFont typeface="Arial" panose="020B0604020202020204" pitchFamily="34" charset="0"/>
              <a:buChar char="•"/>
            </a:pPr>
            <a:r>
              <a:rPr lang="en-US" altLang="ko-KR" sz="2000" dirty="0"/>
              <a:t>In this contribution, we discuss updating channel configuration parameters through the NPCA Operation Information field to avoid potential ambiguity between NPCA STAs and improve bandwidth efficiency</a:t>
            </a:r>
            <a:endParaRPr lang="en-US" altLang="ko-KR" dirty="0"/>
          </a:p>
        </p:txBody>
      </p:sp>
    </p:spTree>
    <p:extLst>
      <p:ext uri="{BB962C8B-B14F-4D97-AF65-F5344CB8AC3E}">
        <p14:creationId xmlns:p14="http://schemas.microsoft.com/office/powerpoint/2010/main" val="326214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E59C1-1085-70F9-F806-5D81E4A0A493}"/>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DC4EB484-F666-0E19-7E96-39FEE9037F8E}"/>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475162CC-2535-127C-4805-EBD84F3AB10B}"/>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0A748DB0-29CB-BF1C-C6AA-4B393F638BBE}"/>
              </a:ext>
            </a:extLst>
          </p:cNvPr>
          <p:cNvSpPr>
            <a:spLocks noGrp="1"/>
          </p:cNvSpPr>
          <p:nvPr>
            <p:ph type="title"/>
          </p:nvPr>
        </p:nvSpPr>
        <p:spPr>
          <a:xfrm>
            <a:off x="914401" y="685801"/>
            <a:ext cx="10361084" cy="1065213"/>
          </a:xfrm>
        </p:spPr>
        <p:txBody>
          <a:bodyPr/>
          <a:lstStyle/>
          <a:p>
            <a:r>
              <a:rPr lang="en-US" altLang="ko-KR" dirty="0"/>
              <a:t>Potential ambiguity / BW efficiency (1/3) </a:t>
            </a:r>
            <a:endParaRPr lang="en-US" dirty="0"/>
          </a:p>
        </p:txBody>
      </p:sp>
      <p:sp>
        <p:nvSpPr>
          <p:cNvPr id="14" name="Slide Number Placeholder 5">
            <a:extLst>
              <a:ext uri="{FF2B5EF4-FFF2-40B4-BE49-F238E27FC236}">
                <a16:creationId xmlns:a16="http://schemas.microsoft.com/office/drawing/2014/main" id="{5E45B086-95DA-9BCA-F887-93D467B378D5}"/>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09FDF458-14B3-41AD-47D3-5045F9635207}"/>
              </a:ext>
            </a:extLst>
          </p:cNvPr>
          <p:cNvSpPr>
            <a:spLocks noGrp="1"/>
          </p:cNvSpPr>
          <p:nvPr>
            <p:ph idx="1"/>
          </p:nvPr>
        </p:nvSpPr>
        <p:spPr>
          <a:xfrm>
            <a:off x="928439" y="1746968"/>
            <a:ext cx="10820401" cy="4343400"/>
          </a:xfrm>
        </p:spPr>
        <p:txBody>
          <a:bodyPr/>
          <a:lstStyle/>
          <a:p>
            <a:pPr>
              <a:buFont typeface="Arial" panose="020B0604020202020204" pitchFamily="34" charset="0"/>
              <a:buChar char="•"/>
            </a:pPr>
            <a:r>
              <a:rPr lang="en-US" altLang="ko-KR" sz="2000" dirty="0"/>
              <a:t>The NPCA p-channel is designated channel within the BSS BW to enable NPCA operation and after switching to the NPCA p-channel, if NPCA STAs obtain TXOP on this channel, the BW including NPCA p-channel can serve as the primary segment</a:t>
            </a:r>
          </a:p>
          <a:p>
            <a:pPr>
              <a:buFont typeface="Arial" panose="020B0604020202020204" pitchFamily="34" charset="0"/>
              <a:buChar char="•"/>
            </a:pPr>
            <a:r>
              <a:rPr lang="en-US" altLang="ko-KR" sz="2000" dirty="0"/>
              <a:t>This primary segment can be defined based on where the NPCA p-channel is located</a:t>
            </a:r>
          </a:p>
          <a:p>
            <a:pPr lvl="1">
              <a:buFont typeface="Arial" panose="020B0604020202020204" pitchFamily="34" charset="0"/>
              <a:buChar char="•"/>
            </a:pPr>
            <a:r>
              <a:rPr lang="en-US" altLang="ko-KR" sz="1600" dirty="0"/>
              <a:t>When considering an OPBW 320 MHz, the primary segment during NPCA operation may vary depending on whether the NPCA p-channel is located within an S80 or S160</a:t>
            </a:r>
          </a:p>
        </p:txBody>
      </p:sp>
      <p:cxnSp>
        <p:nvCxnSpPr>
          <p:cNvPr id="38" name="직선 연결선 37">
            <a:extLst>
              <a:ext uri="{FF2B5EF4-FFF2-40B4-BE49-F238E27FC236}">
                <a16:creationId xmlns:a16="http://schemas.microsoft.com/office/drawing/2014/main" id="{2FD28978-721C-4D12-AB2F-4924F343D8C6}"/>
              </a:ext>
            </a:extLst>
          </p:cNvPr>
          <p:cNvCxnSpPr/>
          <p:nvPr/>
        </p:nvCxnSpPr>
        <p:spPr bwMode="auto">
          <a:xfrm>
            <a:off x="2074665" y="6199894"/>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39" name="직선 화살표 연결선 38">
            <a:extLst>
              <a:ext uri="{FF2B5EF4-FFF2-40B4-BE49-F238E27FC236}">
                <a16:creationId xmlns:a16="http://schemas.microsoft.com/office/drawing/2014/main" id="{15ACE1C1-1EBA-6651-449B-8F4618705B1D}"/>
              </a:ext>
            </a:extLst>
          </p:cNvPr>
          <p:cNvCxnSpPr>
            <a:cxnSpLocks/>
          </p:cNvCxnSpPr>
          <p:nvPr/>
        </p:nvCxnSpPr>
        <p:spPr bwMode="auto">
          <a:xfrm>
            <a:off x="2074665" y="4191000"/>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41" name="사각형: 둥근 모서리 40">
            <a:extLst>
              <a:ext uri="{FF2B5EF4-FFF2-40B4-BE49-F238E27FC236}">
                <a16:creationId xmlns:a16="http://schemas.microsoft.com/office/drawing/2014/main" id="{BD5EE03A-946A-22C3-3FB2-E04BF7DA7EA5}"/>
              </a:ext>
            </a:extLst>
          </p:cNvPr>
          <p:cNvSpPr/>
          <p:nvPr/>
        </p:nvSpPr>
        <p:spPr bwMode="auto">
          <a:xfrm>
            <a:off x="2153682" y="5715000"/>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44" name="사각형: 둥근 모서리 43">
            <a:extLst>
              <a:ext uri="{FF2B5EF4-FFF2-40B4-BE49-F238E27FC236}">
                <a16:creationId xmlns:a16="http://schemas.microsoft.com/office/drawing/2014/main" id="{ECC384DB-BC2F-058D-89B3-4F1FC0BCB042}"/>
              </a:ext>
            </a:extLst>
          </p:cNvPr>
          <p:cNvSpPr/>
          <p:nvPr/>
        </p:nvSpPr>
        <p:spPr bwMode="auto">
          <a:xfrm>
            <a:off x="1606301" y="6086449"/>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88" name="그룹 87">
            <a:extLst>
              <a:ext uri="{FF2B5EF4-FFF2-40B4-BE49-F238E27FC236}">
                <a16:creationId xmlns:a16="http://schemas.microsoft.com/office/drawing/2014/main" id="{A92AEDEA-FB62-E175-78D8-14EBA1904324}"/>
              </a:ext>
            </a:extLst>
          </p:cNvPr>
          <p:cNvGrpSpPr/>
          <p:nvPr/>
        </p:nvGrpSpPr>
        <p:grpSpPr>
          <a:xfrm>
            <a:off x="4132453" y="5667162"/>
            <a:ext cx="1657178" cy="439035"/>
            <a:chOff x="3667760" y="5754569"/>
            <a:chExt cx="1657178" cy="439035"/>
          </a:xfrm>
        </p:grpSpPr>
        <p:sp>
          <p:nvSpPr>
            <p:cNvPr id="58" name="사각형: 둥근 모서리 57">
              <a:extLst>
                <a:ext uri="{FF2B5EF4-FFF2-40B4-BE49-F238E27FC236}">
                  <a16:creationId xmlns:a16="http://schemas.microsoft.com/office/drawing/2014/main" id="{7B665DA1-55A6-0902-D1E2-F8119B814C29}"/>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59" name="사각형: 둥근 모서리 58">
              <a:extLst>
                <a:ext uri="{FF2B5EF4-FFF2-40B4-BE49-F238E27FC236}">
                  <a16:creationId xmlns:a16="http://schemas.microsoft.com/office/drawing/2014/main" id="{F63F5C78-4276-3029-7B20-78E808D88E64}"/>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0" name="사각형: 둥근 모서리 59">
              <a:extLst>
                <a:ext uri="{FF2B5EF4-FFF2-40B4-BE49-F238E27FC236}">
                  <a16:creationId xmlns:a16="http://schemas.microsoft.com/office/drawing/2014/main" id="{ADA42B69-4A8F-7E7A-3F59-309438323AB9}"/>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61" name="사각형: 둥근 모서리 60">
              <a:extLst>
                <a:ext uri="{FF2B5EF4-FFF2-40B4-BE49-F238E27FC236}">
                  <a16:creationId xmlns:a16="http://schemas.microsoft.com/office/drawing/2014/main" id="{38DE5CA8-F577-5EAB-9A33-E934E87A7781}"/>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63" name="사각형: 둥근 모서리 62">
            <a:extLst>
              <a:ext uri="{FF2B5EF4-FFF2-40B4-BE49-F238E27FC236}">
                <a16:creationId xmlns:a16="http://schemas.microsoft.com/office/drawing/2014/main" id="{B1E8FD36-02A1-06CC-8ADF-CDDBB0366E66}"/>
              </a:ext>
            </a:extLst>
          </p:cNvPr>
          <p:cNvSpPr/>
          <p:nvPr/>
        </p:nvSpPr>
        <p:spPr bwMode="auto">
          <a:xfrm>
            <a:off x="2163099" y="5221414"/>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5" name="사각형: 둥근 모서리 64">
            <a:extLst>
              <a:ext uri="{FF2B5EF4-FFF2-40B4-BE49-F238E27FC236}">
                <a16:creationId xmlns:a16="http://schemas.microsoft.com/office/drawing/2014/main" id="{AB82523D-3C59-A904-0133-C4590067B66A}"/>
              </a:ext>
            </a:extLst>
          </p:cNvPr>
          <p:cNvSpPr/>
          <p:nvPr/>
        </p:nvSpPr>
        <p:spPr bwMode="auto">
          <a:xfrm>
            <a:off x="2172517" y="4191000"/>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FEACE3DF-C5D3-89FF-366A-EC4737334C14}"/>
              </a:ext>
            </a:extLst>
          </p:cNvPr>
          <p:cNvSpPr/>
          <p:nvPr/>
        </p:nvSpPr>
        <p:spPr bwMode="auto">
          <a:xfrm>
            <a:off x="1606301" y="596385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BDC3A5BD-88BD-D226-85A8-1C29050E4969}"/>
              </a:ext>
            </a:extLst>
          </p:cNvPr>
          <p:cNvSpPr/>
          <p:nvPr/>
        </p:nvSpPr>
        <p:spPr bwMode="auto">
          <a:xfrm>
            <a:off x="1606301" y="584395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0" name="사각형: 둥근 모서리 69">
            <a:extLst>
              <a:ext uri="{FF2B5EF4-FFF2-40B4-BE49-F238E27FC236}">
                <a16:creationId xmlns:a16="http://schemas.microsoft.com/office/drawing/2014/main" id="{354F5A35-BDBA-9927-52A4-4AB28CE0631F}"/>
              </a:ext>
            </a:extLst>
          </p:cNvPr>
          <p:cNvSpPr/>
          <p:nvPr/>
        </p:nvSpPr>
        <p:spPr bwMode="auto">
          <a:xfrm>
            <a:off x="1606301" y="571500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5" name="사각형: 둥근 모서리 74">
            <a:extLst>
              <a:ext uri="{FF2B5EF4-FFF2-40B4-BE49-F238E27FC236}">
                <a16:creationId xmlns:a16="http://schemas.microsoft.com/office/drawing/2014/main" id="{05C4C51D-DA5E-2EB1-EBBC-C69FB5DE781C}"/>
              </a:ext>
            </a:extLst>
          </p:cNvPr>
          <p:cNvSpPr/>
          <p:nvPr/>
        </p:nvSpPr>
        <p:spPr bwMode="auto">
          <a:xfrm>
            <a:off x="1606823" y="5592863"/>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6" name="사각형: 둥근 모서리 75">
            <a:extLst>
              <a:ext uri="{FF2B5EF4-FFF2-40B4-BE49-F238E27FC236}">
                <a16:creationId xmlns:a16="http://schemas.microsoft.com/office/drawing/2014/main" id="{FFF3AABC-71E8-752A-4B5A-4BDBE3EAB897}"/>
              </a:ext>
            </a:extLst>
          </p:cNvPr>
          <p:cNvSpPr/>
          <p:nvPr/>
        </p:nvSpPr>
        <p:spPr bwMode="auto">
          <a:xfrm>
            <a:off x="1606823" y="547027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7" name="사각형: 둥근 모서리 76">
            <a:extLst>
              <a:ext uri="{FF2B5EF4-FFF2-40B4-BE49-F238E27FC236}">
                <a16:creationId xmlns:a16="http://schemas.microsoft.com/office/drawing/2014/main" id="{38FB6656-C716-5003-F070-E704304D1EAE}"/>
              </a:ext>
            </a:extLst>
          </p:cNvPr>
          <p:cNvSpPr/>
          <p:nvPr/>
        </p:nvSpPr>
        <p:spPr bwMode="auto">
          <a:xfrm>
            <a:off x="1606823" y="535036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8" name="사각형: 둥근 모서리 77">
            <a:extLst>
              <a:ext uri="{FF2B5EF4-FFF2-40B4-BE49-F238E27FC236}">
                <a16:creationId xmlns:a16="http://schemas.microsoft.com/office/drawing/2014/main" id="{FC511024-ED9D-48D7-F212-5E87E519D8EF}"/>
              </a:ext>
            </a:extLst>
          </p:cNvPr>
          <p:cNvSpPr/>
          <p:nvPr/>
        </p:nvSpPr>
        <p:spPr bwMode="auto">
          <a:xfrm>
            <a:off x="1606823" y="522141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9" name="사각형: 둥근 모서리 78">
            <a:extLst>
              <a:ext uri="{FF2B5EF4-FFF2-40B4-BE49-F238E27FC236}">
                <a16:creationId xmlns:a16="http://schemas.microsoft.com/office/drawing/2014/main" id="{DBCBDB0A-8286-EF6B-8A91-27E8373331FF}"/>
              </a:ext>
            </a:extLst>
          </p:cNvPr>
          <p:cNvSpPr/>
          <p:nvPr/>
        </p:nvSpPr>
        <p:spPr bwMode="auto">
          <a:xfrm>
            <a:off x="1606301" y="509251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0" name="사각형: 둥근 모서리 79">
            <a:extLst>
              <a:ext uri="{FF2B5EF4-FFF2-40B4-BE49-F238E27FC236}">
                <a16:creationId xmlns:a16="http://schemas.microsoft.com/office/drawing/2014/main" id="{C488D2C4-C7A3-FDE4-7372-632CDA1C4A9E}"/>
              </a:ext>
            </a:extLst>
          </p:cNvPr>
          <p:cNvSpPr/>
          <p:nvPr/>
        </p:nvSpPr>
        <p:spPr bwMode="auto">
          <a:xfrm>
            <a:off x="1606301" y="4969925"/>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1" name="사각형: 둥근 모서리 80">
            <a:extLst>
              <a:ext uri="{FF2B5EF4-FFF2-40B4-BE49-F238E27FC236}">
                <a16:creationId xmlns:a16="http://schemas.microsoft.com/office/drawing/2014/main" id="{51A6E556-E015-16C1-BCA7-A74C4E0B7447}"/>
              </a:ext>
            </a:extLst>
          </p:cNvPr>
          <p:cNvSpPr/>
          <p:nvPr/>
        </p:nvSpPr>
        <p:spPr bwMode="auto">
          <a:xfrm>
            <a:off x="1606301" y="4850017"/>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2" name="사각형: 둥근 모서리 81">
            <a:extLst>
              <a:ext uri="{FF2B5EF4-FFF2-40B4-BE49-F238E27FC236}">
                <a16:creationId xmlns:a16="http://schemas.microsoft.com/office/drawing/2014/main" id="{3CAF423D-FFBF-B3C3-AE6D-C7B5D5A80539}"/>
              </a:ext>
            </a:extLst>
          </p:cNvPr>
          <p:cNvSpPr/>
          <p:nvPr/>
        </p:nvSpPr>
        <p:spPr bwMode="auto">
          <a:xfrm>
            <a:off x="1606301" y="4721067"/>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3" name="사각형: 둥근 모서리 82">
            <a:extLst>
              <a:ext uri="{FF2B5EF4-FFF2-40B4-BE49-F238E27FC236}">
                <a16:creationId xmlns:a16="http://schemas.microsoft.com/office/drawing/2014/main" id="{005B3FDD-50D6-042B-7817-86C9A084F384}"/>
              </a:ext>
            </a:extLst>
          </p:cNvPr>
          <p:cNvSpPr/>
          <p:nvPr/>
        </p:nvSpPr>
        <p:spPr bwMode="auto">
          <a:xfrm>
            <a:off x="1601652" y="459216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4" name="사각형: 둥근 모서리 83">
            <a:extLst>
              <a:ext uri="{FF2B5EF4-FFF2-40B4-BE49-F238E27FC236}">
                <a16:creationId xmlns:a16="http://schemas.microsoft.com/office/drawing/2014/main" id="{252D7A7E-D725-8ED7-A226-103DA0F20325}"/>
              </a:ext>
            </a:extLst>
          </p:cNvPr>
          <p:cNvSpPr/>
          <p:nvPr/>
        </p:nvSpPr>
        <p:spPr bwMode="auto">
          <a:xfrm>
            <a:off x="1601652" y="446957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5" name="사각형: 둥근 모서리 84">
            <a:extLst>
              <a:ext uri="{FF2B5EF4-FFF2-40B4-BE49-F238E27FC236}">
                <a16:creationId xmlns:a16="http://schemas.microsoft.com/office/drawing/2014/main" id="{606719D4-163B-8FCD-0648-A8EC5F06F0AE}"/>
              </a:ext>
            </a:extLst>
          </p:cNvPr>
          <p:cNvSpPr/>
          <p:nvPr/>
        </p:nvSpPr>
        <p:spPr bwMode="auto">
          <a:xfrm>
            <a:off x="1601652" y="434967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6" name="사각형: 둥근 모서리 85">
            <a:extLst>
              <a:ext uri="{FF2B5EF4-FFF2-40B4-BE49-F238E27FC236}">
                <a16:creationId xmlns:a16="http://schemas.microsoft.com/office/drawing/2014/main" id="{59755A43-710C-27BB-C604-0D26282EEA4A}"/>
              </a:ext>
            </a:extLst>
          </p:cNvPr>
          <p:cNvSpPr/>
          <p:nvPr/>
        </p:nvSpPr>
        <p:spPr bwMode="auto">
          <a:xfrm>
            <a:off x="1601652" y="422072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87" name="사각형: 둥근 모서리 86">
            <a:extLst>
              <a:ext uri="{FF2B5EF4-FFF2-40B4-BE49-F238E27FC236}">
                <a16:creationId xmlns:a16="http://schemas.microsoft.com/office/drawing/2014/main" id="{38E6ED52-4379-B832-1B80-B80DACB30B2F}"/>
              </a:ext>
            </a:extLst>
          </p:cNvPr>
          <p:cNvSpPr/>
          <p:nvPr/>
        </p:nvSpPr>
        <p:spPr bwMode="auto">
          <a:xfrm>
            <a:off x="2977476" y="5216732"/>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cxnSp>
        <p:nvCxnSpPr>
          <p:cNvPr id="89" name="직선 연결선 88">
            <a:extLst>
              <a:ext uri="{FF2B5EF4-FFF2-40B4-BE49-F238E27FC236}">
                <a16:creationId xmlns:a16="http://schemas.microsoft.com/office/drawing/2014/main" id="{2CC0DD13-291C-BF98-0D40-6D33F4E694C8}"/>
              </a:ext>
            </a:extLst>
          </p:cNvPr>
          <p:cNvCxnSpPr/>
          <p:nvPr/>
        </p:nvCxnSpPr>
        <p:spPr bwMode="auto">
          <a:xfrm>
            <a:off x="7181634" y="6202403"/>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90" name="직선 화살표 연결선 89">
            <a:extLst>
              <a:ext uri="{FF2B5EF4-FFF2-40B4-BE49-F238E27FC236}">
                <a16:creationId xmlns:a16="http://schemas.microsoft.com/office/drawing/2014/main" id="{F8863E42-4466-3F1A-544F-2A1E1AA0F332}"/>
              </a:ext>
            </a:extLst>
          </p:cNvPr>
          <p:cNvCxnSpPr>
            <a:cxnSpLocks/>
          </p:cNvCxnSpPr>
          <p:nvPr/>
        </p:nvCxnSpPr>
        <p:spPr bwMode="auto">
          <a:xfrm>
            <a:off x="7457880" y="4193509"/>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91" name="사각형: 둥근 모서리 90">
            <a:extLst>
              <a:ext uri="{FF2B5EF4-FFF2-40B4-BE49-F238E27FC236}">
                <a16:creationId xmlns:a16="http://schemas.microsoft.com/office/drawing/2014/main" id="{956C929A-F1C8-CC3B-AB3F-14F64C964CA2}"/>
              </a:ext>
            </a:extLst>
          </p:cNvPr>
          <p:cNvSpPr/>
          <p:nvPr/>
        </p:nvSpPr>
        <p:spPr bwMode="auto">
          <a:xfrm>
            <a:off x="7536897" y="5717509"/>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92" name="사각형: 둥근 모서리 91">
            <a:extLst>
              <a:ext uri="{FF2B5EF4-FFF2-40B4-BE49-F238E27FC236}">
                <a16:creationId xmlns:a16="http://schemas.microsoft.com/office/drawing/2014/main" id="{A8B634C1-33B8-304F-899C-6C942F49E35A}"/>
              </a:ext>
            </a:extLst>
          </p:cNvPr>
          <p:cNvSpPr/>
          <p:nvPr/>
        </p:nvSpPr>
        <p:spPr bwMode="auto">
          <a:xfrm>
            <a:off x="6989516" y="6088958"/>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93" name="그룹 92">
            <a:extLst>
              <a:ext uri="{FF2B5EF4-FFF2-40B4-BE49-F238E27FC236}">
                <a16:creationId xmlns:a16="http://schemas.microsoft.com/office/drawing/2014/main" id="{6FFDAE7B-ACBF-DF46-B72E-3EBA829751B6}"/>
              </a:ext>
            </a:extLst>
          </p:cNvPr>
          <p:cNvGrpSpPr/>
          <p:nvPr/>
        </p:nvGrpSpPr>
        <p:grpSpPr>
          <a:xfrm>
            <a:off x="9239422" y="5669671"/>
            <a:ext cx="1657178" cy="439035"/>
            <a:chOff x="3667760" y="5754569"/>
            <a:chExt cx="1657178" cy="439035"/>
          </a:xfrm>
        </p:grpSpPr>
        <p:sp>
          <p:nvSpPr>
            <p:cNvPr id="94" name="사각형: 둥근 모서리 93">
              <a:extLst>
                <a:ext uri="{FF2B5EF4-FFF2-40B4-BE49-F238E27FC236}">
                  <a16:creationId xmlns:a16="http://schemas.microsoft.com/office/drawing/2014/main" id="{DF1731A8-B7C0-26CA-D081-C3D45E18C3A7}"/>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95" name="사각형: 둥근 모서리 94">
              <a:extLst>
                <a:ext uri="{FF2B5EF4-FFF2-40B4-BE49-F238E27FC236}">
                  <a16:creationId xmlns:a16="http://schemas.microsoft.com/office/drawing/2014/main" id="{CD0574F5-8F54-E0F4-3CF1-01B917DA7244}"/>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96" name="사각형: 둥근 모서리 95">
              <a:extLst>
                <a:ext uri="{FF2B5EF4-FFF2-40B4-BE49-F238E27FC236}">
                  <a16:creationId xmlns:a16="http://schemas.microsoft.com/office/drawing/2014/main" id="{4698C81E-E914-3135-22B8-E368A23B57BF}"/>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97" name="사각형: 둥근 모서리 96">
              <a:extLst>
                <a:ext uri="{FF2B5EF4-FFF2-40B4-BE49-F238E27FC236}">
                  <a16:creationId xmlns:a16="http://schemas.microsoft.com/office/drawing/2014/main" id="{2FC3AE69-D84D-5219-5C5F-CCE7103CEF84}"/>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98" name="사각형: 둥근 모서리 97">
            <a:extLst>
              <a:ext uri="{FF2B5EF4-FFF2-40B4-BE49-F238E27FC236}">
                <a16:creationId xmlns:a16="http://schemas.microsoft.com/office/drawing/2014/main" id="{6F93CB83-5860-FC32-C711-69797C169BEF}"/>
              </a:ext>
            </a:extLst>
          </p:cNvPr>
          <p:cNvSpPr/>
          <p:nvPr/>
        </p:nvSpPr>
        <p:spPr bwMode="auto">
          <a:xfrm>
            <a:off x="7546314" y="5223923"/>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99" name="사각형: 둥근 모서리 98">
            <a:extLst>
              <a:ext uri="{FF2B5EF4-FFF2-40B4-BE49-F238E27FC236}">
                <a16:creationId xmlns:a16="http://schemas.microsoft.com/office/drawing/2014/main" id="{E5931253-903F-A478-3C2F-D7C913CB9870}"/>
              </a:ext>
            </a:extLst>
          </p:cNvPr>
          <p:cNvSpPr/>
          <p:nvPr/>
        </p:nvSpPr>
        <p:spPr bwMode="auto">
          <a:xfrm>
            <a:off x="7555732" y="4193509"/>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00" name="사각형: 둥근 모서리 99">
            <a:extLst>
              <a:ext uri="{FF2B5EF4-FFF2-40B4-BE49-F238E27FC236}">
                <a16:creationId xmlns:a16="http://schemas.microsoft.com/office/drawing/2014/main" id="{A46DD802-7C16-1FA5-79D6-95E8DE87473F}"/>
              </a:ext>
            </a:extLst>
          </p:cNvPr>
          <p:cNvSpPr/>
          <p:nvPr/>
        </p:nvSpPr>
        <p:spPr bwMode="auto">
          <a:xfrm>
            <a:off x="6989516" y="5966367"/>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1" name="사각형: 둥근 모서리 100">
            <a:extLst>
              <a:ext uri="{FF2B5EF4-FFF2-40B4-BE49-F238E27FC236}">
                <a16:creationId xmlns:a16="http://schemas.microsoft.com/office/drawing/2014/main" id="{D77F7974-5C45-606D-8119-7712F4D9B408}"/>
              </a:ext>
            </a:extLst>
          </p:cNvPr>
          <p:cNvSpPr/>
          <p:nvPr/>
        </p:nvSpPr>
        <p:spPr bwMode="auto">
          <a:xfrm>
            <a:off x="6989516" y="584645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2" name="사각형: 둥근 모서리 101">
            <a:extLst>
              <a:ext uri="{FF2B5EF4-FFF2-40B4-BE49-F238E27FC236}">
                <a16:creationId xmlns:a16="http://schemas.microsoft.com/office/drawing/2014/main" id="{9B014EDC-C860-B752-42A5-218B58259155}"/>
              </a:ext>
            </a:extLst>
          </p:cNvPr>
          <p:cNvSpPr/>
          <p:nvPr/>
        </p:nvSpPr>
        <p:spPr bwMode="auto">
          <a:xfrm>
            <a:off x="6989516" y="571750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3" name="사각형: 둥근 모서리 102">
            <a:extLst>
              <a:ext uri="{FF2B5EF4-FFF2-40B4-BE49-F238E27FC236}">
                <a16:creationId xmlns:a16="http://schemas.microsoft.com/office/drawing/2014/main" id="{089395B4-5372-0BC9-5F97-695EF23E9E8F}"/>
              </a:ext>
            </a:extLst>
          </p:cNvPr>
          <p:cNvSpPr/>
          <p:nvPr/>
        </p:nvSpPr>
        <p:spPr bwMode="auto">
          <a:xfrm>
            <a:off x="6990038" y="5595372"/>
            <a:ext cx="378184" cy="103659"/>
          </a:xfrm>
          <a:prstGeom prst="round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4" name="사각형: 둥근 모서리 103">
            <a:extLst>
              <a:ext uri="{FF2B5EF4-FFF2-40B4-BE49-F238E27FC236}">
                <a16:creationId xmlns:a16="http://schemas.microsoft.com/office/drawing/2014/main" id="{1E034832-A575-3365-F396-DC308F4517EB}"/>
              </a:ext>
            </a:extLst>
          </p:cNvPr>
          <p:cNvSpPr/>
          <p:nvPr/>
        </p:nvSpPr>
        <p:spPr bwMode="auto">
          <a:xfrm>
            <a:off x="6990038" y="547278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5" name="사각형: 둥근 모서리 104">
            <a:extLst>
              <a:ext uri="{FF2B5EF4-FFF2-40B4-BE49-F238E27FC236}">
                <a16:creationId xmlns:a16="http://schemas.microsoft.com/office/drawing/2014/main" id="{FEE41FE8-9F92-E4B4-0A8A-9EF4C334D8F5}"/>
              </a:ext>
            </a:extLst>
          </p:cNvPr>
          <p:cNvSpPr/>
          <p:nvPr/>
        </p:nvSpPr>
        <p:spPr bwMode="auto">
          <a:xfrm>
            <a:off x="6990038" y="535287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6" name="사각형: 둥근 모서리 105">
            <a:extLst>
              <a:ext uri="{FF2B5EF4-FFF2-40B4-BE49-F238E27FC236}">
                <a16:creationId xmlns:a16="http://schemas.microsoft.com/office/drawing/2014/main" id="{5D63A624-1A2D-3818-45A3-F442F3409EB3}"/>
              </a:ext>
            </a:extLst>
          </p:cNvPr>
          <p:cNvSpPr/>
          <p:nvPr/>
        </p:nvSpPr>
        <p:spPr bwMode="auto">
          <a:xfrm>
            <a:off x="6990038" y="522392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7" name="사각형: 둥근 모서리 106">
            <a:extLst>
              <a:ext uri="{FF2B5EF4-FFF2-40B4-BE49-F238E27FC236}">
                <a16:creationId xmlns:a16="http://schemas.microsoft.com/office/drawing/2014/main" id="{3ECC893C-6470-5049-8AA6-698F0C179682}"/>
              </a:ext>
            </a:extLst>
          </p:cNvPr>
          <p:cNvSpPr/>
          <p:nvPr/>
        </p:nvSpPr>
        <p:spPr bwMode="auto">
          <a:xfrm>
            <a:off x="6989516" y="5095025"/>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8" name="사각형: 둥근 모서리 107">
            <a:extLst>
              <a:ext uri="{FF2B5EF4-FFF2-40B4-BE49-F238E27FC236}">
                <a16:creationId xmlns:a16="http://schemas.microsoft.com/office/drawing/2014/main" id="{CFA2A850-438E-213E-4846-0B326F04FBBD}"/>
              </a:ext>
            </a:extLst>
          </p:cNvPr>
          <p:cNvSpPr/>
          <p:nvPr/>
        </p:nvSpPr>
        <p:spPr bwMode="auto">
          <a:xfrm>
            <a:off x="6989516" y="497243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09" name="사각형: 둥근 모서리 108">
            <a:extLst>
              <a:ext uri="{FF2B5EF4-FFF2-40B4-BE49-F238E27FC236}">
                <a16:creationId xmlns:a16="http://schemas.microsoft.com/office/drawing/2014/main" id="{4966F76F-122F-E767-D009-A6AEE9B9EC94}"/>
              </a:ext>
            </a:extLst>
          </p:cNvPr>
          <p:cNvSpPr/>
          <p:nvPr/>
        </p:nvSpPr>
        <p:spPr bwMode="auto">
          <a:xfrm>
            <a:off x="6989516" y="485252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0" name="사각형: 둥근 모서리 109">
            <a:extLst>
              <a:ext uri="{FF2B5EF4-FFF2-40B4-BE49-F238E27FC236}">
                <a16:creationId xmlns:a16="http://schemas.microsoft.com/office/drawing/2014/main" id="{D64AAB2F-1443-F1B9-98FD-3443378E88E1}"/>
              </a:ext>
            </a:extLst>
          </p:cNvPr>
          <p:cNvSpPr/>
          <p:nvPr/>
        </p:nvSpPr>
        <p:spPr bwMode="auto">
          <a:xfrm>
            <a:off x="6989516" y="472357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1" name="사각형: 둥근 모서리 110">
            <a:extLst>
              <a:ext uri="{FF2B5EF4-FFF2-40B4-BE49-F238E27FC236}">
                <a16:creationId xmlns:a16="http://schemas.microsoft.com/office/drawing/2014/main" id="{2F5CD956-2C15-CA50-E7DE-6BDDF0EF0AC8}"/>
              </a:ext>
            </a:extLst>
          </p:cNvPr>
          <p:cNvSpPr/>
          <p:nvPr/>
        </p:nvSpPr>
        <p:spPr bwMode="auto">
          <a:xfrm>
            <a:off x="6984867" y="459467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2" name="사각형: 둥근 모서리 111">
            <a:extLst>
              <a:ext uri="{FF2B5EF4-FFF2-40B4-BE49-F238E27FC236}">
                <a16:creationId xmlns:a16="http://schemas.microsoft.com/office/drawing/2014/main" id="{6B8AAD2E-7910-BA33-48BE-72F8B3B8E780}"/>
              </a:ext>
            </a:extLst>
          </p:cNvPr>
          <p:cNvSpPr/>
          <p:nvPr/>
        </p:nvSpPr>
        <p:spPr bwMode="auto">
          <a:xfrm>
            <a:off x="6984867" y="4472087"/>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3" name="사각형: 둥근 모서리 112">
            <a:extLst>
              <a:ext uri="{FF2B5EF4-FFF2-40B4-BE49-F238E27FC236}">
                <a16:creationId xmlns:a16="http://schemas.microsoft.com/office/drawing/2014/main" id="{9D5DFBAF-4C07-7103-295C-B84E8550F4AC}"/>
              </a:ext>
            </a:extLst>
          </p:cNvPr>
          <p:cNvSpPr/>
          <p:nvPr/>
        </p:nvSpPr>
        <p:spPr bwMode="auto">
          <a:xfrm>
            <a:off x="6984867" y="435217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4" name="사각형: 둥근 모서리 113">
            <a:extLst>
              <a:ext uri="{FF2B5EF4-FFF2-40B4-BE49-F238E27FC236}">
                <a16:creationId xmlns:a16="http://schemas.microsoft.com/office/drawing/2014/main" id="{7DEBB84B-AFC1-2629-BC59-94EF71B36138}"/>
              </a:ext>
            </a:extLst>
          </p:cNvPr>
          <p:cNvSpPr/>
          <p:nvPr/>
        </p:nvSpPr>
        <p:spPr bwMode="auto">
          <a:xfrm>
            <a:off x="6984867" y="422322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15" name="사각형: 둥근 모서리 114">
            <a:extLst>
              <a:ext uri="{FF2B5EF4-FFF2-40B4-BE49-F238E27FC236}">
                <a16:creationId xmlns:a16="http://schemas.microsoft.com/office/drawing/2014/main" id="{6BB26FB2-F15D-BCEC-D9C6-7DEFFE56AAC3}"/>
              </a:ext>
            </a:extLst>
          </p:cNvPr>
          <p:cNvSpPr/>
          <p:nvPr/>
        </p:nvSpPr>
        <p:spPr bwMode="auto">
          <a:xfrm>
            <a:off x="8351274" y="4747857"/>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16" name="사각형: 둥근 모서리 115">
            <a:extLst>
              <a:ext uri="{FF2B5EF4-FFF2-40B4-BE49-F238E27FC236}">
                <a16:creationId xmlns:a16="http://schemas.microsoft.com/office/drawing/2014/main" id="{99E7AC3D-9D48-3995-4B36-DF3A9774E6EB}"/>
              </a:ext>
            </a:extLst>
          </p:cNvPr>
          <p:cNvSpPr/>
          <p:nvPr/>
        </p:nvSpPr>
        <p:spPr>
          <a:xfrm>
            <a:off x="2977476" y="3784533"/>
            <a:ext cx="1670724"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&lt;NPCA p-channel within an S80&gt;</a:t>
            </a:r>
            <a:endParaRPr lang="ko-KR" altLang="en-US" sz="800" dirty="0">
              <a:solidFill>
                <a:schemeClr val="tx1"/>
              </a:solidFill>
            </a:endParaRPr>
          </a:p>
        </p:txBody>
      </p:sp>
      <p:sp>
        <p:nvSpPr>
          <p:cNvPr id="117" name="사각형: 둥근 모서리 116">
            <a:extLst>
              <a:ext uri="{FF2B5EF4-FFF2-40B4-BE49-F238E27FC236}">
                <a16:creationId xmlns:a16="http://schemas.microsoft.com/office/drawing/2014/main" id="{C6B380AE-9F8B-F2F5-B0AC-B139BAD33F98}"/>
              </a:ext>
            </a:extLst>
          </p:cNvPr>
          <p:cNvSpPr/>
          <p:nvPr/>
        </p:nvSpPr>
        <p:spPr>
          <a:xfrm>
            <a:off x="7515912" y="3801645"/>
            <a:ext cx="1670724"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&lt;NPCA p-channel within an S160&gt;</a:t>
            </a:r>
            <a:endParaRPr lang="ko-KR" altLang="en-US" sz="800" dirty="0">
              <a:solidFill>
                <a:schemeClr val="tx1"/>
              </a:solidFill>
            </a:endParaRPr>
          </a:p>
        </p:txBody>
      </p:sp>
    </p:spTree>
    <p:extLst>
      <p:ext uri="{BB962C8B-B14F-4D97-AF65-F5344CB8AC3E}">
        <p14:creationId xmlns:p14="http://schemas.microsoft.com/office/powerpoint/2010/main" val="224678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BBC89-F958-831D-462D-3C4C53C33C93}"/>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BDF81E2B-FC66-273D-3F4E-0BE79185E816}"/>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4DF5127E-07A2-04CB-7B4A-655EBBD56EC5}"/>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D792134D-8F16-4D93-5D94-DF16F9CD5A97}"/>
              </a:ext>
            </a:extLst>
          </p:cNvPr>
          <p:cNvSpPr>
            <a:spLocks noGrp="1"/>
          </p:cNvSpPr>
          <p:nvPr>
            <p:ph type="title"/>
          </p:nvPr>
        </p:nvSpPr>
        <p:spPr>
          <a:xfrm>
            <a:off x="914401" y="685801"/>
            <a:ext cx="10361084" cy="1065213"/>
          </a:xfrm>
        </p:spPr>
        <p:txBody>
          <a:bodyPr/>
          <a:lstStyle/>
          <a:p>
            <a:r>
              <a:rPr lang="en-US" altLang="ko-KR" dirty="0"/>
              <a:t>Potential ambiguity / BW efficiency (2/3) </a:t>
            </a:r>
            <a:endParaRPr lang="en-US" dirty="0"/>
          </a:p>
        </p:txBody>
      </p:sp>
      <p:sp>
        <p:nvSpPr>
          <p:cNvPr id="14" name="Slide Number Placeholder 5">
            <a:extLst>
              <a:ext uri="{FF2B5EF4-FFF2-40B4-BE49-F238E27FC236}">
                <a16:creationId xmlns:a16="http://schemas.microsoft.com/office/drawing/2014/main" id="{0843F057-8761-8A7B-DBA5-6A0A64E243A6}"/>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34F44E93-3933-C597-9A89-0AE9B909181B}"/>
              </a:ext>
            </a:extLst>
          </p:cNvPr>
          <p:cNvSpPr>
            <a:spLocks noGrp="1"/>
          </p:cNvSpPr>
          <p:nvPr>
            <p:ph idx="1"/>
          </p:nvPr>
        </p:nvSpPr>
        <p:spPr>
          <a:xfrm>
            <a:off x="914399" y="1752600"/>
            <a:ext cx="10820401" cy="4343400"/>
          </a:xfrm>
        </p:spPr>
        <p:txBody>
          <a:bodyPr/>
          <a:lstStyle/>
          <a:p>
            <a:pPr>
              <a:buFont typeface="Arial" panose="020B0604020202020204" pitchFamily="34" charset="0"/>
              <a:buChar char="•"/>
            </a:pPr>
            <a:r>
              <a:rPr lang="en-US" altLang="ko-KR" sz="2000" dirty="0"/>
              <a:t>However, following a channel configuration based only on the primary segment including the NPCA p-channel may lead to ambiguity between NPCA STAs </a:t>
            </a:r>
          </a:p>
          <a:p>
            <a:pPr lvl="1">
              <a:buFont typeface="Arial" panose="020B0604020202020204" pitchFamily="34" charset="0"/>
              <a:buChar char="•"/>
            </a:pPr>
            <a:r>
              <a:rPr lang="en-US" altLang="ko-KR" sz="1600" dirty="0"/>
              <a:t>For example, NPCA AP and NPCA non-AP STAs may interpret the secondary segment differently</a:t>
            </a:r>
          </a:p>
          <a:p>
            <a:pPr>
              <a:buFont typeface="Arial" panose="020B0604020202020204" pitchFamily="34" charset="0"/>
              <a:buChar char="•"/>
            </a:pPr>
            <a:r>
              <a:rPr lang="en-US" altLang="ko-KR" sz="2000" dirty="0"/>
              <a:t>To prevent malfunction due to misaligned channel segments between NPCA STAs, explicitly sharing the full channel configuration can resolve these ambiguity issues</a:t>
            </a:r>
          </a:p>
          <a:p>
            <a:pPr>
              <a:buFont typeface="Arial" panose="020B0604020202020204" pitchFamily="34" charset="0"/>
              <a:buChar char="•"/>
            </a:pPr>
            <a:r>
              <a:rPr lang="en-US" altLang="ko-KR" sz="2000" dirty="0"/>
              <a:t>Moreover, it can offer advantages if the explicit configuration is designed in a bandwidth-efficient manner</a:t>
            </a:r>
          </a:p>
          <a:p>
            <a:pPr lvl="1">
              <a:buFont typeface="Arial" panose="020B0604020202020204" pitchFamily="34" charset="0"/>
              <a:buChar char="•"/>
            </a:pPr>
            <a:r>
              <a:rPr lang="en-US" altLang="ko-KR" sz="1600" dirty="0"/>
              <a:t>A simple method is to configure the full channel allocation across the BSS BW to enable the use of a larger BW during NPCA operation</a:t>
            </a:r>
          </a:p>
          <a:p>
            <a:pPr lvl="2">
              <a:buFont typeface="Arial" panose="020B0604020202020204" pitchFamily="34" charset="0"/>
              <a:buChar char="•"/>
            </a:pPr>
            <a:r>
              <a:rPr lang="en-US" altLang="ko-KR" sz="1600" dirty="0"/>
              <a:t>By enabling the user of larger BW, when the NPCA AP advertises the NPCA disabled subchannel bitmap which contains information about punctured subchannels, the number of candidate of subchannels available for puncturing may increase</a:t>
            </a:r>
          </a:p>
          <a:p>
            <a:pPr lvl="2">
              <a:buFont typeface="Arial" panose="020B0604020202020204" pitchFamily="34" charset="0"/>
              <a:buChar char="•"/>
            </a:pPr>
            <a:r>
              <a:rPr lang="en-US" altLang="ko-KR" sz="1600" dirty="0"/>
              <a:t>For example, when operating an NPCA BSS with a 320 MHz BW, there is an additional 160 MHz margin compared to operating it at 160 MHz, and by applying puncturing depending on the channel conditions, a wider NPCA BSS BW can be utilized.</a:t>
            </a:r>
          </a:p>
          <a:p>
            <a:pPr lvl="1">
              <a:buFont typeface="Arial" panose="020B0604020202020204" pitchFamily="34" charset="0"/>
              <a:buChar char="•"/>
            </a:pPr>
            <a:endParaRPr lang="en-US" altLang="ko-KR" sz="1600" dirty="0"/>
          </a:p>
        </p:txBody>
      </p:sp>
    </p:spTree>
    <p:extLst>
      <p:ext uri="{BB962C8B-B14F-4D97-AF65-F5344CB8AC3E}">
        <p14:creationId xmlns:p14="http://schemas.microsoft.com/office/powerpoint/2010/main" val="88450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3B220-8F33-535E-A6AA-55A871ED4FE1}"/>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68461FCB-8691-8455-6B78-05E6222A77CA}"/>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30C5D7EA-F2FE-2FFC-30C1-AA97D978F6AD}"/>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0E34256D-6B98-8045-198E-DBDAF1AA3E65}"/>
              </a:ext>
            </a:extLst>
          </p:cNvPr>
          <p:cNvSpPr>
            <a:spLocks noGrp="1"/>
          </p:cNvSpPr>
          <p:nvPr>
            <p:ph type="title"/>
          </p:nvPr>
        </p:nvSpPr>
        <p:spPr>
          <a:xfrm>
            <a:off x="914401" y="685801"/>
            <a:ext cx="10361084" cy="1065213"/>
          </a:xfrm>
        </p:spPr>
        <p:txBody>
          <a:bodyPr/>
          <a:lstStyle/>
          <a:p>
            <a:r>
              <a:rPr lang="en-US" altLang="ko-KR" dirty="0"/>
              <a:t>Potential ambiguity / BW efficiency (3/3) </a:t>
            </a:r>
            <a:endParaRPr lang="en-US" dirty="0"/>
          </a:p>
        </p:txBody>
      </p:sp>
      <p:sp>
        <p:nvSpPr>
          <p:cNvPr id="14" name="Slide Number Placeholder 5">
            <a:extLst>
              <a:ext uri="{FF2B5EF4-FFF2-40B4-BE49-F238E27FC236}">
                <a16:creationId xmlns:a16="http://schemas.microsoft.com/office/drawing/2014/main" id="{66D862E0-F6C8-FF2D-C12C-9603D4C712B9}"/>
              </a:ext>
            </a:extLst>
          </p:cNvPr>
          <p:cNvSpPr>
            <a:spLocks noGrp="1"/>
          </p:cNvSpPr>
          <p:nvPr>
            <p:ph type="sldNum" sz="quarter" idx="4"/>
          </p:nvPr>
        </p:nvSpPr>
        <p:spPr>
          <a:xfrm>
            <a:off x="6474735"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E17AFB86-85D7-9E5E-2837-A221F1103794}"/>
              </a:ext>
            </a:extLst>
          </p:cNvPr>
          <p:cNvSpPr>
            <a:spLocks noGrp="1"/>
          </p:cNvSpPr>
          <p:nvPr>
            <p:ph idx="1"/>
          </p:nvPr>
        </p:nvSpPr>
        <p:spPr>
          <a:xfrm>
            <a:off x="914399" y="1752600"/>
            <a:ext cx="11125200" cy="4343400"/>
          </a:xfrm>
        </p:spPr>
        <p:txBody>
          <a:bodyPr/>
          <a:lstStyle/>
          <a:p>
            <a:pPr>
              <a:buFont typeface="Arial" panose="020B0604020202020204" pitchFamily="34" charset="0"/>
              <a:buChar char="•"/>
            </a:pPr>
            <a:r>
              <a:rPr lang="en-US" altLang="ko-KR" sz="2000" dirty="0"/>
              <a:t>Case 1 and Case 2 represent different interpretations of the secondary segment depending on whether the NPCA p-channel is in S80 or S160</a:t>
            </a:r>
          </a:p>
          <a:p>
            <a:pPr lvl="1">
              <a:buFont typeface="Arial" panose="020B0604020202020204" pitchFamily="34" charset="0"/>
              <a:buChar char="•"/>
            </a:pPr>
            <a:r>
              <a:rPr lang="en-US" altLang="ko-KR" sz="1600" dirty="0"/>
              <a:t>In both scenarios, interpreting the channel as Case 2 is more advantageous than Case 1 because it can utilize a larger BW</a:t>
            </a:r>
          </a:p>
          <a:p>
            <a:pPr>
              <a:buFont typeface="Arial" panose="020B0604020202020204" pitchFamily="34" charset="0"/>
              <a:buChar char="•"/>
            </a:pPr>
            <a:r>
              <a:rPr lang="en-US" altLang="ko-KR" sz="2000" dirty="0"/>
              <a:t>Therefore, it is necessary to explicitly share the channel configuration so that after the NPCA STA switches to the NPCA p-channel, the channel configuration operates according to Case 2</a:t>
            </a:r>
          </a:p>
          <a:p>
            <a:pPr lvl="1">
              <a:buFont typeface="Arial" panose="020B0604020202020204" pitchFamily="34" charset="0"/>
              <a:buChar char="•"/>
            </a:pPr>
            <a:r>
              <a:rPr lang="en-US" altLang="ko-KR" sz="1600" dirty="0"/>
              <a:t>One way to explicitly share the configuration is to reuse parameters such as CCFS0 and CCFS1</a:t>
            </a:r>
          </a:p>
          <a:p>
            <a:pPr lvl="1">
              <a:buFont typeface="Arial" panose="020B0604020202020204" pitchFamily="34" charset="0"/>
              <a:buChar char="•"/>
            </a:pPr>
            <a:r>
              <a:rPr lang="en-US" altLang="ko-KR" sz="1600" dirty="0"/>
              <a:t>These parameters can be included in the NPCA Operation Information field</a:t>
            </a:r>
          </a:p>
          <a:p>
            <a:pPr lvl="1">
              <a:buFont typeface="Arial" panose="020B0604020202020204" pitchFamily="34" charset="0"/>
              <a:buChar char="•"/>
            </a:pPr>
            <a:endParaRPr lang="en-US" altLang="ko-KR" sz="1600" dirty="0"/>
          </a:p>
          <a:p>
            <a:pPr marL="457188" lvl="1" indent="0">
              <a:buNone/>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p:txBody>
      </p:sp>
      <p:sp>
        <p:nvSpPr>
          <p:cNvPr id="2" name="사각형: 둥근 모서리 1">
            <a:extLst>
              <a:ext uri="{FF2B5EF4-FFF2-40B4-BE49-F238E27FC236}">
                <a16:creationId xmlns:a16="http://schemas.microsoft.com/office/drawing/2014/main" id="{2EE6BAA4-9F5C-58CF-61D9-6C5D09503669}"/>
              </a:ext>
            </a:extLst>
          </p:cNvPr>
          <p:cNvSpPr/>
          <p:nvPr/>
        </p:nvSpPr>
        <p:spPr>
          <a:xfrm>
            <a:off x="2607448" y="4089400"/>
            <a:ext cx="777728"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rgbClr val="FF0000"/>
                </a:solidFill>
              </a:rPr>
              <a:t>Case 1</a:t>
            </a:r>
            <a:endParaRPr lang="ko-KR" altLang="en-US" sz="800" dirty="0">
              <a:solidFill>
                <a:srgbClr val="FF0000"/>
              </a:solidFill>
            </a:endParaRPr>
          </a:p>
        </p:txBody>
      </p:sp>
      <p:sp>
        <p:nvSpPr>
          <p:cNvPr id="3" name="사각형: 둥근 모서리 2">
            <a:extLst>
              <a:ext uri="{FF2B5EF4-FFF2-40B4-BE49-F238E27FC236}">
                <a16:creationId xmlns:a16="http://schemas.microsoft.com/office/drawing/2014/main" id="{EE8F45E9-73DF-9F0B-F623-C53C77C4938E}"/>
              </a:ext>
            </a:extLst>
          </p:cNvPr>
          <p:cNvSpPr/>
          <p:nvPr/>
        </p:nvSpPr>
        <p:spPr>
          <a:xfrm>
            <a:off x="3566405" y="4092570"/>
            <a:ext cx="777728"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rgbClr val="FF0000"/>
                </a:solidFill>
              </a:rPr>
              <a:t>Case 2</a:t>
            </a:r>
            <a:endParaRPr lang="ko-KR" altLang="en-US" sz="800" dirty="0">
              <a:solidFill>
                <a:srgbClr val="FF0000"/>
              </a:solidFill>
            </a:endParaRPr>
          </a:p>
        </p:txBody>
      </p:sp>
      <p:cxnSp>
        <p:nvCxnSpPr>
          <p:cNvPr id="9" name="직선 연결선 8">
            <a:extLst>
              <a:ext uri="{FF2B5EF4-FFF2-40B4-BE49-F238E27FC236}">
                <a16:creationId xmlns:a16="http://schemas.microsoft.com/office/drawing/2014/main" id="{DEFA5338-DDBD-6806-2E0F-01833854BCFE}"/>
              </a:ext>
            </a:extLst>
          </p:cNvPr>
          <p:cNvCxnSpPr/>
          <p:nvPr/>
        </p:nvCxnSpPr>
        <p:spPr bwMode="auto">
          <a:xfrm>
            <a:off x="1778573" y="6349550"/>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10" name="직선 화살표 연결선 9">
            <a:extLst>
              <a:ext uri="{FF2B5EF4-FFF2-40B4-BE49-F238E27FC236}">
                <a16:creationId xmlns:a16="http://schemas.microsoft.com/office/drawing/2014/main" id="{DE69EAA9-3D4A-32FD-6DE3-700EA805DA9F}"/>
              </a:ext>
            </a:extLst>
          </p:cNvPr>
          <p:cNvCxnSpPr>
            <a:cxnSpLocks/>
          </p:cNvCxnSpPr>
          <p:nvPr/>
        </p:nvCxnSpPr>
        <p:spPr bwMode="auto">
          <a:xfrm>
            <a:off x="1778573" y="4340656"/>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12" name="사각형: 둥근 모서리 11">
            <a:extLst>
              <a:ext uri="{FF2B5EF4-FFF2-40B4-BE49-F238E27FC236}">
                <a16:creationId xmlns:a16="http://schemas.microsoft.com/office/drawing/2014/main" id="{6296195C-7190-0B17-6C6C-098F919EFA58}"/>
              </a:ext>
            </a:extLst>
          </p:cNvPr>
          <p:cNvSpPr/>
          <p:nvPr/>
        </p:nvSpPr>
        <p:spPr bwMode="auto">
          <a:xfrm>
            <a:off x="1857590" y="5864656"/>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 name="사각형: 둥근 모서리 12">
            <a:extLst>
              <a:ext uri="{FF2B5EF4-FFF2-40B4-BE49-F238E27FC236}">
                <a16:creationId xmlns:a16="http://schemas.microsoft.com/office/drawing/2014/main" id="{9E5A8B1F-B422-747D-7C6D-8FF0798C7248}"/>
              </a:ext>
            </a:extLst>
          </p:cNvPr>
          <p:cNvSpPr/>
          <p:nvPr/>
        </p:nvSpPr>
        <p:spPr bwMode="auto">
          <a:xfrm>
            <a:off x="1310209" y="6236105"/>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15" name="그룹 14">
            <a:extLst>
              <a:ext uri="{FF2B5EF4-FFF2-40B4-BE49-F238E27FC236}">
                <a16:creationId xmlns:a16="http://schemas.microsoft.com/office/drawing/2014/main" id="{4D9356F9-401B-0417-78C6-A2751BBA0EDA}"/>
              </a:ext>
            </a:extLst>
          </p:cNvPr>
          <p:cNvGrpSpPr/>
          <p:nvPr/>
        </p:nvGrpSpPr>
        <p:grpSpPr>
          <a:xfrm>
            <a:off x="4449547" y="5827688"/>
            <a:ext cx="1657178" cy="439035"/>
            <a:chOff x="3667760" y="5754569"/>
            <a:chExt cx="1657178" cy="439035"/>
          </a:xfrm>
        </p:grpSpPr>
        <p:sp>
          <p:nvSpPr>
            <p:cNvPr id="16" name="사각형: 둥근 모서리 15">
              <a:extLst>
                <a:ext uri="{FF2B5EF4-FFF2-40B4-BE49-F238E27FC236}">
                  <a16:creationId xmlns:a16="http://schemas.microsoft.com/office/drawing/2014/main" id="{89560370-0DB5-4985-041A-2B7EEDC05613}"/>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7" name="사각형: 둥근 모서리 16">
              <a:extLst>
                <a:ext uri="{FF2B5EF4-FFF2-40B4-BE49-F238E27FC236}">
                  <a16:creationId xmlns:a16="http://schemas.microsoft.com/office/drawing/2014/main" id="{82ED5090-4C92-3567-4690-048DA4733D34}"/>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8" name="사각형: 둥근 모서리 17">
              <a:extLst>
                <a:ext uri="{FF2B5EF4-FFF2-40B4-BE49-F238E27FC236}">
                  <a16:creationId xmlns:a16="http://schemas.microsoft.com/office/drawing/2014/main" id="{30E7CCF9-282C-DBCA-71AF-CFB36E3903BA}"/>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19" name="사각형: 둥근 모서리 18">
              <a:extLst>
                <a:ext uri="{FF2B5EF4-FFF2-40B4-BE49-F238E27FC236}">
                  <a16:creationId xmlns:a16="http://schemas.microsoft.com/office/drawing/2014/main" id="{703C2C56-47C0-6BD2-2905-8213C0FB3DD9}"/>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20" name="사각형: 둥근 모서리 19">
            <a:extLst>
              <a:ext uri="{FF2B5EF4-FFF2-40B4-BE49-F238E27FC236}">
                <a16:creationId xmlns:a16="http://schemas.microsoft.com/office/drawing/2014/main" id="{C65C5F95-C8F2-8E12-4D59-2261C1A4E1E5}"/>
              </a:ext>
            </a:extLst>
          </p:cNvPr>
          <p:cNvSpPr/>
          <p:nvPr/>
        </p:nvSpPr>
        <p:spPr bwMode="auto">
          <a:xfrm>
            <a:off x="1867007" y="5371070"/>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사각형: 둥근 모서리 20">
            <a:extLst>
              <a:ext uri="{FF2B5EF4-FFF2-40B4-BE49-F238E27FC236}">
                <a16:creationId xmlns:a16="http://schemas.microsoft.com/office/drawing/2014/main" id="{A9EEF4D9-97B9-2972-09CC-D03FF8B169E3}"/>
              </a:ext>
            </a:extLst>
          </p:cNvPr>
          <p:cNvSpPr/>
          <p:nvPr/>
        </p:nvSpPr>
        <p:spPr bwMode="auto">
          <a:xfrm>
            <a:off x="1876425" y="4340656"/>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2" name="사각형: 둥근 모서리 21">
            <a:extLst>
              <a:ext uri="{FF2B5EF4-FFF2-40B4-BE49-F238E27FC236}">
                <a16:creationId xmlns:a16="http://schemas.microsoft.com/office/drawing/2014/main" id="{E2A8DE2E-D554-A704-197B-7C8A60ACFED6}"/>
              </a:ext>
            </a:extLst>
          </p:cNvPr>
          <p:cNvSpPr/>
          <p:nvPr/>
        </p:nvSpPr>
        <p:spPr bwMode="auto">
          <a:xfrm>
            <a:off x="1310209" y="611351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3" name="사각형: 둥근 모서리 22">
            <a:extLst>
              <a:ext uri="{FF2B5EF4-FFF2-40B4-BE49-F238E27FC236}">
                <a16:creationId xmlns:a16="http://schemas.microsoft.com/office/drawing/2014/main" id="{4FFD4FD6-7467-4C72-2EA9-50D24F1A3826}"/>
              </a:ext>
            </a:extLst>
          </p:cNvPr>
          <p:cNvSpPr/>
          <p:nvPr/>
        </p:nvSpPr>
        <p:spPr bwMode="auto">
          <a:xfrm>
            <a:off x="1310209" y="599360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4" name="사각형: 둥근 모서리 23">
            <a:extLst>
              <a:ext uri="{FF2B5EF4-FFF2-40B4-BE49-F238E27FC236}">
                <a16:creationId xmlns:a16="http://schemas.microsoft.com/office/drawing/2014/main" id="{7CFC4BB7-B1B6-C77D-1DD7-023B6CE59D49}"/>
              </a:ext>
            </a:extLst>
          </p:cNvPr>
          <p:cNvSpPr/>
          <p:nvPr/>
        </p:nvSpPr>
        <p:spPr bwMode="auto">
          <a:xfrm>
            <a:off x="1310209" y="586465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5" name="사각형: 둥근 모서리 24">
            <a:extLst>
              <a:ext uri="{FF2B5EF4-FFF2-40B4-BE49-F238E27FC236}">
                <a16:creationId xmlns:a16="http://schemas.microsoft.com/office/drawing/2014/main" id="{7559C8CA-C67D-AFB0-4236-B77EB1C08373}"/>
              </a:ext>
            </a:extLst>
          </p:cNvPr>
          <p:cNvSpPr/>
          <p:nvPr/>
        </p:nvSpPr>
        <p:spPr bwMode="auto">
          <a:xfrm>
            <a:off x="1310731" y="5742519"/>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6" name="사각형: 둥근 모서리 25">
            <a:extLst>
              <a:ext uri="{FF2B5EF4-FFF2-40B4-BE49-F238E27FC236}">
                <a16:creationId xmlns:a16="http://schemas.microsoft.com/office/drawing/2014/main" id="{BFBBE675-F010-2A80-4B9B-33857E9D32F0}"/>
              </a:ext>
            </a:extLst>
          </p:cNvPr>
          <p:cNvSpPr/>
          <p:nvPr/>
        </p:nvSpPr>
        <p:spPr bwMode="auto">
          <a:xfrm>
            <a:off x="1310731" y="561992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7" name="사각형: 둥근 모서리 26">
            <a:extLst>
              <a:ext uri="{FF2B5EF4-FFF2-40B4-BE49-F238E27FC236}">
                <a16:creationId xmlns:a16="http://schemas.microsoft.com/office/drawing/2014/main" id="{74B66FC7-5B3F-E9FC-B9F9-28DF852B4634}"/>
              </a:ext>
            </a:extLst>
          </p:cNvPr>
          <p:cNvSpPr/>
          <p:nvPr/>
        </p:nvSpPr>
        <p:spPr bwMode="auto">
          <a:xfrm>
            <a:off x="1310731" y="550002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A1C01D25-B49C-772A-967A-4F16CBA60E49}"/>
              </a:ext>
            </a:extLst>
          </p:cNvPr>
          <p:cNvSpPr/>
          <p:nvPr/>
        </p:nvSpPr>
        <p:spPr bwMode="auto">
          <a:xfrm>
            <a:off x="1310731" y="537107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9" name="사각형: 둥근 모서리 28">
            <a:extLst>
              <a:ext uri="{FF2B5EF4-FFF2-40B4-BE49-F238E27FC236}">
                <a16:creationId xmlns:a16="http://schemas.microsoft.com/office/drawing/2014/main" id="{32254DEC-F87B-23BE-D9C4-C87D44DE4613}"/>
              </a:ext>
            </a:extLst>
          </p:cNvPr>
          <p:cNvSpPr/>
          <p:nvPr/>
        </p:nvSpPr>
        <p:spPr bwMode="auto">
          <a:xfrm>
            <a:off x="1310209" y="524217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0" name="사각형: 둥근 모서리 29">
            <a:extLst>
              <a:ext uri="{FF2B5EF4-FFF2-40B4-BE49-F238E27FC236}">
                <a16:creationId xmlns:a16="http://schemas.microsoft.com/office/drawing/2014/main" id="{C0773293-1160-4907-7048-BDB2F74A5CD8}"/>
              </a:ext>
            </a:extLst>
          </p:cNvPr>
          <p:cNvSpPr/>
          <p:nvPr/>
        </p:nvSpPr>
        <p:spPr bwMode="auto">
          <a:xfrm>
            <a:off x="1310209" y="511958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7F056413-6CA3-A3D3-B305-CFB7049BE0C8}"/>
              </a:ext>
            </a:extLst>
          </p:cNvPr>
          <p:cNvSpPr/>
          <p:nvPr/>
        </p:nvSpPr>
        <p:spPr bwMode="auto">
          <a:xfrm>
            <a:off x="1310209" y="499967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2" name="사각형: 둥근 모서리 31">
            <a:extLst>
              <a:ext uri="{FF2B5EF4-FFF2-40B4-BE49-F238E27FC236}">
                <a16:creationId xmlns:a16="http://schemas.microsoft.com/office/drawing/2014/main" id="{6B0123E1-3686-36D9-A066-0CD44E7FD14E}"/>
              </a:ext>
            </a:extLst>
          </p:cNvPr>
          <p:cNvSpPr/>
          <p:nvPr/>
        </p:nvSpPr>
        <p:spPr bwMode="auto">
          <a:xfrm>
            <a:off x="1310209" y="487072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3" name="사각형: 둥근 모서리 32">
            <a:extLst>
              <a:ext uri="{FF2B5EF4-FFF2-40B4-BE49-F238E27FC236}">
                <a16:creationId xmlns:a16="http://schemas.microsoft.com/office/drawing/2014/main" id="{EC0861F6-FD72-E1CD-20ED-A3B0E75CF5E5}"/>
              </a:ext>
            </a:extLst>
          </p:cNvPr>
          <p:cNvSpPr/>
          <p:nvPr/>
        </p:nvSpPr>
        <p:spPr bwMode="auto">
          <a:xfrm>
            <a:off x="1305560" y="4741825"/>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4" name="사각형: 둥근 모서리 33">
            <a:extLst>
              <a:ext uri="{FF2B5EF4-FFF2-40B4-BE49-F238E27FC236}">
                <a16:creationId xmlns:a16="http://schemas.microsoft.com/office/drawing/2014/main" id="{1ED8D0AC-A1D6-1B95-E76D-18F757D9D4AB}"/>
              </a:ext>
            </a:extLst>
          </p:cNvPr>
          <p:cNvSpPr/>
          <p:nvPr/>
        </p:nvSpPr>
        <p:spPr bwMode="auto">
          <a:xfrm>
            <a:off x="1305560" y="461923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5" name="사각형: 둥근 모서리 34">
            <a:extLst>
              <a:ext uri="{FF2B5EF4-FFF2-40B4-BE49-F238E27FC236}">
                <a16:creationId xmlns:a16="http://schemas.microsoft.com/office/drawing/2014/main" id="{34ACF4F5-1E10-05D4-2635-DC54B3C3FF72}"/>
              </a:ext>
            </a:extLst>
          </p:cNvPr>
          <p:cNvSpPr/>
          <p:nvPr/>
        </p:nvSpPr>
        <p:spPr bwMode="auto">
          <a:xfrm>
            <a:off x="1305560" y="449932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6" name="사각형: 둥근 모서리 35">
            <a:extLst>
              <a:ext uri="{FF2B5EF4-FFF2-40B4-BE49-F238E27FC236}">
                <a16:creationId xmlns:a16="http://schemas.microsoft.com/office/drawing/2014/main" id="{C25E3BBD-0C85-3E77-1848-6544B1D4E4F9}"/>
              </a:ext>
            </a:extLst>
          </p:cNvPr>
          <p:cNvSpPr/>
          <p:nvPr/>
        </p:nvSpPr>
        <p:spPr bwMode="auto">
          <a:xfrm>
            <a:off x="1305560" y="437037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7" name="사각형: 둥근 모서리 36">
            <a:extLst>
              <a:ext uri="{FF2B5EF4-FFF2-40B4-BE49-F238E27FC236}">
                <a16:creationId xmlns:a16="http://schemas.microsoft.com/office/drawing/2014/main" id="{AFEAA8D6-57C3-E9E2-66BF-915E547C11CA}"/>
              </a:ext>
            </a:extLst>
          </p:cNvPr>
          <p:cNvSpPr/>
          <p:nvPr/>
        </p:nvSpPr>
        <p:spPr bwMode="auto">
          <a:xfrm>
            <a:off x="2681384" y="5366388"/>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59" name="사각형: 둥근 모서리 58">
            <a:extLst>
              <a:ext uri="{FF2B5EF4-FFF2-40B4-BE49-F238E27FC236}">
                <a16:creationId xmlns:a16="http://schemas.microsoft.com/office/drawing/2014/main" id="{504CB0B2-6FC7-385E-77BC-4F5511B0DE7A}"/>
              </a:ext>
            </a:extLst>
          </p:cNvPr>
          <p:cNvSpPr/>
          <p:nvPr/>
        </p:nvSpPr>
        <p:spPr bwMode="auto">
          <a:xfrm>
            <a:off x="2681384" y="4339451"/>
            <a:ext cx="716526" cy="474581"/>
          </a:xfrm>
          <a:prstGeom prst="roundRect">
            <a:avLst/>
          </a:prstGeom>
          <a:pattFill prst="pct10">
            <a:fgClr>
              <a:srgbClr val="00B0F0"/>
            </a:fgClr>
            <a:bgClr>
              <a:schemeClr val="bg1"/>
            </a:bgClr>
          </a:patt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Unused</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0" name="사각형: 둥근 모서리 59">
            <a:extLst>
              <a:ext uri="{FF2B5EF4-FFF2-40B4-BE49-F238E27FC236}">
                <a16:creationId xmlns:a16="http://schemas.microsoft.com/office/drawing/2014/main" id="{FFFE99FB-E1E2-2736-5727-42238BF7A4C6}"/>
              </a:ext>
            </a:extLst>
          </p:cNvPr>
          <p:cNvSpPr/>
          <p:nvPr/>
        </p:nvSpPr>
        <p:spPr bwMode="auto">
          <a:xfrm>
            <a:off x="3584194" y="5377452"/>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1" name="사각형: 둥근 모서리 60">
            <a:extLst>
              <a:ext uri="{FF2B5EF4-FFF2-40B4-BE49-F238E27FC236}">
                <a16:creationId xmlns:a16="http://schemas.microsoft.com/office/drawing/2014/main" id="{502D44CE-EBC1-06A8-8D64-6C029F179A95}"/>
              </a:ext>
            </a:extLst>
          </p:cNvPr>
          <p:cNvSpPr/>
          <p:nvPr/>
        </p:nvSpPr>
        <p:spPr bwMode="auto">
          <a:xfrm>
            <a:off x="3615532" y="4357613"/>
            <a:ext cx="675769" cy="988217"/>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2" name="사각형: 둥근 모서리 61">
            <a:extLst>
              <a:ext uri="{FF2B5EF4-FFF2-40B4-BE49-F238E27FC236}">
                <a16:creationId xmlns:a16="http://schemas.microsoft.com/office/drawing/2014/main" id="{2C9C006E-0AA2-C40B-6342-D7B0AACD3028}"/>
              </a:ext>
            </a:extLst>
          </p:cNvPr>
          <p:cNvSpPr/>
          <p:nvPr/>
        </p:nvSpPr>
        <p:spPr bwMode="auto">
          <a:xfrm>
            <a:off x="3588527" y="5883430"/>
            <a:ext cx="716524" cy="455808"/>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4" name="사각형: 둥근 모서리 63">
            <a:extLst>
              <a:ext uri="{FF2B5EF4-FFF2-40B4-BE49-F238E27FC236}">
                <a16:creationId xmlns:a16="http://schemas.microsoft.com/office/drawing/2014/main" id="{64C2E94F-C5D8-63EE-E653-1EC6CDF6E136}"/>
              </a:ext>
            </a:extLst>
          </p:cNvPr>
          <p:cNvSpPr/>
          <p:nvPr/>
        </p:nvSpPr>
        <p:spPr bwMode="auto">
          <a:xfrm>
            <a:off x="2684185" y="4867526"/>
            <a:ext cx="716526" cy="474581"/>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grpSp>
        <p:nvGrpSpPr>
          <p:cNvPr id="116" name="그룹 115">
            <a:extLst>
              <a:ext uri="{FF2B5EF4-FFF2-40B4-BE49-F238E27FC236}">
                <a16:creationId xmlns:a16="http://schemas.microsoft.com/office/drawing/2014/main" id="{BC0ADC9B-347E-5F14-2FA3-898D2C54431F}"/>
              </a:ext>
            </a:extLst>
          </p:cNvPr>
          <p:cNvGrpSpPr/>
          <p:nvPr/>
        </p:nvGrpSpPr>
        <p:grpSpPr>
          <a:xfrm>
            <a:off x="6885624" y="4054974"/>
            <a:ext cx="5013992" cy="2284263"/>
            <a:chOff x="3899714" y="2913353"/>
            <a:chExt cx="5013992" cy="2284263"/>
          </a:xfrm>
        </p:grpSpPr>
        <p:sp>
          <p:nvSpPr>
            <p:cNvPr id="117" name="사각형: 둥근 모서리 116">
              <a:extLst>
                <a:ext uri="{FF2B5EF4-FFF2-40B4-BE49-F238E27FC236}">
                  <a16:creationId xmlns:a16="http://schemas.microsoft.com/office/drawing/2014/main" id="{2D3D9ED9-8489-0D6F-8C07-400994674E20}"/>
                </a:ext>
              </a:extLst>
            </p:cNvPr>
            <p:cNvSpPr/>
            <p:nvPr/>
          </p:nvSpPr>
          <p:spPr>
            <a:xfrm>
              <a:off x="6143657" y="2919011"/>
              <a:ext cx="777728"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rgbClr val="FF0000"/>
                  </a:solidFill>
                </a:rPr>
                <a:t>Case 2</a:t>
              </a:r>
              <a:endParaRPr lang="ko-KR" altLang="en-US" sz="800" dirty="0">
                <a:solidFill>
                  <a:srgbClr val="FF0000"/>
                </a:solidFill>
              </a:endParaRPr>
            </a:p>
          </p:txBody>
        </p:sp>
        <p:sp>
          <p:nvSpPr>
            <p:cNvPr id="118" name="사각형: 둥근 모서리 117">
              <a:extLst>
                <a:ext uri="{FF2B5EF4-FFF2-40B4-BE49-F238E27FC236}">
                  <a16:creationId xmlns:a16="http://schemas.microsoft.com/office/drawing/2014/main" id="{778E7A4B-6E17-1934-CE5C-333B9C25574C}"/>
                </a:ext>
              </a:extLst>
            </p:cNvPr>
            <p:cNvSpPr/>
            <p:nvPr/>
          </p:nvSpPr>
          <p:spPr>
            <a:xfrm>
              <a:off x="5280777" y="2913353"/>
              <a:ext cx="777728"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rgbClr val="FF0000"/>
                  </a:solidFill>
                </a:rPr>
                <a:t>Case 1</a:t>
              </a:r>
              <a:endParaRPr lang="ko-KR" altLang="en-US" sz="800" dirty="0">
                <a:solidFill>
                  <a:srgbClr val="FF0000"/>
                </a:solidFill>
              </a:endParaRPr>
            </a:p>
          </p:txBody>
        </p:sp>
        <p:cxnSp>
          <p:nvCxnSpPr>
            <p:cNvPr id="119" name="직선 연결선 118">
              <a:extLst>
                <a:ext uri="{FF2B5EF4-FFF2-40B4-BE49-F238E27FC236}">
                  <a16:creationId xmlns:a16="http://schemas.microsoft.com/office/drawing/2014/main" id="{1A9EA4D0-D67E-D212-8F52-144756318D72}"/>
                </a:ext>
              </a:extLst>
            </p:cNvPr>
            <p:cNvCxnSpPr/>
            <p:nvPr/>
          </p:nvCxnSpPr>
          <p:spPr bwMode="auto">
            <a:xfrm>
              <a:off x="3899714" y="5197616"/>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120" name="직선 화살표 연결선 119">
              <a:extLst>
                <a:ext uri="{FF2B5EF4-FFF2-40B4-BE49-F238E27FC236}">
                  <a16:creationId xmlns:a16="http://schemas.microsoft.com/office/drawing/2014/main" id="{9860E2A1-D067-34AA-B8D5-5F5F4D63630E}"/>
                </a:ext>
              </a:extLst>
            </p:cNvPr>
            <p:cNvCxnSpPr>
              <a:cxnSpLocks/>
            </p:cNvCxnSpPr>
            <p:nvPr/>
          </p:nvCxnSpPr>
          <p:spPr bwMode="auto">
            <a:xfrm>
              <a:off x="4507049" y="3188722"/>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121" name="사각형: 둥근 모서리 120">
              <a:extLst>
                <a:ext uri="{FF2B5EF4-FFF2-40B4-BE49-F238E27FC236}">
                  <a16:creationId xmlns:a16="http://schemas.microsoft.com/office/drawing/2014/main" id="{57335471-49AB-141B-3FF7-6C3EDD2097DB}"/>
                </a:ext>
              </a:extLst>
            </p:cNvPr>
            <p:cNvSpPr/>
            <p:nvPr/>
          </p:nvSpPr>
          <p:spPr bwMode="auto">
            <a:xfrm>
              <a:off x="4586066" y="4712722"/>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22" name="사각형: 둥근 모서리 121">
              <a:extLst>
                <a:ext uri="{FF2B5EF4-FFF2-40B4-BE49-F238E27FC236}">
                  <a16:creationId xmlns:a16="http://schemas.microsoft.com/office/drawing/2014/main" id="{EA3B9D87-CF83-D756-90D2-D587AAA53F4B}"/>
                </a:ext>
              </a:extLst>
            </p:cNvPr>
            <p:cNvSpPr/>
            <p:nvPr/>
          </p:nvSpPr>
          <p:spPr bwMode="auto">
            <a:xfrm>
              <a:off x="4038685" y="5084171"/>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123" name="그룹 122">
              <a:extLst>
                <a:ext uri="{FF2B5EF4-FFF2-40B4-BE49-F238E27FC236}">
                  <a16:creationId xmlns:a16="http://schemas.microsoft.com/office/drawing/2014/main" id="{B3AF0CBA-8888-C98D-ACC6-2E0F776CA17B}"/>
                </a:ext>
              </a:extLst>
            </p:cNvPr>
            <p:cNvGrpSpPr/>
            <p:nvPr/>
          </p:nvGrpSpPr>
          <p:grpSpPr>
            <a:xfrm>
              <a:off x="7256528" y="4694456"/>
              <a:ext cx="1657178" cy="439035"/>
              <a:chOff x="3667760" y="5754569"/>
              <a:chExt cx="1657178" cy="439035"/>
            </a:xfrm>
          </p:grpSpPr>
          <p:sp>
            <p:nvSpPr>
              <p:cNvPr id="147" name="사각형: 둥근 모서리 146">
                <a:extLst>
                  <a:ext uri="{FF2B5EF4-FFF2-40B4-BE49-F238E27FC236}">
                    <a16:creationId xmlns:a16="http://schemas.microsoft.com/office/drawing/2014/main" id="{8B772618-768B-BBEC-3109-3C38DA1AF9E1}"/>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8" name="사각형: 둥근 모서리 147">
                <a:extLst>
                  <a:ext uri="{FF2B5EF4-FFF2-40B4-BE49-F238E27FC236}">
                    <a16:creationId xmlns:a16="http://schemas.microsoft.com/office/drawing/2014/main" id="{75A31580-4BFA-3D84-5F4B-3AE60BFB1123}"/>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9" name="사각형: 둥근 모서리 148">
                <a:extLst>
                  <a:ext uri="{FF2B5EF4-FFF2-40B4-BE49-F238E27FC236}">
                    <a16:creationId xmlns:a16="http://schemas.microsoft.com/office/drawing/2014/main" id="{8075C164-67AE-2022-934A-900CC9713841}"/>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150" name="사각형: 둥근 모서리 149">
                <a:extLst>
                  <a:ext uri="{FF2B5EF4-FFF2-40B4-BE49-F238E27FC236}">
                    <a16:creationId xmlns:a16="http://schemas.microsoft.com/office/drawing/2014/main" id="{84A23474-E9F5-E12D-029C-ED5F7F87E2F9}"/>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124" name="사각형: 둥근 모서리 123">
              <a:extLst>
                <a:ext uri="{FF2B5EF4-FFF2-40B4-BE49-F238E27FC236}">
                  <a16:creationId xmlns:a16="http://schemas.microsoft.com/office/drawing/2014/main" id="{A5742CEE-88E8-3103-0534-0D3CC4A5682F}"/>
                </a:ext>
              </a:extLst>
            </p:cNvPr>
            <p:cNvSpPr/>
            <p:nvPr/>
          </p:nvSpPr>
          <p:spPr bwMode="auto">
            <a:xfrm>
              <a:off x="4595483" y="4219136"/>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25" name="사각형: 둥근 모서리 124">
              <a:extLst>
                <a:ext uri="{FF2B5EF4-FFF2-40B4-BE49-F238E27FC236}">
                  <a16:creationId xmlns:a16="http://schemas.microsoft.com/office/drawing/2014/main" id="{ECAA5FA7-D24E-7071-9EB7-DEEDBD6E0576}"/>
                </a:ext>
              </a:extLst>
            </p:cNvPr>
            <p:cNvSpPr/>
            <p:nvPr/>
          </p:nvSpPr>
          <p:spPr bwMode="auto">
            <a:xfrm>
              <a:off x="4604901" y="3188722"/>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26" name="사각형: 둥근 모서리 125">
              <a:extLst>
                <a:ext uri="{FF2B5EF4-FFF2-40B4-BE49-F238E27FC236}">
                  <a16:creationId xmlns:a16="http://schemas.microsoft.com/office/drawing/2014/main" id="{791911BC-1FE7-C7D9-1FF0-2AE861D09DD8}"/>
                </a:ext>
              </a:extLst>
            </p:cNvPr>
            <p:cNvSpPr/>
            <p:nvPr/>
          </p:nvSpPr>
          <p:spPr bwMode="auto">
            <a:xfrm>
              <a:off x="4038685" y="496158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27" name="사각형: 둥근 모서리 126">
              <a:extLst>
                <a:ext uri="{FF2B5EF4-FFF2-40B4-BE49-F238E27FC236}">
                  <a16:creationId xmlns:a16="http://schemas.microsoft.com/office/drawing/2014/main" id="{B63AE050-45D1-FBC5-3E48-9BBFF7ABE7CE}"/>
                </a:ext>
              </a:extLst>
            </p:cNvPr>
            <p:cNvSpPr/>
            <p:nvPr/>
          </p:nvSpPr>
          <p:spPr bwMode="auto">
            <a:xfrm>
              <a:off x="4038685" y="484167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28" name="사각형: 둥근 모서리 127">
              <a:extLst>
                <a:ext uri="{FF2B5EF4-FFF2-40B4-BE49-F238E27FC236}">
                  <a16:creationId xmlns:a16="http://schemas.microsoft.com/office/drawing/2014/main" id="{97243DBB-8248-DAB9-46BE-55C1A6CC770E}"/>
                </a:ext>
              </a:extLst>
            </p:cNvPr>
            <p:cNvSpPr/>
            <p:nvPr/>
          </p:nvSpPr>
          <p:spPr bwMode="auto">
            <a:xfrm>
              <a:off x="4038685" y="471272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29" name="사각형: 둥근 모서리 128">
              <a:extLst>
                <a:ext uri="{FF2B5EF4-FFF2-40B4-BE49-F238E27FC236}">
                  <a16:creationId xmlns:a16="http://schemas.microsoft.com/office/drawing/2014/main" id="{164BC330-1525-2076-1B07-C3260F5A99F7}"/>
                </a:ext>
              </a:extLst>
            </p:cNvPr>
            <p:cNvSpPr/>
            <p:nvPr/>
          </p:nvSpPr>
          <p:spPr bwMode="auto">
            <a:xfrm>
              <a:off x="4039207" y="4590585"/>
              <a:ext cx="378184" cy="103659"/>
            </a:xfrm>
            <a:prstGeom prst="round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0" name="사각형: 둥근 모서리 129">
              <a:extLst>
                <a:ext uri="{FF2B5EF4-FFF2-40B4-BE49-F238E27FC236}">
                  <a16:creationId xmlns:a16="http://schemas.microsoft.com/office/drawing/2014/main" id="{C67863C6-24E1-4787-C3AF-A30AF613E89B}"/>
                </a:ext>
              </a:extLst>
            </p:cNvPr>
            <p:cNvSpPr/>
            <p:nvPr/>
          </p:nvSpPr>
          <p:spPr bwMode="auto">
            <a:xfrm>
              <a:off x="4039207" y="446799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1" name="사각형: 둥근 모서리 130">
              <a:extLst>
                <a:ext uri="{FF2B5EF4-FFF2-40B4-BE49-F238E27FC236}">
                  <a16:creationId xmlns:a16="http://schemas.microsoft.com/office/drawing/2014/main" id="{60164494-9BE5-0D6A-3F67-67F3A522E833}"/>
                </a:ext>
              </a:extLst>
            </p:cNvPr>
            <p:cNvSpPr/>
            <p:nvPr/>
          </p:nvSpPr>
          <p:spPr bwMode="auto">
            <a:xfrm>
              <a:off x="4039207" y="434808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2" name="사각형: 둥근 모서리 131">
              <a:extLst>
                <a:ext uri="{FF2B5EF4-FFF2-40B4-BE49-F238E27FC236}">
                  <a16:creationId xmlns:a16="http://schemas.microsoft.com/office/drawing/2014/main" id="{7714122C-D6F8-1FE0-A92C-3D7DECA9112A}"/>
                </a:ext>
              </a:extLst>
            </p:cNvPr>
            <p:cNvSpPr/>
            <p:nvPr/>
          </p:nvSpPr>
          <p:spPr bwMode="auto">
            <a:xfrm>
              <a:off x="4039207" y="421913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3" name="사각형: 둥근 모서리 132">
              <a:extLst>
                <a:ext uri="{FF2B5EF4-FFF2-40B4-BE49-F238E27FC236}">
                  <a16:creationId xmlns:a16="http://schemas.microsoft.com/office/drawing/2014/main" id="{CFBF4867-FC12-EE14-A664-485B8BA271B1}"/>
                </a:ext>
              </a:extLst>
            </p:cNvPr>
            <p:cNvSpPr/>
            <p:nvPr/>
          </p:nvSpPr>
          <p:spPr bwMode="auto">
            <a:xfrm>
              <a:off x="4038685" y="4090238"/>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4" name="사각형: 둥근 모서리 133">
              <a:extLst>
                <a:ext uri="{FF2B5EF4-FFF2-40B4-BE49-F238E27FC236}">
                  <a16:creationId xmlns:a16="http://schemas.microsoft.com/office/drawing/2014/main" id="{45D350FB-C58F-F4DC-E31E-23D818546863}"/>
                </a:ext>
              </a:extLst>
            </p:cNvPr>
            <p:cNvSpPr/>
            <p:nvPr/>
          </p:nvSpPr>
          <p:spPr bwMode="auto">
            <a:xfrm>
              <a:off x="6159701" y="3731786"/>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5" name="사각형: 둥근 모서리 134">
              <a:extLst>
                <a:ext uri="{FF2B5EF4-FFF2-40B4-BE49-F238E27FC236}">
                  <a16:creationId xmlns:a16="http://schemas.microsoft.com/office/drawing/2014/main" id="{DA36F1A2-D8DC-53A9-8EFC-A93389605A36}"/>
                </a:ext>
              </a:extLst>
            </p:cNvPr>
            <p:cNvSpPr/>
            <p:nvPr/>
          </p:nvSpPr>
          <p:spPr bwMode="auto">
            <a:xfrm>
              <a:off x="6159701" y="3219533"/>
              <a:ext cx="716526" cy="474581"/>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6" name="사각형: 둥근 모서리 135">
              <a:extLst>
                <a:ext uri="{FF2B5EF4-FFF2-40B4-BE49-F238E27FC236}">
                  <a16:creationId xmlns:a16="http://schemas.microsoft.com/office/drawing/2014/main" id="{09FE9534-CDA9-E8A7-E10F-2F6BA973E018}"/>
                </a:ext>
              </a:extLst>
            </p:cNvPr>
            <p:cNvSpPr/>
            <p:nvPr/>
          </p:nvSpPr>
          <p:spPr bwMode="auto">
            <a:xfrm>
              <a:off x="6200458" y="4232294"/>
              <a:ext cx="675769" cy="949657"/>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7" name="사각형: 둥근 모서리 136">
              <a:extLst>
                <a:ext uri="{FF2B5EF4-FFF2-40B4-BE49-F238E27FC236}">
                  <a16:creationId xmlns:a16="http://schemas.microsoft.com/office/drawing/2014/main" id="{E2A8CDE9-2F4B-2397-AE00-A9FEB895777C}"/>
                </a:ext>
              </a:extLst>
            </p:cNvPr>
            <p:cNvSpPr/>
            <p:nvPr/>
          </p:nvSpPr>
          <p:spPr bwMode="auto">
            <a:xfrm>
              <a:off x="5339326" y="3698058"/>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8" name="사각형: 둥근 모서리 137">
              <a:extLst>
                <a:ext uri="{FF2B5EF4-FFF2-40B4-BE49-F238E27FC236}">
                  <a16:creationId xmlns:a16="http://schemas.microsoft.com/office/drawing/2014/main" id="{99F00B17-2A50-CE4E-CB76-9E87A7A94F09}"/>
                </a:ext>
              </a:extLst>
            </p:cNvPr>
            <p:cNvSpPr/>
            <p:nvPr/>
          </p:nvSpPr>
          <p:spPr bwMode="auto">
            <a:xfrm>
              <a:off x="5339326" y="3178681"/>
              <a:ext cx="716526" cy="474581"/>
            </a:xfrm>
            <a:prstGeom prst="roundRect">
              <a:avLst/>
            </a:prstGeom>
            <a:pattFill prst="pct10">
              <a:fgClr>
                <a:srgbClr val="00B0F0"/>
              </a:fgClr>
              <a:bgClr>
                <a:schemeClr val="bg1"/>
              </a:bgClr>
            </a:patt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Unused</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39" name="사각형: 둥근 모서리 138">
              <a:extLst>
                <a:ext uri="{FF2B5EF4-FFF2-40B4-BE49-F238E27FC236}">
                  <a16:creationId xmlns:a16="http://schemas.microsoft.com/office/drawing/2014/main" id="{CF29A925-7A11-9AF0-0358-0A7F9EE243A7}"/>
                </a:ext>
              </a:extLst>
            </p:cNvPr>
            <p:cNvSpPr/>
            <p:nvPr/>
          </p:nvSpPr>
          <p:spPr bwMode="auto">
            <a:xfrm>
              <a:off x="5357702" y="4228676"/>
              <a:ext cx="716526" cy="474581"/>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40" name="사각형: 둥근 모서리 139">
              <a:extLst>
                <a:ext uri="{FF2B5EF4-FFF2-40B4-BE49-F238E27FC236}">
                  <a16:creationId xmlns:a16="http://schemas.microsoft.com/office/drawing/2014/main" id="{B7E9A30F-6E76-4926-901E-B4AD9BB8CDE7}"/>
                </a:ext>
              </a:extLst>
            </p:cNvPr>
            <p:cNvSpPr/>
            <p:nvPr/>
          </p:nvSpPr>
          <p:spPr bwMode="auto">
            <a:xfrm>
              <a:off x="4025435" y="396920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1" name="사각형: 둥근 모서리 140">
              <a:extLst>
                <a:ext uri="{FF2B5EF4-FFF2-40B4-BE49-F238E27FC236}">
                  <a16:creationId xmlns:a16="http://schemas.microsoft.com/office/drawing/2014/main" id="{61F4CE5D-20B9-416B-5AF0-253F4BBA8509}"/>
                </a:ext>
              </a:extLst>
            </p:cNvPr>
            <p:cNvSpPr/>
            <p:nvPr/>
          </p:nvSpPr>
          <p:spPr bwMode="auto">
            <a:xfrm>
              <a:off x="4025435" y="384929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2" name="사각형: 둥근 모서리 141">
              <a:extLst>
                <a:ext uri="{FF2B5EF4-FFF2-40B4-BE49-F238E27FC236}">
                  <a16:creationId xmlns:a16="http://schemas.microsoft.com/office/drawing/2014/main" id="{38F90173-F3F8-9023-263B-CCB7DF7439F0}"/>
                </a:ext>
              </a:extLst>
            </p:cNvPr>
            <p:cNvSpPr/>
            <p:nvPr/>
          </p:nvSpPr>
          <p:spPr bwMode="auto">
            <a:xfrm>
              <a:off x="4025435" y="372034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3" name="사각형: 둥근 모서리 142">
              <a:extLst>
                <a:ext uri="{FF2B5EF4-FFF2-40B4-BE49-F238E27FC236}">
                  <a16:creationId xmlns:a16="http://schemas.microsoft.com/office/drawing/2014/main" id="{D3388560-5688-2AC4-88CB-178A37EA1196}"/>
                </a:ext>
              </a:extLst>
            </p:cNvPr>
            <p:cNvSpPr/>
            <p:nvPr/>
          </p:nvSpPr>
          <p:spPr bwMode="auto">
            <a:xfrm>
              <a:off x="4020786" y="359144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4" name="사각형: 둥근 모서리 143">
              <a:extLst>
                <a:ext uri="{FF2B5EF4-FFF2-40B4-BE49-F238E27FC236}">
                  <a16:creationId xmlns:a16="http://schemas.microsoft.com/office/drawing/2014/main" id="{D3384ECD-5C34-7036-8C53-BD2A231F32B3}"/>
                </a:ext>
              </a:extLst>
            </p:cNvPr>
            <p:cNvSpPr/>
            <p:nvPr/>
          </p:nvSpPr>
          <p:spPr bwMode="auto">
            <a:xfrm>
              <a:off x="4020786" y="346885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5" name="사각형: 둥근 모서리 144">
              <a:extLst>
                <a:ext uri="{FF2B5EF4-FFF2-40B4-BE49-F238E27FC236}">
                  <a16:creationId xmlns:a16="http://schemas.microsoft.com/office/drawing/2014/main" id="{6B066171-DC17-4DE8-D961-E407C92E9420}"/>
                </a:ext>
              </a:extLst>
            </p:cNvPr>
            <p:cNvSpPr/>
            <p:nvPr/>
          </p:nvSpPr>
          <p:spPr bwMode="auto">
            <a:xfrm>
              <a:off x="4020786" y="3348945"/>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46" name="사각형: 둥근 모서리 145">
              <a:extLst>
                <a:ext uri="{FF2B5EF4-FFF2-40B4-BE49-F238E27FC236}">
                  <a16:creationId xmlns:a16="http://schemas.microsoft.com/office/drawing/2014/main" id="{7115A3AF-02C9-F8B3-C925-35FD67011F18}"/>
                </a:ext>
              </a:extLst>
            </p:cNvPr>
            <p:cNvSpPr/>
            <p:nvPr/>
          </p:nvSpPr>
          <p:spPr bwMode="auto">
            <a:xfrm>
              <a:off x="4020786" y="3219995"/>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51527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AE477-A165-4094-50E2-029300685B7D}"/>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A8ABA58C-2122-67BC-AD5D-4E679916A6DB}"/>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DC0FCB68-01F8-DEE1-9BE6-AF39C8BA08F6}"/>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ECFE9DD7-4DE9-47E1-F3B0-12EED72C06C4}"/>
              </a:ext>
            </a:extLst>
          </p:cNvPr>
          <p:cNvSpPr>
            <a:spLocks noGrp="1"/>
          </p:cNvSpPr>
          <p:nvPr>
            <p:ph type="title"/>
          </p:nvPr>
        </p:nvSpPr>
        <p:spPr>
          <a:xfrm>
            <a:off x="914401" y="685801"/>
            <a:ext cx="10361084" cy="1065213"/>
          </a:xfrm>
        </p:spPr>
        <p:txBody>
          <a:bodyPr/>
          <a:lstStyle/>
          <a:p>
            <a:r>
              <a:rPr lang="en-US" altLang="ko-KR" dirty="0"/>
              <a:t>Offering channel configuration parameters (1/2)</a:t>
            </a:r>
            <a:endParaRPr lang="en-US" dirty="0"/>
          </a:p>
        </p:txBody>
      </p:sp>
      <p:sp>
        <p:nvSpPr>
          <p:cNvPr id="14" name="Slide Number Placeholder 5">
            <a:extLst>
              <a:ext uri="{FF2B5EF4-FFF2-40B4-BE49-F238E27FC236}">
                <a16:creationId xmlns:a16="http://schemas.microsoft.com/office/drawing/2014/main" id="{A6A7BCA2-84D8-9C02-48D3-DC4632AC14AD}"/>
              </a:ext>
            </a:extLst>
          </p:cNvPr>
          <p:cNvSpPr>
            <a:spLocks noGrp="1"/>
          </p:cNvSpPr>
          <p:nvPr>
            <p:ph type="sldNum" sz="quarter" idx="4"/>
          </p:nvPr>
        </p:nvSpPr>
        <p:spPr>
          <a:xfrm>
            <a:off x="6474735"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1A2A68E2-E661-633C-5CDF-06B0630C3BB9}"/>
              </a:ext>
            </a:extLst>
          </p:cNvPr>
          <p:cNvSpPr>
            <a:spLocks noGrp="1"/>
          </p:cNvSpPr>
          <p:nvPr>
            <p:ph idx="1"/>
          </p:nvPr>
        </p:nvSpPr>
        <p:spPr>
          <a:xfrm>
            <a:off x="914399" y="1752600"/>
            <a:ext cx="10820401" cy="4343400"/>
          </a:xfrm>
        </p:spPr>
        <p:txBody>
          <a:bodyPr/>
          <a:lstStyle/>
          <a:p>
            <a:pPr>
              <a:buFont typeface="Arial" panose="020B0604020202020204" pitchFamily="34" charset="0"/>
              <a:buChar char="•"/>
            </a:pPr>
            <a:r>
              <a:rPr lang="en-US" altLang="ko-KR" sz="2000" dirty="0"/>
              <a:t>Proposal : Including NPCA CCFS0/CCFS1 in the NPCA Operation Information field</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r>
              <a:rPr lang="en-US" altLang="ko-KR" sz="2000" dirty="0"/>
              <a:t>NPCA CCFS0/CCFS1 subfield :</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marL="0" indent="0">
              <a:buNone/>
            </a:pPr>
            <a:endParaRPr lang="en-US" altLang="ko-KR" sz="2000" dirty="0"/>
          </a:p>
        </p:txBody>
      </p:sp>
      <p:graphicFrame>
        <p:nvGraphicFramePr>
          <p:cNvPr id="7" name="표 6">
            <a:extLst>
              <a:ext uri="{FF2B5EF4-FFF2-40B4-BE49-F238E27FC236}">
                <a16:creationId xmlns:a16="http://schemas.microsoft.com/office/drawing/2014/main" id="{ADBDD664-713F-060C-BDA7-25C767FB6D44}"/>
              </a:ext>
            </a:extLst>
          </p:cNvPr>
          <p:cNvGraphicFramePr>
            <a:graphicFrameLocks noGrp="1"/>
          </p:cNvGraphicFramePr>
          <p:nvPr>
            <p:extLst>
              <p:ext uri="{D42A27DB-BD31-4B8C-83A1-F6EECF244321}">
                <p14:modId xmlns:p14="http://schemas.microsoft.com/office/powerpoint/2010/main" val="1935892474"/>
              </p:ext>
            </p:extLst>
          </p:nvPr>
        </p:nvGraphicFramePr>
        <p:xfrm>
          <a:off x="2286000" y="4495800"/>
          <a:ext cx="7848599" cy="1447800"/>
        </p:xfrm>
        <a:graphic>
          <a:graphicData uri="http://schemas.openxmlformats.org/drawingml/2006/table">
            <a:tbl>
              <a:tblPr firstRow="1" bandRow="1">
                <a:tableStyleId>{5C22544A-7EE6-4342-B048-85BDC9FD1C3A}</a:tableStyleId>
              </a:tblPr>
              <a:tblGrid>
                <a:gridCol w="1739426">
                  <a:extLst>
                    <a:ext uri="{9D8B030D-6E8A-4147-A177-3AD203B41FA5}">
                      <a16:colId xmlns:a16="http://schemas.microsoft.com/office/drawing/2014/main" val="2236228947"/>
                    </a:ext>
                  </a:extLst>
                </a:gridCol>
                <a:gridCol w="6109173">
                  <a:extLst>
                    <a:ext uri="{9D8B030D-6E8A-4147-A177-3AD203B41FA5}">
                      <a16:colId xmlns:a16="http://schemas.microsoft.com/office/drawing/2014/main" val="3788359840"/>
                    </a:ext>
                  </a:extLst>
                </a:gridCol>
              </a:tblGrid>
              <a:tr h="0">
                <a:tc>
                  <a:txBody>
                    <a:bodyPr/>
                    <a:lstStyle/>
                    <a:p>
                      <a:pPr algn="ctr" latinLnBrk="1"/>
                      <a:r>
                        <a:rPr lang="en-US" altLang="ko-KR" sz="1400" dirty="0"/>
                        <a:t>Subfield </a:t>
                      </a:r>
                      <a:endParaRPr lang="ko-KR" altLang="en-US" sz="1400" dirty="0"/>
                    </a:p>
                  </a:txBody>
                  <a:tcPr/>
                </a:tc>
                <a:tc>
                  <a:txBody>
                    <a:bodyPr/>
                    <a:lstStyle/>
                    <a:p>
                      <a:pPr algn="ctr" latinLnBrk="1"/>
                      <a:r>
                        <a:rPr lang="en-US" altLang="ko-KR" sz="1400" dirty="0"/>
                        <a:t>Encoding</a:t>
                      </a:r>
                      <a:endParaRPr lang="ko-KR" altLang="en-US" sz="1400" dirty="0"/>
                    </a:p>
                  </a:txBody>
                  <a:tcPr/>
                </a:tc>
                <a:extLst>
                  <a:ext uri="{0D108BD9-81ED-4DB2-BD59-A6C34878D82A}">
                    <a16:rowId xmlns:a16="http://schemas.microsoft.com/office/drawing/2014/main" val="80528507"/>
                  </a:ext>
                </a:extLst>
              </a:tr>
              <a:tr h="425990">
                <a:tc>
                  <a:txBody>
                    <a:bodyPr/>
                    <a:lstStyle/>
                    <a:p>
                      <a:pPr algn="ctr" latinLnBrk="1"/>
                      <a:r>
                        <a:rPr lang="en-US" altLang="ko-KR" sz="1050" dirty="0"/>
                        <a:t>NPCA CCFS0</a:t>
                      </a:r>
                      <a:endParaRPr lang="ko-KR" altLang="en-US" sz="1050" dirty="0"/>
                    </a:p>
                  </a:txBody>
                  <a:tcPr anchor="ctr"/>
                </a:tc>
                <a:tc>
                  <a:txBody>
                    <a:bodyPr/>
                    <a:lstStyle/>
                    <a:p>
                      <a:pPr latinLnBrk="1"/>
                      <a:r>
                        <a:rPr lang="en-US" altLang="ko-KR" sz="1050" dirty="0"/>
                        <a:t>For 80 MHz NPCA BSS BW, indicates the channel center frequency index of 80 MHz channel</a:t>
                      </a:r>
                    </a:p>
                    <a:p>
                      <a:pPr latinLnBrk="1"/>
                      <a:r>
                        <a:rPr lang="en-US" altLang="ko-KR" sz="1050" dirty="0"/>
                        <a:t>For 160 MHz NPCA BSS BW, indicates the channel center frequency index of the primary 80 MHz</a:t>
                      </a:r>
                    </a:p>
                    <a:p>
                      <a:pPr latinLnBrk="1"/>
                      <a:r>
                        <a:rPr lang="en-US" altLang="ko-KR" sz="1050" dirty="0"/>
                        <a:t>For 320 MHz NPCA BSS BW, indicates the channel center frequency index of the primary 160 MHz</a:t>
                      </a:r>
                      <a:endParaRPr lang="ko-KR" altLang="en-US" sz="1050" dirty="0"/>
                    </a:p>
                  </a:txBody>
                  <a:tcPr anchor="ctr"/>
                </a:tc>
                <a:extLst>
                  <a:ext uri="{0D108BD9-81ED-4DB2-BD59-A6C34878D82A}">
                    <a16:rowId xmlns:a16="http://schemas.microsoft.com/office/drawing/2014/main" val="968523382"/>
                  </a:ext>
                </a:extLst>
              </a:tr>
              <a:tr h="426439">
                <a:tc>
                  <a:txBody>
                    <a:bodyPr/>
                    <a:lstStyle/>
                    <a:p>
                      <a:pPr algn="ctr" latinLnBrk="1"/>
                      <a:r>
                        <a:rPr lang="en-US" altLang="ko-KR" sz="1050" dirty="0"/>
                        <a:t>NPCA CCFS1</a:t>
                      </a:r>
                      <a:endParaRPr lang="ko-KR" altLang="en-US" sz="1050" dirty="0"/>
                    </a:p>
                  </a:txBody>
                  <a:tcPr anchor="ctr"/>
                </a:tc>
                <a:tc>
                  <a:txBody>
                    <a:bodyPr/>
                    <a:lstStyle/>
                    <a:p>
                      <a:pPr latinLnBrk="1"/>
                      <a:r>
                        <a:rPr lang="en-US" altLang="ko-KR" sz="1050" dirty="0"/>
                        <a:t>For 80 MHz NPCA BSS BW, this subfield is set to 0</a:t>
                      </a:r>
                    </a:p>
                    <a:p>
                      <a:pPr latinLnBrk="1"/>
                      <a:r>
                        <a:rPr lang="en-US" altLang="ko-KR" sz="1050" dirty="0"/>
                        <a:t>For 160 MHz NPCA BSS BW, indicates the channel center frequency index of 160</a:t>
                      </a:r>
                    </a:p>
                    <a:p>
                      <a:pPr marL="0" marR="0" lvl="0" indent="0" algn="l" defTabSz="914377" rtl="0" eaLnBrk="1" fontAlgn="auto" latinLnBrk="1" hangingPunct="1">
                        <a:lnSpc>
                          <a:spcPct val="100000"/>
                        </a:lnSpc>
                        <a:spcBef>
                          <a:spcPts val="0"/>
                        </a:spcBef>
                        <a:spcAft>
                          <a:spcPts val="0"/>
                        </a:spcAft>
                        <a:buClrTx/>
                        <a:buSzTx/>
                        <a:buFontTx/>
                        <a:buNone/>
                        <a:tabLst/>
                        <a:defRPr/>
                      </a:pPr>
                      <a:r>
                        <a:rPr lang="en-US" altLang="ko-KR" sz="1050" dirty="0"/>
                        <a:t>For 320 MHz NPCA BSS BW, indicates the channel center frequency index of 320</a:t>
                      </a:r>
                    </a:p>
                  </a:txBody>
                  <a:tcPr anchor="ctr"/>
                </a:tc>
                <a:extLst>
                  <a:ext uri="{0D108BD9-81ED-4DB2-BD59-A6C34878D82A}">
                    <a16:rowId xmlns:a16="http://schemas.microsoft.com/office/drawing/2014/main" val="4105629370"/>
                  </a:ext>
                </a:extLst>
              </a:tr>
            </a:tbl>
          </a:graphicData>
        </a:graphic>
      </p:graphicFrame>
      <p:pic>
        <p:nvPicPr>
          <p:cNvPr id="44" name="그림 43">
            <a:extLst>
              <a:ext uri="{FF2B5EF4-FFF2-40B4-BE49-F238E27FC236}">
                <a16:creationId xmlns:a16="http://schemas.microsoft.com/office/drawing/2014/main" id="{18B9EC13-01AC-3CB7-35E8-1128B95C147D}"/>
              </a:ext>
            </a:extLst>
          </p:cNvPr>
          <p:cNvPicPr>
            <a:picLocks noChangeAspect="1"/>
          </p:cNvPicPr>
          <p:nvPr/>
        </p:nvPicPr>
        <p:blipFill>
          <a:blip r:embed="rId3"/>
          <a:stretch>
            <a:fillRect/>
          </a:stretch>
        </p:blipFill>
        <p:spPr>
          <a:xfrm>
            <a:off x="3124200" y="2321486"/>
            <a:ext cx="4207712" cy="899393"/>
          </a:xfrm>
          <a:prstGeom prst="rect">
            <a:avLst/>
          </a:prstGeom>
        </p:spPr>
      </p:pic>
      <p:sp>
        <p:nvSpPr>
          <p:cNvPr id="40" name="직사각형 39">
            <a:extLst>
              <a:ext uri="{FF2B5EF4-FFF2-40B4-BE49-F238E27FC236}">
                <a16:creationId xmlns:a16="http://schemas.microsoft.com/office/drawing/2014/main" id="{A5C96168-0FE2-6B4E-07E4-E7A6A07C616E}"/>
              </a:ext>
            </a:extLst>
          </p:cNvPr>
          <p:cNvSpPr/>
          <p:nvPr/>
        </p:nvSpPr>
        <p:spPr bwMode="auto">
          <a:xfrm>
            <a:off x="7275372" y="2526100"/>
            <a:ext cx="838200" cy="474868"/>
          </a:xfrm>
          <a:prstGeom prst="rect">
            <a:avLst/>
          </a:prstGeom>
          <a:noFill/>
          <a:ln w="12700" cap="flat" cmpd="sng" algn="ctr">
            <a:solidFill>
              <a:schemeClr val="tx2"/>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solidFill>
                  <a:schemeClr val="accent5">
                    <a:lumMod val="50000"/>
                  </a:schemeClr>
                </a:solidFill>
              </a:rPr>
              <a:t>NPCA CCFS0</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0" i="0" u="none" strike="noStrike" cap="none" normalizeH="0" baseline="0" dirty="0">
                <a:ln>
                  <a:noFill/>
                </a:ln>
                <a:solidFill>
                  <a:schemeClr val="accent5">
                    <a:lumMod val="50000"/>
                  </a:schemeClr>
                </a:solidFill>
                <a:effectLst/>
                <a:latin typeface="Times New Roman" pitchFamily="18" charset="0"/>
              </a:rPr>
              <a:t>(8</a:t>
            </a:r>
            <a:r>
              <a:rPr kumimoji="0" lang="en-US" altLang="ko-KR" sz="800" dirty="0">
                <a:solidFill>
                  <a:schemeClr val="accent5">
                    <a:lumMod val="50000"/>
                  </a:schemeClr>
                </a:solidFill>
              </a:rPr>
              <a:t> bits)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b="0" i="0" u="none" strike="noStrike" cap="none" normalizeH="0" baseline="0" dirty="0">
              <a:ln>
                <a:noFill/>
              </a:ln>
              <a:solidFill>
                <a:schemeClr val="accent5">
                  <a:lumMod val="50000"/>
                </a:schemeClr>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accent5">
                  <a:lumMod val="50000"/>
                </a:schemeClr>
              </a:solidFill>
              <a:effectLst/>
              <a:latin typeface="Times New Roman" pitchFamily="18" charset="0"/>
            </a:endParaRPr>
          </a:p>
        </p:txBody>
      </p:sp>
      <p:sp>
        <p:nvSpPr>
          <p:cNvPr id="42" name="직사각형 41">
            <a:extLst>
              <a:ext uri="{FF2B5EF4-FFF2-40B4-BE49-F238E27FC236}">
                <a16:creationId xmlns:a16="http://schemas.microsoft.com/office/drawing/2014/main" id="{AEE043B4-11E8-7A7D-4A86-E892EA034C69}"/>
              </a:ext>
            </a:extLst>
          </p:cNvPr>
          <p:cNvSpPr/>
          <p:nvPr/>
        </p:nvSpPr>
        <p:spPr bwMode="auto">
          <a:xfrm>
            <a:off x="8113572" y="2523589"/>
            <a:ext cx="838200" cy="474868"/>
          </a:xfrm>
          <a:prstGeom prst="rect">
            <a:avLst/>
          </a:prstGeom>
          <a:noFill/>
          <a:ln w="12700" cap="flat" cmpd="sng" algn="ctr">
            <a:solidFill>
              <a:schemeClr val="tx2"/>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solidFill>
                  <a:schemeClr val="accent5">
                    <a:lumMod val="50000"/>
                  </a:schemeClr>
                </a:solidFill>
              </a:rPr>
              <a:t>NPCA CCFS1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0" i="0" u="none" strike="noStrike" cap="none" normalizeH="0" baseline="0" dirty="0">
                <a:ln>
                  <a:noFill/>
                </a:ln>
                <a:solidFill>
                  <a:schemeClr val="accent5">
                    <a:lumMod val="50000"/>
                  </a:schemeClr>
                </a:solidFill>
                <a:effectLst/>
                <a:latin typeface="Times New Roman" pitchFamily="18" charset="0"/>
              </a:rPr>
              <a:t>(8</a:t>
            </a:r>
            <a:r>
              <a:rPr kumimoji="0" lang="en-US" altLang="ko-KR" sz="800" dirty="0">
                <a:solidFill>
                  <a:schemeClr val="accent5">
                    <a:lumMod val="50000"/>
                  </a:schemeClr>
                </a:solidFill>
              </a:rPr>
              <a:t> bits)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b="0" i="0" u="none" strike="noStrike" cap="none" normalizeH="0" baseline="0" dirty="0">
              <a:ln>
                <a:noFill/>
              </a:ln>
              <a:solidFill>
                <a:schemeClr val="accent5">
                  <a:lumMod val="50000"/>
                </a:schemeClr>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800" dirty="0">
              <a:solidFill>
                <a:schemeClr val="accent5">
                  <a:lumMod val="50000"/>
                </a:schemeClr>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accent5">
                  <a:lumMod val="50000"/>
                </a:schemeClr>
              </a:solidFill>
              <a:effectLst/>
              <a:latin typeface="Times New Roman" pitchFamily="18" charset="0"/>
            </a:endParaRPr>
          </a:p>
        </p:txBody>
      </p:sp>
      <p:sp>
        <p:nvSpPr>
          <p:cNvPr id="45" name="사각형: 둥근 모서리 44">
            <a:extLst>
              <a:ext uri="{FF2B5EF4-FFF2-40B4-BE49-F238E27FC236}">
                <a16:creationId xmlns:a16="http://schemas.microsoft.com/office/drawing/2014/main" id="{943D9594-FC30-C4E4-3162-E082BA1B6AFA}"/>
              </a:ext>
            </a:extLst>
          </p:cNvPr>
          <p:cNvSpPr/>
          <p:nvPr/>
        </p:nvSpPr>
        <p:spPr>
          <a:xfrm>
            <a:off x="3694643" y="3297602"/>
            <a:ext cx="48006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1400" dirty="0">
                <a:solidFill>
                  <a:schemeClr val="tx1"/>
                </a:solidFill>
              </a:rPr>
              <a:t>NPCA Operation Information field format with added subfield </a:t>
            </a:r>
            <a:r>
              <a:rPr lang="en-US" altLang="ko-KR" sz="1400" b="1" dirty="0">
                <a:solidFill>
                  <a:schemeClr val="tx1"/>
                </a:solidFill>
              </a:rPr>
              <a:t>NPCA CCFS0 </a:t>
            </a:r>
            <a:r>
              <a:rPr lang="en-US" altLang="ko-KR" sz="1400" dirty="0">
                <a:solidFill>
                  <a:schemeClr val="tx1"/>
                </a:solidFill>
              </a:rPr>
              <a:t>and </a:t>
            </a:r>
            <a:r>
              <a:rPr lang="en-US" altLang="ko-KR" sz="1400" b="1" dirty="0">
                <a:solidFill>
                  <a:schemeClr val="tx1"/>
                </a:solidFill>
              </a:rPr>
              <a:t>NPCA CCFS1</a:t>
            </a:r>
            <a:endParaRPr lang="ko-KR" altLang="en-US" sz="1400" b="1" dirty="0">
              <a:solidFill>
                <a:schemeClr val="tx1"/>
              </a:solidFill>
            </a:endParaRPr>
          </a:p>
        </p:txBody>
      </p:sp>
    </p:spTree>
    <p:extLst>
      <p:ext uri="{BB962C8B-B14F-4D97-AF65-F5344CB8AC3E}">
        <p14:creationId xmlns:p14="http://schemas.microsoft.com/office/powerpoint/2010/main" val="288352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5B599-9FE5-38EE-CC9C-4ECB5A192C04}"/>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42BCA384-27B3-58C2-9483-4CA407A39EE1}"/>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E2B46278-51D2-38D2-ADB1-3C458CAFDE7C}"/>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7DCA64F0-681E-E447-CCC1-14B62747FC6D}"/>
              </a:ext>
            </a:extLst>
          </p:cNvPr>
          <p:cNvSpPr>
            <a:spLocks noGrp="1"/>
          </p:cNvSpPr>
          <p:nvPr>
            <p:ph type="title"/>
          </p:nvPr>
        </p:nvSpPr>
        <p:spPr>
          <a:xfrm>
            <a:off x="914401" y="685801"/>
            <a:ext cx="10361084" cy="1065213"/>
          </a:xfrm>
        </p:spPr>
        <p:txBody>
          <a:bodyPr/>
          <a:lstStyle/>
          <a:p>
            <a:r>
              <a:rPr lang="en-US" altLang="ko-KR" dirty="0"/>
              <a:t>Offering channel configuration parameters (2/2)</a:t>
            </a:r>
            <a:endParaRPr lang="en-US" dirty="0"/>
          </a:p>
        </p:txBody>
      </p:sp>
      <p:sp>
        <p:nvSpPr>
          <p:cNvPr id="14" name="Slide Number Placeholder 5">
            <a:extLst>
              <a:ext uri="{FF2B5EF4-FFF2-40B4-BE49-F238E27FC236}">
                <a16:creationId xmlns:a16="http://schemas.microsoft.com/office/drawing/2014/main" id="{CCDDD7F6-4509-183A-6181-0AD8BCD5DDE7}"/>
              </a:ext>
            </a:extLst>
          </p:cNvPr>
          <p:cNvSpPr>
            <a:spLocks noGrp="1"/>
          </p:cNvSpPr>
          <p:nvPr>
            <p:ph type="sldNum" sz="quarter" idx="4"/>
          </p:nvPr>
        </p:nvSpPr>
        <p:spPr>
          <a:xfrm>
            <a:off x="6474735"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
        <p:nvSpPr>
          <p:cNvPr id="8" name="내용 개체 틀 2">
            <a:extLst>
              <a:ext uri="{FF2B5EF4-FFF2-40B4-BE49-F238E27FC236}">
                <a16:creationId xmlns:a16="http://schemas.microsoft.com/office/drawing/2014/main" id="{6615A376-3E08-0613-2BBF-1177190631E3}"/>
              </a:ext>
            </a:extLst>
          </p:cNvPr>
          <p:cNvSpPr>
            <a:spLocks noGrp="1"/>
          </p:cNvSpPr>
          <p:nvPr>
            <p:ph idx="1"/>
          </p:nvPr>
        </p:nvSpPr>
        <p:spPr>
          <a:xfrm>
            <a:off x="914399" y="1752600"/>
            <a:ext cx="10820401" cy="4343400"/>
          </a:xfrm>
        </p:spPr>
        <p:txBody>
          <a:bodyPr/>
          <a:lstStyle/>
          <a:p>
            <a:pPr>
              <a:buFont typeface="Arial" panose="020B0604020202020204" pitchFamily="34" charset="0"/>
              <a:buChar char="•"/>
            </a:pPr>
            <a:r>
              <a:rPr lang="en-US" altLang="ko-KR" sz="2000" dirty="0"/>
              <a:t>If the NPCA AP and non-AP STA use NPCA CCFS0/CCFS1 along with the NPCA p-channel and set these parameters to optimize BW efficiency, they can clarify the channel configuration and operate unambiguously while enhancing spectrum utilization</a:t>
            </a:r>
          </a:p>
          <a:p>
            <a:pPr lvl="1">
              <a:buFont typeface="Arial" panose="020B0604020202020204" pitchFamily="34" charset="0"/>
              <a:buChar char="•"/>
            </a:pPr>
            <a:r>
              <a:rPr lang="en-US" altLang="ko-KR" sz="1600" dirty="0"/>
              <a:t>For example, if the NPCA operation is intended to follow the channel configuration shown below (i.e., the desired configuration), this can be achieved via NPCA CCFS1/CCFS0</a:t>
            </a:r>
          </a:p>
          <a:p>
            <a:pPr lvl="1">
              <a:buFont typeface="Arial" panose="020B0604020202020204" pitchFamily="34" charset="0"/>
              <a:buChar char="•"/>
            </a:pPr>
            <a:endParaRPr lang="en-US" altLang="ko-KR" sz="1600" dirty="0"/>
          </a:p>
          <a:p>
            <a:pPr marL="0" indent="0">
              <a:buNone/>
            </a:pPr>
            <a:r>
              <a:rPr lang="en-US" altLang="ko-KR" sz="2000" dirty="0"/>
              <a:t>	</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marL="0" indent="0">
              <a:buNone/>
            </a:pPr>
            <a:endParaRPr lang="en-US" altLang="ko-KR" sz="2000" dirty="0"/>
          </a:p>
        </p:txBody>
      </p:sp>
      <p:cxnSp>
        <p:nvCxnSpPr>
          <p:cNvPr id="2" name="직선 연결선 1">
            <a:extLst>
              <a:ext uri="{FF2B5EF4-FFF2-40B4-BE49-F238E27FC236}">
                <a16:creationId xmlns:a16="http://schemas.microsoft.com/office/drawing/2014/main" id="{BC2F0F0A-7962-2F9A-0623-69630A14F046}"/>
              </a:ext>
            </a:extLst>
          </p:cNvPr>
          <p:cNvCxnSpPr/>
          <p:nvPr/>
        </p:nvCxnSpPr>
        <p:spPr bwMode="auto">
          <a:xfrm>
            <a:off x="2228519" y="5753008"/>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3" name="직선 화살표 연결선 2">
            <a:extLst>
              <a:ext uri="{FF2B5EF4-FFF2-40B4-BE49-F238E27FC236}">
                <a16:creationId xmlns:a16="http://schemas.microsoft.com/office/drawing/2014/main" id="{1D762EF0-FDAE-D2D2-B013-1D3EE850D04A}"/>
              </a:ext>
            </a:extLst>
          </p:cNvPr>
          <p:cNvCxnSpPr>
            <a:cxnSpLocks/>
          </p:cNvCxnSpPr>
          <p:nvPr/>
        </p:nvCxnSpPr>
        <p:spPr bwMode="auto">
          <a:xfrm>
            <a:off x="2228519" y="3744114"/>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6" name="사각형: 둥근 모서리 5">
            <a:extLst>
              <a:ext uri="{FF2B5EF4-FFF2-40B4-BE49-F238E27FC236}">
                <a16:creationId xmlns:a16="http://schemas.microsoft.com/office/drawing/2014/main" id="{6AC41BA4-BB82-BE72-A550-A04E27E2443A}"/>
              </a:ext>
            </a:extLst>
          </p:cNvPr>
          <p:cNvSpPr/>
          <p:nvPr/>
        </p:nvSpPr>
        <p:spPr bwMode="auto">
          <a:xfrm>
            <a:off x="2307536" y="5268114"/>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9" name="사각형: 둥근 모서리 8">
            <a:extLst>
              <a:ext uri="{FF2B5EF4-FFF2-40B4-BE49-F238E27FC236}">
                <a16:creationId xmlns:a16="http://schemas.microsoft.com/office/drawing/2014/main" id="{5E40F175-36E8-0B31-BE6D-E3E3038DE07F}"/>
              </a:ext>
            </a:extLst>
          </p:cNvPr>
          <p:cNvSpPr/>
          <p:nvPr/>
        </p:nvSpPr>
        <p:spPr bwMode="auto">
          <a:xfrm>
            <a:off x="1760155" y="5639563"/>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10" name="그룹 9">
            <a:extLst>
              <a:ext uri="{FF2B5EF4-FFF2-40B4-BE49-F238E27FC236}">
                <a16:creationId xmlns:a16="http://schemas.microsoft.com/office/drawing/2014/main" id="{9F4B7F2B-8D2E-530B-D813-A5D74163955C}"/>
              </a:ext>
            </a:extLst>
          </p:cNvPr>
          <p:cNvGrpSpPr/>
          <p:nvPr/>
        </p:nvGrpSpPr>
        <p:grpSpPr>
          <a:xfrm>
            <a:off x="4191000" y="5231146"/>
            <a:ext cx="1657178" cy="439035"/>
            <a:chOff x="3667760" y="5754569"/>
            <a:chExt cx="1657178" cy="439035"/>
          </a:xfrm>
        </p:grpSpPr>
        <p:sp>
          <p:nvSpPr>
            <p:cNvPr id="12" name="사각형: 둥근 모서리 11">
              <a:extLst>
                <a:ext uri="{FF2B5EF4-FFF2-40B4-BE49-F238E27FC236}">
                  <a16:creationId xmlns:a16="http://schemas.microsoft.com/office/drawing/2014/main" id="{589CC25E-F748-8721-0DA4-682B18B3A465}"/>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3" name="사각형: 둥근 모서리 12">
              <a:extLst>
                <a:ext uri="{FF2B5EF4-FFF2-40B4-BE49-F238E27FC236}">
                  <a16:creationId xmlns:a16="http://schemas.microsoft.com/office/drawing/2014/main" id="{8DFAD39B-0D68-48F9-EC04-668A0A6081A7}"/>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15" name="사각형: 둥근 모서리 14">
              <a:extLst>
                <a:ext uri="{FF2B5EF4-FFF2-40B4-BE49-F238E27FC236}">
                  <a16:creationId xmlns:a16="http://schemas.microsoft.com/office/drawing/2014/main" id="{C99A9201-6CEA-F79D-5D92-9623AC248D56}"/>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16" name="사각형: 둥근 모서리 15">
              <a:extLst>
                <a:ext uri="{FF2B5EF4-FFF2-40B4-BE49-F238E27FC236}">
                  <a16:creationId xmlns:a16="http://schemas.microsoft.com/office/drawing/2014/main" id="{79D4B97C-4EE1-BBF8-8D19-BF7268BE3245}"/>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17" name="사각형: 둥근 모서리 16">
            <a:extLst>
              <a:ext uri="{FF2B5EF4-FFF2-40B4-BE49-F238E27FC236}">
                <a16:creationId xmlns:a16="http://schemas.microsoft.com/office/drawing/2014/main" id="{4C741835-3B24-BF95-2BF9-B62FB1A8DB09}"/>
              </a:ext>
            </a:extLst>
          </p:cNvPr>
          <p:cNvSpPr/>
          <p:nvPr/>
        </p:nvSpPr>
        <p:spPr bwMode="auto">
          <a:xfrm>
            <a:off x="2316953" y="4774528"/>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8" name="사각형: 둥근 모서리 17">
            <a:extLst>
              <a:ext uri="{FF2B5EF4-FFF2-40B4-BE49-F238E27FC236}">
                <a16:creationId xmlns:a16="http://schemas.microsoft.com/office/drawing/2014/main" id="{6844519C-1F56-0888-357B-185EC6AAA655}"/>
              </a:ext>
            </a:extLst>
          </p:cNvPr>
          <p:cNvSpPr/>
          <p:nvPr/>
        </p:nvSpPr>
        <p:spPr bwMode="auto">
          <a:xfrm>
            <a:off x="2326371" y="3744114"/>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사각형: 둥근 모서리 18">
            <a:extLst>
              <a:ext uri="{FF2B5EF4-FFF2-40B4-BE49-F238E27FC236}">
                <a16:creationId xmlns:a16="http://schemas.microsoft.com/office/drawing/2014/main" id="{3B32D67C-882A-7670-DD02-8149361F8C29}"/>
              </a:ext>
            </a:extLst>
          </p:cNvPr>
          <p:cNvSpPr/>
          <p:nvPr/>
        </p:nvSpPr>
        <p:spPr bwMode="auto">
          <a:xfrm>
            <a:off x="1760155" y="551697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0" name="사각형: 둥근 모서리 19">
            <a:extLst>
              <a:ext uri="{FF2B5EF4-FFF2-40B4-BE49-F238E27FC236}">
                <a16:creationId xmlns:a16="http://schemas.microsoft.com/office/drawing/2014/main" id="{A37CB3B2-AC35-474F-4F8E-09C9229E995B}"/>
              </a:ext>
            </a:extLst>
          </p:cNvPr>
          <p:cNvSpPr/>
          <p:nvPr/>
        </p:nvSpPr>
        <p:spPr bwMode="auto">
          <a:xfrm>
            <a:off x="1760155" y="539706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1" name="사각형: 둥근 모서리 20">
            <a:extLst>
              <a:ext uri="{FF2B5EF4-FFF2-40B4-BE49-F238E27FC236}">
                <a16:creationId xmlns:a16="http://schemas.microsoft.com/office/drawing/2014/main" id="{BACEC95C-142E-66B8-ECD4-ECFE24CF28FA}"/>
              </a:ext>
            </a:extLst>
          </p:cNvPr>
          <p:cNvSpPr/>
          <p:nvPr/>
        </p:nvSpPr>
        <p:spPr bwMode="auto">
          <a:xfrm>
            <a:off x="1760155" y="526811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2" name="사각형: 둥근 모서리 21">
            <a:extLst>
              <a:ext uri="{FF2B5EF4-FFF2-40B4-BE49-F238E27FC236}">
                <a16:creationId xmlns:a16="http://schemas.microsoft.com/office/drawing/2014/main" id="{F16967E4-D755-45F4-B382-7274B8671B69}"/>
              </a:ext>
            </a:extLst>
          </p:cNvPr>
          <p:cNvSpPr/>
          <p:nvPr/>
        </p:nvSpPr>
        <p:spPr bwMode="auto">
          <a:xfrm>
            <a:off x="1760677" y="5145977"/>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3" name="사각형: 둥근 모서리 22">
            <a:extLst>
              <a:ext uri="{FF2B5EF4-FFF2-40B4-BE49-F238E27FC236}">
                <a16:creationId xmlns:a16="http://schemas.microsoft.com/office/drawing/2014/main" id="{144A3B71-ACB3-C8EC-F381-51228FC6B788}"/>
              </a:ext>
            </a:extLst>
          </p:cNvPr>
          <p:cNvSpPr/>
          <p:nvPr/>
        </p:nvSpPr>
        <p:spPr bwMode="auto">
          <a:xfrm>
            <a:off x="1760677" y="502338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4" name="사각형: 둥근 모서리 23">
            <a:extLst>
              <a:ext uri="{FF2B5EF4-FFF2-40B4-BE49-F238E27FC236}">
                <a16:creationId xmlns:a16="http://schemas.microsoft.com/office/drawing/2014/main" id="{1FFA5C72-E21C-AAB1-96BF-F90E5FFE70DF}"/>
              </a:ext>
            </a:extLst>
          </p:cNvPr>
          <p:cNvSpPr/>
          <p:nvPr/>
        </p:nvSpPr>
        <p:spPr bwMode="auto">
          <a:xfrm>
            <a:off x="1760677" y="490347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5" name="사각형: 둥근 모서리 24">
            <a:extLst>
              <a:ext uri="{FF2B5EF4-FFF2-40B4-BE49-F238E27FC236}">
                <a16:creationId xmlns:a16="http://schemas.microsoft.com/office/drawing/2014/main" id="{F2C2B178-2C5F-C9C0-70B0-1EAE486A02E1}"/>
              </a:ext>
            </a:extLst>
          </p:cNvPr>
          <p:cNvSpPr/>
          <p:nvPr/>
        </p:nvSpPr>
        <p:spPr bwMode="auto">
          <a:xfrm>
            <a:off x="1760677" y="477452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6" name="사각형: 둥근 모서리 25">
            <a:extLst>
              <a:ext uri="{FF2B5EF4-FFF2-40B4-BE49-F238E27FC236}">
                <a16:creationId xmlns:a16="http://schemas.microsoft.com/office/drawing/2014/main" id="{5A259598-A7CD-546C-0141-C2CC45F93DD3}"/>
              </a:ext>
            </a:extLst>
          </p:cNvPr>
          <p:cNvSpPr/>
          <p:nvPr/>
        </p:nvSpPr>
        <p:spPr bwMode="auto">
          <a:xfrm>
            <a:off x="1760155" y="464563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7" name="사각형: 둥근 모서리 26">
            <a:extLst>
              <a:ext uri="{FF2B5EF4-FFF2-40B4-BE49-F238E27FC236}">
                <a16:creationId xmlns:a16="http://schemas.microsoft.com/office/drawing/2014/main" id="{6C59C86C-1A75-3755-3F2C-59F088E3ACA3}"/>
              </a:ext>
            </a:extLst>
          </p:cNvPr>
          <p:cNvSpPr/>
          <p:nvPr/>
        </p:nvSpPr>
        <p:spPr bwMode="auto">
          <a:xfrm>
            <a:off x="1760155" y="452303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01FE726B-009B-A33F-22B0-A7818C1ECFEF}"/>
              </a:ext>
            </a:extLst>
          </p:cNvPr>
          <p:cNvSpPr/>
          <p:nvPr/>
        </p:nvSpPr>
        <p:spPr bwMode="auto">
          <a:xfrm>
            <a:off x="1760155" y="440313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29" name="사각형: 둥근 모서리 28">
            <a:extLst>
              <a:ext uri="{FF2B5EF4-FFF2-40B4-BE49-F238E27FC236}">
                <a16:creationId xmlns:a16="http://schemas.microsoft.com/office/drawing/2014/main" id="{361BCE68-9A8C-B4A1-3071-E6A813AE924A}"/>
              </a:ext>
            </a:extLst>
          </p:cNvPr>
          <p:cNvSpPr/>
          <p:nvPr/>
        </p:nvSpPr>
        <p:spPr bwMode="auto">
          <a:xfrm>
            <a:off x="1760155" y="427418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0" name="사각형: 둥근 모서리 29">
            <a:extLst>
              <a:ext uri="{FF2B5EF4-FFF2-40B4-BE49-F238E27FC236}">
                <a16:creationId xmlns:a16="http://schemas.microsoft.com/office/drawing/2014/main" id="{B1E6607B-26FC-B408-BA28-8C5CDCF2206C}"/>
              </a:ext>
            </a:extLst>
          </p:cNvPr>
          <p:cNvSpPr/>
          <p:nvPr/>
        </p:nvSpPr>
        <p:spPr bwMode="auto">
          <a:xfrm>
            <a:off x="1755506" y="414528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1F16E079-F599-6A4D-3839-DD4237ACEB71}"/>
              </a:ext>
            </a:extLst>
          </p:cNvPr>
          <p:cNvSpPr/>
          <p:nvPr/>
        </p:nvSpPr>
        <p:spPr bwMode="auto">
          <a:xfrm>
            <a:off x="1755506" y="402269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2" name="사각형: 둥근 모서리 31">
            <a:extLst>
              <a:ext uri="{FF2B5EF4-FFF2-40B4-BE49-F238E27FC236}">
                <a16:creationId xmlns:a16="http://schemas.microsoft.com/office/drawing/2014/main" id="{14FD9637-DAA3-11D8-FAEF-07808E49175F}"/>
              </a:ext>
            </a:extLst>
          </p:cNvPr>
          <p:cNvSpPr/>
          <p:nvPr/>
        </p:nvSpPr>
        <p:spPr bwMode="auto">
          <a:xfrm>
            <a:off x="1755506" y="390278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3" name="사각형: 둥근 모서리 32">
            <a:extLst>
              <a:ext uri="{FF2B5EF4-FFF2-40B4-BE49-F238E27FC236}">
                <a16:creationId xmlns:a16="http://schemas.microsoft.com/office/drawing/2014/main" id="{773E1DBF-2183-2499-F5D8-53517642FFA1}"/>
              </a:ext>
            </a:extLst>
          </p:cNvPr>
          <p:cNvSpPr/>
          <p:nvPr/>
        </p:nvSpPr>
        <p:spPr bwMode="auto">
          <a:xfrm>
            <a:off x="1755506" y="377383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36" name="사각형: 둥근 모서리 35">
            <a:extLst>
              <a:ext uri="{FF2B5EF4-FFF2-40B4-BE49-F238E27FC236}">
                <a16:creationId xmlns:a16="http://schemas.microsoft.com/office/drawing/2014/main" id="{1A6DB272-C6AC-7321-4764-9A3AB711FC8C}"/>
              </a:ext>
            </a:extLst>
          </p:cNvPr>
          <p:cNvSpPr/>
          <p:nvPr/>
        </p:nvSpPr>
        <p:spPr bwMode="auto">
          <a:xfrm>
            <a:off x="3276600" y="4780910"/>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7" name="사각형: 둥근 모서리 36">
            <a:extLst>
              <a:ext uri="{FF2B5EF4-FFF2-40B4-BE49-F238E27FC236}">
                <a16:creationId xmlns:a16="http://schemas.microsoft.com/office/drawing/2014/main" id="{5195173E-4D8F-8BB2-F31E-EB5FCFF5F63D}"/>
              </a:ext>
            </a:extLst>
          </p:cNvPr>
          <p:cNvSpPr/>
          <p:nvPr/>
        </p:nvSpPr>
        <p:spPr bwMode="auto">
          <a:xfrm>
            <a:off x="3307938" y="3761071"/>
            <a:ext cx="675769" cy="988217"/>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8" name="사각형: 둥근 모서리 37">
            <a:extLst>
              <a:ext uri="{FF2B5EF4-FFF2-40B4-BE49-F238E27FC236}">
                <a16:creationId xmlns:a16="http://schemas.microsoft.com/office/drawing/2014/main" id="{3F06DC33-9C61-41C7-932F-EA92E8DB4B1F}"/>
              </a:ext>
            </a:extLst>
          </p:cNvPr>
          <p:cNvSpPr/>
          <p:nvPr/>
        </p:nvSpPr>
        <p:spPr bwMode="auto">
          <a:xfrm>
            <a:off x="3280933" y="5286888"/>
            <a:ext cx="716524" cy="455808"/>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cxnSp>
        <p:nvCxnSpPr>
          <p:cNvPr id="41" name="직선 화살표 연결선 40">
            <a:extLst>
              <a:ext uri="{FF2B5EF4-FFF2-40B4-BE49-F238E27FC236}">
                <a16:creationId xmlns:a16="http://schemas.microsoft.com/office/drawing/2014/main" id="{19F50040-C62C-B306-E9F7-441C242D63E0}"/>
              </a:ext>
            </a:extLst>
          </p:cNvPr>
          <p:cNvCxnSpPr>
            <a:cxnSpLocks/>
          </p:cNvCxnSpPr>
          <p:nvPr/>
        </p:nvCxnSpPr>
        <p:spPr bwMode="auto">
          <a:xfrm>
            <a:off x="6487694" y="4856449"/>
            <a:ext cx="455019" cy="436686"/>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43" name="사각형: 둥근 모서리 42">
            <a:extLst>
              <a:ext uri="{FF2B5EF4-FFF2-40B4-BE49-F238E27FC236}">
                <a16:creationId xmlns:a16="http://schemas.microsoft.com/office/drawing/2014/main" id="{2597BEB7-5CE6-66A4-4851-98952CC63E75}"/>
              </a:ext>
            </a:extLst>
          </p:cNvPr>
          <p:cNvSpPr/>
          <p:nvPr/>
        </p:nvSpPr>
        <p:spPr>
          <a:xfrm>
            <a:off x="6108185" y="4579425"/>
            <a:ext cx="652427"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a:t>
            </a:r>
          </a:p>
          <a:p>
            <a:pPr algn="ctr"/>
            <a:r>
              <a:rPr lang="en-US" altLang="ko-KR" sz="800" dirty="0">
                <a:solidFill>
                  <a:schemeClr val="tx1"/>
                </a:solidFill>
              </a:rPr>
              <a:t>CCFS0</a:t>
            </a:r>
            <a:endParaRPr lang="ko-KR" altLang="en-US" sz="800" dirty="0">
              <a:solidFill>
                <a:schemeClr val="tx1"/>
              </a:solidFill>
            </a:endParaRPr>
          </a:p>
        </p:txBody>
      </p:sp>
      <p:cxnSp>
        <p:nvCxnSpPr>
          <p:cNvPr id="46" name="직선 화살표 연결선 45">
            <a:extLst>
              <a:ext uri="{FF2B5EF4-FFF2-40B4-BE49-F238E27FC236}">
                <a16:creationId xmlns:a16="http://schemas.microsoft.com/office/drawing/2014/main" id="{C483812C-A7E6-491C-72C4-645CACF22DD5}"/>
              </a:ext>
            </a:extLst>
          </p:cNvPr>
          <p:cNvCxnSpPr>
            <a:cxnSpLocks/>
          </p:cNvCxnSpPr>
          <p:nvPr/>
        </p:nvCxnSpPr>
        <p:spPr bwMode="auto">
          <a:xfrm>
            <a:off x="6627712" y="4202107"/>
            <a:ext cx="398940" cy="547918"/>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47" name="사각형: 둥근 모서리 46">
            <a:extLst>
              <a:ext uri="{FF2B5EF4-FFF2-40B4-BE49-F238E27FC236}">
                <a16:creationId xmlns:a16="http://schemas.microsoft.com/office/drawing/2014/main" id="{F82C5DA6-6FC7-2A07-7A0F-32B808EE47EE}"/>
              </a:ext>
            </a:extLst>
          </p:cNvPr>
          <p:cNvSpPr/>
          <p:nvPr/>
        </p:nvSpPr>
        <p:spPr>
          <a:xfrm>
            <a:off x="6184444" y="3937687"/>
            <a:ext cx="652427"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a:t>
            </a:r>
            <a:br>
              <a:rPr lang="en-US" altLang="ko-KR" sz="800" dirty="0">
                <a:solidFill>
                  <a:schemeClr val="tx1"/>
                </a:solidFill>
              </a:rPr>
            </a:br>
            <a:r>
              <a:rPr lang="en-US" altLang="ko-KR" sz="800" dirty="0">
                <a:solidFill>
                  <a:schemeClr val="tx1"/>
                </a:solidFill>
              </a:rPr>
              <a:t>CCFS1</a:t>
            </a:r>
            <a:endParaRPr lang="ko-KR" altLang="en-US" sz="800" dirty="0">
              <a:solidFill>
                <a:schemeClr val="tx1"/>
              </a:solidFill>
            </a:endParaRPr>
          </a:p>
        </p:txBody>
      </p:sp>
      <p:sp>
        <p:nvSpPr>
          <p:cNvPr id="49" name="사각형: 둥근 모서리 48">
            <a:extLst>
              <a:ext uri="{FF2B5EF4-FFF2-40B4-BE49-F238E27FC236}">
                <a16:creationId xmlns:a16="http://schemas.microsoft.com/office/drawing/2014/main" id="{891A6F80-D3FC-E6C5-9C88-36FA810C224D}"/>
              </a:ext>
            </a:extLst>
          </p:cNvPr>
          <p:cNvSpPr/>
          <p:nvPr/>
        </p:nvSpPr>
        <p:spPr>
          <a:xfrm>
            <a:off x="3298266" y="3454400"/>
            <a:ext cx="777728"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rgbClr val="FF0000"/>
                </a:solidFill>
              </a:rPr>
              <a:t>(desired)</a:t>
            </a:r>
            <a:endParaRPr lang="ko-KR" altLang="en-US" sz="800" dirty="0">
              <a:solidFill>
                <a:srgbClr val="FF0000"/>
              </a:solidFill>
            </a:endParaRPr>
          </a:p>
        </p:txBody>
      </p:sp>
      <p:cxnSp>
        <p:nvCxnSpPr>
          <p:cNvPr id="50" name="직선 연결선 49">
            <a:extLst>
              <a:ext uri="{FF2B5EF4-FFF2-40B4-BE49-F238E27FC236}">
                <a16:creationId xmlns:a16="http://schemas.microsoft.com/office/drawing/2014/main" id="{54AE0B83-7C92-147C-0339-C3E7DAF56798}"/>
              </a:ext>
            </a:extLst>
          </p:cNvPr>
          <p:cNvCxnSpPr/>
          <p:nvPr/>
        </p:nvCxnSpPr>
        <p:spPr bwMode="auto">
          <a:xfrm>
            <a:off x="7501257" y="5763168"/>
            <a:ext cx="3552115" cy="0"/>
          </a:xfrm>
          <a:prstGeom prst="line">
            <a:avLst/>
          </a:prstGeom>
          <a:solidFill>
            <a:schemeClr val="accent1"/>
          </a:solidFill>
          <a:ln w="3175" cap="flat" cmpd="sng" algn="ctr">
            <a:solidFill>
              <a:schemeClr val="tx1"/>
            </a:solidFill>
            <a:prstDash val="solid"/>
            <a:round/>
            <a:headEnd type="none" w="sm" len="sm"/>
            <a:tailEnd type="none" w="sm" len="sm"/>
          </a:ln>
          <a:effectLst/>
        </p:spPr>
      </p:cxnSp>
      <p:cxnSp>
        <p:nvCxnSpPr>
          <p:cNvPr id="51" name="직선 화살표 연결선 50">
            <a:extLst>
              <a:ext uri="{FF2B5EF4-FFF2-40B4-BE49-F238E27FC236}">
                <a16:creationId xmlns:a16="http://schemas.microsoft.com/office/drawing/2014/main" id="{737C2AD9-869B-AF66-302A-115303190BCC}"/>
              </a:ext>
            </a:extLst>
          </p:cNvPr>
          <p:cNvCxnSpPr>
            <a:cxnSpLocks/>
          </p:cNvCxnSpPr>
          <p:nvPr/>
        </p:nvCxnSpPr>
        <p:spPr bwMode="auto">
          <a:xfrm>
            <a:off x="7501257" y="3754274"/>
            <a:ext cx="0" cy="1933344"/>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52" name="사각형: 둥근 모서리 51">
            <a:extLst>
              <a:ext uri="{FF2B5EF4-FFF2-40B4-BE49-F238E27FC236}">
                <a16:creationId xmlns:a16="http://schemas.microsoft.com/office/drawing/2014/main" id="{092D9973-B13B-3DB4-276C-F22E09441BDA}"/>
              </a:ext>
            </a:extLst>
          </p:cNvPr>
          <p:cNvSpPr/>
          <p:nvPr/>
        </p:nvSpPr>
        <p:spPr bwMode="auto">
          <a:xfrm>
            <a:off x="7580274" y="5278274"/>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53" name="사각형: 둥근 모서리 52">
            <a:extLst>
              <a:ext uri="{FF2B5EF4-FFF2-40B4-BE49-F238E27FC236}">
                <a16:creationId xmlns:a16="http://schemas.microsoft.com/office/drawing/2014/main" id="{6EFC7E1C-2D08-5353-F878-9EB2B3B7582C}"/>
              </a:ext>
            </a:extLst>
          </p:cNvPr>
          <p:cNvSpPr/>
          <p:nvPr/>
        </p:nvSpPr>
        <p:spPr bwMode="auto">
          <a:xfrm>
            <a:off x="7032893" y="5649723"/>
            <a:ext cx="378184" cy="103659"/>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D7EDF1F8-9F7A-29C1-E1CD-427D89F22E75}"/>
              </a:ext>
            </a:extLst>
          </p:cNvPr>
          <p:cNvGrpSpPr/>
          <p:nvPr/>
        </p:nvGrpSpPr>
        <p:grpSpPr>
          <a:xfrm>
            <a:off x="10138763" y="5189785"/>
            <a:ext cx="1657178" cy="439035"/>
            <a:chOff x="3667760" y="5754569"/>
            <a:chExt cx="1657178" cy="439035"/>
          </a:xfrm>
        </p:grpSpPr>
        <p:sp>
          <p:nvSpPr>
            <p:cNvPr id="55" name="사각형: 둥근 모서리 54">
              <a:extLst>
                <a:ext uri="{FF2B5EF4-FFF2-40B4-BE49-F238E27FC236}">
                  <a16:creationId xmlns:a16="http://schemas.microsoft.com/office/drawing/2014/main" id="{3A9CEB91-8EC5-A4E7-0969-CD9546A7168A}"/>
                </a:ext>
              </a:extLst>
            </p:cNvPr>
            <p:cNvSpPr/>
            <p:nvPr/>
          </p:nvSpPr>
          <p:spPr bwMode="auto">
            <a:xfrm>
              <a:off x="3667760" y="5998518"/>
              <a:ext cx="218224" cy="97482"/>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56" name="사각형: 둥근 모서리 55">
              <a:extLst>
                <a:ext uri="{FF2B5EF4-FFF2-40B4-BE49-F238E27FC236}">
                  <a16:creationId xmlns:a16="http://schemas.microsoft.com/office/drawing/2014/main" id="{08A4B967-03B3-6BAD-0E36-03D405CCFE33}"/>
                </a:ext>
              </a:extLst>
            </p:cNvPr>
            <p:cNvSpPr/>
            <p:nvPr/>
          </p:nvSpPr>
          <p:spPr bwMode="auto">
            <a:xfrm>
              <a:off x="3675122" y="5847194"/>
              <a:ext cx="213546" cy="97485"/>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57" name="사각형: 둥근 모서리 56">
              <a:extLst>
                <a:ext uri="{FF2B5EF4-FFF2-40B4-BE49-F238E27FC236}">
                  <a16:creationId xmlns:a16="http://schemas.microsoft.com/office/drawing/2014/main" id="{232DE3F6-3297-714E-5908-E0BDD31C20E8}"/>
                </a:ext>
              </a:extLst>
            </p:cNvPr>
            <p:cNvSpPr/>
            <p:nvPr/>
          </p:nvSpPr>
          <p:spPr>
            <a:xfrm>
              <a:off x="3724738" y="5754569"/>
              <a:ext cx="16002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BSS channel configuration</a:t>
              </a:r>
              <a:endParaRPr lang="ko-KR" altLang="en-US" sz="800" dirty="0">
                <a:solidFill>
                  <a:schemeClr val="tx1"/>
                </a:solidFill>
              </a:endParaRPr>
            </a:p>
          </p:txBody>
        </p:sp>
        <p:sp>
          <p:nvSpPr>
            <p:cNvPr id="58" name="사각형: 둥근 모서리 57">
              <a:extLst>
                <a:ext uri="{FF2B5EF4-FFF2-40B4-BE49-F238E27FC236}">
                  <a16:creationId xmlns:a16="http://schemas.microsoft.com/office/drawing/2014/main" id="{8CB875B8-9CDA-7A89-1FB4-41EE10B4849D}"/>
                </a:ext>
              </a:extLst>
            </p:cNvPr>
            <p:cNvSpPr/>
            <p:nvPr/>
          </p:nvSpPr>
          <p:spPr>
            <a:xfrm>
              <a:off x="3837328" y="5900914"/>
              <a:ext cx="1447800"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umimoji="1" sz="1200" kern="1200">
                  <a:solidFill>
                    <a:schemeClr val="lt1"/>
                  </a:solidFill>
                  <a:latin typeface="+mn-lt"/>
                  <a:ea typeface="+mn-ea"/>
                  <a:cs typeface="+mn-cs"/>
                </a:defRPr>
              </a:lvl1pPr>
              <a:lvl2pPr marL="457200" algn="l" rtl="0" eaLnBrk="0" fontAlgn="base" hangingPunct="0">
                <a:spcBef>
                  <a:spcPct val="0"/>
                </a:spcBef>
                <a:spcAft>
                  <a:spcPct val="0"/>
                </a:spcAft>
                <a:defRPr kumimoji="1" sz="1200" kern="1200">
                  <a:solidFill>
                    <a:schemeClr val="lt1"/>
                  </a:solidFill>
                  <a:latin typeface="+mn-lt"/>
                  <a:ea typeface="+mn-ea"/>
                  <a:cs typeface="+mn-cs"/>
                </a:defRPr>
              </a:lvl2pPr>
              <a:lvl3pPr marL="914400" algn="l" rtl="0" eaLnBrk="0" fontAlgn="base" hangingPunct="0">
                <a:spcBef>
                  <a:spcPct val="0"/>
                </a:spcBef>
                <a:spcAft>
                  <a:spcPct val="0"/>
                </a:spcAft>
                <a:defRPr kumimoji="1" sz="1200" kern="1200">
                  <a:solidFill>
                    <a:schemeClr val="lt1"/>
                  </a:solidFill>
                  <a:latin typeface="+mn-lt"/>
                  <a:ea typeface="+mn-ea"/>
                  <a:cs typeface="+mn-cs"/>
                </a:defRPr>
              </a:lvl3pPr>
              <a:lvl4pPr marL="1371600" algn="l" rtl="0" eaLnBrk="0" fontAlgn="base" hangingPunct="0">
                <a:spcBef>
                  <a:spcPct val="0"/>
                </a:spcBef>
                <a:spcAft>
                  <a:spcPct val="0"/>
                </a:spcAft>
                <a:defRPr kumimoji="1" sz="1200" kern="1200">
                  <a:solidFill>
                    <a:schemeClr val="lt1"/>
                  </a:solidFill>
                  <a:latin typeface="+mn-lt"/>
                  <a:ea typeface="+mn-ea"/>
                  <a:cs typeface="+mn-cs"/>
                </a:defRPr>
              </a:lvl4pPr>
              <a:lvl5pPr marL="1828800" algn="l" rtl="0" eaLnBrk="0" fontAlgn="base" hangingPunct="0">
                <a:spcBef>
                  <a:spcPct val="0"/>
                </a:spcBef>
                <a:spcAft>
                  <a:spcPct val="0"/>
                </a:spcAft>
                <a:defRPr kumimoji="1" sz="1200" kern="1200">
                  <a:solidFill>
                    <a:schemeClr val="lt1"/>
                  </a:solidFill>
                  <a:latin typeface="+mn-lt"/>
                  <a:ea typeface="+mn-ea"/>
                  <a:cs typeface="+mn-cs"/>
                </a:defRPr>
              </a:lvl5pPr>
              <a:lvl6pPr marL="2286000" algn="l" defTabSz="914400" rtl="0" eaLnBrk="1" latinLnBrk="1" hangingPunct="1">
                <a:defRPr kumimoji="1" sz="1200" kern="1200">
                  <a:solidFill>
                    <a:schemeClr val="lt1"/>
                  </a:solidFill>
                  <a:latin typeface="+mn-lt"/>
                  <a:ea typeface="+mn-ea"/>
                  <a:cs typeface="+mn-cs"/>
                </a:defRPr>
              </a:lvl6pPr>
              <a:lvl7pPr marL="2743200" algn="l" defTabSz="914400" rtl="0" eaLnBrk="1" latinLnBrk="1" hangingPunct="1">
                <a:defRPr kumimoji="1" sz="1200" kern="1200">
                  <a:solidFill>
                    <a:schemeClr val="lt1"/>
                  </a:solidFill>
                  <a:latin typeface="+mn-lt"/>
                  <a:ea typeface="+mn-ea"/>
                  <a:cs typeface="+mn-cs"/>
                </a:defRPr>
              </a:lvl7pPr>
              <a:lvl8pPr marL="3200400" algn="l" defTabSz="914400" rtl="0" eaLnBrk="1" latinLnBrk="1" hangingPunct="1">
                <a:defRPr kumimoji="1" sz="1200" kern="1200">
                  <a:solidFill>
                    <a:schemeClr val="lt1"/>
                  </a:solidFill>
                  <a:latin typeface="+mn-lt"/>
                  <a:ea typeface="+mn-ea"/>
                  <a:cs typeface="+mn-cs"/>
                </a:defRPr>
              </a:lvl8pPr>
              <a:lvl9pPr marL="3657600" algn="l" defTabSz="914400" rtl="0" eaLnBrk="1" latinLnBrk="1" hangingPunct="1">
                <a:defRPr kumimoji="1" sz="1200" kern="1200">
                  <a:solidFill>
                    <a:schemeClr val="lt1"/>
                  </a:solidFill>
                  <a:latin typeface="+mn-lt"/>
                  <a:ea typeface="+mn-ea"/>
                  <a:cs typeface="+mn-cs"/>
                </a:defRPr>
              </a:lvl9pPr>
            </a:lstStyle>
            <a:p>
              <a:pPr algn="ctr"/>
              <a:r>
                <a:rPr lang="en-US" altLang="ko-KR" sz="800" dirty="0">
                  <a:solidFill>
                    <a:schemeClr val="tx1"/>
                  </a:solidFill>
                </a:rPr>
                <a:t>NPCA channel configuration</a:t>
              </a:r>
              <a:endParaRPr lang="ko-KR" altLang="en-US" sz="800" dirty="0">
                <a:solidFill>
                  <a:schemeClr val="tx1"/>
                </a:solidFill>
              </a:endParaRPr>
            </a:p>
          </p:txBody>
        </p:sp>
      </p:grpSp>
      <p:sp>
        <p:nvSpPr>
          <p:cNvPr id="59" name="사각형: 둥근 모서리 58">
            <a:extLst>
              <a:ext uri="{FF2B5EF4-FFF2-40B4-BE49-F238E27FC236}">
                <a16:creationId xmlns:a16="http://schemas.microsoft.com/office/drawing/2014/main" id="{20150B32-D768-2BA3-28B4-A92D7D497D70}"/>
              </a:ext>
            </a:extLst>
          </p:cNvPr>
          <p:cNvSpPr/>
          <p:nvPr/>
        </p:nvSpPr>
        <p:spPr bwMode="auto">
          <a:xfrm>
            <a:off x="7589691" y="4784688"/>
            <a:ext cx="716526" cy="47458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0" name="사각형: 둥근 모서리 59">
            <a:extLst>
              <a:ext uri="{FF2B5EF4-FFF2-40B4-BE49-F238E27FC236}">
                <a16:creationId xmlns:a16="http://schemas.microsoft.com/office/drawing/2014/main" id="{EFA2376E-FFC6-0561-E972-A81F26B3E24C}"/>
              </a:ext>
            </a:extLst>
          </p:cNvPr>
          <p:cNvSpPr/>
          <p:nvPr/>
        </p:nvSpPr>
        <p:spPr bwMode="auto">
          <a:xfrm>
            <a:off x="7599109" y="3754274"/>
            <a:ext cx="697691" cy="1011411"/>
          </a:xfrm>
          <a:prstGeom prst="round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61" name="사각형: 둥근 모서리 60">
            <a:extLst>
              <a:ext uri="{FF2B5EF4-FFF2-40B4-BE49-F238E27FC236}">
                <a16:creationId xmlns:a16="http://schemas.microsoft.com/office/drawing/2014/main" id="{49718619-F30C-7E43-FF76-2E619C78D0B7}"/>
              </a:ext>
            </a:extLst>
          </p:cNvPr>
          <p:cNvSpPr/>
          <p:nvPr/>
        </p:nvSpPr>
        <p:spPr bwMode="auto">
          <a:xfrm>
            <a:off x="7032893" y="552713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2" name="사각형: 둥근 모서리 61">
            <a:extLst>
              <a:ext uri="{FF2B5EF4-FFF2-40B4-BE49-F238E27FC236}">
                <a16:creationId xmlns:a16="http://schemas.microsoft.com/office/drawing/2014/main" id="{4D940E95-9394-299B-A766-DF358ADBA2F8}"/>
              </a:ext>
            </a:extLst>
          </p:cNvPr>
          <p:cNvSpPr/>
          <p:nvPr/>
        </p:nvSpPr>
        <p:spPr bwMode="auto">
          <a:xfrm>
            <a:off x="7032893" y="540722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3" name="사각형: 둥근 모서리 62">
            <a:extLst>
              <a:ext uri="{FF2B5EF4-FFF2-40B4-BE49-F238E27FC236}">
                <a16:creationId xmlns:a16="http://schemas.microsoft.com/office/drawing/2014/main" id="{F96B1678-50DC-2B44-E48D-67970E150821}"/>
              </a:ext>
            </a:extLst>
          </p:cNvPr>
          <p:cNvSpPr/>
          <p:nvPr/>
        </p:nvSpPr>
        <p:spPr bwMode="auto">
          <a:xfrm>
            <a:off x="7032893" y="527827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4" name="사각형: 둥근 모서리 63">
            <a:extLst>
              <a:ext uri="{FF2B5EF4-FFF2-40B4-BE49-F238E27FC236}">
                <a16:creationId xmlns:a16="http://schemas.microsoft.com/office/drawing/2014/main" id="{38045229-C6D9-E969-9904-FA5E7E781577}"/>
              </a:ext>
            </a:extLst>
          </p:cNvPr>
          <p:cNvSpPr/>
          <p:nvPr/>
        </p:nvSpPr>
        <p:spPr bwMode="auto">
          <a:xfrm>
            <a:off x="7033415" y="5156137"/>
            <a:ext cx="378184" cy="103659"/>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dirty="0"/>
              <a:t>P20</a:t>
            </a: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5" name="사각형: 둥근 모서리 64">
            <a:extLst>
              <a:ext uri="{FF2B5EF4-FFF2-40B4-BE49-F238E27FC236}">
                <a16:creationId xmlns:a16="http://schemas.microsoft.com/office/drawing/2014/main" id="{F4E5EC7B-586A-D897-E754-8FB3005FD594}"/>
              </a:ext>
            </a:extLst>
          </p:cNvPr>
          <p:cNvSpPr/>
          <p:nvPr/>
        </p:nvSpPr>
        <p:spPr bwMode="auto">
          <a:xfrm>
            <a:off x="7033415" y="5033546"/>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6" name="사각형: 둥근 모서리 65">
            <a:extLst>
              <a:ext uri="{FF2B5EF4-FFF2-40B4-BE49-F238E27FC236}">
                <a16:creationId xmlns:a16="http://schemas.microsoft.com/office/drawing/2014/main" id="{ECD014A9-663D-B46A-1030-89D2F94E4A74}"/>
              </a:ext>
            </a:extLst>
          </p:cNvPr>
          <p:cNvSpPr/>
          <p:nvPr/>
        </p:nvSpPr>
        <p:spPr bwMode="auto">
          <a:xfrm>
            <a:off x="7033415" y="491363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7" name="사각형: 둥근 모서리 66">
            <a:extLst>
              <a:ext uri="{FF2B5EF4-FFF2-40B4-BE49-F238E27FC236}">
                <a16:creationId xmlns:a16="http://schemas.microsoft.com/office/drawing/2014/main" id="{7AAA9F3A-508A-7648-E046-65BD1F49ED07}"/>
              </a:ext>
            </a:extLst>
          </p:cNvPr>
          <p:cNvSpPr/>
          <p:nvPr/>
        </p:nvSpPr>
        <p:spPr bwMode="auto">
          <a:xfrm>
            <a:off x="7033415" y="4784688"/>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7E643E1A-2BFB-C9B3-51EB-2F1EDBE6F1A8}"/>
              </a:ext>
            </a:extLst>
          </p:cNvPr>
          <p:cNvSpPr/>
          <p:nvPr/>
        </p:nvSpPr>
        <p:spPr bwMode="auto">
          <a:xfrm>
            <a:off x="7032893" y="4655790"/>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9C8F845F-BB24-FFE5-70BD-FBD158F39588}"/>
              </a:ext>
            </a:extLst>
          </p:cNvPr>
          <p:cNvSpPr/>
          <p:nvPr/>
        </p:nvSpPr>
        <p:spPr bwMode="auto">
          <a:xfrm>
            <a:off x="7032893" y="4533199"/>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0" name="사각형: 둥근 모서리 69">
            <a:extLst>
              <a:ext uri="{FF2B5EF4-FFF2-40B4-BE49-F238E27FC236}">
                <a16:creationId xmlns:a16="http://schemas.microsoft.com/office/drawing/2014/main" id="{3EB80C14-C509-E872-7F8A-E7320BF97CF4}"/>
              </a:ext>
            </a:extLst>
          </p:cNvPr>
          <p:cNvSpPr/>
          <p:nvPr/>
        </p:nvSpPr>
        <p:spPr bwMode="auto">
          <a:xfrm>
            <a:off x="7032893" y="441329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1" name="사각형: 둥근 모서리 70">
            <a:extLst>
              <a:ext uri="{FF2B5EF4-FFF2-40B4-BE49-F238E27FC236}">
                <a16:creationId xmlns:a16="http://schemas.microsoft.com/office/drawing/2014/main" id="{8BFAB1AC-91A7-1902-D739-4DD37A8769F0}"/>
              </a:ext>
            </a:extLst>
          </p:cNvPr>
          <p:cNvSpPr/>
          <p:nvPr/>
        </p:nvSpPr>
        <p:spPr bwMode="auto">
          <a:xfrm>
            <a:off x="7032893" y="4284341"/>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2" name="사각형: 둥근 모서리 71">
            <a:extLst>
              <a:ext uri="{FF2B5EF4-FFF2-40B4-BE49-F238E27FC236}">
                <a16:creationId xmlns:a16="http://schemas.microsoft.com/office/drawing/2014/main" id="{3FD84773-AA50-967B-8DE4-C679D0B36C07}"/>
              </a:ext>
            </a:extLst>
          </p:cNvPr>
          <p:cNvSpPr/>
          <p:nvPr/>
        </p:nvSpPr>
        <p:spPr bwMode="auto">
          <a:xfrm>
            <a:off x="7028244" y="4155443"/>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3" name="사각형: 둥근 모서리 72">
            <a:extLst>
              <a:ext uri="{FF2B5EF4-FFF2-40B4-BE49-F238E27FC236}">
                <a16:creationId xmlns:a16="http://schemas.microsoft.com/office/drawing/2014/main" id="{06D90082-FE23-4FD2-D240-AE2D000CE30B}"/>
              </a:ext>
            </a:extLst>
          </p:cNvPr>
          <p:cNvSpPr/>
          <p:nvPr/>
        </p:nvSpPr>
        <p:spPr bwMode="auto">
          <a:xfrm>
            <a:off x="7028244" y="4032852"/>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4" name="사각형: 둥근 모서리 73">
            <a:extLst>
              <a:ext uri="{FF2B5EF4-FFF2-40B4-BE49-F238E27FC236}">
                <a16:creationId xmlns:a16="http://schemas.microsoft.com/office/drawing/2014/main" id="{5CF471C0-F032-D241-D40B-6FE9AF5A28A5}"/>
              </a:ext>
            </a:extLst>
          </p:cNvPr>
          <p:cNvSpPr/>
          <p:nvPr/>
        </p:nvSpPr>
        <p:spPr bwMode="auto">
          <a:xfrm>
            <a:off x="7028244" y="391294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5" name="사각형: 둥근 모서리 74">
            <a:extLst>
              <a:ext uri="{FF2B5EF4-FFF2-40B4-BE49-F238E27FC236}">
                <a16:creationId xmlns:a16="http://schemas.microsoft.com/office/drawing/2014/main" id="{F305A9CC-A725-CA2D-C802-F88BABE1CD8C}"/>
              </a:ext>
            </a:extLst>
          </p:cNvPr>
          <p:cNvSpPr/>
          <p:nvPr/>
        </p:nvSpPr>
        <p:spPr bwMode="auto">
          <a:xfrm>
            <a:off x="7028244" y="3783994"/>
            <a:ext cx="378184" cy="103659"/>
          </a:xfrm>
          <a:prstGeom prst="roundRect">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800" b="0" i="0" u="none" strike="noStrike" cap="none" normalizeH="0" baseline="0" dirty="0">
              <a:ln>
                <a:noFill/>
              </a:ln>
              <a:solidFill>
                <a:schemeClr val="tx1"/>
              </a:solidFill>
              <a:effectLst/>
              <a:latin typeface="Times New Roman" pitchFamily="18" charset="0"/>
            </a:endParaRPr>
          </a:p>
        </p:txBody>
      </p:sp>
      <p:sp>
        <p:nvSpPr>
          <p:cNvPr id="78" name="사각형: 둥근 모서리 77">
            <a:extLst>
              <a:ext uri="{FF2B5EF4-FFF2-40B4-BE49-F238E27FC236}">
                <a16:creationId xmlns:a16="http://schemas.microsoft.com/office/drawing/2014/main" id="{9794599F-EDC2-E771-2CDD-F8F8E1676516}"/>
              </a:ext>
            </a:extLst>
          </p:cNvPr>
          <p:cNvSpPr/>
          <p:nvPr/>
        </p:nvSpPr>
        <p:spPr bwMode="auto">
          <a:xfrm>
            <a:off x="8561666" y="4790328"/>
            <a:ext cx="716526" cy="474581"/>
          </a:xfrm>
          <a:prstGeom prst="roundRect">
            <a:avLst/>
          </a:prstGeom>
          <a:solidFill>
            <a:srgbClr val="00B0F0"/>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P80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79" name="사각형: 둥근 모서리 78">
            <a:extLst>
              <a:ext uri="{FF2B5EF4-FFF2-40B4-BE49-F238E27FC236}">
                <a16:creationId xmlns:a16="http://schemas.microsoft.com/office/drawing/2014/main" id="{29DC4B4A-7372-414D-EB5D-79911E781349}"/>
              </a:ext>
            </a:extLst>
          </p:cNvPr>
          <p:cNvSpPr/>
          <p:nvPr/>
        </p:nvSpPr>
        <p:spPr bwMode="auto">
          <a:xfrm>
            <a:off x="8566665" y="3773760"/>
            <a:ext cx="675769" cy="988217"/>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S160</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80" name="사각형: 둥근 모서리 79">
            <a:extLst>
              <a:ext uri="{FF2B5EF4-FFF2-40B4-BE49-F238E27FC236}">
                <a16:creationId xmlns:a16="http://schemas.microsoft.com/office/drawing/2014/main" id="{C169ED5A-8815-CAE9-81D7-6141FDB4778B}"/>
              </a:ext>
            </a:extLst>
          </p:cNvPr>
          <p:cNvSpPr/>
          <p:nvPr/>
        </p:nvSpPr>
        <p:spPr bwMode="auto">
          <a:xfrm>
            <a:off x="8569876" y="5300774"/>
            <a:ext cx="716524" cy="455808"/>
          </a:xfrm>
          <a:prstGeom prst="roundRect">
            <a:avLst/>
          </a:prstGeom>
          <a:noFill/>
          <a:ln w="19050" cap="flat" cmpd="sng" algn="ctr">
            <a:solidFill>
              <a:srgbClr val="00B0F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S80</a:t>
            </a:r>
            <a:endParaRPr kumimoji="0" lang="ko-KR" altLang="en-US" sz="1200" b="0" i="0" u="none" strike="noStrike" cap="none" normalizeH="0" baseline="0" dirty="0">
              <a:ln>
                <a:noFill/>
              </a:ln>
              <a:solidFill>
                <a:schemeClr val="tx1"/>
              </a:solidFill>
              <a:effectLst/>
              <a:latin typeface="Times New Roman" pitchFamily="18" charset="0"/>
            </a:endParaRPr>
          </a:p>
        </p:txBody>
      </p:sp>
      <p:cxnSp>
        <p:nvCxnSpPr>
          <p:cNvPr id="91" name="직선 연결선 90">
            <a:extLst>
              <a:ext uri="{FF2B5EF4-FFF2-40B4-BE49-F238E27FC236}">
                <a16:creationId xmlns:a16="http://schemas.microsoft.com/office/drawing/2014/main" id="{62813939-B279-145E-C66E-EB412E45335E}"/>
              </a:ext>
            </a:extLst>
          </p:cNvPr>
          <p:cNvCxnSpPr/>
          <p:nvPr/>
        </p:nvCxnSpPr>
        <p:spPr bwMode="auto">
          <a:xfrm>
            <a:off x="6950987" y="4759449"/>
            <a:ext cx="596197"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93" name="직선 연결선 92">
            <a:extLst>
              <a:ext uri="{FF2B5EF4-FFF2-40B4-BE49-F238E27FC236}">
                <a16:creationId xmlns:a16="http://schemas.microsoft.com/office/drawing/2014/main" id="{7AA6BD03-382F-E2CC-1930-3DF160B8D208}"/>
              </a:ext>
            </a:extLst>
          </p:cNvPr>
          <p:cNvCxnSpPr/>
          <p:nvPr/>
        </p:nvCxnSpPr>
        <p:spPr bwMode="auto">
          <a:xfrm>
            <a:off x="6919237" y="5293135"/>
            <a:ext cx="596197" cy="0"/>
          </a:xfrm>
          <a:prstGeom prst="line">
            <a:avLst/>
          </a:prstGeom>
          <a:solidFill>
            <a:schemeClr val="accent1"/>
          </a:solidFill>
          <a:ln w="285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3901702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6B49B-4598-E17D-6F85-75F90CBF9B15}"/>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F0508B90-613C-18C7-5F44-329BF0497C61}"/>
              </a:ext>
            </a:extLst>
          </p:cNvPr>
          <p:cNvSpPr>
            <a:spLocks noGrp="1"/>
          </p:cNvSpPr>
          <p:nvPr>
            <p:ph type="dt" sz="half" idx="2"/>
          </p:nvPr>
        </p:nvSpPr>
        <p:spPr>
          <a:xfrm>
            <a:off x="914400" y="332603"/>
            <a:ext cx="1455527" cy="276999"/>
          </a:xfrm>
        </p:spPr>
        <p:txBody>
          <a:bodyPr/>
          <a:lstStyle/>
          <a:p>
            <a:pPr>
              <a:defRPr/>
            </a:pPr>
            <a:r>
              <a:rPr lang="en-US" altLang="ko-KR" dirty="0"/>
              <a:t>February 2025</a:t>
            </a:r>
          </a:p>
        </p:txBody>
      </p:sp>
      <p:sp>
        <p:nvSpPr>
          <p:cNvPr id="5" name="바닥글 개체 틀 4">
            <a:extLst>
              <a:ext uri="{FF2B5EF4-FFF2-40B4-BE49-F238E27FC236}">
                <a16:creationId xmlns:a16="http://schemas.microsoft.com/office/drawing/2014/main" id="{07888058-C33F-209E-A296-22E669D90755}"/>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83308B48-DB01-47C9-763B-80894D58233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by explicitly sharing channel configuration parameters, potential ambiguities in NPCA operation can be resolved</a:t>
            </a:r>
          </a:p>
          <a:p>
            <a:r>
              <a:rPr lang="en-US" altLang="ko-KR" sz="2000" dirty="0"/>
              <a:t>Furthermore, if the explicit channel configuration is determined in a bandwidth-efficient manner, it has been shown that NPCA operation can take place over a larger BW during the NPCA period</a:t>
            </a:r>
          </a:p>
        </p:txBody>
      </p:sp>
      <p:sp>
        <p:nvSpPr>
          <p:cNvPr id="11" name="Title 1">
            <a:extLst>
              <a:ext uri="{FF2B5EF4-FFF2-40B4-BE49-F238E27FC236}">
                <a16:creationId xmlns:a16="http://schemas.microsoft.com/office/drawing/2014/main" id="{BD3174D9-7CB4-6F7E-D291-3BF9065CA969}"/>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879B9C12-4272-BAB5-5719-579D8F70B975}"/>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5559895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481329</TotalTime>
  <Words>925</Words>
  <Application>Microsoft Office PowerPoint</Application>
  <PresentationFormat>와이드스크린</PresentationFormat>
  <Paragraphs>179</Paragraphs>
  <Slides>8</Slides>
  <Notes>8</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굴림</vt:lpstr>
      <vt:lpstr>Arial</vt:lpstr>
      <vt:lpstr>Times New Roman</vt:lpstr>
      <vt:lpstr>802-11-Submission</vt:lpstr>
      <vt:lpstr>PowerPoint 프레젠테이션</vt:lpstr>
      <vt:lpstr>Introduction</vt:lpstr>
      <vt:lpstr>Potential ambiguity / BW efficiency (1/3) </vt:lpstr>
      <vt:lpstr>Potential ambiguity / BW efficiency (2/3) </vt:lpstr>
      <vt:lpstr>Potential ambiguity / BW efficiency (3/3) </vt:lpstr>
      <vt:lpstr>Offering channel configuration parameters (1/2)</vt:lpstr>
      <vt:lpstr>Offering channel configuration parameters (2/2)</vt:lpstr>
      <vt:lpstr>Summary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6377</cp:revision>
  <cp:lastPrinted>2024-07-25T22:15:22Z</cp:lastPrinted>
  <dcterms:created xsi:type="dcterms:W3CDTF">2007-05-21T21:00:37Z</dcterms:created>
  <dcterms:modified xsi:type="dcterms:W3CDTF">2025-06-18T07:32:39Z</dcterms:modified>
</cp:coreProperties>
</file>