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530" r:id="rId3"/>
    <p:sldId id="1072" r:id="rId4"/>
    <p:sldId id="2471" r:id="rId5"/>
    <p:sldId id="2464" r:id="rId6"/>
    <p:sldId id="2465" r:id="rId7"/>
    <p:sldId id="2460" r:id="rId8"/>
    <p:sldId id="1039" r:id="rId9"/>
    <p:sldId id="2476" r:id="rId10"/>
    <p:sldId id="2475" r:id="rId11"/>
    <p:sldId id="2477" r:id="rId12"/>
    <p:sldId id="2468" r:id="rId13"/>
    <p:sldId id="2469" r:id="rId14"/>
    <p:sldId id="2470" r:id="rId15"/>
    <p:sldId id="2463" r:id="rId16"/>
    <p:sldId id="2473" r:id="rId17"/>
    <p:sldId id="633" r:id="rId18"/>
    <p:sldId id="635" r:id="rId19"/>
    <p:sldId id="2472" r:id="rId20"/>
    <p:sldId id="2474" r:id="rId21"/>
    <p:sldId id="1048" r:id="rId22"/>
    <p:sldId id="2478" r:id="rId2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115" autoAdjust="0"/>
    <p:restoredTop sz="95218" autoAdjust="0"/>
  </p:normalViewPr>
  <p:slideViewPr>
    <p:cSldViewPr>
      <p:cViewPr varScale="1">
        <p:scale>
          <a:sx n="96" d="100"/>
          <a:sy n="96" d="100"/>
        </p:scale>
        <p:origin x="77" y="8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2196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2136" y="8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802.11-25/1047r0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July 2025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802.11-25/1047r0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2025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802.11-25/1047r0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July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802.11-25/1047r0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July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864522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802.11-25/1047r0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May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6767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865937-6758-C01C-2E40-7F8858B788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A6B18F3-A9EB-4C17-88A7-130A20AFBE0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493869E-C0BB-B271-A287-582195349AC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FEB6D375-1C14-D0F8-A402-DE14245AB220}"/>
              </a:ext>
            </a:extLst>
          </p:cNvPr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802.11-25/1047r0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E22B58-7554-3D7C-54EB-58DBEE6E7187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May 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4C4910-AF24-BBE0-442D-B5408FE39FAC}"/>
              </a:ext>
            </a:extLst>
          </p:cNvPr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9F9D6D-8F97-5555-EA3B-E83A8995BBBC}"/>
              </a:ext>
            </a:extLst>
          </p:cNvPr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8033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F97365-D9F3-3BC9-CF41-AFF7AA9860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DF362F9-DD8D-A2CF-0AEB-2FD0FBF8EC0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3BF9CAB-D042-8E4A-50CE-BCBAD9B9155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0963E669-51CB-516B-F223-181EC4529602}"/>
              </a:ext>
            </a:extLst>
          </p:cNvPr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802.11-25/1047r0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4B7639-DDFC-0228-20B1-7522F80E553B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May 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EF9FB5-775E-54A0-3005-5E9BA7105674}"/>
              </a:ext>
            </a:extLst>
          </p:cNvPr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FB233A-DA4B-A349-E04A-1FFB2EEEB71F}"/>
              </a:ext>
            </a:extLst>
          </p:cNvPr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5010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802.11-25/1047r0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May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7919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C0E2FD-D730-52E6-C78A-458CC68729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85A3977-23DF-0918-252B-1125E1C4918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3640947-9BD4-7A82-AA61-E2E9A09F1FF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EDC6438D-2F81-F421-083F-FA73DB6B6874}"/>
              </a:ext>
            </a:extLst>
          </p:cNvPr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802.11-25/1047r0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E17044-979C-7A3E-EB28-B5334D7ABDAC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May 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075EEA-E17A-0A3A-E1AD-19F6352D01F9}"/>
              </a:ext>
            </a:extLst>
          </p:cNvPr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3E5B74-BE13-40A3-183B-D6E9B2F83B13}"/>
              </a:ext>
            </a:extLst>
          </p:cNvPr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8326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802.11-25/1047r0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5/11-25-0462-02-0000-post-quantum-crypto-project.pptx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20/ec-20-0203-00-ACSD-p802-11bf.docx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23/ec-23-0155-00-ACSD-p802-11bk.docx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5/11-25-0185-01-0elc-draft-p802-11br-par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5/11-25-0458-04-0elc-march-2025-comments-slides.pptx" TargetMode="External"/><Relationship Id="rId4" Type="http://schemas.openxmlformats.org/officeDocument/2006/relationships/hyperlink" Target="https://mentor.ieee.org/802.11/dcn/24/11-24-1600-05-0elc-csd-proposal-for-elc.docx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20/ec-20-0203-00-ACSD-p802-11bf.doc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5/11-25-0303-00-00bf-p802-11bf-report-to-802-lmsc-on-conditional-approval-to-forward-draft-to-revcom.pptx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23/ec-23-0155-00-ACSD-p802-11bk.doc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5/11-25-0453-02-00bk-report-to-ec-on-conditional-approval-to-go-to-revcom.pptx" TargetMode="Externa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5/11-25-0462-02-0000-post-quantum-crypto-project.ppt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5/11-25-1376-03-0PQC-draft-updates-to-pqc-par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5/11-25-1377-04-0PQC-draft-updates-to-pqc-csd.doc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July 2025 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2025-07-30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1905657"/>
              </p:ext>
            </p:extLst>
          </p:nvPr>
        </p:nvGraphicFramePr>
        <p:xfrm>
          <a:off x="1006475" y="2441575"/>
          <a:ext cx="9645650" cy="2651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Document" r:id="rId4" imgW="10459112" imgH="2879287" progId="Word.Document.8">
                  <p:embed/>
                </p:oleObj>
              </mc:Choice>
              <mc:Fallback>
                <p:oleObj name="Document" r:id="rId4" imgW="10459112" imgH="2879287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6475" y="2441575"/>
                        <a:ext cx="9645650" cy="26511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46E0CC-3B35-68BE-739B-3B98D58B5C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414E11-F74A-D43B-AECC-F4E29FC884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7: </a:t>
            </a:r>
            <a:r>
              <a:rPr lang="en-GB" dirty="0" err="1"/>
              <a:t>TGbn</a:t>
            </a:r>
            <a:r>
              <a:rPr lang="en-GB" dirty="0"/>
              <a:t> Ad-Hoc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783310-EEB1-0B60-AE31-E4CC034516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Approve a </a:t>
            </a:r>
            <a:r>
              <a:rPr lang="en-GB" dirty="0" err="1">
                <a:solidFill>
                  <a:schemeClr val="tx1"/>
                </a:solidFill>
              </a:rPr>
              <a:t>TGbn</a:t>
            </a:r>
            <a:r>
              <a:rPr lang="en-GB" dirty="0">
                <a:solidFill>
                  <a:schemeClr val="tx1"/>
                </a:solidFill>
              </a:rPr>
              <a:t> MAC/PHY (mixed mode) ad-hoc meeting on 23 to 25 July 2025, in Europe for the purpose of </a:t>
            </a:r>
            <a:r>
              <a:rPr lang="en-GB" dirty="0" err="1">
                <a:solidFill>
                  <a:schemeClr val="tx1"/>
                </a:solidFill>
              </a:rPr>
              <a:t>TGbn</a:t>
            </a:r>
            <a:r>
              <a:rPr lang="en-GB" dirty="0">
                <a:solidFill>
                  <a:schemeClr val="tx1"/>
                </a:solidFill>
              </a:rPr>
              <a:t> comment resolution and consideration of document submissions.</a:t>
            </a:r>
            <a:endParaRPr lang="en-US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 by Alfred Asterjadhi on behalf of </a:t>
            </a:r>
            <a:r>
              <a:rPr lang="en-US" dirty="0" err="1"/>
              <a:t>TGbn</a:t>
            </a:r>
            <a:r>
              <a:rPr lang="en-US" dirty="0"/>
              <a:t>, Second: Gaurav Patwardhan</a:t>
            </a:r>
          </a:p>
          <a:p>
            <a:endParaRPr lang="en-GB" dirty="0"/>
          </a:p>
          <a:p>
            <a:endParaRPr lang="en-GB" dirty="0"/>
          </a:p>
          <a:p>
            <a:endParaRPr lang="en-US" dirty="0"/>
          </a:p>
          <a:p>
            <a:r>
              <a:rPr lang="en-US" dirty="0"/>
              <a:t>Result: Unanimous consent</a:t>
            </a:r>
          </a:p>
          <a:p>
            <a:r>
              <a:rPr lang="en-US" dirty="0"/>
              <a:t>[</a:t>
            </a:r>
            <a:r>
              <a:rPr lang="en-US" dirty="0" err="1"/>
              <a:t>TGbn</a:t>
            </a:r>
            <a:r>
              <a:rPr lang="en-US" dirty="0"/>
              <a:t>: </a:t>
            </a:r>
            <a:r>
              <a:rPr lang="en-GB" dirty="0"/>
              <a:t>Moved: Kumail Haider, Second: </a:t>
            </a:r>
            <a:r>
              <a:rPr lang="en-GB" dirty="0" err="1"/>
              <a:t>Rubayet</a:t>
            </a:r>
            <a:r>
              <a:rPr lang="en-GB" dirty="0"/>
              <a:t> Shafin, Result: 124Y, 7N, 44A]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5F9FF8-07C8-FB00-01A1-519AA600F3B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D1E114D-0879-758C-30E3-130475254515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EC1322E3-1249-D2AD-A1C1-E311EA1B6CD1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71547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7D64E5-286C-A12E-74EC-E5769009B6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E74C3B-447C-981F-3E18-961EF6F5B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8: </a:t>
            </a:r>
            <a:r>
              <a:rPr lang="en-GB" dirty="0" err="1"/>
              <a:t>TGbq</a:t>
            </a:r>
            <a:r>
              <a:rPr lang="en-GB" dirty="0"/>
              <a:t> Confirm Officers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9D6A1B-B83A-F6ED-31D6-A966228224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Confirm the following </a:t>
            </a:r>
            <a:r>
              <a:rPr lang="en-GB" dirty="0" err="1">
                <a:solidFill>
                  <a:schemeClr val="tx1"/>
                </a:solidFill>
              </a:rPr>
              <a:t>TGbq</a:t>
            </a:r>
            <a:r>
              <a:rPr lang="en-GB" dirty="0">
                <a:solidFill>
                  <a:schemeClr val="tx1"/>
                </a:solidFill>
              </a:rPr>
              <a:t> vice-chairs: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</a:rPr>
              <a:t>Rui Cao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</a:rPr>
              <a:t>Abhishek Patil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</a:rPr>
              <a:t>Sang Kim </a:t>
            </a: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r>
              <a:rPr lang="en-US" dirty="0"/>
              <a:t>Moved by Edward Au on behalf of </a:t>
            </a:r>
            <a:r>
              <a:rPr lang="en-US" dirty="0" err="1"/>
              <a:t>TGbq</a:t>
            </a:r>
            <a:r>
              <a:rPr lang="en-US" dirty="0"/>
              <a:t>, Second: Tuncer </a:t>
            </a:r>
            <a:r>
              <a:rPr lang="en-US" dirty="0" err="1"/>
              <a:t>Baykas</a:t>
            </a:r>
            <a:endParaRPr lang="en-US" dirty="0"/>
          </a:p>
          <a:p>
            <a:endParaRPr lang="en-GB" dirty="0">
              <a:solidFill>
                <a:schemeClr val="tx1"/>
              </a:solidFill>
            </a:endParaRPr>
          </a:p>
          <a:p>
            <a:endParaRPr lang="en-US" dirty="0"/>
          </a:p>
          <a:p>
            <a:r>
              <a:rPr lang="en-US" dirty="0"/>
              <a:t>Result: Unanimous consent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801A84-EEB3-4E2C-6C6A-C1222EB531D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F2513D4-14CF-EC68-41A8-BA596CE2F897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A69E056-C2BC-33D0-2EFC-F08D6618CBF6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63826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9: Statement </a:t>
            </a:r>
            <a:r>
              <a:rPr lang="en-GB" dirty="0"/>
              <a:t>Liaison Relationship to WAA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GB" dirty="0"/>
              <a:t>The IEEE 802.11 working group approves establishing a statement liaison with the World WLAN Application Alliance (WAA).  The rationale for establishing this liaison relationship is to regularly exchange information on current activities in the respective groups.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 by Robert Stacey, Second: Bo Sun</a:t>
            </a:r>
          </a:p>
          <a:p>
            <a:endParaRPr lang="en-GB" dirty="0"/>
          </a:p>
          <a:p>
            <a:endParaRPr lang="en-US" dirty="0"/>
          </a:p>
          <a:p>
            <a:r>
              <a:rPr lang="en-US" dirty="0"/>
              <a:t>Result: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02596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7A36A2-8BE6-E6F2-7A05-677EE53C7C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2C45A0-A24B-B326-8A34-8F8E07DF8F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10: </a:t>
            </a:r>
            <a:r>
              <a:rPr lang="en-GB" b="1" dirty="0"/>
              <a:t>Post-Quantum Cryptography SG formation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8BD735-36EA-E338-4F5B-E8FFB8DA55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Request approval by the IEEE 802 LMSC to form an 802.11 Post-Quantum Cryptography (PQC) Study Group to enhance WLAN security with post-quantum cryptography as described in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https://mentor.ieee.org/802.11/dcn/25/11-25-0462-02-0000-post-quantum-crypto-project.pptx</a:t>
            </a:r>
            <a:r>
              <a:rPr lang="en-US" dirty="0">
                <a:solidFill>
                  <a:schemeClr val="tx1"/>
                </a:solidFill>
              </a:rPr>
              <a:t>, with the intent of creating a PAR and CSD.</a:t>
            </a:r>
            <a:endParaRPr lang="en-US" dirty="0"/>
          </a:p>
          <a:p>
            <a:endParaRPr lang="en-GB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 by Mike Montemurro, Second: Mark Hamilton</a:t>
            </a:r>
            <a:endParaRPr lang="en-GB" dirty="0"/>
          </a:p>
          <a:p>
            <a:endParaRPr lang="en-GB" dirty="0"/>
          </a:p>
          <a:p>
            <a:endParaRPr lang="en-US" dirty="0"/>
          </a:p>
          <a:p>
            <a:r>
              <a:rPr lang="en-US" sz="2400" dirty="0"/>
              <a:t>Result: Yes: 109, No: 0, Abstain: 18 (Motion passes)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050AFD-D28E-9123-4B6A-4F9DAA828F3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2099895B-51D9-ACE9-9D48-B0BACF544FA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80D2D71E-F9E8-2B0A-73D5-03E9555FB70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73274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516379-76B2-5337-4957-272BF058C2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230D1-66E3-DE4A-95C4-5EB577835D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2: </a:t>
            </a:r>
            <a:r>
              <a:rPr lang="en-GB" dirty="0" err="1"/>
              <a:t>TGbf</a:t>
            </a:r>
            <a:r>
              <a:rPr lang="en-GB" dirty="0"/>
              <a:t> re-affirm CSD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B071A7-BDEA-49EF-4107-1CC3FFDAB5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GB" sz="2000" dirty="0">
                <a:solidFill>
                  <a:schemeClr val="tx1"/>
                </a:solidFill>
              </a:rPr>
              <a:t>Re-affirm the P802.11bf CSD in </a:t>
            </a:r>
            <a:r>
              <a:rPr lang="en-GB" sz="2000" dirty="0">
                <a:solidFill>
                  <a:schemeClr val="tx1"/>
                </a:solidFill>
                <a:hlinkClick r:id="rId2"/>
              </a:rPr>
              <a:t>https://mentor.ieee.org/802-ec/dcn/20/ec-20-0203-00-ACSD-p802-11bf.docx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  <a:endParaRPr lang="en-US" sz="2000" dirty="0"/>
          </a:p>
          <a:p>
            <a:endParaRPr lang="en-GB" sz="2000" dirty="0">
              <a:solidFill>
                <a:schemeClr val="tx1"/>
              </a:solidFill>
            </a:endParaRPr>
          </a:p>
          <a:p>
            <a:endParaRPr lang="en-GB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</a:t>
            </a:r>
            <a:r>
              <a:rPr lang="en-GB" sz="2000" dirty="0"/>
              <a:t>Tony Xiao Han on behalf of </a:t>
            </a:r>
            <a:r>
              <a:rPr lang="en-GB" sz="2000" dirty="0" err="1"/>
              <a:t>TGbf</a:t>
            </a:r>
            <a:r>
              <a:rPr lang="en-GB" sz="2000" dirty="0"/>
              <a:t>, Second: Ian Sherlock</a:t>
            </a:r>
            <a:endParaRPr lang="en-US" sz="2000" dirty="0"/>
          </a:p>
          <a:p>
            <a:endParaRPr lang="en-US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US" sz="2000" dirty="0"/>
          </a:p>
          <a:p>
            <a:r>
              <a:rPr lang="en-US" sz="2000" dirty="0"/>
              <a:t>Result: Yes: 150, No: 0, Abstain: 10 (Motion passes)</a:t>
            </a:r>
          </a:p>
          <a:p>
            <a:r>
              <a:rPr lang="pt-BR" sz="2000" dirty="0"/>
              <a:t>[TGbf: Moved: Claudio Da Silva, 2nd: Sang Kim, Result: 10/0/0]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4BE88F-303B-1DBB-D8CD-C7AE229B3C7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1AE20EB-9C2E-A2B2-93B3-6E5AB9AC2BF1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96D49E4A-11C5-46F1-3C85-31F3922278E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25879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3: </a:t>
            </a:r>
            <a:r>
              <a:rPr lang="en-GB" dirty="0"/>
              <a:t>P802.11bk conditional forward to RevCom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  <a:latin typeface="+mj-lt"/>
              </a:rPr>
              <a:t>Approve document </a:t>
            </a:r>
            <a:r>
              <a:rPr lang="en-GB" sz="2000" dirty="0">
                <a:effectLst/>
                <a:latin typeface="+mj-lt"/>
              </a:rPr>
              <a:t>11-25-453r2</a:t>
            </a:r>
            <a:r>
              <a:rPr lang="en-US" sz="2000" dirty="0">
                <a:solidFill>
                  <a:schemeClr val="tx1"/>
                </a:solidFill>
                <a:latin typeface="+mj-lt"/>
              </a:rPr>
              <a:t> as the report to the IEEE 802 LMSC on the requirements for conditional approval to forward P802.11bk D5.0 to RevCom, and</a:t>
            </a:r>
          </a:p>
          <a:p>
            <a:r>
              <a:rPr lang="en-US" sz="2000" dirty="0">
                <a:solidFill>
                  <a:schemeClr val="tx1"/>
                </a:solidFill>
                <a:latin typeface="+mj-lt"/>
              </a:rPr>
              <a:t>request the IEEE 802 LMSC to conditionally approve forwarding P802.11bk D5.0 to RevCom and grant the WG chair editorial license.</a:t>
            </a:r>
          </a:p>
          <a:p>
            <a:endParaRPr lang="en-US" sz="2000" dirty="0">
              <a:solidFill>
                <a:schemeClr val="tx1"/>
              </a:solidFill>
              <a:latin typeface="+mj-lt"/>
            </a:endParaRPr>
          </a:p>
          <a:p>
            <a:endParaRPr lang="en-US" sz="2000" dirty="0">
              <a:solidFill>
                <a:schemeClr val="tx1"/>
              </a:solidFill>
              <a:latin typeface="+mj-lt"/>
            </a:endParaRPr>
          </a:p>
          <a:p>
            <a:r>
              <a:rPr lang="en-US" sz="2000" dirty="0">
                <a:latin typeface="+mj-lt"/>
              </a:rPr>
              <a:t>Moved by Jonathan Segev on behalf of </a:t>
            </a:r>
            <a:r>
              <a:rPr lang="en-US" sz="2000" dirty="0" err="1">
                <a:latin typeface="+mj-lt"/>
              </a:rPr>
              <a:t>TGbk</a:t>
            </a:r>
            <a:r>
              <a:rPr lang="en-US" sz="2000" dirty="0">
                <a:latin typeface="+mj-lt"/>
              </a:rPr>
              <a:t>, Second: Christian Berger</a:t>
            </a:r>
          </a:p>
          <a:p>
            <a:endParaRPr lang="en-US" sz="2000" dirty="0">
              <a:latin typeface="+mj-lt"/>
            </a:endParaRPr>
          </a:p>
          <a:p>
            <a:endParaRPr lang="en-US" sz="2000" dirty="0">
              <a:latin typeface="+mj-lt"/>
            </a:endParaRPr>
          </a:p>
          <a:p>
            <a:endParaRPr lang="en-US" sz="2000" dirty="0">
              <a:latin typeface="+mj-lt"/>
            </a:endParaRPr>
          </a:p>
          <a:p>
            <a:r>
              <a:rPr lang="en-US" sz="2000" dirty="0">
                <a:latin typeface="+mj-lt"/>
              </a:rPr>
              <a:t>Result: Yes: 138, No: 0, Abstain: 6 (Motion passes)</a:t>
            </a:r>
          </a:p>
          <a:p>
            <a:r>
              <a:rPr lang="en-US" sz="2000" dirty="0">
                <a:latin typeface="+mj-lt"/>
              </a:rPr>
              <a:t>[</a:t>
            </a:r>
            <a:r>
              <a:rPr lang="en-US" sz="2000" dirty="0" err="1">
                <a:latin typeface="+mj-lt"/>
              </a:rPr>
              <a:t>TGbk</a:t>
            </a:r>
            <a:r>
              <a:rPr lang="en-US" sz="2000" dirty="0">
                <a:latin typeface="+mj-lt"/>
              </a:rPr>
              <a:t>: Moved: </a:t>
            </a:r>
            <a:r>
              <a:rPr lang="en-GB" sz="2000" dirty="0">
                <a:effectLst/>
                <a:latin typeface="+mj-lt"/>
              </a:rPr>
              <a:t>Ali </a:t>
            </a:r>
            <a:r>
              <a:rPr lang="en-GB" sz="2000" dirty="0" err="1">
                <a:effectLst/>
                <a:latin typeface="+mj-lt"/>
              </a:rPr>
              <a:t>Raissinia</a:t>
            </a:r>
            <a:r>
              <a:rPr lang="en-US" sz="2000" dirty="0">
                <a:latin typeface="+mj-lt"/>
              </a:rPr>
              <a:t>, 2nd: </a:t>
            </a:r>
            <a:r>
              <a:rPr lang="en-GB" sz="2000" dirty="0">
                <a:effectLst/>
                <a:latin typeface="+mj-lt"/>
              </a:rPr>
              <a:t>Roy Want</a:t>
            </a:r>
            <a:r>
              <a:rPr lang="en-US" sz="2000" dirty="0">
                <a:latin typeface="+mj-lt"/>
              </a:rPr>
              <a:t>, Result: 9/0/0]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37791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4: </a:t>
            </a:r>
            <a:r>
              <a:rPr lang="en-GB" dirty="0"/>
              <a:t>P802.11bk CSD re-confirmation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Confirm the CSD in </a:t>
            </a:r>
            <a:r>
              <a:rPr lang="en-US" sz="2000" dirty="0">
                <a:solidFill>
                  <a:schemeClr val="tx1"/>
                </a:solidFill>
                <a:hlinkClick r:id="rId2"/>
              </a:rPr>
              <a:t>https://mentor.ieee.org/802-ec/dcn/23/ec-23-0155-00-ACSD-p802-11bk.docx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  <a:endParaRPr lang="en-GB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Jonathan Segev on behalf of </a:t>
            </a:r>
            <a:r>
              <a:rPr lang="en-US" sz="2000" dirty="0" err="1"/>
              <a:t>TGbk</a:t>
            </a:r>
            <a:r>
              <a:rPr lang="en-US" sz="2000" dirty="0"/>
              <a:t>, Second: Ali Raissinia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145, No: 0, Abstain: 13 (Motion passes)</a:t>
            </a:r>
          </a:p>
          <a:p>
            <a:r>
              <a:rPr lang="en-US" sz="2000" dirty="0">
                <a:latin typeface="+mj-lt"/>
              </a:rPr>
              <a:t>[</a:t>
            </a:r>
            <a:r>
              <a:rPr lang="en-US" sz="2000" dirty="0" err="1">
                <a:latin typeface="+mj-lt"/>
              </a:rPr>
              <a:t>TGbk</a:t>
            </a:r>
            <a:r>
              <a:rPr lang="en-US" sz="2000" dirty="0">
                <a:latin typeface="+mj-lt"/>
              </a:rPr>
              <a:t>: Moved: </a:t>
            </a:r>
            <a:r>
              <a:rPr lang="en-GB" sz="2000" dirty="0">
                <a:effectLst/>
                <a:latin typeface="+mj-lt"/>
              </a:rPr>
              <a:t>Ali </a:t>
            </a:r>
            <a:r>
              <a:rPr lang="en-GB" sz="2000" dirty="0" err="1">
                <a:effectLst/>
                <a:latin typeface="+mj-lt"/>
              </a:rPr>
              <a:t>Raissinia</a:t>
            </a:r>
            <a:r>
              <a:rPr lang="en-US" sz="2000" dirty="0">
                <a:latin typeface="+mj-lt"/>
              </a:rPr>
              <a:t>, 2nd: </a:t>
            </a:r>
            <a:r>
              <a:rPr lang="en-GB" sz="2000" dirty="0">
                <a:effectLst/>
                <a:latin typeface="+mj-lt"/>
              </a:rPr>
              <a:t>Roy Want</a:t>
            </a:r>
            <a:r>
              <a:rPr lang="en-US" sz="2000" dirty="0">
                <a:latin typeface="+mj-lt"/>
              </a:rPr>
              <a:t>, Result: 7/0/0]</a:t>
            </a:r>
          </a:p>
          <a:p>
            <a:endParaRPr lang="en-GB" sz="20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95754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LMSC Motions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 dirty="0"/>
              <a:t>July 2025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9561082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5.031: P802.11br PAR/CSD approval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Approve forwarding P802.11br PAR documentation in </a:t>
            </a:r>
            <a:r>
              <a:rPr lang="en-US" sz="2000" dirty="0">
                <a:solidFill>
                  <a:schemeClr val="tx1"/>
                </a:solidFill>
                <a:hlinkClick r:id="rId3"/>
              </a:rPr>
              <a:t>https://mentor.ieee.org/802.11/dcn/25/11-25-0185-01-0elc-draft-p802-11br-par.docx</a:t>
            </a:r>
            <a:r>
              <a:rPr lang="en-US" sz="2000" dirty="0">
                <a:solidFill>
                  <a:schemeClr val="tx1"/>
                </a:solidFill>
              </a:rPr>
              <a:t> to </a:t>
            </a:r>
            <a:r>
              <a:rPr lang="en-US" sz="2000" dirty="0" err="1">
                <a:solidFill>
                  <a:schemeClr val="tx1"/>
                </a:solidFill>
              </a:rPr>
              <a:t>NesCom</a:t>
            </a:r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Approve CSD documentation in </a:t>
            </a:r>
            <a:r>
              <a:rPr lang="en-US" altLang="zh-CN" sz="2000" dirty="0">
                <a:hlinkClick r:id="rId4"/>
              </a:rPr>
              <a:t>https://mentor.ieee.org/802.11/dcn/24/11-24-1600-05-0elc-csd-proposal-for-elc.docx</a:t>
            </a:r>
            <a:r>
              <a:rPr lang="en-US" altLang="zh-CN" sz="2000" dirty="0"/>
              <a:t> 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</a:p>
          <a:p>
            <a:endParaRPr lang="en-GB" sz="2000" dirty="0">
              <a:solidFill>
                <a:schemeClr val="tx1"/>
              </a:solidFill>
            </a:endParaRPr>
          </a:p>
          <a:p>
            <a:r>
              <a:rPr lang="en-GB" sz="2000" dirty="0">
                <a:solidFill>
                  <a:schemeClr val="tx1"/>
                </a:solidFill>
              </a:rPr>
              <a:t>S</a:t>
            </a:r>
            <a:r>
              <a:rPr lang="en-US" sz="2000" dirty="0">
                <a:solidFill>
                  <a:schemeClr val="tx1"/>
                </a:solidFill>
              </a:rPr>
              <a:t>ee </a:t>
            </a:r>
            <a:r>
              <a:rPr lang="en-US" sz="2000" dirty="0">
                <a:solidFill>
                  <a:schemeClr val="tx1"/>
                </a:solidFill>
                <a:hlinkClick r:id="rId5"/>
              </a:rPr>
              <a:t>https://mentor.ieee.org/802.11/dcn/25/11-25-0458-04-0elc-May-2025-comments-slides.pptx</a:t>
            </a:r>
            <a:r>
              <a:rPr lang="en-US" sz="2000" dirty="0">
                <a:solidFill>
                  <a:schemeClr val="tx1"/>
                </a:solidFill>
              </a:rPr>
              <a:t>  for supporting documentation</a:t>
            </a:r>
          </a:p>
          <a:p>
            <a:r>
              <a:rPr lang="es-ES" sz="2000" dirty="0"/>
              <a:t>In </a:t>
            </a:r>
            <a:r>
              <a:rPr lang="es-ES" sz="2000" dirty="0" err="1"/>
              <a:t>the</a:t>
            </a:r>
            <a:r>
              <a:rPr lang="es-ES" sz="2000" dirty="0"/>
              <a:t> WG, PAR (y/n/a): </a:t>
            </a:r>
            <a:r>
              <a:rPr lang="en-US" sz="2000" dirty="0">
                <a:solidFill>
                  <a:schemeClr val="tx1"/>
                </a:solidFill>
              </a:rPr>
              <a:t>133</a:t>
            </a:r>
            <a:r>
              <a:rPr lang="en-US" sz="2000" dirty="0"/>
              <a:t>, 2, 27</a:t>
            </a:r>
            <a:r>
              <a:rPr lang="es-ES" sz="2000" dirty="0"/>
              <a:t>; CSD (y/n/a): </a:t>
            </a:r>
            <a:r>
              <a:rPr lang="en-US" sz="2000" dirty="0">
                <a:solidFill>
                  <a:schemeClr val="tx1"/>
                </a:solidFill>
              </a:rPr>
              <a:t>121</a:t>
            </a:r>
            <a:r>
              <a:rPr lang="en-US" sz="2000" dirty="0"/>
              <a:t>, 1, 33</a:t>
            </a:r>
            <a:endParaRPr lang="en-US" sz="2000" dirty="0">
              <a:solidFill>
                <a:schemeClr val="tx1"/>
              </a:solidFill>
            </a:endParaRP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Moved: Stacey, Second: Rosdahl</a:t>
            </a:r>
          </a:p>
          <a:p>
            <a:r>
              <a:rPr lang="en-US" sz="2000" dirty="0"/>
              <a:t>Result: xx</a:t>
            </a:r>
          </a:p>
          <a:p>
            <a:endParaRPr lang="en-US" sz="20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GB" dirty="0"/>
              <a:t>July 2025</a:t>
            </a:r>
          </a:p>
        </p:txBody>
      </p:sp>
    </p:spTree>
    <p:extLst>
      <p:ext uri="{BB962C8B-B14F-4D97-AF65-F5344CB8AC3E}">
        <p14:creationId xmlns:p14="http://schemas.microsoft.com/office/powerpoint/2010/main" val="10898768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FC49C4-2F7A-C107-5F1C-B88C78C6A9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212665-F146-403F-1C74-C36352FAF9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5.032: </a:t>
            </a:r>
            <a:r>
              <a:rPr lang="en-GB" dirty="0"/>
              <a:t>Conditional approval for P802.11bf to RevCom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F68D13-58C1-C3E8-E3DC-AA84E34A7C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GB" sz="2000" dirty="0">
                <a:solidFill>
                  <a:schemeClr val="tx1"/>
                </a:solidFill>
              </a:rPr>
              <a:t>Conditionally approve sending P802.11bf to RevCom.</a:t>
            </a:r>
          </a:p>
          <a:p>
            <a:r>
              <a:rPr lang="en-GB" sz="2000" dirty="0">
                <a:solidFill>
                  <a:schemeClr val="tx1"/>
                </a:solidFill>
              </a:rPr>
              <a:t>Approve CSD documentation in </a:t>
            </a:r>
            <a:r>
              <a:rPr lang="en-GB" sz="2000" dirty="0">
                <a:solidFill>
                  <a:schemeClr val="tx1"/>
                </a:solidFill>
                <a:hlinkClick r:id="rId3"/>
              </a:rPr>
              <a:t>https://mentor.ieee.org/802-ec/dcn/20/ec-20-0203-00-ACSD-p802-11bf.docx</a:t>
            </a:r>
            <a:r>
              <a:rPr lang="en-GB" sz="2000" dirty="0">
                <a:solidFill>
                  <a:schemeClr val="tx1"/>
                </a:solidFill>
              </a:rPr>
              <a:t>.</a:t>
            </a:r>
            <a:endParaRPr lang="es-ES" sz="2000" dirty="0"/>
          </a:p>
          <a:p>
            <a:endParaRPr lang="es-ES" sz="2000" dirty="0"/>
          </a:p>
          <a:p>
            <a:endParaRPr lang="es-ES" sz="2000" dirty="0"/>
          </a:p>
          <a:p>
            <a:r>
              <a:rPr lang="en-US" sz="2000" dirty="0"/>
              <a:t>See </a:t>
            </a:r>
            <a:r>
              <a:rPr lang="en-US" sz="2000" dirty="0">
                <a:hlinkClick r:id="rId4"/>
              </a:rPr>
              <a:t>https://mentor.ieee.org/802.11/dcn/25/11-25-0303-00-00bf-p802-11bf-report-to-802-lmsc-on-conditional-approval-to-forward-draft-to-revcom.pptx</a:t>
            </a:r>
            <a:r>
              <a:rPr lang="en-US" sz="2000" dirty="0"/>
              <a:t> for supporting documentation</a:t>
            </a:r>
            <a:endParaRPr lang="es-ES" sz="2000" dirty="0"/>
          </a:p>
          <a:p>
            <a:r>
              <a:rPr lang="es-ES" sz="2000" dirty="0"/>
              <a:t>In </a:t>
            </a:r>
            <a:r>
              <a:rPr lang="es-ES" sz="2000" dirty="0" err="1"/>
              <a:t>the</a:t>
            </a:r>
            <a:r>
              <a:rPr lang="es-ES" sz="2000" dirty="0"/>
              <a:t> WG, CSD (y/n/a): </a:t>
            </a:r>
            <a:r>
              <a:rPr lang="en-US" sz="2000" dirty="0">
                <a:solidFill>
                  <a:schemeClr val="tx1"/>
                </a:solidFill>
              </a:rPr>
              <a:t>150</a:t>
            </a:r>
            <a:r>
              <a:rPr lang="en-US" sz="2000" dirty="0"/>
              <a:t>, 0, 10</a:t>
            </a:r>
            <a:endParaRPr lang="en-US" sz="2000" dirty="0">
              <a:solidFill>
                <a:schemeClr val="tx1"/>
              </a:solidFill>
            </a:endParaRP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Moved: Stacey, Second: Rosdahl</a:t>
            </a:r>
          </a:p>
          <a:p>
            <a:r>
              <a:rPr lang="en-US" sz="2000" dirty="0"/>
              <a:t>Result: xx</a:t>
            </a:r>
          </a:p>
          <a:p>
            <a:endParaRPr lang="en-US" sz="20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0F98CB-B0E4-C1A8-E3A3-29CEDE98637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7071474-A134-8AC6-3CDD-785C8B002A4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E50088CF-6AC8-A658-51B0-F96AF05F9823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GB" dirty="0"/>
              <a:t>July 2025</a:t>
            </a:r>
          </a:p>
        </p:txBody>
      </p:sp>
    </p:spTree>
    <p:extLst>
      <p:ext uri="{BB962C8B-B14F-4D97-AF65-F5344CB8AC3E}">
        <p14:creationId xmlns:p14="http://schemas.microsoft.com/office/powerpoint/2010/main" val="666815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working group motions and straw polls that are brought to the July 2025 802.11 WG plenary meeting.</a:t>
            </a:r>
          </a:p>
          <a:p>
            <a:endParaRPr lang="en-US" b="0" dirty="0"/>
          </a:p>
          <a:p>
            <a:r>
              <a:rPr lang="en-US" sz="2000" b="0" dirty="0"/>
              <a:t>Revisions</a:t>
            </a:r>
          </a:p>
          <a:p>
            <a:r>
              <a:rPr lang="en-US" sz="2000" b="0" dirty="0"/>
              <a:t>R0 Drafts for the mid-week plenary</a:t>
            </a:r>
          </a:p>
          <a:p>
            <a:endParaRPr lang="en-US" sz="2000" b="0" dirty="0"/>
          </a:p>
          <a:p>
            <a:endParaRPr lang="en-US" sz="20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A2B826-89B7-6BCD-FCAC-DB9B02EF2F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AFEF10-6EC4-16EC-8B73-735448BF67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5.033: </a:t>
            </a:r>
            <a:r>
              <a:rPr lang="en-GB" dirty="0"/>
              <a:t>Conditional approval for P802.11bk to RevCom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38415E-306A-DDDC-0E56-90F710E8B1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GB" sz="2000" dirty="0">
                <a:solidFill>
                  <a:schemeClr val="tx1"/>
                </a:solidFill>
              </a:rPr>
              <a:t>Conditionally approve sending P802.11bk to RevCom.</a:t>
            </a:r>
          </a:p>
          <a:p>
            <a:r>
              <a:rPr lang="en-GB" sz="2000" dirty="0">
                <a:solidFill>
                  <a:schemeClr val="tx1"/>
                </a:solidFill>
              </a:rPr>
              <a:t>Approve CSD documentation in </a:t>
            </a:r>
            <a:r>
              <a:rPr lang="en-GB" sz="2000" dirty="0">
                <a:solidFill>
                  <a:schemeClr val="tx1"/>
                </a:solidFill>
                <a:hlinkClick r:id="rId3"/>
              </a:rPr>
              <a:t>https://mentor.ieee.org/802-ec/dcn/23/ec-23-0155-00-ACSD-p802-11bk.docx</a:t>
            </a:r>
            <a:r>
              <a:rPr lang="en-GB" sz="2000" dirty="0">
                <a:solidFill>
                  <a:schemeClr val="tx1"/>
                </a:solidFill>
              </a:rPr>
              <a:t>. </a:t>
            </a:r>
          </a:p>
          <a:p>
            <a:endParaRPr lang="es-ES" sz="2000" dirty="0"/>
          </a:p>
          <a:p>
            <a:endParaRPr lang="es-ES" sz="2000" dirty="0"/>
          </a:p>
          <a:p>
            <a:r>
              <a:rPr lang="en-US" sz="2000" dirty="0"/>
              <a:t>See </a:t>
            </a:r>
            <a:r>
              <a:rPr lang="en-US" sz="2000" dirty="0">
                <a:hlinkClick r:id="rId4"/>
              </a:rPr>
              <a:t>https://mentor.ieee.org/802.11/dcn/25/11-25-0453-02-00bk-report-to-ec-on-conditional-approval-to-go-to-revcom.pptx</a:t>
            </a:r>
            <a:r>
              <a:rPr lang="en-US" sz="2000" dirty="0"/>
              <a:t> for supporting documentation</a:t>
            </a:r>
            <a:endParaRPr lang="es-ES" sz="2000" dirty="0"/>
          </a:p>
          <a:p>
            <a:r>
              <a:rPr lang="es-ES" sz="2000" dirty="0"/>
              <a:t>In </a:t>
            </a:r>
            <a:r>
              <a:rPr lang="es-ES" sz="2000" dirty="0" err="1"/>
              <a:t>the</a:t>
            </a:r>
            <a:r>
              <a:rPr lang="es-ES" sz="2000" dirty="0"/>
              <a:t> WG, CSD (y/n/a): </a:t>
            </a:r>
            <a:r>
              <a:rPr lang="en-US" sz="2000" dirty="0">
                <a:solidFill>
                  <a:schemeClr val="tx1"/>
                </a:solidFill>
              </a:rPr>
              <a:t>145</a:t>
            </a:r>
            <a:r>
              <a:rPr lang="en-US" sz="2000" dirty="0"/>
              <a:t>, 0, 13</a:t>
            </a:r>
            <a:endParaRPr lang="en-US" sz="2000" dirty="0">
              <a:solidFill>
                <a:schemeClr val="tx1"/>
              </a:solidFill>
            </a:endParaRP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Moved: Stacey, Second: Rosdahl</a:t>
            </a:r>
          </a:p>
          <a:p>
            <a:r>
              <a:rPr lang="en-US" sz="2000" dirty="0"/>
              <a:t>Result: xx</a:t>
            </a:r>
          </a:p>
          <a:p>
            <a:endParaRPr lang="en-US" sz="20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BE282A-092C-A7CE-89A7-366E3EE176E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C111A4D-3C68-AC9A-8C17-FB36C2CC5292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CCF1C818-48A7-C3BC-F984-139ADF0B78F3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GB" dirty="0"/>
              <a:t>July 2025</a:t>
            </a:r>
          </a:p>
        </p:txBody>
      </p:sp>
    </p:spTree>
    <p:extLst>
      <p:ext uri="{BB962C8B-B14F-4D97-AF65-F5344CB8AC3E}">
        <p14:creationId xmlns:p14="http://schemas.microsoft.com/office/powerpoint/2010/main" val="42177153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Consent 6.011: IEEE 802.11 First rechartering of the Enhanced Light Communications (ELC) Study Group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endParaRPr lang="en-GB" sz="2000" dirty="0">
              <a:solidFill>
                <a:schemeClr val="tx1"/>
              </a:solidFill>
            </a:endParaRPr>
          </a:p>
          <a:p>
            <a:r>
              <a:rPr lang="en-GB" sz="2000" dirty="0">
                <a:solidFill>
                  <a:schemeClr val="tx1"/>
                </a:solidFill>
              </a:rPr>
              <a:t>Approve the first rechartering of the 802.11 Enhanced Light Communications PAR Study Group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Moved: Stacey, Second: Rosdahl</a:t>
            </a:r>
          </a:p>
          <a:p>
            <a:r>
              <a:rPr lang="en-US" sz="2000" dirty="0"/>
              <a:t>Result: xx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90609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9EA207-C829-BF14-DE3E-37A7D98F82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6A2D3-1AB5-D796-3F62-546DA7636D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6.012: PQC PAR Study Group 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CCD15B-4BE7-2CDE-6281-92505337ED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GB" sz="2000" dirty="0">
                <a:solidFill>
                  <a:schemeClr val="tx1"/>
                </a:solidFill>
              </a:rPr>
              <a:t>Approve the formation of IEEE 802.11 Post-Quantum Cryptography (PQC) PAR Study Group to consider development of a Project Authorization Request (PAR) and Criteria for Standards Development (CSD) responses to enhance WLAN security as described in </a:t>
            </a:r>
            <a:r>
              <a:rPr lang="en-GB" sz="2000" dirty="0">
                <a:solidFill>
                  <a:schemeClr val="tx1"/>
                </a:solidFill>
                <a:hlinkClick r:id="rId3"/>
              </a:rPr>
              <a:t>https://mentor.ieee.org/802.11/dcn/25/11-25-0462-02-0000-post-quantum-crypto-project.pptx</a:t>
            </a:r>
            <a:r>
              <a:rPr lang="en-GB" sz="2000" dirty="0">
                <a:solidFill>
                  <a:schemeClr val="tx1"/>
                </a:solidFill>
              </a:rPr>
              <a:t>. </a:t>
            </a:r>
          </a:p>
          <a:p>
            <a:endParaRPr lang="es-ES" sz="2000" dirty="0"/>
          </a:p>
          <a:p>
            <a:endParaRPr lang="es-ES" sz="2000" dirty="0"/>
          </a:p>
          <a:p>
            <a:endParaRPr lang="es-ES" sz="2000" dirty="0"/>
          </a:p>
          <a:p>
            <a:r>
              <a:rPr lang="es-ES" sz="2000" dirty="0"/>
              <a:t>In </a:t>
            </a:r>
            <a:r>
              <a:rPr lang="es-ES" sz="2000" dirty="0" err="1"/>
              <a:t>the</a:t>
            </a:r>
            <a:r>
              <a:rPr lang="es-ES" sz="2000" dirty="0"/>
              <a:t> WG (y/n/a): </a:t>
            </a:r>
            <a:r>
              <a:rPr lang="en-US" sz="2000" dirty="0">
                <a:solidFill>
                  <a:schemeClr val="tx1"/>
                </a:solidFill>
              </a:rPr>
              <a:t>109</a:t>
            </a:r>
            <a:r>
              <a:rPr lang="en-US" sz="2000" dirty="0"/>
              <a:t>, 0, 18</a:t>
            </a:r>
            <a:endParaRPr lang="en-US" sz="2000" dirty="0">
              <a:solidFill>
                <a:schemeClr val="tx1"/>
              </a:solidFill>
            </a:endParaRP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Moved: Stacey, Second: Rosdahl</a:t>
            </a:r>
          </a:p>
          <a:p>
            <a:r>
              <a:rPr lang="en-US" sz="2000" dirty="0"/>
              <a:t>Result: xx</a:t>
            </a:r>
          </a:p>
          <a:p>
            <a:endParaRPr lang="en-US" sz="20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3CB5DE-1381-B097-20ED-9FCD114C7A3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6AF4C86-4902-683B-682E-E41C18D6E537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3173593A-DD40-CB1A-ED1A-9355117716BF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GB" dirty="0"/>
              <a:t>July 2025</a:t>
            </a:r>
          </a:p>
        </p:txBody>
      </p:sp>
    </p:spTree>
    <p:extLst>
      <p:ext uri="{BB962C8B-B14F-4D97-AF65-F5344CB8AC3E}">
        <p14:creationId xmlns:p14="http://schemas.microsoft.com/office/powerpoint/2010/main" val="26149592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 err="1"/>
              <a:t>WeDNESDAY</a:t>
            </a:r>
            <a:r>
              <a:rPr lang="en-US" dirty="0"/>
              <a:t> (July 30)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4199963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6721B8-ABE8-E6DC-0596-CFF3709718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91DD06-541C-7FAA-7232-8B119F6CA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1: </a:t>
            </a:r>
            <a:r>
              <a:rPr lang="en-GB" dirty="0" err="1"/>
              <a:t>TGmf</a:t>
            </a:r>
            <a:r>
              <a:rPr lang="en-GB" dirty="0"/>
              <a:t> Ad-Hoc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0D5B5C-8BB5-09BF-F0BB-3764D1AFD3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pPr marL="0" lvl="0" indent="0">
              <a:buNone/>
              <a:tabLst>
                <a:tab pos="457200" algn="l"/>
              </a:tabLst>
            </a:pPr>
            <a:r>
              <a:rPr lang="en-GB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Authorize </a:t>
            </a:r>
            <a:r>
              <a:rPr lang="en-GB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TGmf</a:t>
            </a:r>
            <a:r>
              <a:rPr lang="en-GB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to hold an ad-hoc meeting on Sept 30, Oct 1-2, 2025 with the preferred venue being Cambridge UK, for the purpose of Letter Ballot comment resolution.</a:t>
            </a:r>
            <a:endParaRPr lang="en-US" sz="2000" dirty="0"/>
          </a:p>
          <a:p>
            <a:endParaRPr lang="en-GB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</a:t>
            </a:r>
            <a:r>
              <a:rPr lang="en-GB" sz="2000" dirty="0"/>
              <a:t>Mike Montemurro on behalf of </a:t>
            </a:r>
            <a:r>
              <a:rPr lang="en-GB" sz="2000" dirty="0" err="1"/>
              <a:t>TGmf</a:t>
            </a:r>
            <a:endParaRPr lang="en-US" sz="2000" dirty="0"/>
          </a:p>
          <a:p>
            <a:endParaRPr lang="en-US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US" sz="2000" dirty="0"/>
          </a:p>
          <a:p>
            <a:r>
              <a:rPr lang="en-US" sz="2000" dirty="0"/>
              <a:t>Result: Yes: xx, No: xx, Abstain: xx (Motion passes/fails)</a:t>
            </a:r>
          </a:p>
          <a:p>
            <a:r>
              <a:rPr lang="pt-BR" sz="2000" dirty="0"/>
              <a:t>[TGmf: Moved: Stephen McCann, 2nd: Mark Rison, Result: Unanimous Consent]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41B290-C9EA-44CC-2DAD-39437722A4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00CF345-BA37-89FA-C9A2-3A0151615C7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EC61E3E9-31E9-E8C3-93A0-A38ECD3B2B20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94475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2: </a:t>
            </a:r>
            <a:r>
              <a:rPr lang="en-GB" b="1" dirty="0"/>
              <a:t>P802.11bt PAR approval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Believing that the PAR contained in the document referenced below meets IEEE-SA guidelines,</a:t>
            </a:r>
          </a:p>
          <a:p>
            <a:r>
              <a:rPr lang="en-US" sz="2000" dirty="0">
                <a:solidFill>
                  <a:schemeClr val="tx1"/>
                </a:solidFill>
              </a:rPr>
              <a:t>request that the PAR contained in </a:t>
            </a:r>
            <a:r>
              <a:rPr lang="en-US" sz="2000" dirty="0">
                <a:solidFill>
                  <a:schemeClr val="tx1"/>
                </a:solidFill>
                <a:hlinkClick r:id="rId2"/>
              </a:rPr>
              <a:t>https://mentor.ieee.org/802.11/dcn/25/11-25-1376-03-0PQC-draft-updates-to-pqc-par.docx</a:t>
            </a:r>
            <a:r>
              <a:rPr lang="en-US" sz="2000" dirty="0">
                <a:solidFill>
                  <a:schemeClr val="tx1"/>
                </a:solidFill>
              </a:rPr>
              <a:t> be posted to the IEEE 802 LMSC agenda for WG 802 preview and 802 LMSC approval to submit to NesCom.</a:t>
            </a:r>
          </a:p>
          <a:p>
            <a:endParaRPr lang="en-GB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Stephen Orr on behalf of PQC SG, Second: xx</a:t>
            </a:r>
          </a:p>
          <a:p>
            <a:endParaRPr lang="en-US" sz="2000" dirty="0"/>
          </a:p>
          <a:p>
            <a:endParaRPr lang="en-GB" sz="2000" dirty="0"/>
          </a:p>
          <a:p>
            <a:endParaRPr lang="en-US" sz="2000" dirty="0"/>
          </a:p>
          <a:p>
            <a:r>
              <a:rPr lang="en-US" sz="2000" dirty="0"/>
              <a:t>Result: Yes: xx, No: xx, Abstain: xx (Motion passes/fails)</a:t>
            </a:r>
          </a:p>
          <a:p>
            <a:r>
              <a:rPr lang="en-US" sz="2000" dirty="0"/>
              <a:t>[PQC SG result: Moved: Alex Lungu</a:t>
            </a:r>
            <a:r>
              <a:rPr lang="en-GB" sz="2000" dirty="0"/>
              <a:t>, 2</a:t>
            </a:r>
            <a:r>
              <a:rPr lang="en-GB" sz="2000" baseline="30000" dirty="0"/>
              <a:t>nd</a:t>
            </a:r>
            <a:r>
              <a:rPr lang="en-GB" sz="2000" dirty="0"/>
              <a:t>: Stephen McCann</a:t>
            </a:r>
            <a:r>
              <a:rPr lang="en-GB" sz="2000" b="1" dirty="0"/>
              <a:t>, </a:t>
            </a:r>
            <a:r>
              <a:rPr lang="en-US" sz="2000" dirty="0"/>
              <a:t>Result: 37/0/0]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86306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2"/>
          <p:cNvSpPr txBox="1">
            <a:spLocks noChangeArrowheads="1"/>
          </p:cNvSpPr>
          <p:nvPr/>
        </p:nvSpPr>
        <p:spPr bwMode="auto">
          <a:xfrm>
            <a:off x="2057400" y="838200"/>
            <a:ext cx="8382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zh-CN" sz="3200" dirty="0"/>
              <a:t>Motion 3: P802.11bt CSD </a:t>
            </a:r>
            <a:r>
              <a:rPr lang="en-GB" altLang="zh-CN" sz="3200" dirty="0"/>
              <a:t>Approval</a:t>
            </a:r>
            <a:endParaRPr lang="en-US" altLang="en-US" sz="3200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762000" y="1295400"/>
            <a:ext cx="107442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defRPr/>
            </a:pPr>
            <a:endParaRPr lang="en-US" altLang="zh-CN" kern="0" dirty="0"/>
          </a:p>
          <a:p>
            <a:pPr marL="0" indent="0">
              <a:buNone/>
            </a:pPr>
            <a:r>
              <a:rPr lang="en-US" altLang="zh-CN" sz="2000" dirty="0"/>
              <a:t>Believing that the CSD contained in the document referenced below meets IEEE-SA guidelines,</a:t>
            </a:r>
          </a:p>
          <a:p>
            <a:pPr marL="0" indent="0">
              <a:buNone/>
            </a:pPr>
            <a:r>
              <a:rPr lang="en-US" altLang="zh-CN" sz="2000" dirty="0"/>
              <a:t>request that the CSD contained in </a:t>
            </a:r>
            <a:r>
              <a:rPr lang="en-US" altLang="zh-CN" sz="2000" dirty="0">
                <a:hlinkClick r:id="rId3"/>
              </a:rPr>
              <a:t>https://mentor.ieee.org/802.11/dcn/25/11-25-1377-04-0PQC-draft-updates-to-pqc-csd.docx</a:t>
            </a:r>
            <a:r>
              <a:rPr lang="en-US" altLang="zh-CN" sz="2000" dirty="0"/>
              <a:t> be posted to the IEEE 802 LMSC agenda for WG 802 preview and LMSC approval.</a:t>
            </a:r>
          </a:p>
          <a:p>
            <a:pPr algn="just"/>
            <a:endParaRPr lang="en-GB" altLang="zh-CN" sz="2000" dirty="0"/>
          </a:p>
          <a:p>
            <a:pPr algn="just"/>
            <a:endParaRPr lang="en-GB" altLang="zh-CN" sz="2000" dirty="0"/>
          </a:p>
          <a:p>
            <a:pPr marL="0" indent="0" algn="just">
              <a:buNone/>
            </a:pPr>
            <a:endParaRPr lang="en-GB" altLang="zh-CN" sz="2000" dirty="0"/>
          </a:p>
          <a:p>
            <a:pPr marL="0" indent="0">
              <a:buNone/>
            </a:pPr>
            <a:r>
              <a:rPr lang="en-US" sz="2000" dirty="0"/>
              <a:t>Moved by Stephen Orr on behalf of PQC SG, Second: xx</a:t>
            </a:r>
          </a:p>
          <a:p>
            <a:pPr marL="0" lvl="0" indent="0">
              <a:buNone/>
            </a:pPr>
            <a:endParaRPr lang="en-GB" altLang="zh-CN" sz="2000" dirty="0"/>
          </a:p>
          <a:p>
            <a:pPr marL="0" lvl="0" indent="0">
              <a:buNone/>
            </a:pPr>
            <a:endParaRPr lang="en-GB" altLang="zh-CN" sz="2000" dirty="0"/>
          </a:p>
          <a:p>
            <a:pPr marL="0" lvl="0" indent="0">
              <a:buNone/>
            </a:pPr>
            <a:endParaRPr lang="en-GB" altLang="zh-CN" sz="2000" dirty="0"/>
          </a:p>
          <a:p>
            <a:pPr marL="0" indent="0">
              <a:buNone/>
            </a:pPr>
            <a:r>
              <a:rPr lang="en-US" sz="2000" dirty="0"/>
              <a:t>Result: Yes: xx, No: xx, Abstain: xx (Motion passes/fails)</a:t>
            </a:r>
          </a:p>
          <a:p>
            <a:pPr marL="0" indent="0">
              <a:buNone/>
            </a:pPr>
            <a:r>
              <a:rPr lang="en-US" sz="2000" dirty="0"/>
              <a:t>[ELC SG result: Moved: Mark Hamilton</a:t>
            </a:r>
            <a:r>
              <a:rPr lang="en-GB" sz="2000" dirty="0"/>
              <a:t>, 2</a:t>
            </a:r>
            <a:r>
              <a:rPr lang="en-GB" sz="2000" baseline="30000" dirty="0"/>
              <a:t>nd</a:t>
            </a:r>
            <a:r>
              <a:rPr lang="en-GB" sz="2000" dirty="0"/>
              <a:t>: Anuj </a:t>
            </a:r>
            <a:r>
              <a:rPr lang="en-GB" sz="2000" dirty="0" err="1"/>
              <a:t>Dharap</a:t>
            </a:r>
            <a:r>
              <a:rPr lang="en-GB" sz="2000" b="1" dirty="0"/>
              <a:t>, </a:t>
            </a:r>
            <a:r>
              <a:rPr lang="en-US" sz="2000" dirty="0"/>
              <a:t>Result: 35/0/0]</a:t>
            </a:r>
          </a:p>
          <a:p>
            <a:pPr marL="0" lvl="1" indent="0" algn="just">
              <a:spcBef>
                <a:spcPct val="0"/>
              </a:spcBef>
              <a:buNone/>
              <a:defRPr/>
            </a:pP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8B2965-4F36-300F-8A67-16411EE58D4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D85292-6069-21E8-F2C2-E0CEDD90A0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B40FB5-B46F-9080-93B0-D4BE39C0BF5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68476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FRIDAY (August 1)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9279884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6C3BA-701A-C0AE-916F-E07BBF071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1: July Plenary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CC28A-A341-FE36-4528-7717D6B507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00200"/>
            <a:ext cx="10361084" cy="4800600"/>
          </a:xfrm>
        </p:spPr>
        <p:txBody>
          <a:bodyPr/>
          <a:lstStyle/>
          <a:p>
            <a:pPr marL="400050" lvl="1" indent="0">
              <a:buNone/>
            </a:pPr>
            <a:r>
              <a:rPr lang="en-US" sz="2400" b="1" dirty="0"/>
              <a:t>1. How many people would like to come back to this venue?</a:t>
            </a:r>
          </a:p>
          <a:p>
            <a:pPr lvl="2"/>
            <a:r>
              <a:rPr lang="en-US" sz="2400" b="1" dirty="0"/>
              <a:t>Yes - xx</a:t>
            </a:r>
          </a:p>
          <a:p>
            <a:pPr lvl="2"/>
            <a:r>
              <a:rPr lang="en-US" sz="2400" b="1" dirty="0"/>
              <a:t>No – xx</a:t>
            </a:r>
          </a:p>
          <a:p>
            <a:pPr lvl="2"/>
            <a:endParaRPr lang="en-US" sz="2400" b="1" dirty="0"/>
          </a:p>
          <a:p>
            <a:pPr marL="457200" lvl="1" indent="0">
              <a:buNone/>
            </a:pPr>
            <a:r>
              <a:rPr lang="en-US" sz="2400" b="1" dirty="0"/>
              <a:t>2. Did you go to the social?</a:t>
            </a:r>
          </a:p>
          <a:p>
            <a:pPr lvl="2"/>
            <a:r>
              <a:rPr lang="en-US" sz="2400" b="1" dirty="0"/>
              <a:t>Yes – xx</a:t>
            </a:r>
          </a:p>
          <a:p>
            <a:pPr lvl="2"/>
            <a:r>
              <a:rPr lang="en-US" sz="2400" b="1" dirty="0"/>
              <a:t>No – xx</a:t>
            </a:r>
          </a:p>
          <a:p>
            <a:pPr lvl="2"/>
            <a:endParaRPr lang="en-US" sz="2400" b="1" dirty="0"/>
          </a:p>
          <a:p>
            <a:pPr marL="457200" lvl="1" indent="0">
              <a:buNone/>
            </a:pPr>
            <a:r>
              <a:rPr lang="en-US" sz="2400" b="1" dirty="0"/>
              <a:t>3. If you attended the social, did you enjoy it?</a:t>
            </a:r>
          </a:p>
          <a:p>
            <a:pPr marL="457200" lvl="1" indent="0">
              <a:buNone/>
            </a:pPr>
            <a:r>
              <a:rPr lang="en-US" sz="2400" b="1" dirty="0"/>
              <a:t>       Yes – xx</a:t>
            </a:r>
          </a:p>
          <a:p>
            <a:pPr lvl="2"/>
            <a:r>
              <a:rPr lang="en-US" sz="2400" b="1" dirty="0"/>
              <a:t>No – xx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C375F8-B52A-36D5-87EC-8A2A754EAF03}"/>
              </a:ext>
            </a:extLst>
          </p:cNvPr>
          <p:cNvSpPr>
            <a:spLocks noGrp="1"/>
          </p:cNvSpPr>
          <p:nvPr>
            <p:ph type="dt" idx="10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C43A64-ACDC-5D4A-D3DB-A7CBD67292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6639FAA3-B4A5-41BC-3BF8-1C642D2C5B12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7133167" y="656669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200" kern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GB"/>
              <a:t>Stephen McCann, Huawei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69730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F64D3C-1A97-3685-3302-AED3C30C81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3A229E-6A90-E455-9BC9-BC336C1151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2: July Plenary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B3C856-469D-C38E-FDF7-2A894E2822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00200"/>
            <a:ext cx="10361084" cy="4800600"/>
          </a:xfrm>
        </p:spPr>
        <p:txBody>
          <a:bodyPr/>
          <a:lstStyle/>
          <a:p>
            <a:r>
              <a:rPr lang="en-GB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current selection guidance for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GB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enues is that one of the 3 sessions has to be a Non-US/Non-NA Location with Asia in even years. For the year 2025, we have one US/NA, one Europe, and one Asia venue which is contrary to this guidance.</a:t>
            </a: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Straw poll: Would you prefer the IEEE 802 LMSC move to target venue locations as “1-1-1” (1 US/NA, 1 APAC, 1 Europe), or retain the current direction (2 US/NA -1 APAC/Europe)? 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lphaUcParenR"/>
            </a:pPr>
            <a:r>
              <a:rPr lang="en-GB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1-1-1 - 120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lphaUcParenR"/>
            </a:pPr>
            <a:r>
              <a:rPr lang="en-GB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 Non-US/NA per year alternating between Asia and Europe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- 42</a:t>
            </a:r>
            <a:endParaRPr lang="en-GB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5AADDE-E8A6-2322-CAA5-F3FA4A2056FE}"/>
              </a:ext>
            </a:extLst>
          </p:cNvPr>
          <p:cNvSpPr>
            <a:spLocks noGrp="1"/>
          </p:cNvSpPr>
          <p:nvPr>
            <p:ph type="dt" idx="10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EB1DAA-BCBC-B8AA-9D4D-F7EF7D84AA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14668AF9-374E-E790-B5CF-A3A08E8E2BFF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7133167" y="656669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200" kern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GB"/>
              <a:t>Stephen McCann, Huawei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32074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911</TotalTime>
  <Words>1726</Words>
  <Application>Microsoft Office PowerPoint</Application>
  <PresentationFormat>Widescreen</PresentationFormat>
  <Paragraphs>300</Paragraphs>
  <Slides>22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1" baseType="lpstr">
      <vt:lpstr>微软雅黑</vt:lpstr>
      <vt:lpstr>MS Gothic</vt:lpstr>
      <vt:lpstr>MS PGothic</vt:lpstr>
      <vt:lpstr>宋体</vt:lpstr>
      <vt:lpstr>Arial</vt:lpstr>
      <vt:lpstr>Arial Unicode MS</vt:lpstr>
      <vt:lpstr>Times New Roman</vt:lpstr>
      <vt:lpstr>Office Theme</vt:lpstr>
      <vt:lpstr>Document</vt:lpstr>
      <vt:lpstr>802.11 July 2025 WG Motions</vt:lpstr>
      <vt:lpstr>Abstract</vt:lpstr>
      <vt:lpstr>WeDNESDAY (July 30) </vt:lpstr>
      <vt:lpstr>Motion 1: TGmf Ad-Hoc</vt:lpstr>
      <vt:lpstr>Motion 2: P802.11bt PAR approval</vt:lpstr>
      <vt:lpstr>PowerPoint Presentation</vt:lpstr>
      <vt:lpstr>FRIDAY (August 1) </vt:lpstr>
      <vt:lpstr>Straw Poll 1: July Plenary</vt:lpstr>
      <vt:lpstr>Straw Poll 2: July Plenary</vt:lpstr>
      <vt:lpstr>Motion 7: TGbn Ad-Hoc</vt:lpstr>
      <vt:lpstr>Motion 8: TGbq Confirm Officers</vt:lpstr>
      <vt:lpstr>Motion 9: Statement Liaison Relationship to WAA</vt:lpstr>
      <vt:lpstr>Motion 10: Post-Quantum Cryptography SG formation</vt:lpstr>
      <vt:lpstr>Motion 2: TGbf re-affirm CSD</vt:lpstr>
      <vt:lpstr>Motion 3: P802.11bk conditional forward to RevCom</vt:lpstr>
      <vt:lpstr>Motion 4: P802.11bk CSD re-confirmation</vt:lpstr>
      <vt:lpstr>LMSC Motions </vt:lpstr>
      <vt:lpstr>5.031: P802.11br PAR/CSD approval motion</vt:lpstr>
      <vt:lpstr>5.032: Conditional approval for P802.11bf to RevCom</vt:lpstr>
      <vt:lpstr>5.033: Conditional approval for P802.11bk to RevCom</vt:lpstr>
      <vt:lpstr>Consent 6.011: IEEE 802.11 First rechartering of the Enhanced Light Communications (ELC) Study Group</vt:lpstr>
      <vt:lpstr>6.012: PQC PAR Study Group formation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November 2022 WG Motions</dc:title>
  <dc:creator>Stephen McCann</dc:creator>
  <cp:keywords>11-23-1686r5</cp:keywords>
  <cp:lastModifiedBy>Stephen McCann</cp:lastModifiedBy>
  <cp:revision>2177</cp:revision>
  <cp:lastPrinted>1601-01-01T00:00:00Z</cp:lastPrinted>
  <dcterms:created xsi:type="dcterms:W3CDTF">2018-05-10T16:45:22Z</dcterms:created>
  <dcterms:modified xsi:type="dcterms:W3CDTF">2025-07-30T08:06:48Z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1753860908</vt:lpwstr>
  </property>
</Properties>
</file>