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1"/>
  </p:notesMasterIdLst>
  <p:handoutMasterIdLst>
    <p:handoutMasterId r:id="rId82"/>
  </p:handoutMasterIdLst>
  <p:sldIdLst>
    <p:sldId id="256" r:id="rId2"/>
    <p:sldId id="257" r:id="rId3"/>
    <p:sldId id="258" r:id="rId4"/>
    <p:sldId id="262" r:id="rId5"/>
    <p:sldId id="265" r:id="rId6"/>
    <p:sldId id="273" r:id="rId7"/>
    <p:sldId id="2373" r:id="rId8"/>
    <p:sldId id="2396" r:id="rId9"/>
    <p:sldId id="2397" r:id="rId10"/>
    <p:sldId id="2380" r:id="rId11"/>
    <p:sldId id="2398" r:id="rId12"/>
    <p:sldId id="290" r:id="rId13"/>
    <p:sldId id="524" r:id="rId14"/>
    <p:sldId id="288" r:id="rId15"/>
    <p:sldId id="2399" r:id="rId16"/>
    <p:sldId id="2400" r:id="rId17"/>
    <p:sldId id="329" r:id="rId18"/>
    <p:sldId id="2401" r:id="rId19"/>
    <p:sldId id="2402" r:id="rId20"/>
    <p:sldId id="2403" r:id="rId21"/>
    <p:sldId id="523" r:id="rId22"/>
    <p:sldId id="862" r:id="rId23"/>
    <p:sldId id="2376" r:id="rId24"/>
    <p:sldId id="2404" r:id="rId25"/>
    <p:sldId id="2405" r:id="rId26"/>
    <p:sldId id="2406" r:id="rId27"/>
    <p:sldId id="2407" r:id="rId28"/>
    <p:sldId id="2408" r:id="rId29"/>
    <p:sldId id="2409" r:id="rId30"/>
    <p:sldId id="2410" r:id="rId31"/>
    <p:sldId id="2411" r:id="rId32"/>
    <p:sldId id="2412" r:id="rId33"/>
    <p:sldId id="269" r:id="rId34"/>
    <p:sldId id="278" r:id="rId35"/>
    <p:sldId id="326" r:id="rId36"/>
    <p:sldId id="339" r:id="rId37"/>
    <p:sldId id="373" r:id="rId38"/>
    <p:sldId id="371" r:id="rId39"/>
    <p:sldId id="372" r:id="rId40"/>
    <p:sldId id="380" r:id="rId41"/>
    <p:sldId id="353" r:id="rId42"/>
    <p:sldId id="364" r:id="rId43"/>
    <p:sldId id="376" r:id="rId44"/>
    <p:sldId id="374" r:id="rId45"/>
    <p:sldId id="378" r:id="rId46"/>
    <p:sldId id="343" r:id="rId47"/>
    <p:sldId id="379" r:id="rId48"/>
    <p:sldId id="348" r:id="rId49"/>
    <p:sldId id="357" r:id="rId50"/>
    <p:sldId id="375" r:id="rId51"/>
    <p:sldId id="366" r:id="rId52"/>
    <p:sldId id="381" r:id="rId53"/>
    <p:sldId id="2413" r:id="rId54"/>
    <p:sldId id="2414" r:id="rId55"/>
    <p:sldId id="2415" r:id="rId56"/>
    <p:sldId id="287" r:id="rId57"/>
    <p:sldId id="1997" r:id="rId58"/>
    <p:sldId id="2416" r:id="rId59"/>
    <p:sldId id="2000" r:id="rId60"/>
    <p:sldId id="284" r:id="rId61"/>
    <p:sldId id="270" r:id="rId62"/>
    <p:sldId id="283" r:id="rId63"/>
    <p:sldId id="285" r:id="rId64"/>
    <p:sldId id="1999" r:id="rId65"/>
    <p:sldId id="281" r:id="rId66"/>
    <p:sldId id="2417" r:id="rId67"/>
    <p:sldId id="2418" r:id="rId68"/>
    <p:sldId id="396" r:id="rId69"/>
    <p:sldId id="402" r:id="rId70"/>
    <p:sldId id="316" r:id="rId71"/>
    <p:sldId id="401" r:id="rId72"/>
    <p:sldId id="2419" r:id="rId73"/>
    <p:sldId id="2420" r:id="rId74"/>
    <p:sldId id="899" r:id="rId75"/>
    <p:sldId id="907" r:id="rId76"/>
    <p:sldId id="909" r:id="rId77"/>
    <p:sldId id="908" r:id="rId78"/>
    <p:sldId id="2421" r:id="rId79"/>
    <p:sldId id="2422" r:id="rId8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32" autoAdjust="0"/>
    <p:restoredTop sz="94660"/>
  </p:normalViewPr>
  <p:slideViewPr>
    <p:cSldViewPr>
      <p:cViewPr varScale="1">
        <p:scale>
          <a:sx n="71" d="100"/>
          <a:sy n="71" d="100"/>
        </p:scale>
        <p:origin x="84" y="8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a:t>
            </a:r>
          </a:p>
          <a:p>
            <a:r>
              <a:rPr lang="en-US" altLang="en-US" sz="1200" dirty="0"/>
              <a:t>Feedback to be reviewed on Thursda</a:t>
            </a:r>
            <a:r>
              <a:rPr lang="en-US" sz="1200" dirty="0"/>
              <a:t>y, </a:t>
            </a:r>
            <a:r>
              <a:rPr lang="en-US" altLang="en-US" sz="1200" dirty="0"/>
              <a:t>10:30-12:30</a:t>
            </a:r>
          </a:p>
          <a:p>
            <a:endParaRPr lang="en-US" dirty="0"/>
          </a:p>
        </p:txBody>
      </p:sp>
      <p:sp>
        <p:nvSpPr>
          <p:cNvPr id="4" name="Header Placeholder 3"/>
          <p:cNvSpPr>
            <a:spLocks noGrp="1"/>
          </p:cNvSpPr>
          <p:nvPr>
            <p:ph type="hdr"/>
          </p:nvPr>
        </p:nvSpPr>
        <p:spPr/>
        <p:txBody>
          <a:bodyPr/>
          <a:lstStyle/>
          <a:p>
            <a:r>
              <a:rPr lang="en-US"/>
              <a:t>doc.: IEEE 802-11-25/1337r0</a:t>
            </a:r>
          </a:p>
        </p:txBody>
      </p:sp>
      <p:sp>
        <p:nvSpPr>
          <p:cNvPr id="5" name="Date Placeholder 4"/>
          <p:cNvSpPr>
            <a:spLocks noGrp="1"/>
          </p:cNvSpPr>
          <p:nvPr>
            <p:ph type="dt"/>
          </p:nvPr>
        </p:nvSpPr>
        <p:spPr/>
        <p:txBody>
          <a:bodyPr/>
          <a:lstStyle/>
          <a:p>
            <a:r>
              <a:rPr lang="en-US"/>
              <a:t>July 2025</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04689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p>
            <a:r>
              <a:rPr lang="en-US">
                <a:latin typeface="Times New Roman" charset="0"/>
              </a:rPr>
              <a:t>doc.: IEEE 802.11-yy/xxxxr0</a:t>
            </a:r>
          </a:p>
        </p:txBody>
      </p:sp>
      <p:sp>
        <p:nvSpPr>
          <p:cNvPr id="9219" name="Rectangle 3"/>
          <p:cNvSpPr>
            <a:spLocks noGrp="1" noChangeArrowheads="1"/>
          </p:cNvSpPr>
          <p:nvPr>
            <p:ph type="dt" sz="quarter" idx="1"/>
          </p:nvPr>
        </p:nvSpPr>
        <p:spPr>
          <a:noFill/>
        </p:spPr>
        <p:txBody>
          <a:bodyPr/>
          <a:lstStyle/>
          <a:p>
            <a:r>
              <a:rPr lang="en-US">
                <a:latin typeface="Times New Roman" charset="0"/>
              </a:rPr>
              <a:t>Month Year</a:t>
            </a:r>
          </a:p>
        </p:txBody>
      </p:sp>
      <p:sp>
        <p:nvSpPr>
          <p:cNvPr id="9220" name="Rectangle 6"/>
          <p:cNvSpPr>
            <a:spLocks noGrp="1" noChangeArrowheads="1"/>
          </p:cNvSpPr>
          <p:nvPr>
            <p:ph type="ftr" sz="quarter" idx="4"/>
          </p:nvPr>
        </p:nvSpPr>
        <p:spPr>
          <a:noFill/>
        </p:spPr>
        <p:txBody>
          <a:bodyPr/>
          <a:lstStyle/>
          <a:p>
            <a:pPr lvl="4"/>
            <a:r>
              <a:rPr lang="en-US">
                <a:latin typeface="Times New Roman" charset="0"/>
              </a:rPr>
              <a:t>Osama Aboul-Magd (Samsung)</a:t>
            </a:r>
          </a:p>
        </p:txBody>
      </p:sp>
      <p:sp>
        <p:nvSpPr>
          <p:cNvPr id="9221" name="Rectangle 7"/>
          <p:cNvSpPr>
            <a:spLocks noGrp="1" noChangeArrowheads="1"/>
          </p:cNvSpPr>
          <p:nvPr>
            <p:ph type="sldNum" sz="quarter" idx="5"/>
          </p:nvPr>
        </p:nvSpPr>
        <p:spPr>
          <a:noFill/>
        </p:spPr>
        <p:txBody>
          <a:bodyPr/>
          <a:lstStyle/>
          <a:p>
            <a:r>
              <a:rPr lang="en-US">
                <a:latin typeface="Times New Roman" charset="0"/>
              </a:rPr>
              <a:t>Page </a:t>
            </a:r>
            <a:fld id="{48189E4D-1385-4EFA-9270-3C7FC52F7D9E}" type="slidenum">
              <a:rPr lang="en-US" smtClean="0">
                <a:latin typeface="Times New Roman" charset="0"/>
              </a:rPr>
              <a:pPr/>
              <a:t>20</a:t>
            </a:fld>
            <a:endParaRPr lang="en-US">
              <a:latin typeface="Times New Roman" charset="0"/>
            </a:endParaRPr>
          </a:p>
        </p:txBody>
      </p:sp>
      <p:sp>
        <p:nvSpPr>
          <p:cNvPr id="9222" name="Rectangle 2"/>
          <p:cNvSpPr>
            <a:spLocks noGrp="1" noRot="1" noChangeAspect="1" noChangeArrowheads="1" noTextEdit="1"/>
          </p:cNvSpPr>
          <p:nvPr>
            <p:ph type="sldImg"/>
          </p:nvPr>
        </p:nvSpPr>
        <p:spPr>
          <a:xfrm>
            <a:off x="384175" y="701675"/>
            <a:ext cx="6165850" cy="3468688"/>
          </a:xfrm>
          <a:ln/>
        </p:spPr>
      </p:sp>
      <p:sp>
        <p:nvSpPr>
          <p:cNvPr id="9223" name="Rectangle 3"/>
          <p:cNvSpPr>
            <a:spLocks noGrp="1" noChangeArrowheads="1"/>
          </p:cNvSpPr>
          <p:nvPr>
            <p:ph type="body" idx="1"/>
          </p:nvPr>
        </p:nvSpPr>
        <p:spPr>
          <a:noFill/>
          <a:ln/>
        </p:spPr>
        <p:txBody>
          <a:bodyPr/>
          <a:lstStyle/>
          <a:p>
            <a:endParaRPr lang="en-US">
              <a:latin typeface="Times New Roman" charset="0"/>
            </a:endParaRPr>
          </a:p>
        </p:txBody>
      </p:sp>
    </p:spTree>
    <p:extLst>
      <p:ext uri="{BB962C8B-B14F-4D97-AF65-F5344CB8AC3E}">
        <p14:creationId xmlns:p14="http://schemas.microsoft.com/office/powerpoint/2010/main" val="1585397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a:latin typeface="Times New Roman" charset="0"/>
            </a:endParaRPr>
          </a:p>
        </p:txBody>
      </p:sp>
      <p:sp>
        <p:nvSpPr>
          <p:cNvPr id="11268" name="Header Placeholder 3"/>
          <p:cNvSpPr>
            <a:spLocks noGrp="1"/>
          </p:cNvSpPr>
          <p:nvPr>
            <p:ph type="hdr" sz="quarter"/>
          </p:nvPr>
        </p:nvSpPr>
        <p:spPr>
          <a:noFill/>
        </p:spPr>
        <p:txBody>
          <a:bodyPr/>
          <a:lstStyle/>
          <a:p>
            <a:r>
              <a:rPr lang="en-US">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a:latin typeface="Times New Roman" charset="0"/>
              </a:rPr>
              <a:t>Page </a:t>
            </a:r>
            <a:fld id="{484108AB-0851-459B-AB7B-943A8BD15352}" type="slidenum">
              <a:rPr lang="en-US" smtClean="0">
                <a:latin typeface="Times New Roman" charset="0"/>
              </a:rPr>
              <a:pPr/>
              <a:t>21</a:t>
            </a:fld>
            <a:endParaRPr lang="en-US">
              <a:latin typeface="Times New Roman" charset="0"/>
            </a:endParaRPr>
          </a:p>
        </p:txBody>
      </p:sp>
    </p:spTree>
    <p:extLst>
      <p:ext uri="{BB962C8B-B14F-4D97-AF65-F5344CB8AC3E}">
        <p14:creationId xmlns:p14="http://schemas.microsoft.com/office/powerpoint/2010/main" val="3570769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a:latin typeface="Times New Roman" charset="0"/>
            </a:endParaRPr>
          </a:p>
        </p:txBody>
      </p:sp>
      <p:sp>
        <p:nvSpPr>
          <p:cNvPr id="11268" name="Header Placeholder 3"/>
          <p:cNvSpPr>
            <a:spLocks noGrp="1"/>
          </p:cNvSpPr>
          <p:nvPr>
            <p:ph type="hdr" sz="quarter"/>
          </p:nvPr>
        </p:nvSpPr>
        <p:spPr>
          <a:noFill/>
        </p:spPr>
        <p:txBody>
          <a:bodyPr/>
          <a:lstStyle/>
          <a:p>
            <a:r>
              <a:rPr lang="en-US">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a:latin typeface="Times New Roman" charset="0"/>
              </a:rPr>
              <a:t>Page </a:t>
            </a:r>
            <a:fld id="{484108AB-0851-459B-AB7B-943A8BD15352}" type="slidenum">
              <a:rPr lang="en-US" smtClean="0">
                <a:latin typeface="Times New Roman" charset="0"/>
              </a:rPr>
              <a:pPr/>
              <a:t>22</a:t>
            </a:fld>
            <a:endParaRPr lang="en-US">
              <a:latin typeface="Times New Roman" charset="0"/>
            </a:endParaRPr>
          </a:p>
        </p:txBody>
      </p:sp>
    </p:spTree>
    <p:extLst>
      <p:ext uri="{BB962C8B-B14F-4D97-AF65-F5344CB8AC3E}">
        <p14:creationId xmlns:p14="http://schemas.microsoft.com/office/powerpoint/2010/main" val="1570451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3555" name="Rectangle 3"/>
          <p:cNvSpPr>
            <a:spLocks noGrp="1" noChangeArrowheads="1"/>
          </p:cNvSpPr>
          <p:nvPr>
            <p:ph type="dt" sz="quarter" idx="1"/>
          </p:nvPr>
        </p:nvSpPr>
        <p:spPr>
          <a:xfrm>
            <a:off x="654050" y="95706"/>
            <a:ext cx="64280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 2025</a:t>
            </a:r>
          </a:p>
        </p:txBody>
      </p:sp>
      <p:sp>
        <p:nvSpPr>
          <p:cNvPr id="23556"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59DFE69E-7B67-423D-89E4-C946A1808069}" type="slidenum">
              <a:rPr lang="en-US" smtClean="0"/>
              <a:pPr/>
              <a:t>33</a:t>
            </a:fld>
            <a:endParaRPr lang="en-US"/>
          </a:p>
        </p:txBody>
      </p:sp>
      <p:sp>
        <p:nvSpPr>
          <p:cNvPr id="23558" name="Rectangle 2"/>
          <p:cNvSpPr>
            <a:spLocks noGrp="1" noRot="1" noChangeAspect="1" noChangeArrowheads="1" noTextEdit="1"/>
          </p:cNvSpPr>
          <p:nvPr>
            <p:ph type="sldImg"/>
          </p:nvPr>
        </p:nvSpPr>
        <p:spPr>
          <a:xfrm>
            <a:off x="384175" y="701675"/>
            <a:ext cx="6165850" cy="3468688"/>
          </a:xfrm>
          <a:ln/>
        </p:spPr>
      </p:sp>
      <p:sp>
        <p:nvSpPr>
          <p:cNvPr id="23559"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74439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4579" name="Rectangle 3"/>
          <p:cNvSpPr>
            <a:spLocks noGrp="1" noChangeArrowheads="1"/>
          </p:cNvSpPr>
          <p:nvPr>
            <p:ph type="dt" sz="quarter" idx="1"/>
          </p:nvPr>
        </p:nvSpPr>
        <p:spPr>
          <a:xfrm>
            <a:off x="654050" y="95706"/>
            <a:ext cx="64280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 2025</a:t>
            </a:r>
          </a:p>
        </p:txBody>
      </p:sp>
      <p:sp>
        <p:nvSpPr>
          <p:cNvPr id="24580"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C2B2D208-67FA-4E74-9755-1AF3509BEB51}" type="slidenum">
              <a:rPr lang="en-US" smtClean="0"/>
              <a:pPr/>
              <a:t>34</a:t>
            </a:fld>
            <a:endParaRPr lang="en-US"/>
          </a:p>
        </p:txBody>
      </p:sp>
      <p:sp>
        <p:nvSpPr>
          <p:cNvPr id="24582" name="Rectangle 2"/>
          <p:cNvSpPr>
            <a:spLocks noGrp="1" noRot="1" noChangeAspect="1" noChangeArrowheads="1" noTextEdit="1"/>
          </p:cNvSpPr>
          <p:nvPr>
            <p:ph type="sldImg"/>
          </p:nvPr>
        </p:nvSpPr>
        <p:spPr>
          <a:xfrm>
            <a:off x="384175" y="701675"/>
            <a:ext cx="6165850"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p>
        </p:txBody>
      </p:sp>
    </p:spTree>
    <p:extLst>
      <p:ext uri="{BB962C8B-B14F-4D97-AF65-F5344CB8AC3E}">
        <p14:creationId xmlns:p14="http://schemas.microsoft.com/office/powerpoint/2010/main" val="33062168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1987" name="Rectangle 3"/>
          <p:cNvSpPr>
            <a:spLocks noGrp="1" noChangeArrowheads="1"/>
          </p:cNvSpPr>
          <p:nvPr>
            <p:ph type="dt" sz="quarter" idx="1"/>
          </p:nvPr>
        </p:nvSpPr>
        <p:spPr>
          <a:xfrm>
            <a:off x="654050" y="95706"/>
            <a:ext cx="64280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 2025</a:t>
            </a:r>
          </a:p>
        </p:txBody>
      </p:sp>
      <p:sp>
        <p:nvSpPr>
          <p:cNvPr id="4198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35</a:t>
            </a:fld>
            <a:endParaRPr lang="en-US"/>
          </a:p>
        </p:txBody>
      </p:sp>
      <p:sp>
        <p:nvSpPr>
          <p:cNvPr id="41990" name="Rectangle 2"/>
          <p:cNvSpPr>
            <a:spLocks noGrp="1" noRot="1" noChangeAspect="1" noChangeArrowheads="1" noTextEdit="1"/>
          </p:cNvSpPr>
          <p:nvPr>
            <p:ph type="sldImg"/>
          </p:nvPr>
        </p:nvSpPr>
        <p:spPr>
          <a:xfrm>
            <a:off x="384175" y="701675"/>
            <a:ext cx="6165850"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9709843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4280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 2025</a:t>
            </a:r>
          </a:p>
        </p:txBody>
      </p:sp>
      <p:sp>
        <p:nvSpPr>
          <p:cNvPr id="2662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36</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40099624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4280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 2025</a:t>
            </a:r>
          </a:p>
        </p:txBody>
      </p:sp>
      <p:sp>
        <p:nvSpPr>
          <p:cNvPr id="2662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37</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6930644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64280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 2025</a:t>
            </a:r>
          </a:p>
        </p:txBody>
      </p:sp>
      <p:sp>
        <p:nvSpPr>
          <p:cNvPr id="4198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38</a:t>
            </a:fld>
            <a:endParaRPr lang="en-US"/>
          </a:p>
        </p:txBody>
      </p:sp>
      <p:sp>
        <p:nvSpPr>
          <p:cNvPr id="41990" name="Rectangle 2"/>
          <p:cNvSpPr>
            <a:spLocks noGrp="1" noRot="1" noChangeAspect="1" noChangeArrowheads="1" noTextEdit="1"/>
          </p:cNvSpPr>
          <p:nvPr>
            <p:ph type="sldImg"/>
          </p:nvPr>
        </p:nvSpPr>
        <p:spPr>
          <a:xfrm>
            <a:off x="384175" y="701675"/>
            <a:ext cx="6165850"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324496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64280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 2025</a:t>
            </a:r>
          </a:p>
        </p:txBody>
      </p:sp>
      <p:sp>
        <p:nvSpPr>
          <p:cNvPr id="4198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39</a:t>
            </a:fld>
            <a:endParaRPr lang="en-US"/>
          </a:p>
        </p:txBody>
      </p:sp>
      <p:sp>
        <p:nvSpPr>
          <p:cNvPr id="41990" name="Rectangle 2"/>
          <p:cNvSpPr>
            <a:spLocks noGrp="1" noRot="1" noChangeAspect="1" noChangeArrowheads="1" noTextEdit="1"/>
          </p:cNvSpPr>
          <p:nvPr>
            <p:ph type="sldImg"/>
          </p:nvPr>
        </p:nvSpPr>
        <p:spPr>
          <a:xfrm>
            <a:off x="384175" y="701675"/>
            <a:ext cx="6165850"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4697724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F0D04-C9BE-F490-5D2A-372F1C5E4F0C}"/>
            </a:ext>
          </a:extLst>
        </p:cNvPr>
        <p:cNvGrpSpPr/>
        <p:nvPr/>
      </p:nvGrpSpPr>
      <p:grpSpPr>
        <a:xfrm>
          <a:off x="0" y="0"/>
          <a:ext cx="0" cy="0"/>
          <a:chOff x="0" y="0"/>
          <a:chExt cx="0" cy="0"/>
        </a:xfrm>
      </p:grpSpPr>
      <p:sp>
        <p:nvSpPr>
          <p:cNvPr id="41986" name="Rectangle 2">
            <a:extLst>
              <a:ext uri="{FF2B5EF4-FFF2-40B4-BE49-F238E27FC236}">
                <a16:creationId xmlns:a16="http://schemas.microsoft.com/office/drawing/2014/main" id="{314BFBBA-9597-27D4-8B90-E341B493DC48}"/>
              </a:ext>
            </a:extLst>
          </p:cNvPr>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a:extLst>
              <a:ext uri="{FF2B5EF4-FFF2-40B4-BE49-F238E27FC236}">
                <a16:creationId xmlns:a16="http://schemas.microsoft.com/office/drawing/2014/main" id="{56FE8558-2BEA-FB8E-BF27-04229DFDB847}"/>
              </a:ext>
            </a:extLst>
          </p:cNvPr>
          <p:cNvSpPr>
            <a:spLocks noGrp="1" noChangeArrowheads="1"/>
          </p:cNvSpPr>
          <p:nvPr>
            <p:ph type="dt" sz="quarter" idx="1"/>
          </p:nvPr>
        </p:nvSpPr>
        <p:spPr>
          <a:xfrm>
            <a:off x="654050" y="95706"/>
            <a:ext cx="64280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 2025</a:t>
            </a:r>
          </a:p>
        </p:txBody>
      </p:sp>
      <p:sp>
        <p:nvSpPr>
          <p:cNvPr id="41988" name="Rectangle 6">
            <a:extLst>
              <a:ext uri="{FF2B5EF4-FFF2-40B4-BE49-F238E27FC236}">
                <a16:creationId xmlns:a16="http://schemas.microsoft.com/office/drawing/2014/main" id="{ABF3550F-5677-6FEE-03F6-7785BAAD4506}"/>
              </a:ext>
            </a:extLst>
          </p:cNvPr>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41989" name="Rectangle 7">
            <a:extLst>
              <a:ext uri="{FF2B5EF4-FFF2-40B4-BE49-F238E27FC236}">
                <a16:creationId xmlns:a16="http://schemas.microsoft.com/office/drawing/2014/main" id="{B8CE088F-ABB2-AEAD-EB7F-0C6487B3892C}"/>
              </a:ext>
            </a:extLst>
          </p:cNvPr>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40</a:t>
            </a:fld>
            <a:endParaRPr lang="en-US"/>
          </a:p>
        </p:txBody>
      </p:sp>
      <p:sp>
        <p:nvSpPr>
          <p:cNvPr id="41990" name="Rectangle 2">
            <a:extLst>
              <a:ext uri="{FF2B5EF4-FFF2-40B4-BE49-F238E27FC236}">
                <a16:creationId xmlns:a16="http://schemas.microsoft.com/office/drawing/2014/main" id="{9DC2E7A5-89DE-C961-F784-8DF7249E4D1E}"/>
              </a:ext>
            </a:extLst>
          </p:cNvPr>
          <p:cNvSpPr>
            <a:spLocks noGrp="1" noRot="1" noChangeAspect="1" noChangeArrowheads="1" noTextEdit="1"/>
          </p:cNvSpPr>
          <p:nvPr>
            <p:ph type="sldImg"/>
          </p:nvPr>
        </p:nvSpPr>
        <p:spPr>
          <a:xfrm>
            <a:off x="384175" y="701675"/>
            <a:ext cx="6165850" cy="3468688"/>
          </a:xfrm>
          <a:ln/>
        </p:spPr>
      </p:sp>
      <p:sp>
        <p:nvSpPr>
          <p:cNvPr id="41991" name="Rectangle 3">
            <a:extLst>
              <a:ext uri="{FF2B5EF4-FFF2-40B4-BE49-F238E27FC236}">
                <a16:creationId xmlns:a16="http://schemas.microsoft.com/office/drawing/2014/main" id="{3841C16C-4F70-DA8E-CCA1-44864D44E356}"/>
              </a:ext>
            </a:extLst>
          </p:cNvPr>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4079891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4280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 2025</a:t>
            </a:r>
          </a:p>
        </p:txBody>
      </p:sp>
      <p:sp>
        <p:nvSpPr>
          <p:cNvPr id="2662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41</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5686449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42</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40194387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43</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730224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40964"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44</a:t>
            </a:fld>
            <a:endParaRPr lang="en-US"/>
          </a:p>
        </p:txBody>
      </p:sp>
      <p:sp>
        <p:nvSpPr>
          <p:cNvPr id="40966" name="Rectangle 2"/>
          <p:cNvSpPr>
            <a:spLocks noGrp="1" noRot="1" noChangeAspect="1" noChangeArrowheads="1" noTextEdit="1"/>
          </p:cNvSpPr>
          <p:nvPr>
            <p:ph type="sldImg"/>
          </p:nvPr>
        </p:nvSpPr>
        <p:spPr>
          <a:xfrm>
            <a:off x="384175" y="701675"/>
            <a:ext cx="6165850"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5661825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40964"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45</a:t>
            </a:fld>
            <a:endParaRPr lang="en-US"/>
          </a:p>
        </p:txBody>
      </p:sp>
      <p:sp>
        <p:nvSpPr>
          <p:cNvPr id="40966" name="Rectangle 2"/>
          <p:cNvSpPr>
            <a:spLocks noGrp="1" noRot="1" noChangeAspect="1" noChangeArrowheads="1" noTextEdit="1"/>
          </p:cNvSpPr>
          <p:nvPr>
            <p:ph type="sldImg"/>
          </p:nvPr>
        </p:nvSpPr>
        <p:spPr>
          <a:xfrm>
            <a:off x="384175" y="701675"/>
            <a:ext cx="6165850"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9752606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46</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7876604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47</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6185988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48</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846846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3</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215981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49</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7282266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50</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8912577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51</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299635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26C93-F10F-45EC-6EB7-02820AB94892}"/>
            </a:ext>
          </a:extLst>
        </p:cNvPr>
        <p:cNvGrpSpPr/>
        <p:nvPr/>
      </p:nvGrpSpPr>
      <p:grpSpPr>
        <a:xfrm>
          <a:off x="0" y="0"/>
          <a:ext cx="0" cy="0"/>
          <a:chOff x="0" y="0"/>
          <a:chExt cx="0" cy="0"/>
        </a:xfrm>
      </p:grpSpPr>
      <p:sp>
        <p:nvSpPr>
          <p:cNvPr id="26626" name="Rectangle 2">
            <a:extLst>
              <a:ext uri="{FF2B5EF4-FFF2-40B4-BE49-F238E27FC236}">
                <a16:creationId xmlns:a16="http://schemas.microsoft.com/office/drawing/2014/main" id="{57D292A9-DBBB-228C-7F1A-0DEEA2394917}"/>
              </a:ext>
            </a:extLst>
          </p:cNvPr>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a:extLst>
              <a:ext uri="{FF2B5EF4-FFF2-40B4-BE49-F238E27FC236}">
                <a16:creationId xmlns:a16="http://schemas.microsoft.com/office/drawing/2014/main" id="{E1F77831-3464-92EA-D11B-7974750BF07F}"/>
              </a:ext>
            </a:extLst>
          </p:cNvPr>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a:extLst>
              <a:ext uri="{FF2B5EF4-FFF2-40B4-BE49-F238E27FC236}">
                <a16:creationId xmlns:a16="http://schemas.microsoft.com/office/drawing/2014/main" id="{E2EA5E57-3F73-CAFE-7384-D8FA39951AB1}"/>
              </a:ext>
            </a:extLst>
          </p:cNvPr>
          <p:cNvSpPr>
            <a:spLocks noGrp="1" noChangeArrowheads="1"/>
          </p:cNvSpPr>
          <p:nvPr>
            <p:ph type="ftr" sz="quarter" idx="4"/>
          </p:nvPr>
        </p:nvSpPr>
        <p:spPr>
          <a:xfrm>
            <a:off x="4504264" y="8985250"/>
            <a:ext cx="1777474" cy="184666"/>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a:t>Peter Yee, NSA-CSD</a:t>
            </a:r>
          </a:p>
        </p:txBody>
      </p:sp>
      <p:sp>
        <p:nvSpPr>
          <p:cNvPr id="26629" name="Rectangle 7">
            <a:extLst>
              <a:ext uri="{FF2B5EF4-FFF2-40B4-BE49-F238E27FC236}">
                <a16:creationId xmlns:a16="http://schemas.microsoft.com/office/drawing/2014/main" id="{68598D20-0A76-C7CC-A536-77B7D7644608}"/>
              </a:ext>
            </a:extLst>
          </p:cNvPr>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52</a:t>
            </a:fld>
            <a:endParaRPr lang="en-US"/>
          </a:p>
        </p:txBody>
      </p:sp>
      <p:sp>
        <p:nvSpPr>
          <p:cNvPr id="26630" name="Rectangle 2">
            <a:extLst>
              <a:ext uri="{FF2B5EF4-FFF2-40B4-BE49-F238E27FC236}">
                <a16:creationId xmlns:a16="http://schemas.microsoft.com/office/drawing/2014/main" id="{2E9A3A63-7B96-8F18-7338-19AB878A29EA}"/>
              </a:ext>
            </a:extLst>
          </p:cNvPr>
          <p:cNvSpPr>
            <a:spLocks noGrp="1" noRot="1" noChangeAspect="1" noChangeArrowheads="1" noTextEdit="1"/>
          </p:cNvSpPr>
          <p:nvPr>
            <p:ph type="sldImg"/>
          </p:nvPr>
        </p:nvSpPr>
        <p:spPr>
          <a:xfrm>
            <a:off x="384175" y="701675"/>
            <a:ext cx="6165850" cy="3468688"/>
          </a:xfrm>
          <a:ln/>
        </p:spPr>
      </p:sp>
      <p:sp>
        <p:nvSpPr>
          <p:cNvPr id="26631" name="Rectangle 3">
            <a:extLst>
              <a:ext uri="{FF2B5EF4-FFF2-40B4-BE49-F238E27FC236}">
                <a16:creationId xmlns:a16="http://schemas.microsoft.com/office/drawing/2014/main" id="{6BAC8904-B19B-E112-6BEA-5E021147B871}"/>
              </a:ext>
            </a:extLst>
          </p:cNvPr>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2901922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a:t>doc.: IEEE 802.11-25/0457r2</a:t>
            </a:r>
          </a:p>
        </p:txBody>
      </p:sp>
      <p:sp>
        <p:nvSpPr>
          <p:cNvPr id="5" name="Rectangle 3"/>
          <p:cNvSpPr>
            <a:spLocks noGrp="1" noChangeArrowheads="1"/>
          </p:cNvSpPr>
          <p:nvPr>
            <p:ph type="dt"/>
          </p:nvPr>
        </p:nvSpPr>
        <p:spPr/>
        <p:txBody>
          <a:bodyPr/>
          <a:lstStyle/>
          <a:p>
            <a:r>
              <a:rPr lang="en-US"/>
              <a:t>January 2025</a:t>
            </a:r>
          </a:p>
        </p:txBody>
      </p:sp>
      <p:sp>
        <p:nvSpPr>
          <p:cNvPr id="6" name="Rectangle 6"/>
          <p:cNvSpPr>
            <a:spLocks noGrp="1" noChangeArrowheads="1"/>
          </p:cNvSpPr>
          <p:nvPr>
            <p:ph type="ftr"/>
          </p:nvPr>
        </p:nvSpPr>
        <p:spPr/>
        <p:txBody>
          <a:bodyPr/>
          <a:lstStyle/>
          <a:p>
            <a:r>
              <a:rPr lang="en-US"/>
              <a:t>Srinivas Kandala, Samsung Electronics</a:t>
            </a:r>
          </a:p>
        </p:txBody>
      </p:sp>
      <p:sp>
        <p:nvSpPr>
          <p:cNvPr id="7" name="Rectangle 7"/>
          <p:cNvSpPr>
            <a:spLocks noGrp="1" noChangeArrowheads="1"/>
          </p:cNvSpPr>
          <p:nvPr>
            <p:ph type="sldNum"/>
          </p:nvPr>
        </p:nvSpPr>
        <p:spPr/>
        <p:txBody>
          <a:bodyPr/>
          <a:lstStyle/>
          <a:p>
            <a:r>
              <a:rPr lang="en-US"/>
              <a:t>Page </a:t>
            </a:r>
            <a:fld id="{465D53FD-DB5F-4815-BF01-6488A8FBD189}" type="slidenum">
              <a:rPr lang="en-US"/>
              <a:t>54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8020503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a:t>doc.: IEEE 802.11-25/0457r2</a:t>
            </a:r>
          </a:p>
        </p:txBody>
      </p:sp>
      <p:sp>
        <p:nvSpPr>
          <p:cNvPr id="5" name="Rectangle 3"/>
          <p:cNvSpPr>
            <a:spLocks noGrp="1" noChangeArrowheads="1"/>
          </p:cNvSpPr>
          <p:nvPr>
            <p:ph type="dt"/>
          </p:nvPr>
        </p:nvSpPr>
        <p:spPr/>
        <p:txBody>
          <a:bodyPr/>
          <a:lstStyle/>
          <a:p>
            <a:r>
              <a:rPr lang="en-US"/>
              <a:t>January 2025</a:t>
            </a:r>
          </a:p>
        </p:txBody>
      </p:sp>
      <p:sp>
        <p:nvSpPr>
          <p:cNvPr id="6" name="Rectangle 6"/>
          <p:cNvSpPr>
            <a:spLocks noGrp="1" noChangeArrowheads="1"/>
          </p:cNvSpPr>
          <p:nvPr>
            <p:ph type="ftr"/>
          </p:nvPr>
        </p:nvSpPr>
        <p:spPr/>
        <p:txBody>
          <a:bodyPr/>
          <a:lstStyle/>
          <a:p>
            <a:r>
              <a:rPr lang="en-US"/>
              <a:t>Srinivas Kandala, Samsung Electronics</a:t>
            </a:r>
          </a:p>
        </p:txBody>
      </p:sp>
      <p:sp>
        <p:nvSpPr>
          <p:cNvPr id="7" name="Rectangle 7"/>
          <p:cNvSpPr>
            <a:spLocks noGrp="1" noChangeArrowheads="1"/>
          </p:cNvSpPr>
          <p:nvPr>
            <p:ph type="sldNum"/>
          </p:nvPr>
        </p:nvSpPr>
        <p:spPr/>
        <p:txBody>
          <a:bodyPr/>
          <a:lstStyle/>
          <a:p>
            <a:r>
              <a:rPr lang="en-US"/>
              <a:t>Page </a:t>
            </a:r>
            <a:fld id="{CA5AFF69-4AEE-4693-9CD6-98E2EBC076EC}" type="slidenum">
              <a:rPr lang="en-US"/>
              <a:t>55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30190098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56</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391886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57</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39255022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58</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32060554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6F0CEEB-0060-5FED-9AB6-D598A7D424E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BB69A12-3D98-90AE-843C-50D6D7239F39}"/>
              </a:ext>
            </a:extLst>
          </p:cNvPr>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a:extLst>
              <a:ext uri="{FF2B5EF4-FFF2-40B4-BE49-F238E27FC236}">
                <a16:creationId xmlns:a16="http://schemas.microsoft.com/office/drawing/2014/main" id="{5D21957A-34A7-59AF-0043-983AB0DABAFA}"/>
              </a:ext>
            </a:extLst>
          </p:cNvPr>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November 2024</a:t>
            </a:r>
          </a:p>
        </p:txBody>
      </p:sp>
      <p:sp>
        <p:nvSpPr>
          <p:cNvPr id="6" name="Rectangle 6">
            <a:extLst>
              <a:ext uri="{FF2B5EF4-FFF2-40B4-BE49-F238E27FC236}">
                <a16:creationId xmlns:a16="http://schemas.microsoft.com/office/drawing/2014/main" id="{80244FB8-DFB8-EAFE-EBBF-AAF2D17022B3}"/>
              </a:ext>
            </a:extLst>
          </p:cNvPr>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a:t>
            </a:r>
          </a:p>
        </p:txBody>
      </p:sp>
      <p:sp>
        <p:nvSpPr>
          <p:cNvPr id="7" name="Rectangle 7">
            <a:extLst>
              <a:ext uri="{FF2B5EF4-FFF2-40B4-BE49-F238E27FC236}">
                <a16:creationId xmlns:a16="http://schemas.microsoft.com/office/drawing/2014/main" id="{DE09EBCA-B55F-C9A5-8B32-86C9EE7960E0}"/>
              </a:ext>
            </a:extLst>
          </p:cNvPr>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35E0D7E8-EBB2-4683-98FD-8E18BC106EDA}"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59</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8433" name="Rectangle 1">
            <a:extLst>
              <a:ext uri="{FF2B5EF4-FFF2-40B4-BE49-F238E27FC236}">
                <a16:creationId xmlns:a16="http://schemas.microsoft.com/office/drawing/2014/main" id="{234BF8D2-8F43-A5E4-F2A4-A8424ADB1F3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18434" name="Rectangle 2">
            <a:extLst>
              <a:ext uri="{FF2B5EF4-FFF2-40B4-BE49-F238E27FC236}">
                <a16:creationId xmlns:a16="http://schemas.microsoft.com/office/drawing/2014/main" id="{50A740AD-9161-D098-5B5A-D11C9CBFAD8B}"/>
              </a:ext>
            </a:extLst>
          </p:cNvPr>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914340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27080674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November 2024</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35E0D7E8-EBB2-4683-98FD-8E18BC106EDA}"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60</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1214832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64</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5731140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a:t>doc.: IEEE 802.11-25/0457r2</a:t>
            </a:r>
          </a:p>
        </p:txBody>
      </p:sp>
      <p:sp>
        <p:nvSpPr>
          <p:cNvPr id="5" name="Rectangle 3"/>
          <p:cNvSpPr>
            <a:spLocks noGrp="1" noChangeArrowheads="1"/>
          </p:cNvSpPr>
          <p:nvPr>
            <p:ph type="dt"/>
          </p:nvPr>
        </p:nvSpPr>
        <p:spPr/>
        <p:txBody>
          <a:bodyPr/>
          <a:lstStyle/>
          <a:p>
            <a:r>
              <a:rPr lang="en-US"/>
              <a:t>November 2024</a:t>
            </a:r>
          </a:p>
        </p:txBody>
      </p:sp>
      <p:sp>
        <p:nvSpPr>
          <p:cNvPr id="6" name="Rectangle 6"/>
          <p:cNvSpPr>
            <a:spLocks noGrp="1" noChangeArrowheads="1"/>
          </p:cNvSpPr>
          <p:nvPr>
            <p:ph type="ftr"/>
          </p:nvPr>
        </p:nvSpPr>
        <p:spPr/>
        <p:txBody>
          <a:bodyPr/>
          <a:lstStyle/>
          <a:p>
            <a:r>
              <a:rPr lang="en-US"/>
              <a:t>Srinivas Kandala, Samsung</a:t>
            </a:r>
          </a:p>
        </p:txBody>
      </p:sp>
      <p:sp>
        <p:nvSpPr>
          <p:cNvPr id="7" name="Rectangle 7"/>
          <p:cNvSpPr>
            <a:spLocks noGrp="1" noChangeArrowheads="1"/>
          </p:cNvSpPr>
          <p:nvPr>
            <p:ph type="sldNum"/>
          </p:nvPr>
        </p:nvSpPr>
        <p:spPr/>
        <p:txBody>
          <a:bodyPr/>
          <a:lstStyle/>
          <a:p>
            <a:r>
              <a:rPr lang="en-US"/>
              <a:t>Page </a:t>
            </a:r>
            <a:fld id="{E6AF579C-E269-44CC-A9F4-B7D1E2EA3836}" type="slidenum">
              <a:rPr lang="en-US"/>
              <a:t>65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38211830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1137600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723237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73</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93737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74</a:t>
            </a:fld>
            <a:endParaRPr lang="en-US" dirty="0"/>
          </a:p>
        </p:txBody>
      </p:sp>
    </p:spTree>
    <p:extLst>
      <p:ext uri="{BB962C8B-B14F-4D97-AF65-F5344CB8AC3E}">
        <p14:creationId xmlns:p14="http://schemas.microsoft.com/office/powerpoint/2010/main" val="241985099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75</a:t>
            </a:fld>
            <a:endParaRPr lang="en-US" dirty="0"/>
          </a:p>
        </p:txBody>
      </p:sp>
    </p:spTree>
    <p:extLst>
      <p:ext uri="{BB962C8B-B14F-4D97-AF65-F5344CB8AC3E}">
        <p14:creationId xmlns:p14="http://schemas.microsoft.com/office/powerpoint/2010/main" val="70435741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76</a:t>
            </a:fld>
            <a:endParaRPr lang="en-US" dirty="0"/>
          </a:p>
        </p:txBody>
      </p:sp>
    </p:spTree>
    <p:extLst>
      <p:ext uri="{BB962C8B-B14F-4D97-AF65-F5344CB8AC3E}">
        <p14:creationId xmlns:p14="http://schemas.microsoft.com/office/powerpoint/2010/main" val="369430118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77</a:t>
            </a:fld>
            <a:endParaRPr lang="en-US" dirty="0"/>
          </a:p>
        </p:txBody>
      </p:sp>
    </p:spTree>
    <p:extLst>
      <p:ext uri="{BB962C8B-B14F-4D97-AF65-F5344CB8AC3E}">
        <p14:creationId xmlns:p14="http://schemas.microsoft.com/office/powerpoint/2010/main" val="3127669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1324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7015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p>
            <a:r>
              <a:rPr lang="en-US" dirty="0">
                <a:latin typeface="Times New Roman" charset="0"/>
              </a:rPr>
              <a:t>doc.: IEEE 802.11-yy/xxxxr0</a:t>
            </a:r>
          </a:p>
        </p:txBody>
      </p:sp>
      <p:sp>
        <p:nvSpPr>
          <p:cNvPr id="9219" name="Rectangle 3"/>
          <p:cNvSpPr>
            <a:spLocks noGrp="1" noChangeArrowheads="1"/>
          </p:cNvSpPr>
          <p:nvPr>
            <p:ph type="dt" sz="quarter" idx="1"/>
          </p:nvPr>
        </p:nvSpPr>
        <p:spPr>
          <a:noFill/>
        </p:spPr>
        <p:txBody>
          <a:bodyPr/>
          <a:lstStyle/>
          <a:p>
            <a:r>
              <a:rPr lang="en-US" dirty="0">
                <a:latin typeface="Times New Roman" charset="0"/>
              </a:rPr>
              <a:t>Month Year</a:t>
            </a:r>
          </a:p>
        </p:txBody>
      </p:sp>
      <p:sp>
        <p:nvSpPr>
          <p:cNvPr id="9220" name="Rectangle 6"/>
          <p:cNvSpPr>
            <a:spLocks noGrp="1" noChangeArrowheads="1"/>
          </p:cNvSpPr>
          <p:nvPr>
            <p:ph type="ftr" sz="quarter" idx="4"/>
          </p:nvPr>
        </p:nvSpPr>
        <p:spPr>
          <a:noFill/>
        </p:spPr>
        <p:txBody>
          <a:bodyPr/>
          <a:lstStyle/>
          <a:p>
            <a:pPr lvl="4"/>
            <a:r>
              <a:rPr lang="en-US" dirty="0">
                <a:latin typeface="Times New Roman" charset="0"/>
              </a:rPr>
              <a:t>Osama Aboul-Magd (Samsung)</a:t>
            </a:r>
          </a:p>
        </p:txBody>
      </p:sp>
      <p:sp>
        <p:nvSpPr>
          <p:cNvPr id="9221" name="Rectangle 7"/>
          <p:cNvSpPr>
            <a:spLocks noGrp="1" noChangeArrowheads="1"/>
          </p:cNvSpPr>
          <p:nvPr>
            <p:ph type="sldNum" sz="quarter" idx="5"/>
          </p:nvPr>
        </p:nvSpPr>
        <p:spPr>
          <a:noFill/>
        </p:spPr>
        <p:txBody>
          <a:bodyPr/>
          <a:lstStyle/>
          <a:p>
            <a:r>
              <a:rPr lang="en-US" dirty="0">
                <a:latin typeface="Times New Roman" charset="0"/>
              </a:rPr>
              <a:t>Page </a:t>
            </a:r>
            <a:fld id="{48189E4D-1385-4EFA-9270-3C7FC52F7D9E}" type="slidenum">
              <a:rPr lang="en-US" smtClean="0">
                <a:latin typeface="Times New Roman" charset="0"/>
              </a:rPr>
              <a:pPr/>
              <a:t>12</a:t>
            </a:fld>
            <a:endParaRPr lang="en-US" dirty="0">
              <a:latin typeface="Times New Roman" charset="0"/>
            </a:endParaRPr>
          </a:p>
        </p:txBody>
      </p:sp>
      <p:sp>
        <p:nvSpPr>
          <p:cNvPr id="9222" name="Rectangle 2"/>
          <p:cNvSpPr>
            <a:spLocks noGrp="1" noRot="1" noChangeAspect="1" noChangeArrowheads="1" noTextEdit="1"/>
          </p:cNvSpPr>
          <p:nvPr>
            <p:ph type="sldImg"/>
          </p:nvPr>
        </p:nvSpPr>
        <p:spPr>
          <a:xfrm>
            <a:off x="384175" y="701675"/>
            <a:ext cx="6165850" cy="3468688"/>
          </a:xfrm>
          <a:ln/>
        </p:spPr>
      </p:sp>
      <p:sp>
        <p:nvSpPr>
          <p:cNvPr id="9223" name="Rectangle 3"/>
          <p:cNvSpPr>
            <a:spLocks noGrp="1" noChangeArrowheads="1"/>
          </p:cNvSpPr>
          <p:nvPr>
            <p:ph type="body" idx="1"/>
          </p:nvPr>
        </p:nvSpPr>
        <p:spPr>
          <a:noFill/>
          <a:ln/>
        </p:spPr>
        <p:txBody>
          <a:bodyPr/>
          <a:lstStyle/>
          <a:p>
            <a:endParaRPr lang="en-US" dirty="0">
              <a:latin typeface="Times New Roman" charset="0"/>
            </a:endParaRPr>
          </a:p>
        </p:txBody>
      </p:sp>
    </p:spTree>
    <p:extLst>
      <p:ext uri="{BB962C8B-B14F-4D97-AF65-F5344CB8AC3E}">
        <p14:creationId xmlns:p14="http://schemas.microsoft.com/office/powerpoint/2010/main" val="1343262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13</a:t>
            </a:fld>
            <a:endParaRPr lang="en-US" dirty="0">
              <a:latin typeface="Times New Roman" charset="0"/>
            </a:endParaRPr>
          </a:p>
        </p:txBody>
      </p:sp>
    </p:spTree>
    <p:extLst>
      <p:ext uri="{BB962C8B-B14F-4D97-AF65-F5344CB8AC3E}">
        <p14:creationId xmlns:p14="http://schemas.microsoft.com/office/powerpoint/2010/main" val="119484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14</a:t>
            </a:fld>
            <a:endParaRPr lang="en-US" dirty="0">
              <a:latin typeface="Times New Roman" charset="0"/>
            </a:endParaRPr>
          </a:p>
        </p:txBody>
      </p:sp>
    </p:spTree>
    <p:extLst>
      <p:ext uri="{BB962C8B-B14F-4D97-AF65-F5344CB8AC3E}">
        <p14:creationId xmlns:p14="http://schemas.microsoft.com/office/powerpoint/2010/main" val="1867277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42566" cy="276999"/>
          </a:xfrm>
        </p:spPr>
        <p:txBody>
          <a:bodyPr/>
          <a:lstStyle/>
          <a:p>
            <a:pPr>
              <a:defRPr/>
            </a:pPr>
            <a:r>
              <a:rPr lang="en-US" dirty="0"/>
              <a:t>July 2025</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dirty="0"/>
              <a:t>Xiaofei Wang (InterDigital)</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dirty="0"/>
              <a:t>Slide </a:t>
            </a:r>
            <a:fld id="{C0237118-83BD-4B23-982E-CD5E6FF86FA7}" type="slidenum">
              <a:rPr lang="en-US" smtClean="0"/>
              <a:pPr>
                <a:defRPr/>
              </a:pPr>
              <a:t>‹#›</a:t>
            </a:fld>
            <a:endParaRPr lang="en-US" dirty="0"/>
          </a:p>
        </p:txBody>
      </p:sp>
    </p:spTree>
    <p:extLst>
      <p:ext uri="{BB962C8B-B14F-4D97-AF65-F5344CB8AC3E}">
        <p14:creationId xmlns:p14="http://schemas.microsoft.com/office/powerpoint/2010/main" val="2784811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802.11-25/1046r0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590-04-000m-revmf-agenda-may-2025-session.pptx" TargetMode="External"/><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datatracker.ietf.org/group/edu/materials/" TargetMode="External"/><Relationship Id="rId5" Type="http://schemas.openxmlformats.org/officeDocument/2006/relationships/hyperlink" Target="https://mentor.ieee.org/802.11/dcn/16/11-16-0500-01-0000-ietf-95-wireless-tutorial-802-11-overview.pptx" TargetMode="External"/><Relationship Id="rId4" Type="http://schemas.openxmlformats.org/officeDocument/2006/relationships/hyperlink" Target="https://www.ietf.org/about/participate/get-started/"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datatracker.ietf.org/iabasg/ietfieee/meetings/"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rfc-editor.org/info/rfc9797"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datatracker.ietf.org/wg/bofs/" TargetMode="External"/><Relationship Id="rId7" Type="http://schemas.openxmlformats.org/officeDocument/2006/relationships/hyperlink" Target="https://datatracker.ietf.org/wg/ptth/abou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datatracker.ietf.org/wg/fantel/about/" TargetMode="External"/><Relationship Id="rId5" Type="http://schemas.openxmlformats.org/officeDocument/2006/relationships/hyperlink" Target="https://datatracker.ietf.org/wg/expat/about/" TargetMode="External"/><Relationship Id="rId4" Type="http://schemas.openxmlformats.org/officeDocument/2006/relationships/hyperlink" Target="https://datatracker.ietf.org/wg/webbotauth/about/"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datatracker.ietf.org/wg/cdni/about/" TargetMode="External"/><Relationship Id="rId13" Type="http://schemas.openxmlformats.org/officeDocument/2006/relationships/hyperlink" Target="https://datatracker.ietf.org/doc/charter-ietf-dnsop/" TargetMode="External"/><Relationship Id="rId18" Type="http://schemas.openxmlformats.org/officeDocument/2006/relationships/hyperlink" Target="https://datatracker.ietf.org/wg/quic/about/" TargetMode="External"/><Relationship Id="rId3" Type="http://schemas.openxmlformats.org/officeDocument/2006/relationships/hyperlink" Target="https://datatracker.ietf.org/group/chartering/" TargetMode="External"/><Relationship Id="rId21" Type="http://schemas.openxmlformats.org/officeDocument/2006/relationships/hyperlink" Target="https://datatracker.ietf.org/doc/charter-ietf-regext/" TargetMode="External"/><Relationship Id="rId7" Type="http://schemas.openxmlformats.org/officeDocument/2006/relationships/hyperlink" Target="https://datatracker.ietf.org/doc/charter-ietf-ccamp/" TargetMode="External"/><Relationship Id="rId12" Type="http://schemas.openxmlformats.org/officeDocument/2006/relationships/hyperlink" Target="https://datatracker.ietf.org/wg/dnsop/about/" TargetMode="External"/><Relationship Id="rId17" Type="http://schemas.openxmlformats.org/officeDocument/2006/relationships/hyperlink" Target="https://datatracker.ietf.org/doc/charter-ietf-mpls/" TargetMode="External"/><Relationship Id="rId2" Type="http://schemas.openxmlformats.org/officeDocument/2006/relationships/notesSlide" Target="../notesSlides/notesSlide20.xml"/><Relationship Id="rId16" Type="http://schemas.openxmlformats.org/officeDocument/2006/relationships/hyperlink" Target="https://datatracker.ietf.org/wg/mpls/about/" TargetMode="External"/><Relationship Id="rId20" Type="http://schemas.openxmlformats.org/officeDocument/2006/relationships/hyperlink" Target="https://datatracker.ietf.org/wg/regext/about/" TargetMode="External"/><Relationship Id="rId1" Type="http://schemas.openxmlformats.org/officeDocument/2006/relationships/slideLayout" Target="../slideLayouts/slideLayout2.xml"/><Relationship Id="rId6" Type="http://schemas.openxmlformats.org/officeDocument/2006/relationships/hyperlink" Target="https://datatracker.ietf.org/wg/ccamp/about/" TargetMode="External"/><Relationship Id="rId11" Type="http://schemas.openxmlformats.org/officeDocument/2006/relationships/hyperlink" Target="https://datatracker.ietf.org/doc/charter-ietf-dconn/" TargetMode="External"/><Relationship Id="rId5" Type="http://schemas.openxmlformats.org/officeDocument/2006/relationships/hyperlink" Target="https://datatracker.ietf.org/doc/charter-irtf-hrpc/" TargetMode="External"/><Relationship Id="rId15" Type="http://schemas.openxmlformats.org/officeDocument/2006/relationships/hyperlink" Target="https://datatracker.ietf.org/doc/charter-ietf-ianabis/" TargetMode="External"/><Relationship Id="rId10" Type="http://schemas.openxmlformats.org/officeDocument/2006/relationships/hyperlink" Target="https://datatracker.ietf.org/wg/dconn/about/" TargetMode="External"/><Relationship Id="rId19" Type="http://schemas.openxmlformats.org/officeDocument/2006/relationships/hyperlink" Target="https://datatracker.ietf.org/doc/charter-ietf-quic/" TargetMode="External"/><Relationship Id="rId4" Type="http://schemas.openxmlformats.org/officeDocument/2006/relationships/hyperlink" Target="https://datatracker.ietf.org/rg/hrpc/about/" TargetMode="External"/><Relationship Id="rId9" Type="http://schemas.openxmlformats.org/officeDocument/2006/relationships/hyperlink" Target="https://datatracker.ietf.org/doc/charter-ietf-cdni/" TargetMode="External"/><Relationship Id="rId14" Type="http://schemas.openxmlformats.org/officeDocument/2006/relationships/hyperlink" Target="https://datatracker.ietf.org/wg/ianabis/about/"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wifi.phy@gmail.com" TargetMode="External"/><Relationship Id="rId11" Type="http://schemas.openxmlformats.org/officeDocument/2006/relationships/hyperlink" Target="mailto:edward.ks.au@gmail.com" TargetMode="External"/><Relationship Id="rId5" Type="http://schemas.openxmlformats.org/officeDocument/2006/relationships/hyperlink" Target="mailto:RoyWant@google.com" TargetMode="External"/><Relationship Id="rId10" Type="http://schemas.openxmlformats.org/officeDocument/2006/relationships/hyperlink" Target="mailto:cheng.chen@intel.com" TargetMode="External"/><Relationship Id="rId4" Type="http://schemas.openxmlformats.org/officeDocument/2006/relationships/hyperlink" Target="mailto:emily.h.qi@intel.com" TargetMode="External"/><Relationship Id="rId9" Type="http://schemas.openxmlformats.org/officeDocument/2006/relationships/hyperlink" Target="mailto:v-qiyinan@oppo.com"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datatracker.ietf.org/group/chartering/" TargetMode="External"/><Relationship Id="rId7" Type="http://schemas.openxmlformats.org/officeDocument/2006/relationships/hyperlink" Target="https://datatracker.ietf.org/doc/charter-ietf-sprin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datatracker.ietf.org/wg/spring/about/" TargetMode="External"/><Relationship Id="rId5" Type="http://schemas.openxmlformats.org/officeDocument/2006/relationships/hyperlink" Target="https://datatracker.ietf.org/doc/charter-ietf-settle/" TargetMode="External"/><Relationship Id="rId4" Type="http://schemas.openxmlformats.org/officeDocument/2006/relationships/hyperlink" Target="https://datatracker.ietf.org/wg/settle/about/"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ietf.org/blog/yang-catalog-latest-developments-ietf-100-hackatho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s://1.ieee802.org/yangsters/" TargetMode="External"/><Relationship Id="rId4" Type="http://schemas.openxmlformats.org/officeDocument/2006/relationships/hyperlink" Target="https://yangcatalog.org/"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datatracker.ietf.org/doc/draft-ietf-6lo-prefix-registration/" TargetMode="External"/><Relationship Id="rId3" Type="http://schemas.openxmlformats.org/officeDocument/2006/relationships/hyperlink" Target="https://datatracker.ietf.org/wg/6lo/" TargetMode="External"/><Relationship Id="rId7" Type="http://schemas.openxmlformats.org/officeDocument/2006/relationships/hyperlink" Target="https://datatracker.ietf.org/doc/draft-ietf-6lo-updating-rfc-8928/"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datatracker.ietf.org/doc/draft-ietf-6lo-schc-15dot4/" TargetMode="External"/><Relationship Id="rId5" Type="http://schemas.openxmlformats.org/officeDocument/2006/relationships/hyperlink" Target="https://datatracker.ietf.org/doc/draft-ietf-6lo-owc/" TargetMode="External"/><Relationship Id="rId4" Type="http://schemas.openxmlformats.org/officeDocument/2006/relationships/hyperlink" Target="https://datatracker.ietf.org/doc/draft-ietf-6lo-nd-gaao/"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datatracker.ietf.org/wg/rol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datatracker.ietf.org/group/iotdir/about/" TargetMode="External"/><Relationship Id="rId4" Type="http://schemas.openxmlformats.org/officeDocument/2006/relationships/hyperlink" Target="http://datatracker.ietf.org/wg/core/"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datatracker.ietf.org/wg/madina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www.rfc-editor.org/info/rfc9797"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datatracker.ietf.org/doc/draft-ietf-emu-eap-arpa/" TargetMode="External"/><Relationship Id="rId3" Type="http://schemas.openxmlformats.org/officeDocument/2006/relationships/hyperlink" Target="https://datatracker.ietf.org/wg/emu/" TargetMode="External"/><Relationship Id="rId7" Type="http://schemas.openxmlformats.org/officeDocument/2006/relationships/hyperlink" Target="https://datatracker.ietf.org/doc/draft-ietf-emu-eap-ppt/"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datatracker.ietf.org/doc/draft-ietf-emu-hybrid-pqc-eapaka/" TargetMode="External"/><Relationship Id="rId5" Type="http://schemas.openxmlformats.org/officeDocument/2006/relationships/hyperlink" Target="https://datatracker.ietf.org/doc/draft-ietf-emu-pqc-eapaka/" TargetMode="External"/><Relationship Id="rId10" Type="http://schemas.openxmlformats.org/officeDocument/2006/relationships/hyperlink" Target="https://datatracker.ietf.org/doc/draft-ietf-emu-rfc7170bis/" TargetMode="External"/><Relationship Id="rId4" Type="http://schemas.openxmlformats.org/officeDocument/2006/relationships/hyperlink" Target="https://datatracker.ietf.org/doc/draft-ietf-emu-bootstrapped-tls/" TargetMode="External"/><Relationship Id="rId9" Type="http://schemas.openxmlformats.org/officeDocument/2006/relationships/hyperlink" Target="https://datatracker.ietf.org/doc/draft-ietf-emu-eap-edhoc/"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www.ietf.org/topics/netmgmt/" TargetMode="External"/><Relationship Id="rId3" Type="http://schemas.openxmlformats.org/officeDocument/2006/relationships/hyperlink" Target="https://datatracker.ietf.org/wg/opsawg/" TargetMode="External"/><Relationship Id="rId7" Type="http://schemas.openxmlformats.org/officeDocument/2006/relationships/hyperlink" Target="https://tools.ietf.org/html/rfc6632"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datatracker.ietf.org/doc/draft-ietf-opsawg-yang-provenance/" TargetMode="External"/><Relationship Id="rId5" Type="http://schemas.openxmlformats.org/officeDocument/2006/relationships/hyperlink" Target="https://datatracker.ietf.org/doc/draft-ietf-opsawg-scheduling-oam-tests/" TargetMode="External"/><Relationship Id="rId4" Type="http://schemas.openxmlformats.org/officeDocument/2006/relationships/hyperlink" Target="https://datatracker.ietf.org/doc/draft-ietf-opsawg-collected-data-manifest/"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datatracker.ietf.org/wg/intarea/"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s://datatracker.ietf.org/doc/draft-ietf-intarea-rfc8335bis/"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datatracker.ietf.org/wg/tls/" TargetMode="External"/><Relationship Id="rId7" Type="http://schemas.openxmlformats.org/officeDocument/2006/relationships/hyperlink" Target="https://datatracker.ietf.org/doc/draft-ietf-tls-8773bis/"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datatracker.ietf.org/doc/draft-ietf-tls-rfc8446bis/" TargetMode="External"/><Relationship Id="rId5" Type="http://schemas.openxmlformats.org/officeDocument/2006/relationships/hyperlink" Target="https://datatracker.ietf.org/doc/draft-ietf-tls-hybrid-design/" TargetMode="External"/><Relationship Id="rId4" Type="http://schemas.openxmlformats.org/officeDocument/2006/relationships/hyperlink" Target="https://datatracker.ietf.org/doc/draft-ietf-tls-mlkem/"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datatracker.ietf.org/wg/detnet/charter/"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datatracker.ietf.org/doc/draft-ietf-raw-technologies/" TargetMode="External"/><Relationship Id="rId4" Type="http://schemas.openxmlformats.org/officeDocument/2006/relationships/hyperlink" Target="https://datatracker.ietf.org/doc/draft-ietf-raw-architectur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atatracker.ietf.org/group/anima/" TargetMode="External"/><Relationship Id="rId7" Type="http://schemas.openxmlformats.org/officeDocument/2006/relationships/hyperlink" Target="https://datatracker.ietf.org/doc/draft-ietf-anima-constrained-voucher/"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datatracker.ietf.org/doc/draft-ietf-anima-brski-cloud/" TargetMode="External"/><Relationship Id="rId5" Type="http://schemas.openxmlformats.org/officeDocument/2006/relationships/hyperlink" Target="https://datatracker.ietf.org/doc/draft-ietf-anima-constrained-grasp/" TargetMode="External"/><Relationship Id="rId4" Type="http://schemas.openxmlformats.org/officeDocument/2006/relationships/hyperlink" Target="https://datatracker.ietf.org/doc/draft-ietf-anima-brski-discovery/"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datatracker.ietf.org/doc/draft-equinox-6man-ieee80211-fms/"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datatracker.ietf.org/doc/rfc7241/"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ieee-sa.centraldesktop.com/802liaisondb/FrontPage"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www.waa-alliance.org/pdf?pdf_file=/uploads/upload/files/20250528/28778eb23d846d683121f9ade197b225.pdf" TargetMode="External"/><Relationship Id="rId3" Type="http://schemas.openxmlformats.org/officeDocument/2006/relationships/hyperlink" Target="https://www.waa-alliance.org/pdf?pdf_file=/uploads/upload/files/20241101/53a711ff337bf9c0a962633272727223.pdf" TargetMode="External"/><Relationship Id="rId7" Type="http://schemas.openxmlformats.org/officeDocument/2006/relationships/hyperlink" Target="https://www.waa-alliance.org/pdf?pdf_file=/uploads/upload/files/20250605/5a69a5edc55866bd060d7eced6c1023e.pdf" TargetMode="External"/><Relationship Id="rId2" Type="http://schemas.openxmlformats.org/officeDocument/2006/relationships/hyperlink" Target="https://www.wi-fi.org/news-events/newsroom/wi-fi-alliance-applauds-uk-ofcoms-proposal-to-expand-6-ghz-wi-fi-access" TargetMode="External"/><Relationship Id="rId1" Type="http://schemas.openxmlformats.org/officeDocument/2006/relationships/slideLayout" Target="../slideLayouts/slideLayout2.xml"/><Relationship Id="rId6" Type="http://schemas.openxmlformats.org/officeDocument/2006/relationships/hyperlink" Target="https://www.waa-alliance.org/pdf?pdf_file=/uploads/upload/files/20250716/715c4228eced83994161b4a1291e30b4.pdf" TargetMode="External"/><Relationship Id="rId5" Type="http://schemas.openxmlformats.org/officeDocument/2006/relationships/hyperlink" Target="https://www.waa-alliance.org/pdf?pdf_file=/uploads/upload/files/20250716/181b6fd920f48e15217ea28cfd6a5876.pdf" TargetMode="External"/><Relationship Id="rId4" Type="http://schemas.openxmlformats.org/officeDocument/2006/relationships/hyperlink" Target="https://www.waa-alliance.org/pdf?pdf_file=/uploads/upload/files/20250716/7896f99ca0bc8c9c91a78400a71aa24e.pdf" TargetMode="Externa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12.emf"/><Relationship Id="rId4" Type="http://schemas.openxmlformats.org/officeDocument/2006/relationships/oleObject" Target="../embeddings/oleObject7.bin"/></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mentor.ieee.org/802.18/dcn/25/18-25-0066-05-0000-draft-response-to-colombia-ane-s-consultation-re-the-900-mhz-frequency-band.pdf"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hyperlink" Target="https://mentor.ieee.org/802.18/dcn/25/18-25-0060-06-0000-draft-response-to-india-trai-s-consultation-re-microwave-spectrum-assignment.pdf" TargetMode="External"/><Relationship Id="rId5" Type="http://schemas.openxmlformats.org/officeDocument/2006/relationships/hyperlink" Target="https://mentor.ieee.org/802.18/dcn/25/18-25-0050-06-0000-proposed-response-to-south-africa-icasa-s-consultation-on-draft-regulations-on-dynamic-spectrum-access.pdf" TargetMode="External"/><Relationship Id="rId4" Type="http://schemas.openxmlformats.org/officeDocument/2006/relationships/hyperlink" Target="https://mentor.ieee.org/802.18/dcn/25/18-25-0045-04-0000-proposed-response-to-south-africa-icasa-s-consultation-on-draft-national-radio-frequency-plan.pdf" TargetMode="External"/></Relationships>
</file>

<file path=ppt/slides/_rels/slide76.xml.rels><?xml version="1.0" encoding="UTF-8" standalone="yes"?>
<Relationships xmlns="http://schemas.openxmlformats.org/package/2006/relationships"><Relationship Id="rId3" Type="http://schemas.openxmlformats.org/officeDocument/2006/relationships/hyperlink" Target="https://mentor.ieee.org/802.18/documents?is_dcn=0065&amp;is_group=0000&amp;is_year=2025"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hyperlink" Target="https://mentor.ieee.org/802.18/documents?is_dcn=0064&amp;is_group=0000&amp;is_year=2025" TargetMode="Externa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802.11 WG July 2025 Session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2025-07-30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56312109"/>
              </p:ext>
            </p:extLst>
          </p:nvPr>
        </p:nvGraphicFramePr>
        <p:xfrm>
          <a:off x="982663" y="2416175"/>
          <a:ext cx="10058400" cy="2428875"/>
        </p:xfrm>
        <a:graphic>
          <a:graphicData uri="http://schemas.openxmlformats.org/presentationml/2006/ole">
            <mc:AlternateContent xmlns:mc="http://schemas.openxmlformats.org/markup-compatibility/2006">
              <mc:Choice xmlns:v="urn:schemas-microsoft-com:vml" Requires="v">
                <p:oleObj spid="_x0000_s1026" name="Document" r:id="rId4" imgW="10504897" imgH="2538262" progId="Word.Document.8">
                  <p:embed/>
                </p:oleObj>
              </mc:Choice>
              <mc:Fallback>
                <p:oleObj name="Document" r:id="rId4" imgW="10504897" imgH="2538262" progId="Word.Document.8">
                  <p:embed/>
                  <p:pic>
                    <p:nvPicPr>
                      <p:cNvPr id="0" name="Picture 3"/>
                      <p:cNvPicPr>
                        <a:picLocks noChangeAspect="1" noChangeArrowheads="1"/>
                      </p:cNvPicPr>
                      <p:nvPr/>
                    </p:nvPicPr>
                    <p:blipFill>
                      <a:blip r:embed="rId5"/>
                      <a:srcRect/>
                      <a:stretch>
                        <a:fillRect/>
                      </a:stretch>
                    </p:blipFill>
                    <p:spPr bwMode="auto">
                      <a:xfrm>
                        <a:off x="982663" y="2416175"/>
                        <a:ext cx="10058400" cy="24288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D07A56AD-E547-437F-B8D8-803CEBC72F9F}"/>
              </a:ext>
            </a:extLst>
          </p:cNvPr>
          <p:cNvSpPr>
            <a:spLocks noGrp="1"/>
          </p:cNvSpPr>
          <p:nvPr>
            <p:ph type="ftr" idx="11"/>
          </p:nvPr>
        </p:nvSpPr>
        <p:spPr/>
        <p:txBody>
          <a:bodyPr/>
          <a:lstStyle/>
          <a:p>
            <a:r>
              <a:rPr lang="en-GB"/>
              <a:t>Stephen McCann, Huawei</a:t>
            </a:r>
          </a:p>
        </p:txBody>
      </p:sp>
      <p:sp>
        <p:nvSpPr>
          <p:cNvPr id="3" name="Slide Number Placeholder 2">
            <a:extLst>
              <a:ext uri="{FF2B5EF4-FFF2-40B4-BE49-F238E27FC236}">
                <a16:creationId xmlns:a16="http://schemas.microsoft.com/office/drawing/2014/main" id="{FB9E4A5B-F946-4DB9-BAD1-AC5C50B6D6D3}"/>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4" name="Date Placeholder 3">
            <a:extLst>
              <a:ext uri="{FF2B5EF4-FFF2-40B4-BE49-F238E27FC236}">
                <a16:creationId xmlns:a16="http://schemas.microsoft.com/office/drawing/2014/main" id="{FF6EAC66-CC3F-43F1-AC77-05BB98B4BF1E}"/>
              </a:ext>
            </a:extLst>
          </p:cNvPr>
          <p:cNvSpPr>
            <a:spLocks noGrp="1"/>
          </p:cNvSpPr>
          <p:nvPr>
            <p:ph type="dt" idx="10"/>
          </p:nvPr>
        </p:nvSpPr>
        <p:spPr/>
        <p:txBody>
          <a:bodyPr/>
          <a:lstStyle/>
          <a:p>
            <a:r>
              <a:rPr lang="en-US"/>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spaces</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4251325"/>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7" name="Footer Placeholder 6">
            <a:extLst>
              <a:ext uri="{FF2B5EF4-FFF2-40B4-BE49-F238E27FC236}">
                <a16:creationId xmlns:a16="http://schemas.microsoft.com/office/drawing/2014/main" id="{B2A32B4F-C1A2-4329-8DCB-F6CA28476D24}"/>
              </a:ext>
            </a:extLst>
          </p:cNvPr>
          <p:cNvSpPr>
            <a:spLocks noGrp="1"/>
          </p:cNvSpPr>
          <p:nvPr>
            <p:ph type="ftr" idx="14"/>
          </p:nvPr>
        </p:nvSpPr>
        <p:spPr/>
        <p:txBody>
          <a:bodyPr/>
          <a:lstStyle/>
          <a:p>
            <a:r>
              <a:rPr lang="en-GB"/>
              <a:t>Emily Qi, Self</a:t>
            </a:r>
            <a:endParaRPr lang="en-GB" dirty="0"/>
          </a:p>
        </p:txBody>
      </p:sp>
      <p:sp>
        <p:nvSpPr>
          <p:cNvPr id="8" name="Slide Number Placeholder 7">
            <a:extLst>
              <a:ext uri="{FF2B5EF4-FFF2-40B4-BE49-F238E27FC236}">
                <a16:creationId xmlns:a16="http://schemas.microsoft.com/office/drawing/2014/main" id="{A8532600-365C-4999-9744-69BFB2E3A5D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9" name="Date Placeholder 8">
            <a:extLst>
              <a:ext uri="{FF2B5EF4-FFF2-40B4-BE49-F238E27FC236}">
                <a16:creationId xmlns:a16="http://schemas.microsoft.com/office/drawing/2014/main" id="{0FF31417-A8C0-42F7-9F7B-453BBCC3F54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973022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54E4A-BD8C-4205-802C-7A2451CB016B}"/>
              </a:ext>
            </a:extLst>
          </p:cNvPr>
          <p:cNvSpPr>
            <a:spLocks noGrp="1"/>
          </p:cNvSpPr>
          <p:nvPr>
            <p:ph type="ctrTitle"/>
          </p:nvPr>
        </p:nvSpPr>
        <p:spPr/>
        <p:txBody>
          <a:bodyPr/>
          <a:lstStyle/>
          <a:p>
            <a:r>
              <a:rPr lang="en-US"/>
              <a:t>ANA</a:t>
            </a:r>
          </a:p>
        </p:txBody>
      </p:sp>
      <p:sp>
        <p:nvSpPr>
          <p:cNvPr id="3" name="Subtitle 2">
            <a:extLst>
              <a:ext uri="{FF2B5EF4-FFF2-40B4-BE49-F238E27FC236}">
                <a16:creationId xmlns:a16="http://schemas.microsoft.com/office/drawing/2014/main" id="{C1546CBB-BCB7-4955-9A03-47C1E99F4A08}"/>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23E47BCB-76B8-4A46-8AE7-0F660FBA248F}"/>
              </a:ext>
            </a:extLst>
          </p:cNvPr>
          <p:cNvSpPr>
            <a:spLocks noGrp="1"/>
          </p:cNvSpPr>
          <p:nvPr>
            <p:ph type="ftr" idx="11"/>
          </p:nvPr>
        </p:nvSpPr>
        <p:spPr/>
        <p:txBody>
          <a:bodyPr/>
          <a:lstStyle/>
          <a:p>
            <a:r>
              <a:rPr lang="en-GB"/>
              <a:t>Robert Stacey, Intel</a:t>
            </a:r>
          </a:p>
        </p:txBody>
      </p:sp>
      <p:sp>
        <p:nvSpPr>
          <p:cNvPr id="8" name="Slide Number Placeholder 7">
            <a:extLst>
              <a:ext uri="{FF2B5EF4-FFF2-40B4-BE49-F238E27FC236}">
                <a16:creationId xmlns:a16="http://schemas.microsoft.com/office/drawing/2014/main" id="{E6E8B7A3-6E45-467D-93F2-B4EE860FF474}"/>
              </a:ext>
            </a:extLst>
          </p:cNvPr>
          <p:cNvSpPr>
            <a:spLocks noGrp="1"/>
          </p:cNvSpPr>
          <p:nvPr>
            <p:ph type="sldNum" idx="12"/>
          </p:nvPr>
        </p:nvSpPr>
        <p:spPr/>
        <p:txBody>
          <a:bodyPr/>
          <a:lstStyle/>
          <a:p>
            <a:r>
              <a:rPr lang="en-GB"/>
              <a:t>Slide </a:t>
            </a:r>
            <a:fld id="{DE40C9FC-4879-4F20-9ECA-A574A90476B7}" type="slidenum">
              <a:rPr lang="en-GB" smtClean="0"/>
              <a:pPr/>
              <a:t>11</a:t>
            </a:fld>
            <a:endParaRPr lang="en-GB"/>
          </a:p>
        </p:txBody>
      </p:sp>
      <p:sp>
        <p:nvSpPr>
          <p:cNvPr id="9" name="Date Placeholder 8">
            <a:extLst>
              <a:ext uri="{FF2B5EF4-FFF2-40B4-BE49-F238E27FC236}">
                <a16:creationId xmlns:a16="http://schemas.microsoft.com/office/drawing/2014/main" id="{AC0341D5-47A7-4FA3-A1E5-A1CCDC7C1F13}"/>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1292032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2209800" y="685800"/>
            <a:ext cx="7772400" cy="1066800"/>
          </a:xfrm>
          <a:noFill/>
        </p:spPr>
        <p:txBody>
          <a:bodyPr/>
          <a:lstStyle/>
          <a:p>
            <a:r>
              <a:rPr lang="en-US" dirty="0"/>
              <a:t>July 2025 AIML SC Closing Report</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2025-07-29</a:t>
            </a:r>
          </a:p>
        </p:txBody>
      </p:sp>
      <p:graphicFrame>
        <p:nvGraphicFramePr>
          <p:cNvPr id="1026" name="Object 11"/>
          <p:cNvGraphicFramePr>
            <a:graphicFrameLocks noChangeAspect="1"/>
          </p:cNvGraphicFramePr>
          <p:nvPr>
            <p:extLst>
              <p:ext uri="{D42A27DB-BD31-4B8C-83A1-F6EECF244321}">
                <p14:modId xmlns:p14="http://schemas.microsoft.com/office/powerpoint/2010/main" val="2620055521"/>
              </p:ext>
            </p:extLst>
          </p:nvPr>
        </p:nvGraphicFramePr>
        <p:xfrm>
          <a:off x="2063750" y="2357438"/>
          <a:ext cx="8505825" cy="1516062"/>
        </p:xfrm>
        <a:graphic>
          <a:graphicData uri="http://schemas.openxmlformats.org/presentationml/2006/ole">
            <mc:AlternateContent xmlns:mc="http://schemas.openxmlformats.org/markup-compatibility/2006">
              <mc:Choice xmlns:v="urn:schemas-microsoft-com:vml" Requires="v">
                <p:oleObj spid="_x0000_s3074" name="Document" r:id="rId4" imgW="8550720" imgH="1531112" progId="Word.Document.8">
                  <p:embed/>
                </p:oleObj>
              </mc:Choice>
              <mc:Fallback>
                <p:oleObj name="Document" r:id="rId4" imgW="8550720" imgH="1531112" progId="Word.Document.8">
                  <p:embed/>
                  <p:pic>
                    <p:nvPicPr>
                      <p:cNvPr id="1026" name="Object 11"/>
                      <p:cNvPicPr>
                        <a:picLocks noChangeAspect="1" noChangeArrowheads="1"/>
                      </p:cNvPicPr>
                      <p:nvPr/>
                    </p:nvPicPr>
                    <p:blipFill>
                      <a:blip r:embed="rId5"/>
                      <a:srcRect/>
                      <a:stretch>
                        <a:fillRect/>
                      </a:stretch>
                    </p:blipFill>
                    <p:spPr bwMode="auto">
                      <a:xfrm>
                        <a:off x="2063750" y="2357438"/>
                        <a:ext cx="8505825" cy="1516062"/>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dirty="0"/>
              <a:t>Authors:</a:t>
            </a:r>
          </a:p>
        </p:txBody>
      </p:sp>
      <p:sp>
        <p:nvSpPr>
          <p:cNvPr id="3" name="Footer Placeholder 2">
            <a:extLst>
              <a:ext uri="{FF2B5EF4-FFF2-40B4-BE49-F238E27FC236}">
                <a16:creationId xmlns:a16="http://schemas.microsoft.com/office/drawing/2014/main" id="{6254785A-5FDB-4CE3-BAE3-433180FA33C1}"/>
              </a:ext>
            </a:extLst>
          </p:cNvPr>
          <p:cNvSpPr>
            <a:spLocks noGrp="1"/>
          </p:cNvSpPr>
          <p:nvPr>
            <p:ph type="ftr" idx="14"/>
          </p:nvPr>
        </p:nvSpPr>
        <p:spPr/>
        <p:txBody>
          <a:bodyPr/>
          <a:lstStyle/>
          <a:p>
            <a:r>
              <a:rPr lang="en-GB"/>
              <a:t>Xiaofei Wang, InterDigital</a:t>
            </a:r>
            <a:endParaRPr lang="en-GB" dirty="0"/>
          </a:p>
        </p:txBody>
      </p:sp>
      <p:sp>
        <p:nvSpPr>
          <p:cNvPr id="4" name="Slide Number Placeholder 3">
            <a:extLst>
              <a:ext uri="{FF2B5EF4-FFF2-40B4-BE49-F238E27FC236}">
                <a16:creationId xmlns:a16="http://schemas.microsoft.com/office/drawing/2014/main" id="{805575A9-9D7D-423B-987A-2AB2C755A1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Date Placeholder 4">
            <a:extLst>
              <a:ext uri="{FF2B5EF4-FFF2-40B4-BE49-F238E27FC236}">
                <a16:creationId xmlns:a16="http://schemas.microsoft.com/office/drawing/2014/main" id="{C029119A-D07A-4E18-A806-9F5D0150A4BD}"/>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59702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3"/>
          <p:cNvSpPr>
            <a:spLocks noGrp="1" noChangeArrowheads="1"/>
          </p:cNvSpPr>
          <p:nvPr>
            <p:ph idx="1"/>
          </p:nvPr>
        </p:nvSpPr>
        <p:spPr>
          <a:xfrm>
            <a:off x="904240" y="1524000"/>
            <a:ext cx="10363200" cy="4114800"/>
          </a:xfrm>
        </p:spPr>
        <p:txBody>
          <a:bodyPr/>
          <a:lstStyle/>
          <a:p>
            <a:pPr marL="342900" lvl="1" indent="-342900">
              <a:lnSpc>
                <a:spcPct val="90000"/>
              </a:lnSpc>
              <a:buChar char="•"/>
            </a:pPr>
            <a:r>
              <a:rPr lang="en-US" sz="2400" b="1" dirty="0">
                <a:ea typeface="+mn-ea"/>
                <a:cs typeface="+mn-cs"/>
              </a:rPr>
              <a:t>1 Meeting Slot</a:t>
            </a:r>
          </a:p>
          <a:p>
            <a:pPr marL="685800" lvl="2" indent="-342900">
              <a:lnSpc>
                <a:spcPct val="90000"/>
              </a:lnSpc>
            </a:pPr>
            <a:r>
              <a:rPr lang="en-US" sz="2000" dirty="0"/>
              <a:t>Tuesday PM1</a:t>
            </a:r>
          </a:p>
          <a:p>
            <a:pPr marL="685800" lvl="2" indent="-342900">
              <a:lnSpc>
                <a:spcPct val="90000"/>
              </a:lnSpc>
            </a:pPr>
            <a:r>
              <a:rPr lang="en-US" sz="2000" b="1" i="1" dirty="0"/>
              <a:t>Agenda:</a:t>
            </a:r>
            <a:r>
              <a:rPr lang="en-US" sz="2000" dirty="0"/>
              <a:t> 11-25/1058r0</a:t>
            </a:r>
          </a:p>
          <a:p>
            <a:pPr marL="685800" lvl="2" indent="-342900">
              <a:lnSpc>
                <a:spcPct val="90000"/>
              </a:lnSpc>
            </a:pPr>
            <a:r>
              <a:rPr lang="en-US" sz="2000" b="1" i="1" dirty="0"/>
              <a:t>SP and Motion Booklet</a:t>
            </a:r>
            <a:r>
              <a:rPr lang="en-US" sz="2000" dirty="0"/>
              <a:t>: 11-24/765r6</a:t>
            </a:r>
          </a:p>
          <a:p>
            <a:pPr marL="685800" lvl="2" indent="-342900">
              <a:lnSpc>
                <a:spcPct val="90000"/>
              </a:lnSpc>
            </a:pPr>
            <a:endParaRPr lang="en-US" sz="2000" dirty="0"/>
          </a:p>
          <a:p>
            <a:pPr marL="685800" lvl="2" indent="-342900">
              <a:lnSpc>
                <a:spcPct val="90000"/>
              </a:lnSpc>
            </a:pPr>
            <a:endParaRPr lang="en-US" sz="900" dirty="0"/>
          </a:p>
          <a:p>
            <a:pPr marL="342900" lvl="1" indent="-342900">
              <a:lnSpc>
                <a:spcPct val="90000"/>
              </a:lnSpc>
              <a:buChar char="•"/>
            </a:pPr>
            <a:r>
              <a:rPr lang="en-US" sz="2400" b="1" dirty="0">
                <a:ea typeface="+mn-ea"/>
                <a:cs typeface="+mn-cs"/>
              </a:rPr>
              <a:t>Achievements </a:t>
            </a:r>
            <a:endParaRPr lang="en-US" sz="2000" dirty="0"/>
          </a:p>
          <a:p>
            <a:pPr marL="685800" lvl="2" indent="-342900">
              <a:lnSpc>
                <a:spcPct val="90000"/>
              </a:lnSpc>
            </a:pPr>
            <a:r>
              <a:rPr lang="en-US" sz="2000" dirty="0"/>
              <a:t>One technical presentations</a:t>
            </a:r>
          </a:p>
          <a:p>
            <a:pPr marL="685800" lvl="2" indent="-342900">
              <a:lnSpc>
                <a:spcPct val="90000"/>
              </a:lnSpc>
            </a:pPr>
            <a:endParaRPr lang="en-US" sz="2000" dirty="0"/>
          </a:p>
          <a:p>
            <a:pPr marL="685800" lvl="2" indent="-342900">
              <a:lnSpc>
                <a:spcPct val="90000"/>
              </a:lnSpc>
            </a:pPr>
            <a:r>
              <a:rPr lang="en-US" sz="2000" dirty="0"/>
              <a:t>One technical report draft</a:t>
            </a:r>
          </a:p>
          <a:p>
            <a:pPr marL="1028700" lvl="3" indent="-342900">
              <a:lnSpc>
                <a:spcPct val="90000"/>
              </a:lnSpc>
            </a:pPr>
            <a:r>
              <a:rPr lang="en-US" dirty="0"/>
              <a:t>SP/Motion </a:t>
            </a:r>
            <a:r>
              <a:rPr lang="en-US"/>
              <a:t>delayed at the request </a:t>
            </a:r>
            <a:r>
              <a:rPr lang="en-US" dirty="0"/>
              <a:t>of members</a:t>
            </a:r>
          </a:p>
          <a:p>
            <a:pPr marL="685800" lvl="2" indent="-342900">
              <a:lnSpc>
                <a:spcPct val="90000"/>
              </a:lnSpc>
            </a:pPr>
            <a:endParaRPr lang="en-US" dirty="0"/>
          </a:p>
          <a:p>
            <a:pPr marL="685800" lvl="2" indent="-342900">
              <a:lnSpc>
                <a:spcPct val="90000"/>
              </a:lnSpc>
            </a:pPr>
            <a:r>
              <a:rPr lang="en-US" sz="2000" dirty="0"/>
              <a:t>Approved minutes of AIML SC for May 2025 Interim: 11-25/1013r0</a:t>
            </a:r>
          </a:p>
          <a:p>
            <a:pPr marL="685800" lvl="2" indent="-342900">
              <a:lnSpc>
                <a:spcPct val="90000"/>
              </a:lnSpc>
            </a:pPr>
            <a:endParaRPr lang="en-US" sz="2000" dirty="0"/>
          </a:p>
          <a:p>
            <a:pPr marL="342900" lvl="2" indent="0">
              <a:lnSpc>
                <a:spcPct val="90000"/>
              </a:lnSpc>
              <a:buNone/>
            </a:pPr>
            <a:endParaRPr lang="en-US" sz="2000" dirty="0"/>
          </a:p>
          <a:p>
            <a:pPr marL="685800" lvl="3" indent="0">
              <a:lnSpc>
                <a:spcPct val="90000"/>
              </a:lnSpc>
              <a:buNone/>
            </a:pPr>
            <a:endParaRPr lang="en-US" sz="1800" dirty="0"/>
          </a:p>
          <a:p>
            <a:pPr marL="342900" lvl="2" indent="0">
              <a:lnSpc>
                <a:spcPct val="90000"/>
              </a:lnSpc>
              <a:buNone/>
            </a:pPr>
            <a:endParaRPr lang="en-US" sz="900" dirty="0"/>
          </a:p>
          <a:p>
            <a:pPr marL="342900" lvl="1" indent="-342900">
              <a:lnSpc>
                <a:spcPct val="90000"/>
              </a:lnSpc>
              <a:buChar char="•"/>
            </a:pPr>
            <a:endParaRPr lang="en-US" dirty="0"/>
          </a:p>
          <a:p>
            <a:pPr marL="457200" lvl="1" indent="0">
              <a:lnSpc>
                <a:spcPct val="90000"/>
              </a:lnSpc>
              <a:buNone/>
            </a:pPr>
            <a:endParaRPr lang="en-US" dirty="0"/>
          </a:p>
          <a:p>
            <a:pPr>
              <a:lnSpc>
                <a:spcPct val="90000"/>
              </a:lnSpc>
            </a:pPr>
            <a:endParaRPr lang="en-US" dirty="0"/>
          </a:p>
          <a:p>
            <a:pPr lvl="1">
              <a:lnSpc>
                <a:spcPct val="90000"/>
              </a:lnSpc>
            </a:pPr>
            <a:endParaRPr lang="en-US" sz="1600" dirty="0"/>
          </a:p>
          <a:p>
            <a:pPr lvl="1">
              <a:lnSpc>
                <a:spcPct val="90000"/>
              </a:lnSpc>
            </a:pPr>
            <a:endParaRPr lang="en-US" sz="1600" dirty="0"/>
          </a:p>
          <a:p>
            <a:pPr marL="57150" indent="0">
              <a:lnSpc>
                <a:spcPct val="90000"/>
              </a:lnSpc>
              <a:buNone/>
            </a:pPr>
            <a:endParaRPr lang="en-US" sz="2000" dirty="0"/>
          </a:p>
          <a:p>
            <a:pPr>
              <a:lnSpc>
                <a:spcPct val="90000"/>
              </a:lnSpc>
            </a:pPr>
            <a:endParaRPr lang="en-US" altLang="en-US" sz="1800" dirty="0">
              <a:ea typeface="MS PGothic" panose="020B0600070205080204" pitchFamily="34" charset="-128"/>
            </a:endParaRPr>
          </a:p>
        </p:txBody>
      </p:sp>
      <p:sp>
        <p:nvSpPr>
          <p:cNvPr id="5125" name="Rectangle 2"/>
          <p:cNvSpPr>
            <a:spLocks noGrp="1" noChangeArrowheads="1"/>
          </p:cNvSpPr>
          <p:nvPr>
            <p:ph type="title"/>
          </p:nvPr>
        </p:nvSpPr>
        <p:spPr/>
        <p:txBody>
          <a:bodyPr/>
          <a:lstStyle/>
          <a:p>
            <a:r>
              <a:rPr lang="en-US" dirty="0"/>
              <a:t>Work Completed</a:t>
            </a:r>
          </a:p>
        </p:txBody>
      </p:sp>
      <p:sp>
        <p:nvSpPr>
          <p:cNvPr id="3" name="Footer Placeholder 2">
            <a:extLst>
              <a:ext uri="{FF2B5EF4-FFF2-40B4-BE49-F238E27FC236}">
                <a16:creationId xmlns:a16="http://schemas.microsoft.com/office/drawing/2014/main" id="{D10E155A-D9AD-4996-80A1-8A21902A8865}"/>
              </a:ext>
            </a:extLst>
          </p:cNvPr>
          <p:cNvSpPr>
            <a:spLocks noGrp="1"/>
          </p:cNvSpPr>
          <p:nvPr>
            <p:ph type="ftr" sz="quarter" idx="11"/>
          </p:nvPr>
        </p:nvSpPr>
        <p:spPr/>
        <p:txBody>
          <a:bodyPr/>
          <a:lstStyle/>
          <a:p>
            <a:pPr>
              <a:defRPr/>
            </a:pPr>
            <a:r>
              <a:rPr lang="en-US"/>
              <a:t>Xiaofei Wang, InterDigital</a:t>
            </a:r>
            <a:endParaRPr lang="en-US" dirty="0"/>
          </a:p>
        </p:txBody>
      </p:sp>
      <p:sp>
        <p:nvSpPr>
          <p:cNvPr id="4" name="Slide Number Placeholder 3">
            <a:extLst>
              <a:ext uri="{FF2B5EF4-FFF2-40B4-BE49-F238E27FC236}">
                <a16:creationId xmlns:a16="http://schemas.microsoft.com/office/drawing/2014/main" id="{4842843F-49BC-4F38-8E29-B41DC69C197E}"/>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13</a:t>
            </a:fld>
            <a:endParaRPr lang="en-US" dirty="0"/>
          </a:p>
        </p:txBody>
      </p:sp>
      <p:sp>
        <p:nvSpPr>
          <p:cNvPr id="5" name="Date Placeholder 4">
            <a:extLst>
              <a:ext uri="{FF2B5EF4-FFF2-40B4-BE49-F238E27FC236}">
                <a16:creationId xmlns:a16="http://schemas.microsoft.com/office/drawing/2014/main" id="{BC1192D3-8DA7-4986-8CCB-B56761DDB908}"/>
              </a:ext>
            </a:extLst>
          </p:cNvPr>
          <p:cNvSpPr>
            <a:spLocks noGrp="1"/>
          </p:cNvSpPr>
          <p:nvPr>
            <p:ph type="dt" sz="half" idx="10"/>
          </p:nvPr>
        </p:nvSpPr>
        <p:spPr/>
        <p:txBody>
          <a:bodyPr/>
          <a:lstStyle/>
          <a:p>
            <a:pPr>
              <a:defRPr/>
            </a:pPr>
            <a:r>
              <a:rPr lang="en-US"/>
              <a:t>July 2025</a:t>
            </a:r>
            <a:endParaRPr lang="en-US" dirty="0"/>
          </a:p>
        </p:txBody>
      </p:sp>
    </p:spTree>
    <p:extLst>
      <p:ext uri="{BB962C8B-B14F-4D97-AF65-F5344CB8AC3E}">
        <p14:creationId xmlns:p14="http://schemas.microsoft.com/office/powerpoint/2010/main" val="2185180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CC6D9C-231E-4010-9950-661F4D83FA2C}"/>
              </a:ext>
            </a:extLst>
          </p:cNvPr>
          <p:cNvSpPr>
            <a:spLocks noGrp="1"/>
          </p:cNvSpPr>
          <p:nvPr>
            <p:ph idx="1"/>
          </p:nvPr>
        </p:nvSpPr>
        <p:spPr/>
        <p:txBody>
          <a:bodyPr/>
          <a:lstStyle/>
          <a:p>
            <a:pPr>
              <a:lnSpc>
                <a:spcPct val="90000"/>
              </a:lnSpc>
            </a:pPr>
            <a:r>
              <a:rPr lang="en-US" kern="0" dirty="0"/>
              <a:t>No teleconference planned</a:t>
            </a:r>
          </a:p>
          <a:p>
            <a:pPr lvl="1">
              <a:lnSpc>
                <a:spcPct val="90000"/>
              </a:lnSpc>
            </a:pPr>
            <a:r>
              <a:rPr lang="en-US" dirty="0"/>
              <a:t>May schedule one at request of members for reviewing technical report</a:t>
            </a:r>
            <a:endParaRPr lang="en-US" kern="0" dirty="0"/>
          </a:p>
          <a:p>
            <a:pPr>
              <a:lnSpc>
                <a:spcPct val="90000"/>
              </a:lnSpc>
            </a:pPr>
            <a:endParaRPr lang="en-US" dirty="0"/>
          </a:p>
          <a:p>
            <a:pPr>
              <a:lnSpc>
                <a:spcPct val="90000"/>
              </a:lnSpc>
            </a:pPr>
            <a:r>
              <a:rPr lang="en-US" dirty="0"/>
              <a:t>T</a:t>
            </a:r>
            <a:r>
              <a:rPr lang="en-US" kern="0" dirty="0"/>
              <a:t>echnical presentations</a:t>
            </a:r>
          </a:p>
          <a:p>
            <a:pPr lvl="1">
              <a:lnSpc>
                <a:spcPct val="90000"/>
              </a:lnSpc>
            </a:pPr>
            <a:r>
              <a:rPr lang="en-US" dirty="0"/>
              <a:t>Additional results, exploration and feasibility for existing use cases</a:t>
            </a:r>
          </a:p>
          <a:p>
            <a:pPr lvl="1">
              <a:lnSpc>
                <a:spcPct val="90000"/>
              </a:lnSpc>
            </a:pPr>
            <a:endParaRPr lang="en-US" dirty="0"/>
          </a:p>
          <a:p>
            <a:pPr lvl="1">
              <a:lnSpc>
                <a:spcPct val="90000"/>
              </a:lnSpc>
            </a:pPr>
            <a:r>
              <a:rPr lang="en-US" dirty="0"/>
              <a:t>Additional AIML use cases</a:t>
            </a:r>
          </a:p>
          <a:p>
            <a:pPr lvl="1">
              <a:lnSpc>
                <a:spcPct val="90000"/>
              </a:lnSpc>
            </a:pPr>
            <a:endParaRPr lang="en-US" dirty="0"/>
          </a:p>
          <a:p>
            <a:pPr lvl="1">
              <a:lnSpc>
                <a:spcPct val="90000"/>
              </a:lnSpc>
            </a:pPr>
            <a:r>
              <a:rPr lang="en-US" dirty="0"/>
              <a:t>Technical report drafts</a:t>
            </a:r>
          </a:p>
          <a:p>
            <a:pPr marL="457200" lvl="1" indent="0">
              <a:lnSpc>
                <a:spcPct val="90000"/>
              </a:lnSpc>
              <a:buNone/>
            </a:pPr>
            <a:endParaRPr lang="en-US" dirty="0"/>
          </a:p>
          <a:p>
            <a:pPr>
              <a:lnSpc>
                <a:spcPct val="90000"/>
              </a:lnSpc>
            </a:pPr>
            <a:r>
              <a:rPr lang="en-US" dirty="0"/>
              <a:t>Expect to complete 1</a:t>
            </a:r>
            <a:r>
              <a:rPr lang="en-US" baseline="30000" dirty="0"/>
              <a:t>st</a:t>
            </a:r>
            <a:r>
              <a:rPr lang="en-US" dirty="0"/>
              <a:t> AIML SC Technical Report</a:t>
            </a:r>
          </a:p>
          <a:p>
            <a:pPr>
              <a:lnSpc>
                <a:spcPct val="90000"/>
              </a:lnSpc>
            </a:pPr>
            <a:endParaRPr lang="en-US" dirty="0"/>
          </a:p>
          <a:p>
            <a:pPr marL="457200" lvl="1" indent="0">
              <a:lnSpc>
                <a:spcPct val="90000"/>
              </a:lnSpc>
              <a:buNone/>
            </a:pPr>
            <a:endParaRPr lang="en-US" kern="0" dirty="0"/>
          </a:p>
        </p:txBody>
      </p:sp>
      <p:sp>
        <p:nvSpPr>
          <p:cNvPr id="5125" name="Rectangle 2"/>
          <p:cNvSpPr>
            <a:spLocks noGrp="1" noChangeArrowheads="1"/>
          </p:cNvSpPr>
          <p:nvPr>
            <p:ph type="title"/>
          </p:nvPr>
        </p:nvSpPr>
        <p:spPr/>
        <p:txBody>
          <a:bodyPr/>
          <a:lstStyle/>
          <a:p>
            <a:r>
              <a:rPr lang="en-US" dirty="0"/>
              <a:t>Plans for September 2025</a:t>
            </a:r>
          </a:p>
        </p:txBody>
      </p:sp>
      <p:sp>
        <p:nvSpPr>
          <p:cNvPr id="3" name="Footer Placeholder 2">
            <a:extLst>
              <a:ext uri="{FF2B5EF4-FFF2-40B4-BE49-F238E27FC236}">
                <a16:creationId xmlns:a16="http://schemas.microsoft.com/office/drawing/2014/main" id="{4B5B59A0-ABBE-4C51-8ABF-19CCD2446C97}"/>
              </a:ext>
            </a:extLst>
          </p:cNvPr>
          <p:cNvSpPr>
            <a:spLocks noGrp="1"/>
          </p:cNvSpPr>
          <p:nvPr>
            <p:ph type="ftr" sz="quarter" idx="11"/>
          </p:nvPr>
        </p:nvSpPr>
        <p:spPr/>
        <p:txBody>
          <a:bodyPr/>
          <a:lstStyle/>
          <a:p>
            <a:pPr>
              <a:defRPr/>
            </a:pPr>
            <a:r>
              <a:rPr lang="en-US"/>
              <a:t>Xiaofei Wang, InterDigital</a:t>
            </a:r>
            <a:endParaRPr lang="en-US" dirty="0"/>
          </a:p>
        </p:txBody>
      </p:sp>
      <p:sp>
        <p:nvSpPr>
          <p:cNvPr id="5" name="Slide Number Placeholder 4">
            <a:extLst>
              <a:ext uri="{FF2B5EF4-FFF2-40B4-BE49-F238E27FC236}">
                <a16:creationId xmlns:a16="http://schemas.microsoft.com/office/drawing/2014/main" id="{556E9882-C3B3-4FC4-B3E9-1B1EE87B247E}"/>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14</a:t>
            </a:fld>
            <a:endParaRPr lang="en-US" dirty="0"/>
          </a:p>
        </p:txBody>
      </p:sp>
      <p:sp>
        <p:nvSpPr>
          <p:cNvPr id="6" name="Date Placeholder 5">
            <a:extLst>
              <a:ext uri="{FF2B5EF4-FFF2-40B4-BE49-F238E27FC236}">
                <a16:creationId xmlns:a16="http://schemas.microsoft.com/office/drawing/2014/main" id="{0BE14C20-8A3A-4CCB-8CF3-B5E4ECA53B4B}"/>
              </a:ext>
            </a:extLst>
          </p:cNvPr>
          <p:cNvSpPr>
            <a:spLocks noGrp="1"/>
          </p:cNvSpPr>
          <p:nvPr>
            <p:ph type="dt" sz="half" idx="10"/>
          </p:nvPr>
        </p:nvSpPr>
        <p:spPr/>
        <p:txBody>
          <a:bodyPr/>
          <a:lstStyle/>
          <a:p>
            <a:pPr>
              <a:defRPr/>
            </a:pPr>
            <a:r>
              <a:rPr lang="en-US"/>
              <a:t>July 2025</a:t>
            </a:r>
            <a:endParaRPr lang="en-US" dirty="0"/>
          </a:p>
        </p:txBody>
      </p:sp>
    </p:spTree>
    <p:extLst>
      <p:ext uri="{BB962C8B-B14F-4D97-AF65-F5344CB8AC3E}">
        <p14:creationId xmlns:p14="http://schemas.microsoft.com/office/powerpoint/2010/main" val="211226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F51D-CE07-47EB-AA21-9D624E1BB544}"/>
              </a:ext>
            </a:extLst>
          </p:cNvPr>
          <p:cNvSpPr>
            <a:spLocks noGrp="1"/>
          </p:cNvSpPr>
          <p:nvPr>
            <p:ph type="ctrTitle"/>
          </p:nvPr>
        </p:nvSpPr>
        <p:spPr/>
        <p:txBody>
          <a:bodyPr/>
          <a:lstStyle/>
          <a:p>
            <a:r>
              <a:rPr lang="en-US"/>
              <a:t>ARC SC (Architecture)</a:t>
            </a:r>
          </a:p>
        </p:txBody>
      </p:sp>
      <p:sp>
        <p:nvSpPr>
          <p:cNvPr id="3" name="Subtitle 2">
            <a:extLst>
              <a:ext uri="{FF2B5EF4-FFF2-40B4-BE49-F238E27FC236}">
                <a16:creationId xmlns:a16="http://schemas.microsoft.com/office/drawing/2014/main" id="{A466FC93-173D-4605-9635-508905D63994}"/>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EB34A95B-5850-4062-A232-2964BCDBA89D}"/>
              </a:ext>
            </a:extLst>
          </p:cNvPr>
          <p:cNvSpPr>
            <a:spLocks noGrp="1"/>
          </p:cNvSpPr>
          <p:nvPr>
            <p:ph type="ftr" idx="11"/>
          </p:nvPr>
        </p:nvSpPr>
        <p:spPr/>
        <p:txBody>
          <a:bodyPr/>
          <a:lstStyle/>
          <a:p>
            <a:r>
              <a:rPr lang="en-GB"/>
              <a:t>Mark Hamilton, Ruckus/CommScope</a:t>
            </a:r>
          </a:p>
        </p:txBody>
      </p:sp>
      <p:sp>
        <p:nvSpPr>
          <p:cNvPr id="8" name="Slide Number Placeholder 7">
            <a:extLst>
              <a:ext uri="{FF2B5EF4-FFF2-40B4-BE49-F238E27FC236}">
                <a16:creationId xmlns:a16="http://schemas.microsoft.com/office/drawing/2014/main" id="{92EEB202-58F8-4964-8E78-234648A8E75C}"/>
              </a:ext>
            </a:extLst>
          </p:cNvPr>
          <p:cNvSpPr>
            <a:spLocks noGrp="1"/>
          </p:cNvSpPr>
          <p:nvPr>
            <p:ph type="sldNum" idx="12"/>
          </p:nvPr>
        </p:nvSpPr>
        <p:spPr/>
        <p:txBody>
          <a:bodyPr/>
          <a:lstStyle/>
          <a:p>
            <a:r>
              <a:rPr lang="en-GB"/>
              <a:t>Slide </a:t>
            </a:r>
            <a:fld id="{DE40C9FC-4879-4F20-9ECA-A574A90476B7}" type="slidenum">
              <a:rPr lang="en-GB" smtClean="0"/>
              <a:pPr/>
              <a:t>15</a:t>
            </a:fld>
            <a:endParaRPr lang="en-GB"/>
          </a:p>
        </p:txBody>
      </p:sp>
      <p:sp>
        <p:nvSpPr>
          <p:cNvPr id="9" name="Date Placeholder 8">
            <a:extLst>
              <a:ext uri="{FF2B5EF4-FFF2-40B4-BE49-F238E27FC236}">
                <a16:creationId xmlns:a16="http://schemas.microsoft.com/office/drawing/2014/main" id="{42FE3ACD-028A-4C1C-B445-57CEEFF9223E}"/>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498283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408B-7D3B-4561-9F74-215CAAF84E4A}"/>
              </a:ext>
            </a:extLst>
          </p:cNvPr>
          <p:cNvSpPr>
            <a:spLocks noGrp="1"/>
          </p:cNvSpPr>
          <p:nvPr>
            <p:ph type="ctrTitle"/>
          </p:nvPr>
        </p:nvSpPr>
        <p:spPr/>
        <p:txBody>
          <a:bodyPr/>
          <a:lstStyle/>
          <a:p>
            <a:r>
              <a:rPr lang="en-US"/>
              <a:t>Coex SC (Coexistence)</a:t>
            </a:r>
          </a:p>
        </p:txBody>
      </p:sp>
      <p:sp>
        <p:nvSpPr>
          <p:cNvPr id="3" name="Subtitle 2">
            <a:extLst>
              <a:ext uri="{FF2B5EF4-FFF2-40B4-BE49-F238E27FC236}">
                <a16:creationId xmlns:a16="http://schemas.microsoft.com/office/drawing/2014/main" id="{89C71A05-F6A8-44AC-9C8E-54EC5BF6B573}"/>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F2664CAE-99D6-4F89-94E0-2D159CF1AD6D}"/>
              </a:ext>
            </a:extLst>
          </p:cNvPr>
          <p:cNvSpPr>
            <a:spLocks noGrp="1"/>
          </p:cNvSpPr>
          <p:nvPr>
            <p:ph type="ftr" idx="11"/>
          </p:nvPr>
        </p:nvSpPr>
        <p:spPr/>
        <p:txBody>
          <a:bodyPr/>
          <a:lstStyle/>
          <a:p>
            <a:r>
              <a:rPr lang="en-GB"/>
              <a:t>Marc Emmelmann, Self</a:t>
            </a:r>
          </a:p>
        </p:txBody>
      </p:sp>
      <p:sp>
        <p:nvSpPr>
          <p:cNvPr id="8" name="Slide Number Placeholder 7">
            <a:extLst>
              <a:ext uri="{FF2B5EF4-FFF2-40B4-BE49-F238E27FC236}">
                <a16:creationId xmlns:a16="http://schemas.microsoft.com/office/drawing/2014/main" id="{7471BDE8-4405-4DDD-AA60-CA0F82FE07EB}"/>
              </a:ext>
            </a:extLst>
          </p:cNvPr>
          <p:cNvSpPr>
            <a:spLocks noGrp="1"/>
          </p:cNvSpPr>
          <p:nvPr>
            <p:ph type="sldNum" idx="12"/>
          </p:nvPr>
        </p:nvSpPr>
        <p:spPr/>
        <p:txBody>
          <a:bodyPr/>
          <a:lstStyle/>
          <a:p>
            <a:r>
              <a:rPr lang="en-GB"/>
              <a:t>Slide </a:t>
            </a:r>
            <a:fld id="{DE40C9FC-4879-4F20-9ECA-A574A90476B7}" type="slidenum">
              <a:rPr lang="en-GB" smtClean="0"/>
              <a:pPr/>
              <a:t>16</a:t>
            </a:fld>
            <a:endParaRPr lang="en-GB"/>
          </a:p>
        </p:txBody>
      </p:sp>
      <p:sp>
        <p:nvSpPr>
          <p:cNvPr id="9" name="Date Placeholder 8">
            <a:extLst>
              <a:ext uri="{FF2B5EF4-FFF2-40B4-BE49-F238E27FC236}">
                <a16:creationId xmlns:a16="http://schemas.microsoft.com/office/drawing/2014/main" id="{8AAA2C00-1364-4C65-A793-3CEBDB243759}"/>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065703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4 PARs and CSDs were considered on 28 July 2025 </a:t>
            </a:r>
            <a:r>
              <a:rPr lang="en-US" altLang="en-US" sz="2000" dirty="0"/>
              <a:t>13:30-15:30 </a:t>
            </a:r>
          </a:p>
          <a:p>
            <a:pPr marL="285750" indent="-285750"/>
            <a:r>
              <a:rPr lang="en-US" altLang="en-US" sz="2000" dirty="0"/>
              <a:t>	</a:t>
            </a:r>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a:t>
            </a:r>
          </a:p>
          <a:p>
            <a:pPr marL="685800" lvl="1"/>
            <a:endParaRPr lang="en-US" altLang="en-US" dirty="0"/>
          </a:p>
          <a:p>
            <a:pPr marL="285750" indent="-285750"/>
            <a:r>
              <a:rPr lang="en-US" altLang="en-US" dirty="0"/>
              <a:t>Feedback from WGs was due Tuesday 29 July 2025</a:t>
            </a:r>
          </a:p>
          <a:p>
            <a:pPr marL="285750" indent="-285750"/>
            <a:endParaRPr lang="en-US" altLang="en-US" dirty="0"/>
          </a:p>
          <a:p>
            <a:pPr marL="285750" indent="-285750"/>
            <a:r>
              <a:rPr lang="en-US" altLang="en-US" dirty="0"/>
              <a:t>Feedback was reviewed on Thursda</a:t>
            </a:r>
            <a:r>
              <a:rPr lang="en-US" dirty="0"/>
              <a:t>y 31 July 2025 </a:t>
            </a:r>
            <a:r>
              <a:rPr lang="en-US" altLang="en-US" dirty="0"/>
              <a:t>10:30-12:30 PDT</a:t>
            </a:r>
          </a:p>
          <a:p>
            <a:pPr marL="285750" indent="-285750"/>
            <a:endParaRPr lang="en-US" dirty="0"/>
          </a:p>
          <a:p>
            <a:pPr marL="285750" indent="-285750"/>
            <a:r>
              <a:rPr lang="en-US" dirty="0"/>
              <a:t>A Final report was sent out prior to the Closing 802 LMSC Plenary Meeting.</a:t>
            </a:r>
          </a:p>
          <a:p>
            <a:pPr marL="285750" indent="-285750"/>
            <a:endParaRPr lang="en-US" dirty="0"/>
          </a:p>
        </p:txBody>
      </p:sp>
      <p:sp>
        <p:nvSpPr>
          <p:cNvPr id="2" name="Footer Placeholder 1">
            <a:extLst>
              <a:ext uri="{FF2B5EF4-FFF2-40B4-BE49-F238E27FC236}">
                <a16:creationId xmlns:a16="http://schemas.microsoft.com/office/drawing/2014/main" id="{172AF9F2-F5FA-4302-B630-C1F77205FB78}"/>
              </a:ext>
            </a:extLst>
          </p:cNvPr>
          <p:cNvSpPr>
            <a:spLocks noGrp="1"/>
          </p:cNvSpPr>
          <p:nvPr>
            <p:ph type="ftr" idx="14"/>
          </p:nvPr>
        </p:nvSpPr>
        <p:spPr/>
        <p:txBody>
          <a:bodyPr/>
          <a:lstStyle/>
          <a:p>
            <a:r>
              <a:rPr lang="en-GB"/>
              <a:t>Jon Rosdahl, Qualcomm</a:t>
            </a:r>
            <a:endParaRPr lang="en-GB" dirty="0"/>
          </a:p>
        </p:txBody>
      </p:sp>
      <p:sp>
        <p:nvSpPr>
          <p:cNvPr id="3" name="Slide Number Placeholder 2">
            <a:extLst>
              <a:ext uri="{FF2B5EF4-FFF2-40B4-BE49-F238E27FC236}">
                <a16:creationId xmlns:a16="http://schemas.microsoft.com/office/drawing/2014/main" id="{6236342F-7E05-46E7-9569-F99197D32AC6}"/>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9" name="Date Placeholder 8">
            <a:extLst>
              <a:ext uri="{FF2B5EF4-FFF2-40B4-BE49-F238E27FC236}">
                <a16:creationId xmlns:a16="http://schemas.microsoft.com/office/drawing/2014/main" id="{66DCC7C4-4B3E-4B9C-88EB-5651A245E32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449086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4F087-C4FF-42D1-A46D-21FE037C93A9}"/>
              </a:ext>
            </a:extLst>
          </p:cNvPr>
          <p:cNvSpPr>
            <a:spLocks noGrp="1"/>
          </p:cNvSpPr>
          <p:nvPr>
            <p:ph type="ctrTitle"/>
          </p:nvPr>
        </p:nvSpPr>
        <p:spPr/>
        <p:txBody>
          <a:bodyPr/>
          <a:lstStyle/>
          <a:p>
            <a:r>
              <a:rPr lang="en-US"/>
              <a:t>WNG SC (Wireless Next Generation)</a:t>
            </a:r>
          </a:p>
        </p:txBody>
      </p:sp>
      <p:sp>
        <p:nvSpPr>
          <p:cNvPr id="3" name="Subtitle 2">
            <a:extLst>
              <a:ext uri="{FF2B5EF4-FFF2-40B4-BE49-F238E27FC236}">
                <a16:creationId xmlns:a16="http://schemas.microsoft.com/office/drawing/2014/main" id="{427AB077-91AA-48BA-94BC-118A0AAB6D63}"/>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346C1906-A370-4815-963C-2DA5C5BC20DC}"/>
              </a:ext>
            </a:extLst>
          </p:cNvPr>
          <p:cNvSpPr>
            <a:spLocks noGrp="1"/>
          </p:cNvSpPr>
          <p:nvPr>
            <p:ph type="ftr" idx="11"/>
          </p:nvPr>
        </p:nvSpPr>
        <p:spPr/>
        <p:txBody>
          <a:bodyPr/>
          <a:lstStyle/>
          <a:p>
            <a:r>
              <a:rPr lang="en-GB"/>
              <a:t>Jim Lansford, Farafir SRL</a:t>
            </a:r>
          </a:p>
        </p:txBody>
      </p:sp>
      <p:sp>
        <p:nvSpPr>
          <p:cNvPr id="8" name="Slide Number Placeholder 7">
            <a:extLst>
              <a:ext uri="{FF2B5EF4-FFF2-40B4-BE49-F238E27FC236}">
                <a16:creationId xmlns:a16="http://schemas.microsoft.com/office/drawing/2014/main" id="{B09F1E02-D97E-48B1-A787-4F129F0B7367}"/>
              </a:ext>
            </a:extLst>
          </p:cNvPr>
          <p:cNvSpPr>
            <a:spLocks noGrp="1"/>
          </p:cNvSpPr>
          <p:nvPr>
            <p:ph type="sldNum" idx="12"/>
          </p:nvPr>
        </p:nvSpPr>
        <p:spPr/>
        <p:txBody>
          <a:bodyPr/>
          <a:lstStyle/>
          <a:p>
            <a:r>
              <a:rPr lang="en-GB"/>
              <a:t>Slide </a:t>
            </a:r>
            <a:fld id="{DE40C9FC-4879-4F20-9ECA-A574A90476B7}" type="slidenum">
              <a:rPr lang="en-GB" smtClean="0"/>
              <a:pPr/>
              <a:t>18</a:t>
            </a:fld>
            <a:endParaRPr lang="en-GB"/>
          </a:p>
        </p:txBody>
      </p:sp>
      <p:sp>
        <p:nvSpPr>
          <p:cNvPr id="9" name="Date Placeholder 8">
            <a:extLst>
              <a:ext uri="{FF2B5EF4-FFF2-40B4-BE49-F238E27FC236}">
                <a16:creationId xmlns:a16="http://schemas.microsoft.com/office/drawing/2014/main" id="{30B56972-DBD7-4EC4-B51B-1E7D391559A9}"/>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66850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09D5E-E4DE-4C79-95BA-33C981AFAA32}"/>
              </a:ext>
            </a:extLst>
          </p:cNvPr>
          <p:cNvSpPr>
            <a:spLocks noGrp="1"/>
          </p:cNvSpPr>
          <p:nvPr>
            <p:ph type="ctrTitle"/>
          </p:nvPr>
        </p:nvSpPr>
        <p:spPr/>
        <p:txBody>
          <a:bodyPr/>
          <a:lstStyle/>
          <a:p>
            <a:r>
              <a:rPr lang="en-US"/>
              <a:t>JTC1 802 SC</a:t>
            </a:r>
          </a:p>
        </p:txBody>
      </p:sp>
      <p:sp>
        <p:nvSpPr>
          <p:cNvPr id="3" name="Subtitle 2">
            <a:extLst>
              <a:ext uri="{FF2B5EF4-FFF2-40B4-BE49-F238E27FC236}">
                <a16:creationId xmlns:a16="http://schemas.microsoft.com/office/drawing/2014/main" id="{E46491F6-2DF9-4DAA-83FC-91920740B5B1}"/>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9412A30E-4509-4627-995A-D80C51738A41}"/>
              </a:ext>
            </a:extLst>
          </p:cNvPr>
          <p:cNvSpPr>
            <a:spLocks noGrp="1"/>
          </p:cNvSpPr>
          <p:nvPr>
            <p:ph type="ftr" idx="11"/>
          </p:nvPr>
        </p:nvSpPr>
        <p:spPr/>
        <p:txBody>
          <a:bodyPr/>
          <a:lstStyle/>
          <a:p>
            <a:r>
              <a:rPr lang="en-GB"/>
              <a:t>Peter Yee, AKAYLA</a:t>
            </a:r>
          </a:p>
        </p:txBody>
      </p:sp>
      <p:sp>
        <p:nvSpPr>
          <p:cNvPr id="8" name="Slide Number Placeholder 7">
            <a:extLst>
              <a:ext uri="{FF2B5EF4-FFF2-40B4-BE49-F238E27FC236}">
                <a16:creationId xmlns:a16="http://schemas.microsoft.com/office/drawing/2014/main" id="{CF13E596-8301-4710-AA1C-EB23FC5631F7}"/>
              </a:ext>
            </a:extLst>
          </p:cNvPr>
          <p:cNvSpPr>
            <a:spLocks noGrp="1"/>
          </p:cNvSpPr>
          <p:nvPr>
            <p:ph type="sldNum" idx="12"/>
          </p:nvPr>
        </p:nvSpPr>
        <p:spPr/>
        <p:txBody>
          <a:bodyPr/>
          <a:lstStyle/>
          <a:p>
            <a:r>
              <a:rPr lang="en-GB"/>
              <a:t>Slide </a:t>
            </a:r>
            <a:fld id="{DE40C9FC-4879-4F20-9ECA-A574A90476B7}" type="slidenum">
              <a:rPr lang="en-GB" smtClean="0"/>
              <a:pPr/>
              <a:t>19</a:t>
            </a:fld>
            <a:endParaRPr lang="en-GB"/>
          </a:p>
        </p:txBody>
      </p:sp>
      <p:sp>
        <p:nvSpPr>
          <p:cNvPr id="9" name="Date Placeholder 8">
            <a:extLst>
              <a:ext uri="{FF2B5EF4-FFF2-40B4-BE49-F238E27FC236}">
                <a16:creationId xmlns:a16="http://schemas.microsoft.com/office/drawing/2014/main" id="{24D49308-3BAB-4F4B-8B87-07B5ADD74AD2}"/>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134171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t>This document is a digest of the closing reports of all 802.11 sub-groups for presentation at the July 2025 closing plenary meeting. Liaison reports (including liaison reports from the opening plenary) are also included.</a:t>
            </a:r>
            <a:endParaRPr lang="en-GB" dirty="0"/>
          </a:p>
        </p:txBody>
      </p:sp>
      <p:sp>
        <p:nvSpPr>
          <p:cNvPr id="2" name="Footer Placeholder 1">
            <a:extLst>
              <a:ext uri="{FF2B5EF4-FFF2-40B4-BE49-F238E27FC236}">
                <a16:creationId xmlns:a16="http://schemas.microsoft.com/office/drawing/2014/main" id="{8DCB5F56-3B54-4579-AFA8-E919F4B6AD01}"/>
              </a:ext>
            </a:extLst>
          </p:cNvPr>
          <p:cNvSpPr>
            <a:spLocks noGrp="1"/>
          </p:cNvSpPr>
          <p:nvPr>
            <p:ph type="ftr" idx="14"/>
          </p:nvPr>
        </p:nvSpPr>
        <p:spPr/>
        <p:txBody>
          <a:bodyPr/>
          <a:lstStyle/>
          <a:p>
            <a:r>
              <a:rPr lang="en-GB"/>
              <a:t>Stephen McCann, Huawei</a:t>
            </a:r>
            <a:endParaRPr lang="en-GB" dirty="0"/>
          </a:p>
        </p:txBody>
      </p:sp>
      <p:sp>
        <p:nvSpPr>
          <p:cNvPr id="3" name="Slide Number Placeholder 2">
            <a:extLst>
              <a:ext uri="{FF2B5EF4-FFF2-40B4-BE49-F238E27FC236}">
                <a16:creationId xmlns:a16="http://schemas.microsoft.com/office/drawing/2014/main" id="{2255D7B1-23B8-418D-956F-88104919095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7" name="Date Placeholder 6">
            <a:extLst>
              <a:ext uri="{FF2B5EF4-FFF2-40B4-BE49-F238E27FC236}">
                <a16:creationId xmlns:a16="http://schemas.microsoft.com/office/drawing/2014/main" id="{BCCAA4E9-C92F-4462-863E-EC7B607D0E90}"/>
              </a:ext>
            </a:extLst>
          </p:cNvPr>
          <p:cNvSpPr>
            <a:spLocks noGrp="1"/>
          </p:cNvSpPr>
          <p:nvPr>
            <p:ph type="dt" idx="15"/>
          </p:nvPr>
        </p:nvSpPr>
        <p:spPr/>
        <p:txBody>
          <a:bodyPr/>
          <a:lstStyle/>
          <a:p>
            <a:r>
              <a:rPr lang="en-US"/>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2209800" y="685799"/>
            <a:ext cx="7848600" cy="1254125"/>
          </a:xfrm>
          <a:noFill/>
        </p:spPr>
        <p:txBody>
          <a:bodyPr/>
          <a:lstStyle/>
          <a:p>
            <a:r>
              <a:rPr lang="en-US" dirty="0" err="1"/>
              <a:t>REVmf</a:t>
            </a:r>
            <a:r>
              <a:rPr lang="en-US" dirty="0"/>
              <a:t> Closing Report – July 2025</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2025-07-29</a:t>
            </a:r>
          </a:p>
        </p:txBody>
      </p:sp>
      <p:graphicFrame>
        <p:nvGraphicFramePr>
          <p:cNvPr id="1026" name="Object 11"/>
          <p:cNvGraphicFramePr>
            <a:graphicFrameLocks noChangeAspect="1"/>
          </p:cNvGraphicFramePr>
          <p:nvPr>
            <p:extLst>
              <p:ext uri="{D42A27DB-BD31-4B8C-83A1-F6EECF244321}">
                <p14:modId xmlns:p14="http://schemas.microsoft.com/office/powerpoint/2010/main" val="1736937220"/>
              </p:ext>
            </p:extLst>
          </p:nvPr>
        </p:nvGraphicFramePr>
        <p:xfrm>
          <a:off x="2078038" y="2406650"/>
          <a:ext cx="9288462" cy="1285875"/>
        </p:xfrm>
        <a:graphic>
          <a:graphicData uri="http://schemas.openxmlformats.org/presentationml/2006/ole">
            <mc:AlternateContent xmlns:mc="http://schemas.openxmlformats.org/markup-compatibility/2006">
              <mc:Choice xmlns:v="urn:schemas-microsoft-com:vml" Requires="v">
                <p:oleObj spid="_x0000_s4098" name="Document" r:id="rId4" imgW="8515439" imgH="1184650" progId="Word.Document.8">
                  <p:embed/>
                </p:oleObj>
              </mc:Choice>
              <mc:Fallback>
                <p:oleObj name="Document" r:id="rId4" imgW="8515439" imgH="1184650" progId="Word.Document.8">
                  <p:embed/>
                  <p:pic>
                    <p:nvPicPr>
                      <p:cNvPr id="1026" name="Object 11"/>
                      <p:cNvPicPr>
                        <a:picLocks noChangeAspect="1" noChangeArrowheads="1"/>
                      </p:cNvPicPr>
                      <p:nvPr/>
                    </p:nvPicPr>
                    <p:blipFill>
                      <a:blip r:embed="rId5"/>
                      <a:srcRect/>
                      <a:stretch>
                        <a:fillRect/>
                      </a:stretch>
                    </p:blipFill>
                    <p:spPr bwMode="auto">
                      <a:xfrm>
                        <a:off x="2078038" y="2406650"/>
                        <a:ext cx="9288462" cy="12858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p>
        </p:txBody>
      </p:sp>
      <p:sp>
        <p:nvSpPr>
          <p:cNvPr id="4" name="Footer Placeholder 3">
            <a:extLst>
              <a:ext uri="{FF2B5EF4-FFF2-40B4-BE49-F238E27FC236}">
                <a16:creationId xmlns:a16="http://schemas.microsoft.com/office/drawing/2014/main" id="{87CC7633-67DD-4A86-AD05-E12A32B251B6}"/>
              </a:ext>
            </a:extLst>
          </p:cNvPr>
          <p:cNvSpPr>
            <a:spLocks noGrp="1"/>
          </p:cNvSpPr>
          <p:nvPr>
            <p:ph type="ftr" idx="14"/>
          </p:nvPr>
        </p:nvSpPr>
        <p:spPr/>
        <p:txBody>
          <a:bodyPr/>
          <a:lstStyle/>
          <a:p>
            <a:r>
              <a:rPr lang="en-GB"/>
              <a:t>Michael Montemurro, Huawei</a:t>
            </a:r>
            <a:endParaRPr lang="en-GB" dirty="0"/>
          </a:p>
        </p:txBody>
      </p:sp>
      <p:sp>
        <p:nvSpPr>
          <p:cNvPr id="5" name="Slide Number Placeholder 4">
            <a:extLst>
              <a:ext uri="{FF2B5EF4-FFF2-40B4-BE49-F238E27FC236}">
                <a16:creationId xmlns:a16="http://schemas.microsoft.com/office/drawing/2014/main" id="{3DB7E0DD-659A-481B-AEAF-E7B226CB78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6" name="Date Placeholder 5">
            <a:extLst>
              <a:ext uri="{FF2B5EF4-FFF2-40B4-BE49-F238E27FC236}">
                <a16:creationId xmlns:a16="http://schemas.microsoft.com/office/drawing/2014/main" id="{0F72B4FA-2CA2-446D-9323-09507E2BCD2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964857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3"/>
          <p:cNvSpPr>
            <a:spLocks noGrp="1" noChangeArrowheads="1"/>
          </p:cNvSpPr>
          <p:nvPr>
            <p:ph idx="1"/>
          </p:nvPr>
        </p:nvSpPr>
        <p:spPr/>
        <p:txBody>
          <a:bodyPr/>
          <a:lstStyle/>
          <a:p>
            <a:pPr>
              <a:lnSpc>
                <a:spcPct val="90000"/>
              </a:lnSpc>
            </a:pPr>
            <a:r>
              <a:rPr lang="en-US" dirty="0"/>
              <a:t>Agenda doc: </a:t>
            </a:r>
            <a:r>
              <a:rPr lang="en-US" dirty="0">
                <a:hlinkClick r:id="rId3"/>
              </a:rPr>
              <a:t>https://mentor.ieee.org/802.11/dcn/25/11-25-0590-04-000m-revmf-agenda-may-2025-session.pptx</a:t>
            </a:r>
            <a:r>
              <a:rPr lang="en-US" dirty="0"/>
              <a:t>  </a:t>
            </a:r>
          </a:p>
          <a:p>
            <a:pPr>
              <a:lnSpc>
                <a:spcPct val="90000"/>
              </a:lnSpc>
            </a:pPr>
            <a:r>
              <a:rPr lang="en-US" dirty="0"/>
              <a:t>Obtained feedback for contributions on proposed changes to D1.0</a:t>
            </a:r>
          </a:p>
          <a:p>
            <a:pPr>
              <a:lnSpc>
                <a:spcPct val="90000"/>
              </a:lnSpc>
            </a:pPr>
            <a:r>
              <a:rPr lang="en-US" dirty="0"/>
              <a:t>TG approval for an </a:t>
            </a:r>
            <a:r>
              <a:rPr lang="en-US" dirty="0" err="1"/>
              <a:t>Adhoc</a:t>
            </a:r>
            <a:r>
              <a:rPr lang="en-US" dirty="0"/>
              <a:t> meeting on Sept 30, Oct 1, and Oct 2 in Cambridge, UK. (WG motion to follow)</a:t>
            </a:r>
          </a:p>
          <a:p>
            <a:pPr lvl="1">
              <a:lnSpc>
                <a:spcPct val="90000"/>
              </a:lnSpc>
            </a:pPr>
            <a:endParaRPr lang="en-US" dirty="0"/>
          </a:p>
          <a:p>
            <a:pPr marL="0" indent="0">
              <a:lnSpc>
                <a:spcPct val="90000"/>
              </a:lnSpc>
              <a:buNone/>
            </a:pPr>
            <a:endParaRPr lang="en-US" dirty="0"/>
          </a:p>
          <a:p>
            <a:pPr marL="0" indent="0">
              <a:lnSpc>
                <a:spcPct val="90000"/>
              </a:lnSpc>
              <a:buNone/>
            </a:pPr>
            <a:endParaRPr lang="en-US" dirty="0"/>
          </a:p>
          <a:p>
            <a:pPr marL="0" indent="0">
              <a:lnSpc>
                <a:spcPct val="90000"/>
              </a:lnSpc>
              <a:buNone/>
            </a:pPr>
            <a:endParaRPr lang="en-US" dirty="0"/>
          </a:p>
          <a:p>
            <a:pPr lvl="1">
              <a:lnSpc>
                <a:spcPct val="90000"/>
              </a:lnSpc>
            </a:pPr>
            <a:endParaRPr lang="en-US" sz="1600" dirty="0"/>
          </a:p>
          <a:p>
            <a:pPr lvl="1">
              <a:lnSpc>
                <a:spcPct val="90000"/>
              </a:lnSpc>
            </a:pPr>
            <a:endParaRPr lang="en-US" sz="1600" dirty="0"/>
          </a:p>
          <a:p>
            <a:pPr marL="57150" indent="0">
              <a:lnSpc>
                <a:spcPct val="90000"/>
              </a:lnSpc>
              <a:buNone/>
            </a:pPr>
            <a:endParaRPr lang="en-US" sz="2000" dirty="0"/>
          </a:p>
          <a:p>
            <a:pPr>
              <a:lnSpc>
                <a:spcPct val="90000"/>
              </a:lnSpc>
            </a:pPr>
            <a:endParaRPr lang="en-US" altLang="en-US" sz="1800" dirty="0">
              <a:ea typeface="MS PGothic" panose="020B0600070205080204" pitchFamily="34" charset="-128"/>
            </a:endParaRPr>
          </a:p>
        </p:txBody>
      </p:sp>
      <p:sp>
        <p:nvSpPr>
          <p:cNvPr id="5125" name="Rectangle 2"/>
          <p:cNvSpPr>
            <a:spLocks noGrp="1" noChangeArrowheads="1"/>
          </p:cNvSpPr>
          <p:nvPr>
            <p:ph type="title"/>
          </p:nvPr>
        </p:nvSpPr>
        <p:spPr/>
        <p:txBody>
          <a:bodyPr/>
          <a:lstStyle/>
          <a:p>
            <a:r>
              <a:rPr lang="en-US" dirty="0"/>
              <a:t>Work Completed</a:t>
            </a:r>
          </a:p>
        </p:txBody>
      </p:sp>
      <p:sp>
        <p:nvSpPr>
          <p:cNvPr id="4" name="Footer Placeholder 3">
            <a:extLst>
              <a:ext uri="{FF2B5EF4-FFF2-40B4-BE49-F238E27FC236}">
                <a16:creationId xmlns:a16="http://schemas.microsoft.com/office/drawing/2014/main" id="{1E1808FD-6C9D-4541-8D5D-605F5C17CE42}"/>
              </a:ext>
            </a:extLst>
          </p:cNvPr>
          <p:cNvSpPr>
            <a:spLocks noGrp="1"/>
          </p:cNvSpPr>
          <p:nvPr>
            <p:ph type="ftr" sz="quarter" idx="11"/>
          </p:nvPr>
        </p:nvSpPr>
        <p:spPr/>
        <p:txBody>
          <a:bodyPr/>
          <a:lstStyle/>
          <a:p>
            <a:pPr>
              <a:defRPr/>
            </a:pPr>
            <a:r>
              <a:rPr lang="en-US"/>
              <a:t>Michael Montemurro, Huawei</a:t>
            </a:r>
            <a:endParaRPr lang="en-US" dirty="0"/>
          </a:p>
        </p:txBody>
      </p:sp>
      <p:sp>
        <p:nvSpPr>
          <p:cNvPr id="5" name="Slide Number Placeholder 4">
            <a:extLst>
              <a:ext uri="{FF2B5EF4-FFF2-40B4-BE49-F238E27FC236}">
                <a16:creationId xmlns:a16="http://schemas.microsoft.com/office/drawing/2014/main" id="{3CC389A7-32C2-4DE1-A4E6-AB93FAC7F55E}"/>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21</a:t>
            </a:fld>
            <a:endParaRPr lang="en-US" dirty="0"/>
          </a:p>
        </p:txBody>
      </p:sp>
      <p:sp>
        <p:nvSpPr>
          <p:cNvPr id="6" name="Date Placeholder 5">
            <a:extLst>
              <a:ext uri="{FF2B5EF4-FFF2-40B4-BE49-F238E27FC236}">
                <a16:creationId xmlns:a16="http://schemas.microsoft.com/office/drawing/2014/main" id="{5EDBEC9C-4656-4274-958C-22268BD774FC}"/>
              </a:ext>
            </a:extLst>
          </p:cNvPr>
          <p:cNvSpPr>
            <a:spLocks noGrp="1"/>
          </p:cNvSpPr>
          <p:nvPr>
            <p:ph type="dt" sz="half" idx="10"/>
          </p:nvPr>
        </p:nvSpPr>
        <p:spPr/>
        <p:txBody>
          <a:bodyPr/>
          <a:lstStyle/>
          <a:p>
            <a:pPr>
              <a:defRPr/>
            </a:pPr>
            <a:r>
              <a:rPr lang="en-US"/>
              <a:t>July 2025</a:t>
            </a:r>
            <a:endParaRPr lang="en-US" dirty="0"/>
          </a:p>
        </p:txBody>
      </p:sp>
    </p:spTree>
    <p:extLst>
      <p:ext uri="{BB962C8B-B14F-4D97-AF65-F5344CB8AC3E}">
        <p14:creationId xmlns:p14="http://schemas.microsoft.com/office/powerpoint/2010/main" val="3503759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3"/>
          <p:cNvSpPr>
            <a:spLocks noGrp="1" noChangeArrowheads="1"/>
          </p:cNvSpPr>
          <p:nvPr>
            <p:ph idx="1"/>
          </p:nvPr>
        </p:nvSpPr>
        <p:spPr>
          <a:xfrm>
            <a:off x="726150" y="1558443"/>
            <a:ext cx="10363200" cy="4114800"/>
          </a:xfrm>
        </p:spPr>
        <p:txBody>
          <a:bodyPr/>
          <a:lstStyle/>
          <a:p>
            <a:pPr>
              <a:lnSpc>
                <a:spcPct val="90000"/>
              </a:lnSpc>
            </a:pPr>
            <a:r>
              <a:rPr lang="en-US" dirty="0"/>
              <a:t>Teleconferences scheduled</a:t>
            </a:r>
          </a:p>
          <a:p>
            <a:pPr lvl="1">
              <a:lnSpc>
                <a:spcPct val="90000"/>
              </a:lnSpc>
            </a:pPr>
            <a:r>
              <a:rPr lang="en-US" dirty="0"/>
              <a:t> None</a:t>
            </a:r>
            <a:endParaRPr lang="en-US" altLang="en-US" sz="2000" dirty="0"/>
          </a:p>
          <a:p>
            <a:pPr>
              <a:lnSpc>
                <a:spcPct val="90000"/>
              </a:lnSpc>
            </a:pPr>
            <a:r>
              <a:rPr lang="en-US" dirty="0"/>
              <a:t>September: 5 sessions</a:t>
            </a:r>
          </a:p>
          <a:p>
            <a:pPr>
              <a:lnSpc>
                <a:spcPct val="90000"/>
              </a:lnSpc>
            </a:pPr>
            <a:r>
              <a:rPr lang="en-US" dirty="0"/>
              <a:t>Objectives:</a:t>
            </a:r>
          </a:p>
          <a:p>
            <a:pPr lvl="1">
              <a:lnSpc>
                <a:spcPct val="90000"/>
              </a:lnSpc>
            </a:pPr>
            <a:r>
              <a:rPr lang="en-US" dirty="0"/>
              <a:t>Begin comment resolution on comments received from the initial letter ballot on D1.0.</a:t>
            </a:r>
          </a:p>
          <a:p>
            <a:pPr marL="0" indent="0">
              <a:lnSpc>
                <a:spcPct val="90000"/>
              </a:lnSpc>
              <a:buNone/>
            </a:pPr>
            <a:endParaRPr lang="en-US" dirty="0"/>
          </a:p>
          <a:p>
            <a:pPr lvl="1">
              <a:lnSpc>
                <a:spcPct val="90000"/>
              </a:lnSpc>
            </a:pPr>
            <a:endParaRPr lang="en-US" sz="1600" dirty="0"/>
          </a:p>
          <a:p>
            <a:pPr lvl="1">
              <a:lnSpc>
                <a:spcPct val="90000"/>
              </a:lnSpc>
            </a:pPr>
            <a:endParaRPr lang="en-US" sz="1600" dirty="0"/>
          </a:p>
          <a:p>
            <a:pPr marL="57150" indent="0">
              <a:lnSpc>
                <a:spcPct val="90000"/>
              </a:lnSpc>
              <a:buNone/>
            </a:pPr>
            <a:endParaRPr lang="en-US" sz="2000" dirty="0"/>
          </a:p>
          <a:p>
            <a:pPr>
              <a:lnSpc>
                <a:spcPct val="90000"/>
              </a:lnSpc>
            </a:pPr>
            <a:endParaRPr lang="en-US" altLang="en-US" sz="1800" dirty="0">
              <a:ea typeface="MS PGothic" panose="020B0600070205080204" pitchFamily="34" charset="-128"/>
            </a:endParaRPr>
          </a:p>
        </p:txBody>
      </p:sp>
      <p:sp>
        <p:nvSpPr>
          <p:cNvPr id="5125" name="Rectangle 2"/>
          <p:cNvSpPr>
            <a:spLocks noGrp="1" noChangeArrowheads="1"/>
          </p:cNvSpPr>
          <p:nvPr>
            <p:ph type="title"/>
          </p:nvPr>
        </p:nvSpPr>
        <p:spPr>
          <a:xfrm>
            <a:off x="894383" y="651357"/>
            <a:ext cx="10363200" cy="1066800"/>
          </a:xfrm>
        </p:spPr>
        <p:txBody>
          <a:bodyPr/>
          <a:lstStyle/>
          <a:p>
            <a:r>
              <a:rPr lang="en-US" dirty="0"/>
              <a:t>Plans for September</a:t>
            </a:r>
          </a:p>
        </p:txBody>
      </p:sp>
      <p:sp>
        <p:nvSpPr>
          <p:cNvPr id="3" name="TextBox 2">
            <a:extLst>
              <a:ext uri="{FF2B5EF4-FFF2-40B4-BE49-F238E27FC236}">
                <a16:creationId xmlns:a16="http://schemas.microsoft.com/office/drawing/2014/main" id="{7E19C819-F598-AE7C-1B41-6682989E3834}"/>
              </a:ext>
            </a:extLst>
          </p:cNvPr>
          <p:cNvSpPr txBox="1"/>
          <p:nvPr/>
        </p:nvSpPr>
        <p:spPr>
          <a:xfrm>
            <a:off x="7358231" y="1237129"/>
            <a:ext cx="184731" cy="276999"/>
          </a:xfrm>
          <a:prstGeom prst="rect">
            <a:avLst/>
          </a:prstGeom>
          <a:noFill/>
        </p:spPr>
        <p:txBody>
          <a:bodyPr wrap="none" rtlCol="0">
            <a:spAutoFit/>
          </a:bodyPr>
          <a:lstStyle/>
          <a:p>
            <a:endParaRPr lang="en-US"/>
          </a:p>
        </p:txBody>
      </p:sp>
      <p:sp>
        <p:nvSpPr>
          <p:cNvPr id="5" name="Footer Placeholder 4">
            <a:extLst>
              <a:ext uri="{FF2B5EF4-FFF2-40B4-BE49-F238E27FC236}">
                <a16:creationId xmlns:a16="http://schemas.microsoft.com/office/drawing/2014/main" id="{6F87F6C8-9216-45A3-9698-1757D9301C3F}"/>
              </a:ext>
            </a:extLst>
          </p:cNvPr>
          <p:cNvSpPr>
            <a:spLocks noGrp="1"/>
          </p:cNvSpPr>
          <p:nvPr>
            <p:ph type="ftr" sz="quarter" idx="11"/>
          </p:nvPr>
        </p:nvSpPr>
        <p:spPr/>
        <p:txBody>
          <a:bodyPr/>
          <a:lstStyle/>
          <a:p>
            <a:pPr>
              <a:defRPr/>
            </a:pPr>
            <a:r>
              <a:rPr lang="en-US"/>
              <a:t>Michael Montemurro, Huawei</a:t>
            </a:r>
            <a:endParaRPr lang="en-US" dirty="0"/>
          </a:p>
        </p:txBody>
      </p:sp>
      <p:sp>
        <p:nvSpPr>
          <p:cNvPr id="6" name="Slide Number Placeholder 5">
            <a:extLst>
              <a:ext uri="{FF2B5EF4-FFF2-40B4-BE49-F238E27FC236}">
                <a16:creationId xmlns:a16="http://schemas.microsoft.com/office/drawing/2014/main" id="{5FA29273-4316-46F0-A451-1A524C7BE46F}"/>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22</a:t>
            </a:fld>
            <a:endParaRPr lang="en-US" dirty="0"/>
          </a:p>
        </p:txBody>
      </p:sp>
      <p:sp>
        <p:nvSpPr>
          <p:cNvPr id="7" name="Date Placeholder 6">
            <a:extLst>
              <a:ext uri="{FF2B5EF4-FFF2-40B4-BE49-F238E27FC236}">
                <a16:creationId xmlns:a16="http://schemas.microsoft.com/office/drawing/2014/main" id="{F3E71AE1-E413-4AA6-8980-7FB52D1B40CE}"/>
              </a:ext>
            </a:extLst>
          </p:cNvPr>
          <p:cNvSpPr>
            <a:spLocks noGrp="1"/>
          </p:cNvSpPr>
          <p:nvPr>
            <p:ph type="dt" sz="half" idx="10"/>
          </p:nvPr>
        </p:nvSpPr>
        <p:spPr/>
        <p:txBody>
          <a:bodyPr/>
          <a:lstStyle/>
          <a:p>
            <a:pPr>
              <a:defRPr/>
            </a:pPr>
            <a:r>
              <a:rPr lang="en-US"/>
              <a:t>July 2025</a:t>
            </a:r>
            <a:endParaRPr lang="en-US" dirty="0"/>
          </a:p>
        </p:txBody>
      </p:sp>
    </p:spTree>
    <p:extLst>
      <p:ext uri="{BB962C8B-B14F-4D97-AF65-F5344CB8AC3E}">
        <p14:creationId xmlns:p14="http://schemas.microsoft.com/office/powerpoint/2010/main" val="2964049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 - 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00B050"/>
                </a:solidFill>
              </a:rPr>
              <a:t>Jan - May 2025 – Publication of 802.11-2024 and roll-in of </a:t>
            </a:r>
            <a:r>
              <a:rPr lang="en-US" altLang="en-US" sz="1800" dirty="0" err="1">
                <a:solidFill>
                  <a:srgbClr val="00B050"/>
                </a:solidFill>
              </a:rPr>
              <a:t>TGbh</a:t>
            </a:r>
            <a:r>
              <a:rPr lang="en-US" altLang="en-US" sz="1800" dirty="0">
                <a:solidFill>
                  <a:srgbClr val="00B050"/>
                </a:solidFill>
              </a:rPr>
              <a:t> and </a:t>
            </a:r>
            <a:r>
              <a:rPr lang="en-US" altLang="en-US" sz="1800" dirty="0" err="1">
                <a:solidFill>
                  <a:srgbClr val="00B050"/>
                </a:solidFill>
              </a:rPr>
              <a:t>TGbe</a:t>
            </a:r>
            <a:endParaRPr lang="en-US" altLang="en-US" sz="1800" dirty="0">
              <a:solidFill>
                <a:srgbClr val="00B050"/>
              </a:solidFill>
            </a:endParaRPr>
          </a:p>
          <a:p>
            <a:pPr>
              <a:lnSpc>
                <a:spcPct val="80000"/>
              </a:lnSpc>
            </a:pPr>
            <a:r>
              <a:rPr lang="en-US" altLang="en-US" sz="1800" dirty="0">
                <a:solidFill>
                  <a:srgbClr val="00B05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9286644B-4568-45A1-AF97-3C05A9671FF0}"/>
              </a:ext>
            </a:extLst>
          </p:cNvPr>
          <p:cNvSpPr>
            <a:spLocks noGrp="1"/>
          </p:cNvSpPr>
          <p:nvPr>
            <p:ph type="ftr" idx="14"/>
          </p:nvPr>
        </p:nvSpPr>
        <p:spPr/>
        <p:txBody>
          <a:bodyPr/>
          <a:lstStyle/>
          <a:p>
            <a:r>
              <a:rPr lang="en-GB"/>
              <a:t>Michael Montemurro, Huawei</a:t>
            </a:r>
            <a:endParaRPr lang="en-GB" dirty="0"/>
          </a:p>
        </p:txBody>
      </p:sp>
      <p:sp>
        <p:nvSpPr>
          <p:cNvPr id="8" name="Slide Number Placeholder 7">
            <a:extLst>
              <a:ext uri="{FF2B5EF4-FFF2-40B4-BE49-F238E27FC236}">
                <a16:creationId xmlns:a16="http://schemas.microsoft.com/office/drawing/2014/main" id="{FAC613A2-1EB5-4179-B367-CF388B649CE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917E4CDF-8F90-4CD4-ABDE-04EF6925938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597454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p:txBody>
          <a:bodyPr/>
          <a:lstStyle/>
          <a:p>
            <a:pPr marL="0" lvl="0" indent="0">
              <a:buNone/>
              <a:tabLst>
                <a:tab pos="457200" algn="l"/>
              </a:tabLst>
            </a:pPr>
            <a:r>
              <a:rPr lang="en-GB" dirty="0">
                <a:latin typeface="Times New Roman" panose="02020603050405020304" pitchFamily="18" charset="0"/>
                <a:ea typeface="Times New Roman" panose="02020603050405020304" pitchFamily="18" charset="0"/>
              </a:rPr>
              <a:t>Authorize </a:t>
            </a:r>
            <a:r>
              <a:rPr lang="en-GB" dirty="0" err="1">
                <a:latin typeface="Times New Roman" panose="02020603050405020304" pitchFamily="18" charset="0"/>
                <a:ea typeface="Times New Roman" panose="02020603050405020304" pitchFamily="18" charset="0"/>
              </a:rPr>
              <a:t>TGmf</a:t>
            </a:r>
            <a:r>
              <a:rPr lang="en-GB" dirty="0">
                <a:latin typeface="Times New Roman" panose="02020603050405020304" pitchFamily="18" charset="0"/>
                <a:ea typeface="Times New Roman" panose="02020603050405020304" pitchFamily="18" charset="0"/>
              </a:rPr>
              <a:t> to hold an ad-hoc meeting on Sept 30, Oct 1-2, 2025 with the preferred venue being Cambridge UK, for the purpose of Letter Ballot comment resolution.</a:t>
            </a:r>
            <a:endParaRPr lang="en-CA" dirty="0">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r>
              <a:rPr lang="en-US" dirty="0">
                <a:latin typeface="Times New Roman" panose="02020603050405020304" pitchFamily="18" charset="0"/>
                <a:ea typeface="Times New Roman" panose="02020603050405020304" pitchFamily="18" charset="0"/>
              </a:rPr>
              <a:t>Moved: Stephen McCann</a:t>
            </a:r>
          </a:p>
          <a:p>
            <a:pPr marL="0" lvl="0" indent="0">
              <a:buNone/>
              <a:tabLst>
                <a:tab pos="457200" algn="l"/>
              </a:tabLst>
            </a:pPr>
            <a:r>
              <a:rPr lang="en-US" dirty="0">
                <a:effectLst/>
                <a:latin typeface="Times New Roman" panose="02020603050405020304" pitchFamily="18" charset="0"/>
                <a:ea typeface="Times New Roman" panose="02020603050405020304" pitchFamily="18" charset="0"/>
              </a:rPr>
              <a:t>Second: Mark Rison</a:t>
            </a:r>
          </a:p>
          <a:p>
            <a:pPr marL="0" lvl="0" indent="0">
              <a:buNone/>
              <a:tabLst>
                <a:tab pos="457200" algn="l"/>
              </a:tabLst>
            </a:pPr>
            <a:r>
              <a:rPr lang="en-US" dirty="0">
                <a:latin typeface="Times New Roman" panose="02020603050405020304" pitchFamily="18" charset="0"/>
                <a:ea typeface="Times New Roman" panose="02020603050405020304" pitchFamily="18" charset="0"/>
              </a:rPr>
              <a:t>Results: Unanimous. Approved.</a:t>
            </a:r>
            <a:endParaRPr lang="en-CA" dirty="0">
              <a:effectLst/>
              <a:latin typeface="Times New Roman" panose="02020603050405020304" pitchFamily="18" charset="0"/>
              <a:ea typeface="Times New Roman" panose="02020603050405020304" pitchFamily="18" charset="0"/>
            </a:endParaRPr>
          </a:p>
          <a:p>
            <a:pPr marL="0" indent="0">
              <a:buNone/>
            </a:pPr>
            <a:r>
              <a:rPr lang="en-GB" b="1"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Adhoc</a:t>
            </a:r>
            <a:r>
              <a:rPr lang="en-CA" dirty="0"/>
              <a:t> Motion</a:t>
            </a:r>
          </a:p>
        </p:txBody>
      </p:sp>
      <p:sp>
        <p:nvSpPr>
          <p:cNvPr id="7" name="Footer Placeholder 6">
            <a:extLst>
              <a:ext uri="{FF2B5EF4-FFF2-40B4-BE49-F238E27FC236}">
                <a16:creationId xmlns:a16="http://schemas.microsoft.com/office/drawing/2014/main" id="{49F0B1F7-DE53-4518-B638-94BF826B1178}"/>
              </a:ext>
            </a:extLst>
          </p:cNvPr>
          <p:cNvSpPr>
            <a:spLocks noGrp="1"/>
          </p:cNvSpPr>
          <p:nvPr>
            <p:ph type="ftr" sz="quarter" idx="11"/>
          </p:nvPr>
        </p:nvSpPr>
        <p:spPr/>
        <p:txBody>
          <a:bodyPr/>
          <a:lstStyle/>
          <a:p>
            <a:pPr>
              <a:defRPr/>
            </a:pPr>
            <a:r>
              <a:rPr lang="en-US"/>
              <a:t>Michael Montemurro, Huawei</a:t>
            </a:r>
            <a:endParaRPr lang="en-US" dirty="0"/>
          </a:p>
        </p:txBody>
      </p:sp>
      <p:sp>
        <p:nvSpPr>
          <p:cNvPr id="8" name="Slide Number Placeholder 7">
            <a:extLst>
              <a:ext uri="{FF2B5EF4-FFF2-40B4-BE49-F238E27FC236}">
                <a16:creationId xmlns:a16="http://schemas.microsoft.com/office/drawing/2014/main" id="{8407DBB0-853F-46E0-A93F-563092DF16F8}"/>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24</a:t>
            </a:fld>
            <a:endParaRPr lang="en-US" dirty="0"/>
          </a:p>
        </p:txBody>
      </p:sp>
      <p:sp>
        <p:nvSpPr>
          <p:cNvPr id="9" name="Date Placeholder 8">
            <a:extLst>
              <a:ext uri="{FF2B5EF4-FFF2-40B4-BE49-F238E27FC236}">
                <a16:creationId xmlns:a16="http://schemas.microsoft.com/office/drawing/2014/main" id="{98BC1361-F3E4-4F5D-9A6A-EF130E992E11}"/>
              </a:ext>
            </a:extLst>
          </p:cNvPr>
          <p:cNvSpPr>
            <a:spLocks noGrp="1"/>
          </p:cNvSpPr>
          <p:nvPr>
            <p:ph type="dt" sz="half" idx="10"/>
          </p:nvPr>
        </p:nvSpPr>
        <p:spPr/>
        <p:txBody>
          <a:bodyPr/>
          <a:lstStyle/>
          <a:p>
            <a:pPr>
              <a:defRPr/>
            </a:pPr>
            <a:r>
              <a:rPr lang="en-US"/>
              <a:t>July 2025</a:t>
            </a:r>
            <a:endParaRPr lang="en-US" dirty="0"/>
          </a:p>
        </p:txBody>
      </p:sp>
    </p:spTree>
    <p:extLst>
      <p:ext uri="{BB962C8B-B14F-4D97-AF65-F5344CB8AC3E}">
        <p14:creationId xmlns:p14="http://schemas.microsoft.com/office/powerpoint/2010/main" val="1066811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8FC81-CBDE-4D8F-A4DB-D80BB6163D42}"/>
              </a:ext>
            </a:extLst>
          </p:cNvPr>
          <p:cNvSpPr>
            <a:spLocks noGrp="1"/>
          </p:cNvSpPr>
          <p:nvPr>
            <p:ph type="ctrTitle"/>
          </p:nvPr>
        </p:nvSpPr>
        <p:spPr/>
        <p:txBody>
          <a:bodyPr/>
          <a:lstStyle/>
          <a:p>
            <a:r>
              <a:rPr lang="en-US"/>
              <a:t>TGbi (Enhanced Data Privacy)</a:t>
            </a:r>
          </a:p>
        </p:txBody>
      </p:sp>
      <p:sp>
        <p:nvSpPr>
          <p:cNvPr id="3" name="Subtitle 2">
            <a:extLst>
              <a:ext uri="{FF2B5EF4-FFF2-40B4-BE49-F238E27FC236}">
                <a16:creationId xmlns:a16="http://schemas.microsoft.com/office/drawing/2014/main" id="{5CBF4667-7F96-4103-A435-0654CD318F44}"/>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6109FE58-E88B-4039-A0FC-545C9CFD9D5F}"/>
              </a:ext>
            </a:extLst>
          </p:cNvPr>
          <p:cNvSpPr>
            <a:spLocks noGrp="1"/>
          </p:cNvSpPr>
          <p:nvPr>
            <p:ph type="ftr" idx="11"/>
          </p:nvPr>
        </p:nvSpPr>
        <p:spPr/>
        <p:txBody>
          <a:bodyPr/>
          <a:lstStyle/>
          <a:p>
            <a:r>
              <a:rPr lang="en-GB"/>
              <a:t>Carol Ansley, Cox</a:t>
            </a:r>
          </a:p>
        </p:txBody>
      </p:sp>
      <p:sp>
        <p:nvSpPr>
          <p:cNvPr id="8" name="Slide Number Placeholder 7">
            <a:extLst>
              <a:ext uri="{FF2B5EF4-FFF2-40B4-BE49-F238E27FC236}">
                <a16:creationId xmlns:a16="http://schemas.microsoft.com/office/drawing/2014/main" id="{AC8AD814-6F3C-4D83-A39B-91C7A40D2DCA}"/>
              </a:ext>
            </a:extLst>
          </p:cNvPr>
          <p:cNvSpPr>
            <a:spLocks noGrp="1"/>
          </p:cNvSpPr>
          <p:nvPr>
            <p:ph type="sldNum" idx="12"/>
          </p:nvPr>
        </p:nvSpPr>
        <p:spPr/>
        <p:txBody>
          <a:bodyPr/>
          <a:lstStyle/>
          <a:p>
            <a:r>
              <a:rPr lang="en-GB"/>
              <a:t>Slide </a:t>
            </a:r>
            <a:fld id="{DE40C9FC-4879-4F20-9ECA-A574A90476B7}" type="slidenum">
              <a:rPr lang="en-GB" smtClean="0"/>
              <a:pPr/>
              <a:t>25</a:t>
            </a:fld>
            <a:endParaRPr lang="en-GB"/>
          </a:p>
        </p:txBody>
      </p:sp>
      <p:sp>
        <p:nvSpPr>
          <p:cNvPr id="9" name="Date Placeholder 8">
            <a:extLst>
              <a:ext uri="{FF2B5EF4-FFF2-40B4-BE49-F238E27FC236}">
                <a16:creationId xmlns:a16="http://schemas.microsoft.com/office/drawing/2014/main" id="{BEA7DAD1-B352-45D4-8FC8-BA2FF69378F9}"/>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3919735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6941-8E42-489E-823E-8EF67FE64EAA}"/>
              </a:ext>
            </a:extLst>
          </p:cNvPr>
          <p:cNvSpPr>
            <a:spLocks noGrp="1"/>
          </p:cNvSpPr>
          <p:nvPr>
            <p:ph type="ctrTitle"/>
          </p:nvPr>
        </p:nvSpPr>
        <p:spPr/>
        <p:txBody>
          <a:bodyPr/>
          <a:lstStyle/>
          <a:p>
            <a:r>
              <a:rPr lang="en-US"/>
              <a:t>TGbn (Ultra High Reliability)</a:t>
            </a:r>
          </a:p>
        </p:txBody>
      </p:sp>
      <p:sp>
        <p:nvSpPr>
          <p:cNvPr id="3" name="Subtitle 2">
            <a:extLst>
              <a:ext uri="{FF2B5EF4-FFF2-40B4-BE49-F238E27FC236}">
                <a16:creationId xmlns:a16="http://schemas.microsoft.com/office/drawing/2014/main" id="{E0FF8A30-AABD-4FED-B84C-EFE5031C7A7B}"/>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FFD623EF-FED0-496B-A520-FF92C3FB8E90}"/>
              </a:ext>
            </a:extLst>
          </p:cNvPr>
          <p:cNvSpPr>
            <a:spLocks noGrp="1"/>
          </p:cNvSpPr>
          <p:nvPr>
            <p:ph type="ftr" idx="11"/>
          </p:nvPr>
        </p:nvSpPr>
        <p:spPr/>
        <p:txBody>
          <a:bodyPr/>
          <a:lstStyle/>
          <a:p>
            <a:r>
              <a:rPr lang="en-GB"/>
              <a:t>Alfred Asterjadhi, Qualcomm</a:t>
            </a:r>
          </a:p>
        </p:txBody>
      </p:sp>
      <p:sp>
        <p:nvSpPr>
          <p:cNvPr id="8" name="Slide Number Placeholder 7">
            <a:extLst>
              <a:ext uri="{FF2B5EF4-FFF2-40B4-BE49-F238E27FC236}">
                <a16:creationId xmlns:a16="http://schemas.microsoft.com/office/drawing/2014/main" id="{83D4F480-41B8-40E4-9875-A6F34DA9E602}"/>
              </a:ext>
            </a:extLst>
          </p:cNvPr>
          <p:cNvSpPr>
            <a:spLocks noGrp="1"/>
          </p:cNvSpPr>
          <p:nvPr>
            <p:ph type="sldNum" idx="12"/>
          </p:nvPr>
        </p:nvSpPr>
        <p:spPr/>
        <p:txBody>
          <a:bodyPr/>
          <a:lstStyle/>
          <a:p>
            <a:r>
              <a:rPr lang="en-GB"/>
              <a:t>Slide </a:t>
            </a:r>
            <a:fld id="{DE40C9FC-4879-4F20-9ECA-A574A90476B7}" type="slidenum">
              <a:rPr lang="en-GB" smtClean="0"/>
              <a:pPr/>
              <a:t>26</a:t>
            </a:fld>
            <a:endParaRPr lang="en-GB"/>
          </a:p>
        </p:txBody>
      </p:sp>
      <p:sp>
        <p:nvSpPr>
          <p:cNvPr id="9" name="Date Placeholder 8">
            <a:extLst>
              <a:ext uri="{FF2B5EF4-FFF2-40B4-BE49-F238E27FC236}">
                <a16:creationId xmlns:a16="http://schemas.microsoft.com/office/drawing/2014/main" id="{FFBCE7AC-D02C-4E66-AF56-804F59AEFF75}"/>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1415218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EF13-9FB5-42EF-8EA3-7C83F067B155}"/>
              </a:ext>
            </a:extLst>
          </p:cNvPr>
          <p:cNvSpPr>
            <a:spLocks noGrp="1"/>
          </p:cNvSpPr>
          <p:nvPr>
            <p:ph type="ctrTitle"/>
          </p:nvPr>
        </p:nvSpPr>
        <p:spPr/>
        <p:txBody>
          <a:bodyPr/>
          <a:lstStyle/>
          <a:p>
            <a:r>
              <a:rPr lang="en-US"/>
              <a:t>TGbp (Ambient Power)</a:t>
            </a:r>
          </a:p>
        </p:txBody>
      </p:sp>
      <p:sp>
        <p:nvSpPr>
          <p:cNvPr id="3" name="Subtitle 2">
            <a:extLst>
              <a:ext uri="{FF2B5EF4-FFF2-40B4-BE49-F238E27FC236}">
                <a16:creationId xmlns:a16="http://schemas.microsoft.com/office/drawing/2014/main" id="{99AC32CD-A14C-4B42-9470-82FF3603D3CA}"/>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6C7BD2FC-7667-43DC-86EF-17E3F426FA8D}"/>
              </a:ext>
            </a:extLst>
          </p:cNvPr>
          <p:cNvSpPr>
            <a:spLocks noGrp="1"/>
          </p:cNvSpPr>
          <p:nvPr>
            <p:ph type="ftr" idx="11"/>
          </p:nvPr>
        </p:nvSpPr>
        <p:spPr/>
        <p:txBody>
          <a:bodyPr/>
          <a:lstStyle/>
          <a:p>
            <a:r>
              <a:rPr lang="en-GB"/>
              <a:t>Bo Sun, Sanechips</a:t>
            </a:r>
          </a:p>
        </p:txBody>
      </p:sp>
      <p:sp>
        <p:nvSpPr>
          <p:cNvPr id="8" name="Slide Number Placeholder 7">
            <a:extLst>
              <a:ext uri="{FF2B5EF4-FFF2-40B4-BE49-F238E27FC236}">
                <a16:creationId xmlns:a16="http://schemas.microsoft.com/office/drawing/2014/main" id="{CEEB1545-354B-4BF8-8154-C5C116E19E0A}"/>
              </a:ext>
            </a:extLst>
          </p:cNvPr>
          <p:cNvSpPr>
            <a:spLocks noGrp="1"/>
          </p:cNvSpPr>
          <p:nvPr>
            <p:ph type="sldNum" idx="12"/>
          </p:nvPr>
        </p:nvSpPr>
        <p:spPr/>
        <p:txBody>
          <a:bodyPr/>
          <a:lstStyle/>
          <a:p>
            <a:r>
              <a:rPr lang="en-GB"/>
              <a:t>Slide </a:t>
            </a:r>
            <a:fld id="{DE40C9FC-4879-4F20-9ECA-A574A90476B7}" type="slidenum">
              <a:rPr lang="en-GB" smtClean="0"/>
              <a:pPr/>
              <a:t>27</a:t>
            </a:fld>
            <a:endParaRPr lang="en-GB"/>
          </a:p>
        </p:txBody>
      </p:sp>
      <p:sp>
        <p:nvSpPr>
          <p:cNvPr id="9" name="Date Placeholder 8">
            <a:extLst>
              <a:ext uri="{FF2B5EF4-FFF2-40B4-BE49-F238E27FC236}">
                <a16:creationId xmlns:a16="http://schemas.microsoft.com/office/drawing/2014/main" id="{D7DF0E78-DBCB-40AE-9948-A6817819B900}"/>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9744398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CA1DB-E205-49AD-AB8F-D8F95BF9AE5F}"/>
              </a:ext>
            </a:extLst>
          </p:cNvPr>
          <p:cNvSpPr>
            <a:spLocks noGrp="1"/>
          </p:cNvSpPr>
          <p:nvPr>
            <p:ph type="ctrTitle"/>
          </p:nvPr>
        </p:nvSpPr>
        <p:spPr/>
        <p:txBody>
          <a:bodyPr/>
          <a:lstStyle/>
          <a:p>
            <a:r>
              <a:rPr lang="en-US"/>
              <a:t>TGbq (Integrated mmWave)</a:t>
            </a:r>
          </a:p>
        </p:txBody>
      </p:sp>
      <p:sp>
        <p:nvSpPr>
          <p:cNvPr id="3" name="Subtitle 2">
            <a:extLst>
              <a:ext uri="{FF2B5EF4-FFF2-40B4-BE49-F238E27FC236}">
                <a16:creationId xmlns:a16="http://schemas.microsoft.com/office/drawing/2014/main" id="{96503E0B-FA5A-42F3-95DB-7CAD06DDF783}"/>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78EFD483-AA3E-4910-B952-4414FE7B8116}"/>
              </a:ext>
            </a:extLst>
          </p:cNvPr>
          <p:cNvSpPr>
            <a:spLocks noGrp="1"/>
          </p:cNvSpPr>
          <p:nvPr>
            <p:ph type="ftr" idx="11"/>
          </p:nvPr>
        </p:nvSpPr>
        <p:spPr/>
        <p:txBody>
          <a:bodyPr/>
          <a:lstStyle/>
          <a:p>
            <a:r>
              <a:rPr lang="en-GB"/>
              <a:t>Edward Au, Huawei</a:t>
            </a:r>
          </a:p>
        </p:txBody>
      </p:sp>
      <p:sp>
        <p:nvSpPr>
          <p:cNvPr id="8" name="Slide Number Placeholder 7">
            <a:extLst>
              <a:ext uri="{FF2B5EF4-FFF2-40B4-BE49-F238E27FC236}">
                <a16:creationId xmlns:a16="http://schemas.microsoft.com/office/drawing/2014/main" id="{D0B92046-A32D-489B-862B-A6F566E5BBD7}"/>
              </a:ext>
            </a:extLst>
          </p:cNvPr>
          <p:cNvSpPr>
            <a:spLocks noGrp="1"/>
          </p:cNvSpPr>
          <p:nvPr>
            <p:ph type="sldNum" idx="12"/>
          </p:nvPr>
        </p:nvSpPr>
        <p:spPr/>
        <p:txBody>
          <a:bodyPr/>
          <a:lstStyle/>
          <a:p>
            <a:r>
              <a:rPr lang="en-GB"/>
              <a:t>Slide </a:t>
            </a:r>
            <a:fld id="{DE40C9FC-4879-4F20-9ECA-A574A90476B7}" type="slidenum">
              <a:rPr lang="en-GB" smtClean="0"/>
              <a:pPr/>
              <a:t>28</a:t>
            </a:fld>
            <a:endParaRPr lang="en-GB"/>
          </a:p>
        </p:txBody>
      </p:sp>
      <p:sp>
        <p:nvSpPr>
          <p:cNvPr id="9" name="Date Placeholder 8">
            <a:extLst>
              <a:ext uri="{FF2B5EF4-FFF2-40B4-BE49-F238E27FC236}">
                <a16:creationId xmlns:a16="http://schemas.microsoft.com/office/drawing/2014/main" id="{0662AAC1-FE41-4DD4-83EC-11612DFBAD00}"/>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3568068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43D6-4CF5-4526-81CE-C981F9F9B03F}"/>
              </a:ext>
            </a:extLst>
          </p:cNvPr>
          <p:cNvSpPr>
            <a:spLocks noGrp="1"/>
          </p:cNvSpPr>
          <p:nvPr>
            <p:ph type="ctrTitle"/>
          </p:nvPr>
        </p:nvSpPr>
        <p:spPr/>
        <p:txBody>
          <a:bodyPr/>
          <a:lstStyle/>
          <a:p>
            <a:r>
              <a:rPr lang="en-US"/>
              <a:t>TGbr (Enhanced Light Communications)</a:t>
            </a:r>
          </a:p>
        </p:txBody>
      </p:sp>
      <p:sp>
        <p:nvSpPr>
          <p:cNvPr id="3" name="Subtitle 2">
            <a:extLst>
              <a:ext uri="{FF2B5EF4-FFF2-40B4-BE49-F238E27FC236}">
                <a16:creationId xmlns:a16="http://schemas.microsoft.com/office/drawing/2014/main" id="{C726D77B-ED7F-4DED-B7EB-4050E2A954FF}"/>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870A865F-0781-4B45-A38C-ADACA79EF685}"/>
              </a:ext>
            </a:extLst>
          </p:cNvPr>
          <p:cNvSpPr>
            <a:spLocks noGrp="1"/>
          </p:cNvSpPr>
          <p:nvPr>
            <p:ph type="ftr" idx="11"/>
          </p:nvPr>
        </p:nvSpPr>
        <p:spPr/>
        <p:txBody>
          <a:bodyPr/>
          <a:lstStyle/>
          <a:p>
            <a:r>
              <a:rPr lang="en-US"/>
              <a:t>Nikola Serafimovski, University of Cambridge</a:t>
            </a:r>
            <a:endParaRPr lang="en-GB"/>
          </a:p>
        </p:txBody>
      </p:sp>
      <p:sp>
        <p:nvSpPr>
          <p:cNvPr id="8" name="Slide Number Placeholder 7">
            <a:extLst>
              <a:ext uri="{FF2B5EF4-FFF2-40B4-BE49-F238E27FC236}">
                <a16:creationId xmlns:a16="http://schemas.microsoft.com/office/drawing/2014/main" id="{36CB4789-0E88-4E70-A36B-16215B8BCFFA}"/>
              </a:ext>
            </a:extLst>
          </p:cNvPr>
          <p:cNvSpPr>
            <a:spLocks noGrp="1"/>
          </p:cNvSpPr>
          <p:nvPr>
            <p:ph type="sldNum" idx="12"/>
          </p:nvPr>
        </p:nvSpPr>
        <p:spPr/>
        <p:txBody>
          <a:bodyPr/>
          <a:lstStyle/>
          <a:p>
            <a:r>
              <a:rPr lang="en-GB"/>
              <a:t>Slide </a:t>
            </a:r>
            <a:fld id="{DE40C9FC-4879-4F20-9ECA-A574A90476B7}" type="slidenum">
              <a:rPr lang="en-GB" smtClean="0"/>
              <a:pPr/>
              <a:t>29</a:t>
            </a:fld>
            <a:endParaRPr lang="en-GB"/>
          </a:p>
        </p:txBody>
      </p:sp>
      <p:sp>
        <p:nvSpPr>
          <p:cNvPr id="9" name="Date Placeholder 8">
            <a:extLst>
              <a:ext uri="{FF2B5EF4-FFF2-40B4-BE49-F238E27FC236}">
                <a16:creationId xmlns:a16="http://schemas.microsoft.com/office/drawing/2014/main" id="{1AFC2133-6192-4300-91C8-92D018CF5508}"/>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76330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Closing Report (July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2025-07-29</a:t>
            </a:r>
          </a:p>
        </p:txBody>
      </p:sp>
      <p:graphicFrame>
        <p:nvGraphicFramePr>
          <p:cNvPr id="3075" name="Object 3"/>
          <p:cNvGraphicFramePr>
            <a:graphicFrameLocks noChangeAspect="1"/>
          </p:cNvGraphicFramePr>
          <p:nvPr>
            <p:extLst>
              <p:ext uri="{D42A27DB-BD31-4B8C-83A1-F6EECF244321}">
                <p14:modId xmlns:p14="http://schemas.microsoft.com/office/powerpoint/2010/main" val="1990149993"/>
              </p:ext>
            </p:extLst>
          </p:nvPr>
        </p:nvGraphicFramePr>
        <p:xfrm>
          <a:off x="1066800" y="2352675"/>
          <a:ext cx="9877425" cy="2397125"/>
        </p:xfrm>
        <a:graphic>
          <a:graphicData uri="http://schemas.openxmlformats.org/presentationml/2006/ole">
            <mc:AlternateContent xmlns:mc="http://schemas.openxmlformats.org/markup-compatibility/2006">
              <mc:Choice xmlns:v="urn:schemas-microsoft-com:vml" Requires="v">
                <p:oleObj spid="_x0000_s2050" name="Document" r:id="rId4" imgW="10459112" imgH="2539701" progId="Word.Document.8">
                  <p:embed/>
                </p:oleObj>
              </mc:Choice>
              <mc:Fallback>
                <p:oleObj name="Document" r:id="rId4" imgW="10459112" imgH="2539701" progId="Word.Document.8">
                  <p:embed/>
                  <p:pic>
                    <p:nvPicPr>
                      <p:cNvPr id="3075" name="Object 3"/>
                      <p:cNvPicPr>
                        <a:picLocks noChangeAspect="1" noChangeArrowheads="1"/>
                      </p:cNvPicPr>
                      <p:nvPr/>
                    </p:nvPicPr>
                    <p:blipFill>
                      <a:blip r:embed="rId5"/>
                      <a:srcRect/>
                      <a:stretch>
                        <a:fillRect/>
                      </a:stretch>
                    </p:blipFill>
                    <p:spPr bwMode="auto">
                      <a:xfrm>
                        <a:off x="1066800" y="2352675"/>
                        <a:ext cx="9877425" cy="2397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C9591A4B-45B1-40ED-A1D7-34EEDB78F40C}"/>
              </a:ext>
            </a:extLst>
          </p:cNvPr>
          <p:cNvSpPr>
            <a:spLocks noGrp="1"/>
          </p:cNvSpPr>
          <p:nvPr>
            <p:ph type="ftr" idx="11"/>
          </p:nvPr>
        </p:nvSpPr>
        <p:spPr/>
        <p:txBody>
          <a:bodyPr/>
          <a:lstStyle/>
          <a:p>
            <a:r>
              <a:rPr lang="en-GB"/>
              <a:t>Emily Qi, Self</a:t>
            </a:r>
          </a:p>
        </p:txBody>
      </p:sp>
      <p:sp>
        <p:nvSpPr>
          <p:cNvPr id="3" name="Slide Number Placeholder 2">
            <a:extLst>
              <a:ext uri="{FF2B5EF4-FFF2-40B4-BE49-F238E27FC236}">
                <a16:creationId xmlns:a16="http://schemas.microsoft.com/office/drawing/2014/main" id="{259EB9B3-90F4-4D19-9871-8A3312C6A3A1}"/>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
        <p:nvSpPr>
          <p:cNvPr id="4" name="Date Placeholder 3">
            <a:extLst>
              <a:ext uri="{FF2B5EF4-FFF2-40B4-BE49-F238E27FC236}">
                <a16:creationId xmlns:a16="http://schemas.microsoft.com/office/drawing/2014/main" id="{703D5850-0051-45D7-A0C9-4962FF29F5DF}"/>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450607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5CD76-C7D9-4A9D-93E7-C6753ADE4365}"/>
              </a:ext>
            </a:extLst>
          </p:cNvPr>
          <p:cNvSpPr>
            <a:spLocks noGrp="1"/>
          </p:cNvSpPr>
          <p:nvPr>
            <p:ph type="ctrTitle"/>
          </p:nvPr>
        </p:nvSpPr>
        <p:spPr/>
        <p:txBody>
          <a:bodyPr/>
          <a:lstStyle/>
          <a:p>
            <a:r>
              <a:rPr lang="en-US"/>
              <a:t>PQC SG (Post Quantum Cryptography)</a:t>
            </a:r>
          </a:p>
        </p:txBody>
      </p:sp>
      <p:sp>
        <p:nvSpPr>
          <p:cNvPr id="3" name="Subtitle 2">
            <a:extLst>
              <a:ext uri="{FF2B5EF4-FFF2-40B4-BE49-F238E27FC236}">
                <a16:creationId xmlns:a16="http://schemas.microsoft.com/office/drawing/2014/main" id="{1E65C6D4-1BC2-47BB-B2E3-E34CDA657764}"/>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DB39EF45-AB1E-457B-90D3-465724FCABA5}"/>
              </a:ext>
            </a:extLst>
          </p:cNvPr>
          <p:cNvSpPr>
            <a:spLocks noGrp="1"/>
          </p:cNvSpPr>
          <p:nvPr>
            <p:ph type="ftr" idx="11"/>
          </p:nvPr>
        </p:nvSpPr>
        <p:spPr/>
        <p:txBody>
          <a:bodyPr/>
          <a:lstStyle/>
          <a:p>
            <a:r>
              <a:rPr lang="en-GB"/>
              <a:t>Stephen Orr, Cisco</a:t>
            </a:r>
          </a:p>
        </p:txBody>
      </p:sp>
      <p:sp>
        <p:nvSpPr>
          <p:cNvPr id="8" name="Slide Number Placeholder 7">
            <a:extLst>
              <a:ext uri="{FF2B5EF4-FFF2-40B4-BE49-F238E27FC236}">
                <a16:creationId xmlns:a16="http://schemas.microsoft.com/office/drawing/2014/main" id="{DB6592EA-E2E8-4A77-A47E-EB9060695994}"/>
              </a:ext>
            </a:extLst>
          </p:cNvPr>
          <p:cNvSpPr>
            <a:spLocks noGrp="1"/>
          </p:cNvSpPr>
          <p:nvPr>
            <p:ph type="sldNum" idx="12"/>
          </p:nvPr>
        </p:nvSpPr>
        <p:spPr/>
        <p:txBody>
          <a:bodyPr/>
          <a:lstStyle/>
          <a:p>
            <a:r>
              <a:rPr lang="en-GB"/>
              <a:t>Slide </a:t>
            </a:r>
            <a:fld id="{DE40C9FC-4879-4F20-9ECA-A574A90476B7}" type="slidenum">
              <a:rPr lang="en-GB" smtClean="0"/>
              <a:pPr/>
              <a:t>30</a:t>
            </a:fld>
            <a:endParaRPr lang="en-GB"/>
          </a:p>
        </p:txBody>
      </p:sp>
      <p:sp>
        <p:nvSpPr>
          <p:cNvPr id="9" name="Date Placeholder 8">
            <a:extLst>
              <a:ext uri="{FF2B5EF4-FFF2-40B4-BE49-F238E27FC236}">
                <a16:creationId xmlns:a16="http://schemas.microsoft.com/office/drawing/2014/main" id="{89E130DB-94CE-4254-93C5-868D52C24C0D}"/>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36603998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96890-DFA6-4081-82B6-BD21E3ADF5C9}"/>
              </a:ext>
            </a:extLst>
          </p:cNvPr>
          <p:cNvSpPr>
            <a:spLocks noGrp="1"/>
          </p:cNvSpPr>
          <p:nvPr>
            <p:ph type="ctrTitle"/>
          </p:nvPr>
        </p:nvSpPr>
        <p:spPr/>
        <p:txBody>
          <a:bodyPr/>
          <a:lstStyle/>
          <a:p>
            <a:r>
              <a:rPr lang="en-US"/>
              <a:t>AUTO TIG (Automotive)</a:t>
            </a:r>
          </a:p>
        </p:txBody>
      </p:sp>
      <p:sp>
        <p:nvSpPr>
          <p:cNvPr id="3" name="Subtitle 2">
            <a:extLst>
              <a:ext uri="{FF2B5EF4-FFF2-40B4-BE49-F238E27FC236}">
                <a16:creationId xmlns:a16="http://schemas.microsoft.com/office/drawing/2014/main" id="{87C0330E-A645-44B5-97D2-0EBEB1E899E3}"/>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AEE20DE8-6BB2-4978-AF91-8082B37EC2F9}"/>
              </a:ext>
            </a:extLst>
          </p:cNvPr>
          <p:cNvSpPr>
            <a:spLocks noGrp="1"/>
          </p:cNvSpPr>
          <p:nvPr>
            <p:ph type="ftr" idx="11"/>
          </p:nvPr>
        </p:nvSpPr>
        <p:spPr/>
        <p:txBody>
          <a:bodyPr/>
          <a:lstStyle/>
          <a:p>
            <a:r>
              <a:rPr lang="en-GB"/>
              <a:t>Jim Lansford, Farafir SRL</a:t>
            </a:r>
          </a:p>
        </p:txBody>
      </p:sp>
      <p:sp>
        <p:nvSpPr>
          <p:cNvPr id="8" name="Slide Number Placeholder 7">
            <a:extLst>
              <a:ext uri="{FF2B5EF4-FFF2-40B4-BE49-F238E27FC236}">
                <a16:creationId xmlns:a16="http://schemas.microsoft.com/office/drawing/2014/main" id="{2994FFCC-AD3B-4D9B-9C09-241F4C2A3935}"/>
              </a:ext>
            </a:extLst>
          </p:cNvPr>
          <p:cNvSpPr>
            <a:spLocks noGrp="1"/>
          </p:cNvSpPr>
          <p:nvPr>
            <p:ph type="sldNum" idx="12"/>
          </p:nvPr>
        </p:nvSpPr>
        <p:spPr/>
        <p:txBody>
          <a:bodyPr/>
          <a:lstStyle/>
          <a:p>
            <a:r>
              <a:rPr lang="en-GB"/>
              <a:t>Slide </a:t>
            </a:r>
            <a:fld id="{DE40C9FC-4879-4F20-9ECA-A574A90476B7}" type="slidenum">
              <a:rPr lang="en-GB" smtClean="0"/>
              <a:pPr/>
              <a:t>31</a:t>
            </a:fld>
            <a:endParaRPr lang="en-GB"/>
          </a:p>
        </p:txBody>
      </p:sp>
      <p:sp>
        <p:nvSpPr>
          <p:cNvPr id="9" name="Date Placeholder 8">
            <a:extLst>
              <a:ext uri="{FF2B5EF4-FFF2-40B4-BE49-F238E27FC236}">
                <a16:creationId xmlns:a16="http://schemas.microsoft.com/office/drawing/2014/main" id="{F871C421-5E60-475E-A66F-723440F41B7C}"/>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35566295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E3F51-80CE-466D-BDE5-73FA1E652896}"/>
              </a:ext>
            </a:extLst>
          </p:cNvPr>
          <p:cNvSpPr>
            <a:spLocks noGrp="1"/>
          </p:cNvSpPr>
          <p:nvPr>
            <p:ph type="ctrTitle"/>
          </p:nvPr>
        </p:nvSpPr>
        <p:spPr/>
        <p:txBody>
          <a:bodyPr/>
          <a:lstStyle/>
          <a:p>
            <a:r>
              <a:rPr lang="en-US"/>
              <a:t>WFA liaison</a:t>
            </a:r>
          </a:p>
        </p:txBody>
      </p:sp>
      <p:sp>
        <p:nvSpPr>
          <p:cNvPr id="3" name="Subtitle 2">
            <a:extLst>
              <a:ext uri="{FF2B5EF4-FFF2-40B4-BE49-F238E27FC236}">
                <a16:creationId xmlns:a16="http://schemas.microsoft.com/office/drawing/2014/main" id="{EF147A61-3207-4B88-9D4C-0CF74E3BDDE7}"/>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75CF2A0B-CC5D-43A6-9209-6437DE41DDBC}"/>
              </a:ext>
            </a:extLst>
          </p:cNvPr>
          <p:cNvSpPr>
            <a:spLocks noGrp="1"/>
          </p:cNvSpPr>
          <p:nvPr>
            <p:ph type="ftr" idx="11"/>
          </p:nvPr>
        </p:nvSpPr>
        <p:spPr/>
        <p:txBody>
          <a:bodyPr/>
          <a:lstStyle/>
          <a:p>
            <a:r>
              <a:rPr lang="en-GB"/>
              <a:t>Srinivas Kandala, Samsung</a:t>
            </a:r>
          </a:p>
        </p:txBody>
      </p:sp>
      <p:sp>
        <p:nvSpPr>
          <p:cNvPr id="8" name="Slide Number Placeholder 7">
            <a:extLst>
              <a:ext uri="{FF2B5EF4-FFF2-40B4-BE49-F238E27FC236}">
                <a16:creationId xmlns:a16="http://schemas.microsoft.com/office/drawing/2014/main" id="{8D3A689E-379F-4283-82DF-CE77FE14CD48}"/>
              </a:ext>
            </a:extLst>
          </p:cNvPr>
          <p:cNvSpPr>
            <a:spLocks noGrp="1"/>
          </p:cNvSpPr>
          <p:nvPr>
            <p:ph type="sldNum" idx="12"/>
          </p:nvPr>
        </p:nvSpPr>
        <p:spPr/>
        <p:txBody>
          <a:bodyPr/>
          <a:lstStyle/>
          <a:p>
            <a:r>
              <a:rPr lang="en-GB"/>
              <a:t>Slide </a:t>
            </a:r>
            <a:fld id="{DE40C9FC-4879-4F20-9ECA-A574A90476B7}" type="slidenum">
              <a:rPr lang="en-GB" smtClean="0"/>
              <a:pPr/>
              <a:t>32</a:t>
            </a:fld>
            <a:endParaRPr lang="en-GB"/>
          </a:p>
        </p:txBody>
      </p:sp>
      <p:sp>
        <p:nvSpPr>
          <p:cNvPr id="9" name="Date Placeholder 8">
            <a:extLst>
              <a:ext uri="{FF2B5EF4-FFF2-40B4-BE49-F238E27FC236}">
                <a16:creationId xmlns:a16="http://schemas.microsoft.com/office/drawing/2014/main" id="{FABFE2BE-9B2A-4576-A8BF-23CC385B78F6}"/>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1827915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noFill/>
        </p:spPr>
        <p:txBody>
          <a:bodyPr/>
          <a:lstStyle/>
          <a:p>
            <a:r>
              <a:rPr lang="en-US" dirty="0"/>
              <a:t>IEEE 802.11-IETF Liaison Report</a:t>
            </a:r>
          </a:p>
        </p:txBody>
      </p:sp>
      <p:sp>
        <p:nvSpPr>
          <p:cNvPr id="2054" name="Rectangle 6"/>
          <p:cNvSpPr>
            <a:spLocks noGrp="1" noChangeArrowheads="1"/>
          </p:cNvSpPr>
          <p:nvPr>
            <p:ph type="body" idx="1"/>
          </p:nvPr>
        </p:nvSpPr>
        <p:spPr>
          <a:xfrm>
            <a:off x="2209800" y="1524000"/>
            <a:ext cx="7772400" cy="381000"/>
          </a:xfrm>
          <a:noFill/>
        </p:spPr>
        <p:txBody>
          <a:bodyPr/>
          <a:lstStyle/>
          <a:p>
            <a:pPr algn="ctr">
              <a:lnSpc>
                <a:spcPct val="90000"/>
              </a:lnSpc>
              <a:buFontTx/>
              <a:buNone/>
            </a:pPr>
            <a:r>
              <a:rPr lang="en-US" sz="2000" dirty="0"/>
              <a:t>Date:</a:t>
            </a:r>
            <a:r>
              <a:rPr lang="en-US" sz="2000" b="0" dirty="0"/>
              <a:t> 2025-07-30</a:t>
            </a:r>
          </a:p>
        </p:txBody>
      </p:sp>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055" name="Object 11"/>
          <p:cNvGraphicFramePr>
            <a:graphicFrameLocks noChangeAspect="1"/>
          </p:cNvGraphicFramePr>
          <p:nvPr>
            <p:extLst>
              <p:ext uri="{D42A27DB-BD31-4B8C-83A1-F6EECF244321}">
                <p14:modId xmlns:p14="http://schemas.microsoft.com/office/powerpoint/2010/main" val="2821472224"/>
              </p:ext>
            </p:extLst>
          </p:nvPr>
        </p:nvGraphicFramePr>
        <p:xfrm>
          <a:off x="2371726" y="2520951"/>
          <a:ext cx="7191375" cy="925513"/>
        </p:xfrm>
        <a:graphic>
          <a:graphicData uri="http://schemas.openxmlformats.org/presentationml/2006/ole">
            <mc:AlternateContent xmlns:mc="http://schemas.openxmlformats.org/markup-compatibility/2006">
              <mc:Choice xmlns:v="urn:schemas-microsoft-com:vml" Requires="v">
                <p:oleObj spid="_x0000_s5122" name="Document" r:id="rId4" imgW="8255000" imgH="1066800" progId="Word.Document.8">
                  <p:embed/>
                </p:oleObj>
              </mc:Choice>
              <mc:Fallback>
                <p:oleObj name="Document" r:id="rId4" imgW="8255000" imgH="1066800" progId="Word.Document.8">
                  <p:embed/>
                  <p:pic>
                    <p:nvPicPr>
                      <p:cNvPr id="2055" name="Object 11"/>
                      <p:cNvPicPr>
                        <a:picLocks noChangeAspect="1" noChangeArrowheads="1"/>
                      </p:cNvPicPr>
                      <p:nvPr/>
                    </p:nvPicPr>
                    <p:blipFill>
                      <a:blip r:embed="rId5"/>
                      <a:srcRect/>
                      <a:stretch>
                        <a:fillRect/>
                      </a:stretch>
                    </p:blipFill>
                    <p:spPr bwMode="auto">
                      <a:xfrm>
                        <a:off x="2371726" y="2520951"/>
                        <a:ext cx="7191375" cy="925513"/>
                      </a:xfrm>
                      <a:prstGeom prst="rect">
                        <a:avLst/>
                      </a:prstGeom>
                      <a:noFill/>
                      <a:ln>
                        <a:noFill/>
                      </a:ln>
                      <a:effectLst/>
                    </p:spPr>
                  </p:pic>
                </p:oleObj>
              </mc:Fallback>
            </mc:AlternateContent>
          </a:graphicData>
        </a:graphic>
      </p:graphicFrame>
      <p:sp>
        <p:nvSpPr>
          <p:cNvPr id="2" name="Footer Placeholder 1">
            <a:extLst>
              <a:ext uri="{FF2B5EF4-FFF2-40B4-BE49-F238E27FC236}">
                <a16:creationId xmlns:a16="http://schemas.microsoft.com/office/drawing/2014/main" id="{BE809FDA-7127-4210-8BAE-9FA8A90E0CC0}"/>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D60E296D-3B86-40D2-A36C-D31DD124124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4" name="Date Placeholder 3">
            <a:extLst>
              <a:ext uri="{FF2B5EF4-FFF2-40B4-BE49-F238E27FC236}">
                <a16:creationId xmlns:a16="http://schemas.microsoft.com/office/drawing/2014/main" id="{A43BA55A-AF9B-4492-9DEC-C1579F38270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9224847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noFill/>
        </p:spPr>
        <p:txBody>
          <a:bodyPr/>
          <a:lstStyle/>
          <a:p>
            <a:pPr>
              <a:buFontTx/>
              <a:buNone/>
            </a:pPr>
            <a:r>
              <a:rPr lang="en-US" dirty="0"/>
              <a:t>	This presentation contains the IEEE 802.11 – IETF liaison report for July 2025.</a:t>
            </a:r>
          </a:p>
        </p:txBody>
      </p:sp>
      <p:sp>
        <p:nvSpPr>
          <p:cNvPr id="2" name="Footer Placeholder 1">
            <a:extLst>
              <a:ext uri="{FF2B5EF4-FFF2-40B4-BE49-F238E27FC236}">
                <a16:creationId xmlns:a16="http://schemas.microsoft.com/office/drawing/2014/main" id="{24E9B2E5-B2E4-45E5-A014-4ABC2949094B}"/>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34B01BBC-D1B2-4AB8-818A-B6AEE9C2D7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4" name="Date Placeholder 3">
            <a:extLst>
              <a:ext uri="{FF2B5EF4-FFF2-40B4-BE49-F238E27FC236}">
                <a16:creationId xmlns:a16="http://schemas.microsoft.com/office/drawing/2014/main" id="{32439925-91EC-4059-918F-B1B6ABF75A4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6234956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Meetings</a:t>
            </a:r>
          </a:p>
        </p:txBody>
      </p:sp>
      <p:sp>
        <p:nvSpPr>
          <p:cNvPr id="20486" name="Rectangle 3"/>
          <p:cNvSpPr>
            <a:spLocks noGrp="1" noChangeArrowheads="1"/>
          </p:cNvSpPr>
          <p:nvPr>
            <p:ph idx="1"/>
          </p:nvPr>
        </p:nvSpPr>
        <p:spPr>
          <a:noFill/>
        </p:spPr>
        <p:txBody>
          <a:bodyPr/>
          <a:lstStyle/>
          <a:p>
            <a:r>
              <a:rPr lang="en-US" dirty="0"/>
              <a:t>Upcoming Meetings:</a:t>
            </a:r>
          </a:p>
          <a:p>
            <a:pPr lvl="1"/>
            <a:r>
              <a:rPr lang="en-US" dirty="0"/>
              <a:t>November 1-7, 2025 – Montreal, QC, CA</a:t>
            </a:r>
          </a:p>
          <a:p>
            <a:pPr lvl="1"/>
            <a:r>
              <a:rPr lang="en-US" dirty="0"/>
              <a:t>March 14-20, 2026 – Shenzhen, CN</a:t>
            </a:r>
          </a:p>
          <a:p>
            <a:r>
              <a:rPr lang="en-US" dirty="0">
                <a:solidFill>
                  <a:srgbClr val="00B050"/>
                </a:solidFill>
              </a:rPr>
              <a:t>IETF meeting fee waivers</a:t>
            </a:r>
          </a:p>
          <a:p>
            <a:r>
              <a:rPr lang="en-US" dirty="0">
                <a:hlinkClick r:id="rId3"/>
              </a:rPr>
              <a:t>http://www.ietf.org</a:t>
            </a:r>
            <a:endParaRPr lang="en-US" dirty="0"/>
          </a:p>
          <a:p>
            <a:pPr lvl="1"/>
            <a:r>
              <a:rPr lang="en-US" dirty="0"/>
              <a:t>Newcomer training: </a:t>
            </a:r>
            <a:r>
              <a:rPr lang="en-US" u="sng" dirty="0">
                <a:hlinkClick r:id="rId4"/>
              </a:rPr>
              <a:t>https://www.ietf.org/about/participate/get-started/</a:t>
            </a:r>
            <a:r>
              <a:rPr lang="en-US" dirty="0"/>
              <a:t> </a:t>
            </a:r>
          </a:p>
          <a:p>
            <a:pPr lvl="1"/>
            <a:r>
              <a:rPr lang="en-US" sz="1800" dirty="0"/>
              <a:t>April 2016: Wireless Tutorial (Donald Eastlake), 802.11 &amp; 802.15 tutorials (Dorothy Stanley, Charlie Perkins), see </a:t>
            </a:r>
            <a:r>
              <a:rPr lang="en-US" sz="1800" dirty="0">
                <a:hlinkClick r:id="rId5"/>
              </a:rPr>
              <a:t>11-16/500</a:t>
            </a:r>
            <a:r>
              <a:rPr lang="en-US" sz="1800" dirty="0"/>
              <a:t>, September 2016: Pat Thaler &amp; Juan Carlos – 802.1E (Privacy Considerations) and 802c (Local MAC address usage) </a:t>
            </a:r>
            <a:r>
              <a:rPr lang="en-US" dirty="0">
                <a:hlinkClick r:id="rId6"/>
              </a:rPr>
              <a:t>https://datatracker.ietf.org/group/edu/materials/</a:t>
            </a:r>
            <a:endParaRPr lang="en-US" dirty="0"/>
          </a:p>
        </p:txBody>
      </p:sp>
      <p:sp>
        <p:nvSpPr>
          <p:cNvPr id="2" name="Footer Placeholder 1">
            <a:extLst>
              <a:ext uri="{FF2B5EF4-FFF2-40B4-BE49-F238E27FC236}">
                <a16:creationId xmlns:a16="http://schemas.microsoft.com/office/drawing/2014/main" id="{C09F4888-0033-4BEE-A5E7-10832F011B78}"/>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C1976961-1E96-46AD-B435-C764D743F43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4" name="Date Placeholder 3">
            <a:extLst>
              <a:ext uri="{FF2B5EF4-FFF2-40B4-BE49-F238E27FC236}">
                <a16:creationId xmlns:a16="http://schemas.microsoft.com/office/drawing/2014/main" id="{5D1B3F05-DB61-42CB-92D4-5C01712C9F40}"/>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918112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IEEE 802 Liaison Activity  </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a:lnSpc>
                <a:spcPct val="80000"/>
              </a:lnSpc>
              <a:defRPr/>
            </a:pPr>
            <a:r>
              <a:rPr lang="en-US" sz="2000" dirty="0"/>
              <a:t>Joint meetings, agenda and presentations</a:t>
            </a:r>
          </a:p>
          <a:p>
            <a:pPr lvl="1">
              <a:lnSpc>
                <a:spcPct val="80000"/>
              </a:lnSpc>
              <a:defRPr/>
            </a:pPr>
            <a:r>
              <a:rPr lang="en-US" sz="1600" dirty="0">
                <a:hlinkClick r:id="rId3"/>
              </a:rPr>
              <a:t>http://www.iab.org/activities/joint-activities/iab-ieee-coordination/</a:t>
            </a:r>
            <a:endParaRPr lang="en-US" sz="1600" dirty="0"/>
          </a:p>
          <a:p>
            <a:pPr lvl="1">
              <a:lnSpc>
                <a:spcPct val="80000"/>
              </a:lnSpc>
              <a:defRPr/>
            </a:pPr>
            <a:r>
              <a:rPr lang="en-US" sz="1600" dirty="0"/>
              <a:t>Proceedings: </a:t>
            </a:r>
            <a:r>
              <a:rPr lang="en-US" sz="1600" dirty="0">
                <a:hlinkClick r:id="rId4"/>
              </a:rPr>
              <a:t>https://datatracker.ietf.org/iabasg/ietfieee/meetings/</a:t>
            </a:r>
            <a:endParaRPr lang="en-US" sz="1600" dirty="0"/>
          </a:p>
          <a:p>
            <a:pPr lvl="1">
              <a:lnSpc>
                <a:spcPct val="80000"/>
              </a:lnSpc>
              <a:defRPr/>
            </a:pPr>
            <a:r>
              <a:rPr lang="en-US" sz="1600" dirty="0"/>
              <a:t>Coordination topics include: Layer 2/Layer 3 Interaction for Time-Sensitive Traffic, Development of YANG models in the IEEE 802, Capability Discovery, MADINAS</a:t>
            </a:r>
          </a:p>
          <a:p>
            <a:pPr lvl="1">
              <a:lnSpc>
                <a:spcPct val="80000"/>
              </a:lnSpc>
              <a:defRPr/>
            </a:pPr>
            <a:r>
              <a:rPr lang="en-US" sz="1600" dirty="0"/>
              <a:t>IETF-IEEE 802 coordination teleconferences: June 26, 2025</a:t>
            </a:r>
          </a:p>
          <a:p>
            <a:pPr lvl="1">
              <a:lnSpc>
                <a:spcPct val="80000"/>
              </a:lnSpc>
              <a:defRPr/>
            </a:pPr>
            <a:r>
              <a:rPr lang="en-US" sz="1600" dirty="0"/>
              <a:t>Joint in-person leadership meeting: July 26, 2025</a:t>
            </a:r>
          </a:p>
          <a:p>
            <a:pPr lvl="1">
              <a:lnSpc>
                <a:spcPct val="80000"/>
              </a:lnSpc>
              <a:defRPr/>
            </a:pPr>
            <a:r>
              <a:rPr lang="en-US" sz="1600" dirty="0"/>
              <a:t>DETNET-TSN Workshop: July 26, 2025</a:t>
            </a:r>
          </a:p>
          <a:p>
            <a:pPr lvl="1">
              <a:lnSpc>
                <a:spcPct val="80000"/>
              </a:lnSpc>
              <a:defRPr/>
            </a:pPr>
            <a:endParaRPr lang="en-US" sz="1600" dirty="0"/>
          </a:p>
        </p:txBody>
      </p:sp>
      <p:sp>
        <p:nvSpPr>
          <p:cNvPr id="2" name="Footer Placeholder 1">
            <a:extLst>
              <a:ext uri="{FF2B5EF4-FFF2-40B4-BE49-F238E27FC236}">
                <a16:creationId xmlns:a16="http://schemas.microsoft.com/office/drawing/2014/main" id="{A3CBEEC7-BF10-410B-87C8-F2AA4A957325}"/>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6383A9D2-D7CF-448A-9E36-23AC6867694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4" name="Date Placeholder 3">
            <a:extLst>
              <a:ext uri="{FF2B5EF4-FFF2-40B4-BE49-F238E27FC236}">
                <a16:creationId xmlns:a16="http://schemas.microsoft.com/office/drawing/2014/main" id="{CBE25EF1-DA1D-413A-828A-8F85223A62A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5932279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protocol use with 802.11 technology</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a:lnSpc>
                <a:spcPct val="80000"/>
              </a:lnSpc>
              <a:defRPr/>
            </a:pPr>
            <a:endParaRPr lang="en-US" b="0" dirty="0">
              <a:solidFill>
                <a:srgbClr val="000000"/>
              </a:solidFill>
              <a:ea typeface="Arial Unicode MS" pitchFamily="34" charset="-128"/>
              <a:cs typeface="Arial Unicode MS" pitchFamily="34" charset="-128"/>
            </a:endParaRPr>
          </a:p>
          <a:p>
            <a:pPr>
              <a:lnSpc>
                <a:spcPct val="80000"/>
              </a:lnSpc>
              <a:defRPr/>
            </a:pPr>
            <a:r>
              <a:rPr lang="en-US" b="0" dirty="0">
                <a:solidFill>
                  <a:srgbClr val="000000"/>
                </a:solidFill>
                <a:ea typeface="Arial Unicode MS" pitchFamily="34" charset="-128"/>
                <a:cs typeface="Arial Unicode MS" pitchFamily="34" charset="-128"/>
                <a:hlinkClick r:id="rId3"/>
              </a:rPr>
              <a:t>RFC 9797</a:t>
            </a:r>
            <a:r>
              <a:rPr lang="en-US" b="0" dirty="0">
                <a:solidFill>
                  <a:srgbClr val="000000"/>
                </a:solidFill>
                <a:ea typeface="Arial Unicode MS" pitchFamily="34" charset="-128"/>
                <a:cs typeface="Arial Unicode MS" pitchFamily="34" charset="-128"/>
              </a:rPr>
              <a:t> (Randomized and Changing Media Access Control (MAC) Addresses: Context, Network Impacts, and Use Cases) has been published.</a:t>
            </a:r>
          </a:p>
        </p:txBody>
      </p:sp>
      <p:sp>
        <p:nvSpPr>
          <p:cNvPr id="2" name="Footer Placeholder 1">
            <a:extLst>
              <a:ext uri="{FF2B5EF4-FFF2-40B4-BE49-F238E27FC236}">
                <a16:creationId xmlns:a16="http://schemas.microsoft.com/office/drawing/2014/main" id="{7892D06B-5D0A-4540-80DB-C92E99BA733D}"/>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03C23039-FD50-4DC7-A60E-8559EFEE573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4" name="Date Placeholder 3">
            <a:extLst>
              <a:ext uri="{FF2B5EF4-FFF2-40B4-BE49-F238E27FC236}">
                <a16:creationId xmlns:a16="http://schemas.microsoft.com/office/drawing/2014/main" id="{540CDC04-234F-438C-97AE-34E158A1010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528241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BOFs at IETF 123 July 19-25, 2025</a:t>
            </a:r>
          </a:p>
        </p:txBody>
      </p:sp>
      <p:sp>
        <p:nvSpPr>
          <p:cNvPr id="20486" name="Rectangle 3"/>
          <p:cNvSpPr>
            <a:spLocks noGrp="1" noChangeArrowheads="1"/>
          </p:cNvSpPr>
          <p:nvPr>
            <p:ph idx="1"/>
          </p:nvPr>
        </p:nvSpPr>
        <p:spPr>
          <a:xfrm>
            <a:off x="2209799" y="1600200"/>
            <a:ext cx="7772400" cy="4114800"/>
          </a:xfrm>
          <a:noFill/>
        </p:spPr>
        <p:txBody>
          <a:bodyPr/>
          <a:lstStyle/>
          <a:p>
            <a:endParaRPr lang="en-US" sz="2000" dirty="0"/>
          </a:p>
          <a:p>
            <a:r>
              <a:rPr lang="en-US" sz="2000" dirty="0"/>
              <a:t>See </a:t>
            </a:r>
            <a:r>
              <a:rPr lang="en-US" sz="2000" dirty="0">
                <a:hlinkClick r:id="rId3"/>
              </a:rPr>
              <a:t>https://datatracker.ietf.org/wg/bofs/</a:t>
            </a:r>
            <a:endParaRPr 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1895215382"/>
              </p:ext>
            </p:extLst>
          </p:nvPr>
        </p:nvGraphicFramePr>
        <p:xfrm>
          <a:off x="2607221" y="2574504"/>
          <a:ext cx="6977557" cy="2210328"/>
        </p:xfrm>
        <a:graphic>
          <a:graphicData uri="http://schemas.openxmlformats.org/drawingml/2006/table">
            <a:tbl>
              <a:tblPr>
                <a:tableStyleId>{3C2FFA5D-87B4-456A-9821-1D502468CF0F}</a:tableStyleId>
              </a:tblPr>
              <a:tblGrid>
                <a:gridCol w="1524000">
                  <a:extLst>
                    <a:ext uri="{9D8B030D-6E8A-4147-A177-3AD203B41FA5}">
                      <a16:colId xmlns:a16="http://schemas.microsoft.com/office/drawing/2014/main" val="20000"/>
                    </a:ext>
                  </a:extLst>
                </a:gridCol>
                <a:gridCol w="5453557">
                  <a:extLst>
                    <a:ext uri="{9D8B030D-6E8A-4147-A177-3AD203B41FA5}">
                      <a16:colId xmlns:a16="http://schemas.microsoft.com/office/drawing/2014/main" val="20001"/>
                    </a:ext>
                  </a:extLst>
                </a:gridCol>
              </a:tblGrid>
              <a:tr h="523416">
                <a:tc>
                  <a:txBody>
                    <a:bodyPr/>
                    <a:lstStyle/>
                    <a:p>
                      <a:r>
                        <a:rPr lang="en-US" dirty="0">
                          <a:hlinkClick r:id="rId4"/>
                        </a:rPr>
                        <a:t>webbotauth</a:t>
                      </a:r>
                      <a:endParaRPr lang="en-US" dirty="0"/>
                    </a:p>
                  </a:txBody>
                  <a:tcPr anchor="ctr"/>
                </a:tc>
                <a:tc>
                  <a:txBody>
                    <a:bodyPr/>
                    <a:lstStyle/>
                    <a:p>
                      <a:r>
                        <a:rPr lang="en-US" dirty="0"/>
                        <a:t>Web Bot Auth</a:t>
                      </a:r>
                    </a:p>
                  </a:txBody>
                  <a:tcPr anchor="ctr"/>
                </a:tc>
                <a:extLst>
                  <a:ext uri="{0D108BD9-81ED-4DB2-BD59-A6C34878D82A}">
                    <a16:rowId xmlns:a16="http://schemas.microsoft.com/office/drawing/2014/main" val="343337399"/>
                  </a:ext>
                </a:extLst>
              </a:tr>
              <a:tr h="523416">
                <a:tc>
                  <a:txBody>
                    <a:bodyPr/>
                    <a:lstStyle/>
                    <a:p>
                      <a:r>
                        <a:rPr lang="en-US" dirty="0">
                          <a:hlinkClick r:id="rId5"/>
                        </a:rPr>
                        <a:t>expat</a:t>
                      </a:r>
                      <a:endParaRPr lang="en-US" dirty="0"/>
                    </a:p>
                  </a:txBody>
                  <a:tcPr anchor="ctr"/>
                </a:tc>
                <a:tc>
                  <a:txBody>
                    <a:bodyPr/>
                    <a:lstStyle/>
                    <a:p>
                      <a:r>
                        <a:rPr lang="en-US" dirty="0"/>
                        <a:t>TLS Exported Attestation</a:t>
                      </a:r>
                    </a:p>
                  </a:txBody>
                  <a:tcPr anchor="ctr"/>
                </a:tc>
                <a:extLst>
                  <a:ext uri="{0D108BD9-81ED-4DB2-BD59-A6C34878D82A}">
                    <a16:rowId xmlns:a16="http://schemas.microsoft.com/office/drawing/2014/main" val="3624949388"/>
                  </a:ext>
                </a:extLst>
              </a:tr>
              <a:tr h="523416">
                <a:tc>
                  <a:txBody>
                    <a:bodyPr/>
                    <a:lstStyle/>
                    <a:p>
                      <a:r>
                        <a:rPr lang="en-US" dirty="0" err="1">
                          <a:hlinkClick r:id="rId6"/>
                        </a:rPr>
                        <a:t>fantel</a:t>
                      </a:r>
                      <a:endParaRPr lang="en-US" dirty="0"/>
                    </a:p>
                  </a:txBody>
                  <a:tcPr anchor="ctr"/>
                </a:tc>
                <a:tc>
                  <a:txBody>
                    <a:bodyPr/>
                    <a:lstStyle/>
                    <a:p>
                      <a:r>
                        <a:rPr lang="en-US" dirty="0"/>
                        <a:t>Fast Notification for Traffic Engineering and Load Balancing</a:t>
                      </a:r>
                    </a:p>
                  </a:txBody>
                  <a:tcPr anchor="ctr"/>
                </a:tc>
                <a:extLst>
                  <a:ext uri="{0D108BD9-81ED-4DB2-BD59-A6C34878D82A}">
                    <a16:rowId xmlns:a16="http://schemas.microsoft.com/office/drawing/2014/main" val="3019601299"/>
                  </a:ext>
                </a:extLst>
              </a:tr>
              <a:tr h="523416">
                <a:tc>
                  <a:txBody>
                    <a:bodyPr/>
                    <a:lstStyle/>
                    <a:p>
                      <a:r>
                        <a:rPr lang="en-US" dirty="0" err="1">
                          <a:hlinkClick r:id="rId7"/>
                        </a:rPr>
                        <a:t>ptth</a:t>
                      </a:r>
                      <a:endParaRPr lang="en-US" dirty="0"/>
                    </a:p>
                  </a:txBody>
                  <a:tcPr anchor="ctr"/>
                </a:tc>
                <a:tc>
                  <a:txBody>
                    <a:bodyPr/>
                    <a:lstStyle/>
                    <a:p>
                      <a:r>
                        <a:rPr lang="en-US" dirty="0"/>
                        <a:t>Protocol for Transposed Transactions over HTTP</a:t>
                      </a:r>
                    </a:p>
                  </a:txBody>
                  <a:tcPr anchor="ctr"/>
                </a:tc>
                <a:extLst>
                  <a:ext uri="{0D108BD9-81ED-4DB2-BD59-A6C34878D82A}">
                    <a16:rowId xmlns:a16="http://schemas.microsoft.com/office/drawing/2014/main" val="2632959722"/>
                  </a:ext>
                </a:extLst>
              </a:tr>
            </a:tbl>
          </a:graphicData>
        </a:graphic>
      </p:graphicFrame>
      <p:sp>
        <p:nvSpPr>
          <p:cNvPr id="3" name="Footer Placeholder 2">
            <a:extLst>
              <a:ext uri="{FF2B5EF4-FFF2-40B4-BE49-F238E27FC236}">
                <a16:creationId xmlns:a16="http://schemas.microsoft.com/office/drawing/2014/main" id="{F945FA41-057D-49AF-8D3B-EA33ABA37639}"/>
              </a:ext>
            </a:extLst>
          </p:cNvPr>
          <p:cNvSpPr>
            <a:spLocks noGrp="1"/>
          </p:cNvSpPr>
          <p:nvPr>
            <p:ph type="ftr" idx="14"/>
          </p:nvPr>
        </p:nvSpPr>
        <p:spPr/>
        <p:txBody>
          <a:bodyPr/>
          <a:lstStyle/>
          <a:p>
            <a:r>
              <a:rPr lang="en-GB"/>
              <a:t>Peter Yee, NSA-CSD</a:t>
            </a:r>
            <a:endParaRPr lang="en-GB" dirty="0"/>
          </a:p>
        </p:txBody>
      </p:sp>
      <p:sp>
        <p:nvSpPr>
          <p:cNvPr id="4" name="Slide Number Placeholder 3">
            <a:extLst>
              <a:ext uri="{FF2B5EF4-FFF2-40B4-BE49-F238E27FC236}">
                <a16:creationId xmlns:a16="http://schemas.microsoft.com/office/drawing/2014/main" id="{B008F0CE-50F4-449A-BB3C-674FEFA3DFB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Date Placeholder 4">
            <a:extLst>
              <a:ext uri="{FF2B5EF4-FFF2-40B4-BE49-F238E27FC236}">
                <a16:creationId xmlns:a16="http://schemas.microsoft.com/office/drawing/2014/main" id="{077CB8FB-C645-45C7-AA10-08BFD413FE7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307974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2209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graphicFrame>
        <p:nvGraphicFramePr>
          <p:cNvPr id="2" name="Table 1"/>
          <p:cNvGraphicFramePr>
            <a:graphicFrameLocks noGrp="1"/>
          </p:cNvGraphicFramePr>
          <p:nvPr>
            <p:extLst>
              <p:ext uri="{D42A27DB-BD31-4B8C-83A1-F6EECF244321}">
                <p14:modId xmlns:p14="http://schemas.microsoft.com/office/powerpoint/2010/main" val="3921198841"/>
              </p:ext>
            </p:extLst>
          </p:nvPr>
        </p:nvGraphicFramePr>
        <p:xfrm>
          <a:off x="2514600" y="1983626"/>
          <a:ext cx="6977558" cy="4469526"/>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err="1">
                          <a:hlinkClick r:id="rId4"/>
                        </a:rPr>
                        <a:t>hrpc</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Human Rights Protocol Considerations</a:t>
                      </a:r>
                      <a:endParaRPr lang="en-US" sz="1800" b="0" dirty="0"/>
                    </a:p>
                  </a:txBody>
                  <a:tcPr marL="70945" marR="70945" marT="35472" marB="35472" anchor="ctr"/>
                </a:tc>
                <a:extLst>
                  <a:ext uri="{0D108BD9-81ED-4DB2-BD59-A6C34878D82A}">
                    <a16:rowId xmlns:a16="http://schemas.microsoft.com/office/drawing/2014/main" val="3123972842"/>
                  </a:ext>
                </a:extLst>
              </a:tr>
              <a:tr h="496614">
                <a:tc>
                  <a:txBody>
                    <a:bodyPr/>
                    <a:lstStyle/>
                    <a:p>
                      <a:r>
                        <a:rPr lang="en-US" dirty="0">
                          <a:hlinkClick r:id="rId6"/>
                        </a:rPr>
                        <a:t>ccamp</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Common Control and Measurement Plane</a:t>
                      </a:r>
                      <a:endParaRPr lang="en-US" sz="1800" b="0" dirty="0"/>
                    </a:p>
                  </a:txBody>
                  <a:tcPr marL="70945" marR="70945" marT="35472" marB="35472" anchor="ctr"/>
                </a:tc>
                <a:extLst>
                  <a:ext uri="{0D108BD9-81ED-4DB2-BD59-A6C34878D82A}">
                    <a16:rowId xmlns:a16="http://schemas.microsoft.com/office/drawing/2014/main" val="2926338756"/>
                  </a:ext>
                </a:extLst>
              </a:tr>
              <a:tr h="496614">
                <a:tc>
                  <a:txBody>
                    <a:bodyPr/>
                    <a:lstStyle/>
                    <a:p>
                      <a:r>
                        <a:rPr lang="en-US" dirty="0" err="1">
                          <a:hlinkClick r:id="rId8"/>
                        </a:rPr>
                        <a:t>cdni</a:t>
                      </a:r>
                      <a:endParaRPr lang="en-US" dirty="0"/>
                    </a:p>
                  </a:txBody>
                  <a:tcPr anchor="ctr"/>
                </a:tc>
                <a:tc>
                  <a:txBody>
                    <a:bodyPr/>
                    <a:lstStyle/>
                    <a:p>
                      <a:r>
                        <a:rPr lang="en-US" dirty="0">
                          <a:hlinkClick r:id="rId9"/>
                        </a:rPr>
                        <a:t>Content Delivery Networks Interconnection</a:t>
                      </a:r>
                      <a:endParaRPr lang="en-US" dirty="0"/>
                    </a:p>
                  </a:txBody>
                  <a:tcPr anchor="ctr"/>
                </a:tc>
                <a:extLst>
                  <a:ext uri="{0D108BD9-81ED-4DB2-BD59-A6C34878D82A}">
                    <a16:rowId xmlns:a16="http://schemas.microsoft.com/office/drawing/2014/main" val="3079880896"/>
                  </a:ext>
                </a:extLst>
              </a:tr>
              <a:tr h="496614">
                <a:tc>
                  <a:txBody>
                    <a:bodyPr/>
                    <a:lstStyle/>
                    <a:p>
                      <a:r>
                        <a:rPr lang="en-US" dirty="0" err="1">
                          <a:hlinkClick r:id="rId10"/>
                        </a:rPr>
                        <a:t>dconn</a:t>
                      </a:r>
                      <a:endParaRPr lang="en-US" dirty="0"/>
                    </a:p>
                  </a:txBody>
                  <a:tcPr anchor="ctr"/>
                </a:tc>
                <a:tc>
                  <a:txBody>
                    <a:bodyPr/>
                    <a:lstStyle/>
                    <a:p>
                      <a:r>
                        <a:rPr lang="en-US" dirty="0">
                          <a:hlinkClick r:id="rId11"/>
                        </a:rPr>
                        <a:t>Domain Connect</a:t>
                      </a:r>
                      <a:endParaRPr lang="en-US" dirty="0"/>
                    </a:p>
                  </a:txBody>
                  <a:tcPr anchor="ctr"/>
                </a:tc>
                <a:extLst>
                  <a:ext uri="{0D108BD9-81ED-4DB2-BD59-A6C34878D82A}">
                    <a16:rowId xmlns:a16="http://schemas.microsoft.com/office/drawing/2014/main" val="2874618327"/>
                  </a:ext>
                </a:extLst>
              </a:tr>
              <a:tr h="496614">
                <a:tc>
                  <a:txBody>
                    <a:bodyPr/>
                    <a:lstStyle/>
                    <a:p>
                      <a:r>
                        <a:rPr lang="en-US" dirty="0" err="1">
                          <a:hlinkClick r:id="rId12"/>
                        </a:rPr>
                        <a:t>dnsop</a:t>
                      </a:r>
                      <a:endParaRPr lang="en-US" dirty="0"/>
                    </a:p>
                  </a:txBody>
                  <a:tcPr anchor="ctr"/>
                </a:tc>
                <a:tc>
                  <a:txBody>
                    <a:bodyPr/>
                    <a:lstStyle/>
                    <a:p>
                      <a:r>
                        <a:rPr lang="en-US" dirty="0">
                          <a:hlinkClick r:id="rId13"/>
                        </a:rPr>
                        <a:t>Domain Name System Operations</a:t>
                      </a:r>
                      <a:endParaRPr lang="en-US" dirty="0"/>
                    </a:p>
                  </a:txBody>
                  <a:tcPr anchor="ctr"/>
                </a:tc>
                <a:extLst>
                  <a:ext uri="{0D108BD9-81ED-4DB2-BD59-A6C34878D82A}">
                    <a16:rowId xmlns:a16="http://schemas.microsoft.com/office/drawing/2014/main" val="40187700"/>
                  </a:ext>
                </a:extLst>
              </a:tr>
              <a:tr h="496614">
                <a:tc>
                  <a:txBody>
                    <a:bodyPr/>
                    <a:lstStyle/>
                    <a:p>
                      <a:r>
                        <a:rPr lang="en-US" dirty="0">
                          <a:hlinkClick r:id="rId14"/>
                        </a:rPr>
                        <a:t>ianabis</a:t>
                      </a:r>
                      <a:r>
                        <a:rPr lang="en-US" dirty="0"/>
                        <a:t> </a:t>
                      </a:r>
                    </a:p>
                  </a:txBody>
                  <a:tcPr anchor="ctr"/>
                </a:tc>
                <a:tc>
                  <a:txBody>
                    <a:bodyPr/>
                    <a:lstStyle/>
                    <a:p>
                      <a:r>
                        <a:rPr lang="en-US" dirty="0">
                          <a:hlinkClick r:id="rId15"/>
                        </a:rPr>
                        <a:t>Update to IANA Considerations</a:t>
                      </a:r>
                      <a:endParaRPr lang="en-US" dirty="0"/>
                    </a:p>
                  </a:txBody>
                  <a:tcPr anchor="ctr"/>
                </a:tc>
                <a:extLst>
                  <a:ext uri="{0D108BD9-81ED-4DB2-BD59-A6C34878D82A}">
                    <a16:rowId xmlns:a16="http://schemas.microsoft.com/office/drawing/2014/main" val="1062457747"/>
                  </a:ext>
                </a:extLst>
              </a:tr>
              <a:tr h="496614">
                <a:tc>
                  <a:txBody>
                    <a:bodyPr/>
                    <a:lstStyle/>
                    <a:p>
                      <a:r>
                        <a:rPr lang="en-US" dirty="0">
                          <a:hlinkClick r:id="rId16"/>
                        </a:rPr>
                        <a:t>mpls</a:t>
                      </a:r>
                      <a:endParaRPr lang="en-US" dirty="0"/>
                    </a:p>
                  </a:txBody>
                  <a:tcPr anchor="ctr"/>
                </a:tc>
                <a:tc>
                  <a:txBody>
                    <a:bodyPr/>
                    <a:lstStyle/>
                    <a:p>
                      <a:r>
                        <a:rPr lang="en-US" dirty="0">
                          <a:hlinkClick r:id="rId17"/>
                        </a:rPr>
                        <a:t>Multiprotocol Label Switching</a:t>
                      </a:r>
                      <a:endParaRPr lang="en-US" dirty="0"/>
                    </a:p>
                  </a:txBody>
                  <a:tcPr anchor="ctr"/>
                </a:tc>
                <a:extLst>
                  <a:ext uri="{0D108BD9-81ED-4DB2-BD59-A6C34878D82A}">
                    <a16:rowId xmlns:a16="http://schemas.microsoft.com/office/drawing/2014/main" val="4171856523"/>
                  </a:ext>
                </a:extLst>
              </a:tr>
              <a:tr h="496614">
                <a:tc>
                  <a:txBody>
                    <a:bodyPr/>
                    <a:lstStyle/>
                    <a:p>
                      <a:r>
                        <a:rPr lang="en-US" dirty="0" err="1">
                          <a:hlinkClick r:id="rId18"/>
                        </a:rPr>
                        <a:t>quic</a:t>
                      </a:r>
                      <a:endParaRPr lang="en-US" dirty="0"/>
                    </a:p>
                  </a:txBody>
                  <a:tcPr anchor="ctr"/>
                </a:tc>
                <a:tc>
                  <a:txBody>
                    <a:bodyPr/>
                    <a:lstStyle/>
                    <a:p>
                      <a:r>
                        <a:rPr lang="en-US" dirty="0">
                          <a:hlinkClick r:id="rId19"/>
                        </a:rPr>
                        <a:t>QUIC</a:t>
                      </a:r>
                      <a:endParaRPr lang="en-US" dirty="0"/>
                    </a:p>
                  </a:txBody>
                  <a:tcPr anchor="ctr"/>
                </a:tc>
                <a:extLst>
                  <a:ext uri="{0D108BD9-81ED-4DB2-BD59-A6C34878D82A}">
                    <a16:rowId xmlns:a16="http://schemas.microsoft.com/office/drawing/2014/main" val="2669992787"/>
                  </a:ext>
                </a:extLst>
              </a:tr>
              <a:tr h="496614">
                <a:tc>
                  <a:txBody>
                    <a:bodyPr/>
                    <a:lstStyle/>
                    <a:p>
                      <a:r>
                        <a:rPr lang="en-US" dirty="0" err="1">
                          <a:hlinkClick r:id="rId20"/>
                        </a:rPr>
                        <a:t>regext</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21"/>
                        </a:rPr>
                        <a:t>Registration Protocols Extensions</a:t>
                      </a:r>
                      <a:endParaRPr lang="en-US" sz="1800" b="0" dirty="0"/>
                    </a:p>
                  </a:txBody>
                  <a:tcPr marL="70945" marR="70945" marT="35472" marB="35472" anchor="ctr"/>
                </a:tc>
                <a:extLst>
                  <a:ext uri="{0D108BD9-81ED-4DB2-BD59-A6C34878D82A}">
                    <a16:rowId xmlns:a16="http://schemas.microsoft.com/office/drawing/2014/main" val="4120773362"/>
                  </a:ext>
                </a:extLst>
              </a:tr>
            </a:tbl>
          </a:graphicData>
        </a:graphic>
      </p:graphicFrame>
      <p:sp>
        <p:nvSpPr>
          <p:cNvPr id="3" name="Footer Placeholder 2">
            <a:extLst>
              <a:ext uri="{FF2B5EF4-FFF2-40B4-BE49-F238E27FC236}">
                <a16:creationId xmlns:a16="http://schemas.microsoft.com/office/drawing/2014/main" id="{5FC4C691-F93F-45DF-BFD6-03DD38A4F2D9}"/>
              </a:ext>
            </a:extLst>
          </p:cNvPr>
          <p:cNvSpPr>
            <a:spLocks noGrp="1"/>
          </p:cNvSpPr>
          <p:nvPr>
            <p:ph type="ftr" idx="14"/>
          </p:nvPr>
        </p:nvSpPr>
        <p:spPr/>
        <p:txBody>
          <a:bodyPr/>
          <a:lstStyle/>
          <a:p>
            <a:r>
              <a:rPr lang="en-GB"/>
              <a:t>Peter Yee, NSA-CSD</a:t>
            </a:r>
            <a:endParaRPr lang="en-GB" dirty="0"/>
          </a:p>
        </p:txBody>
      </p:sp>
      <p:sp>
        <p:nvSpPr>
          <p:cNvPr id="4" name="Slide Number Placeholder 3">
            <a:extLst>
              <a:ext uri="{FF2B5EF4-FFF2-40B4-BE49-F238E27FC236}">
                <a16:creationId xmlns:a16="http://schemas.microsoft.com/office/drawing/2014/main" id="{C0D4939B-D8C0-467F-8A76-54458C85438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Date Placeholder 4">
            <a:extLst>
              <a:ext uri="{FF2B5EF4-FFF2-40B4-BE49-F238E27FC236}">
                <a16:creationId xmlns:a16="http://schemas.microsoft.com/office/drawing/2014/main" id="{5F80BF2D-E506-447F-BEB4-B1F5AD69EAC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177852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8" name="Rectangle 3"/>
          <p:cNvSpPr>
            <a:spLocks noGrp="1" noChangeArrowheads="1"/>
          </p:cNvSpPr>
          <p:nvPr>
            <p:ph idx="1"/>
          </p:nvPr>
        </p:nvSpPr>
        <p:spPr>
          <a:xfrm>
            <a:off x="907283" y="1524000"/>
            <a:ext cx="10361084" cy="4343400"/>
          </a:xfrm>
          <a:noFill/>
        </p:spPr>
        <p:txBody>
          <a:bodyPr/>
          <a:lstStyle/>
          <a:p>
            <a:pPr marL="342900" lvl="1" indent="-342900">
              <a:buFontTx/>
              <a:buChar char="•"/>
            </a:pPr>
            <a:r>
              <a:rPr lang="en-US" sz="1800" b="1" dirty="0"/>
              <a:t>WG – Robert Stacey </a:t>
            </a:r>
            <a:r>
              <a:rPr lang="en-US" sz="1800" dirty="0"/>
              <a:t>– </a:t>
            </a:r>
            <a:r>
              <a:rPr lang="en-US" sz="1800" dirty="0">
                <a:hlinkClick r:id="rId3"/>
              </a:rPr>
              <a:t>robert.stacey@intel.com</a:t>
            </a:r>
            <a:r>
              <a:rPr lang="en-US" sz="1800" dirty="0"/>
              <a:t>, </a:t>
            </a:r>
            <a:r>
              <a:rPr lang="en-US" sz="1800" b="1" dirty="0"/>
              <a:t>Emily Qi </a:t>
            </a:r>
            <a:r>
              <a:rPr lang="en-US" sz="1800" dirty="0"/>
              <a:t>– </a:t>
            </a:r>
            <a:r>
              <a:rPr lang="en-US" sz="1800" b="0" dirty="0">
                <a:hlinkClick r:id="rId4"/>
              </a:rPr>
              <a:t>emily.h.qi@</a:t>
            </a:r>
            <a:r>
              <a:rPr lang="en-US" sz="1800" dirty="0">
                <a:hlinkClick r:id="rId4"/>
              </a:rPr>
              <a:t>gmail</a:t>
            </a:r>
            <a:r>
              <a:rPr lang="en-US" sz="1800" b="0" dirty="0">
                <a:hlinkClick r:id="rId4"/>
              </a:rPr>
              <a:t>.com</a:t>
            </a:r>
            <a:endParaRPr lang="en-US" sz="1800" b="1" dirty="0"/>
          </a:p>
          <a:p>
            <a:pPr marL="342900" lvl="1" indent="-342900">
              <a:buFontTx/>
              <a:buChar char="•"/>
            </a:pPr>
            <a:r>
              <a:rPr lang="en-US" sz="1800" b="1" dirty="0" err="1"/>
              <a:t>TGbk</a:t>
            </a:r>
            <a:r>
              <a:rPr lang="en-US" sz="1800" b="1" dirty="0"/>
              <a:t> – Roy Want </a:t>
            </a:r>
            <a:r>
              <a:rPr lang="en-US" sz="1800" dirty="0">
                <a:hlinkClick r:id="rId5"/>
              </a:rPr>
              <a:t>RoyWant@google.com</a:t>
            </a:r>
            <a:endParaRPr lang="en-US" sz="1800" dirty="0"/>
          </a:p>
          <a:p>
            <a:pPr marL="342900" lvl="1" indent="-342900">
              <a:buFontTx/>
              <a:buChar char="•"/>
            </a:pPr>
            <a:r>
              <a:rPr lang="en-US" sz="1800" b="1" dirty="0" err="1"/>
              <a:t>TGbf</a:t>
            </a:r>
            <a:r>
              <a:rPr lang="en-US" sz="1800" b="1" dirty="0"/>
              <a:t> – Claudio da Silva </a:t>
            </a:r>
            <a:r>
              <a:rPr lang="en-US" sz="1800" dirty="0"/>
              <a:t>– </a:t>
            </a:r>
            <a:r>
              <a:rPr lang="pt-BR" sz="1800" dirty="0">
                <a:hlinkClick r:id="rId6"/>
              </a:rPr>
              <a:t>wifi.phy@gmail.com</a:t>
            </a:r>
            <a:r>
              <a:rPr lang="pt-BR" sz="1800" dirty="0"/>
              <a:t> </a:t>
            </a:r>
            <a:endParaRPr lang="en-US" sz="1800" dirty="0"/>
          </a:p>
          <a:p>
            <a:pPr marL="342900" lvl="1" indent="-342900">
              <a:buFontTx/>
              <a:buChar char="•"/>
            </a:pPr>
            <a:r>
              <a:rPr lang="en-US" sz="1800" b="1" dirty="0" err="1"/>
              <a:t>TGbi</a:t>
            </a:r>
            <a:r>
              <a:rPr lang="en-US" sz="1800" b="1" dirty="0"/>
              <a:t> – Po-kai Huang </a:t>
            </a:r>
            <a:r>
              <a:rPr lang="en-US" sz="1800" dirty="0"/>
              <a:t>– </a:t>
            </a:r>
            <a:r>
              <a:rPr lang="en-US" sz="1800" dirty="0">
                <a:hlinkClick r:id="rId7"/>
              </a:rPr>
              <a:t>po-kai.huang@intel.com</a:t>
            </a:r>
            <a:r>
              <a:rPr lang="en-US" sz="1800" dirty="0"/>
              <a:t> </a:t>
            </a:r>
          </a:p>
          <a:p>
            <a:pPr marL="342900" lvl="1" indent="-342900">
              <a:buFontTx/>
              <a:buChar char="•"/>
            </a:pPr>
            <a:r>
              <a:rPr lang="en-US" sz="1800" b="1" dirty="0" err="1"/>
              <a:t>TGbn</a:t>
            </a:r>
            <a:r>
              <a:rPr lang="en-US" sz="1800" b="1" dirty="0"/>
              <a:t>- Ross Jian Yu - </a:t>
            </a:r>
            <a:r>
              <a:rPr lang="fi-FI" sz="1800" dirty="0">
                <a:hlinkClick r:id="rId8"/>
              </a:rPr>
              <a:t>ross.yujian@huawei.com</a:t>
            </a:r>
            <a:endParaRPr lang="fi-FI" sz="1800" dirty="0"/>
          </a:p>
          <a:p>
            <a:pPr marL="342900" lvl="1" indent="-342900">
              <a:buFontTx/>
              <a:buChar char="•"/>
            </a:pPr>
            <a:r>
              <a:rPr lang="en-US" sz="1800" b="1" dirty="0" err="1"/>
              <a:t>TGbp</a:t>
            </a:r>
            <a:r>
              <a:rPr lang="en-US" sz="1800" b="1" dirty="0"/>
              <a:t> – Yinan Qi </a:t>
            </a:r>
            <a:r>
              <a:rPr lang="en-US" sz="1800" u="sng" dirty="0"/>
              <a:t>- </a:t>
            </a:r>
            <a:r>
              <a:rPr lang="en-US" sz="1800" u="sng" dirty="0">
                <a:solidFill>
                  <a:srgbClr val="467886"/>
                </a:solidFill>
                <a:ea typeface="SimSun" panose="02010600030101010101" pitchFamily="2" charset="-122"/>
                <a:hlinkClick r:id="rId9"/>
              </a:rPr>
              <a:t>v-qiyinan@oppo.com</a:t>
            </a:r>
            <a:endParaRPr lang="en-US" sz="1800" u="sng" dirty="0">
              <a:solidFill>
                <a:srgbClr val="467886"/>
              </a:solidFill>
              <a:ea typeface="SimSun" panose="02010600030101010101" pitchFamily="2" charset="-122"/>
            </a:endParaRPr>
          </a:p>
          <a:p>
            <a:pPr marL="342900" lvl="1" indent="-342900">
              <a:buFontTx/>
              <a:buChar char="•"/>
            </a:pPr>
            <a:r>
              <a:rPr lang="en-US" sz="1800" b="1" dirty="0" err="1">
                <a:solidFill>
                  <a:schemeClr val="tx1"/>
                </a:solidFill>
                <a:ea typeface="SimSun" panose="02010600030101010101" pitchFamily="2" charset="-122"/>
              </a:rPr>
              <a:t>TGbq</a:t>
            </a:r>
            <a:r>
              <a:rPr lang="en-US" sz="1800" b="1" dirty="0">
                <a:solidFill>
                  <a:schemeClr val="tx1"/>
                </a:solidFill>
                <a:ea typeface="SimSun" panose="02010600030101010101" pitchFamily="2" charset="-122"/>
              </a:rPr>
              <a:t> – Cheng Chen </a:t>
            </a:r>
            <a:r>
              <a:rPr lang="en-US" sz="1800" dirty="0">
                <a:solidFill>
                  <a:schemeClr val="tx1"/>
                </a:solidFill>
                <a:ea typeface="SimSun" panose="02010600030101010101" pitchFamily="2" charset="-122"/>
              </a:rPr>
              <a:t>- </a:t>
            </a:r>
            <a:r>
              <a:rPr lang="de-DE" sz="1800" u="sng" dirty="0">
                <a:solidFill>
                  <a:srgbClr val="467886"/>
                </a:solidFill>
                <a:ea typeface="SimSun" panose="02010600030101010101" pitchFamily="2" charset="-122"/>
                <a:hlinkClick r:id="rId10"/>
              </a:rPr>
              <a:t>cheng.chen@intel.com</a:t>
            </a:r>
            <a:endParaRPr lang="de-DE" sz="1800" u="sng" dirty="0">
              <a:solidFill>
                <a:srgbClr val="467886"/>
              </a:solidFill>
              <a:ea typeface="SimSun" panose="02010600030101010101" pitchFamily="2" charset="-122"/>
            </a:endParaRPr>
          </a:p>
          <a:p>
            <a:pPr marL="342900" lvl="1" indent="-342900">
              <a:buFontTx/>
              <a:buChar char="•"/>
            </a:pPr>
            <a:r>
              <a:rPr lang="de-DE" sz="1800" b="1" dirty="0">
                <a:solidFill>
                  <a:schemeClr val="tx1"/>
                </a:solidFill>
                <a:ea typeface="SimSun" panose="02010600030101010101" pitchFamily="2" charset="-122"/>
              </a:rPr>
              <a:t>TGbr – Volker Jungnickel </a:t>
            </a:r>
            <a:r>
              <a:rPr lang="de-DE" sz="1800" dirty="0">
                <a:solidFill>
                  <a:schemeClr val="tx1"/>
                </a:solidFill>
                <a:ea typeface="SimSun" panose="02010600030101010101" pitchFamily="2" charset="-122"/>
              </a:rPr>
              <a:t>- </a:t>
            </a:r>
            <a:r>
              <a:rPr lang="de-DE" sz="1800" u="sng" dirty="0">
                <a:solidFill>
                  <a:srgbClr val="467886"/>
                </a:solidFill>
                <a:ea typeface="SimSun" panose="02010600030101010101" pitchFamily="2" charset="-122"/>
              </a:rPr>
              <a:t>volker.jungnickel@hhi.fraunhofer.de</a:t>
            </a:r>
            <a:endParaRPr lang="en-US" sz="1800" u="sng" dirty="0">
              <a:solidFill>
                <a:srgbClr val="467886"/>
              </a:solidFill>
              <a:ea typeface="SimSun" panose="02010600030101010101" pitchFamily="2" charset="-122"/>
            </a:endParaRPr>
          </a:p>
          <a:p>
            <a:pPr marL="342900" lvl="1" indent="-342900">
              <a:buFontTx/>
              <a:buChar char="•"/>
            </a:pPr>
            <a:r>
              <a:rPr lang="en-US" sz="1800" b="1" dirty="0" err="1"/>
              <a:t>REVmf</a:t>
            </a:r>
            <a:r>
              <a:rPr lang="en-US" sz="1800" b="1" dirty="0"/>
              <a:t> - Po-kai Huang </a:t>
            </a:r>
            <a:r>
              <a:rPr lang="en-US" sz="1800" dirty="0"/>
              <a:t>– </a:t>
            </a:r>
            <a:r>
              <a:rPr lang="en-US" sz="1800" dirty="0">
                <a:hlinkClick r:id="rId7"/>
              </a:rPr>
              <a:t>po-kai.huang@intel.com</a:t>
            </a:r>
            <a:r>
              <a:rPr lang="en-US" sz="1800" dirty="0"/>
              <a:t>, </a:t>
            </a:r>
            <a:r>
              <a:rPr lang="en-US" sz="1800" b="1" dirty="0"/>
              <a:t>Edward Au </a:t>
            </a:r>
            <a:r>
              <a:rPr lang="en-US" sz="1800" dirty="0"/>
              <a:t>– </a:t>
            </a:r>
            <a:r>
              <a:rPr lang="en-US" sz="1800" b="0" u="sng" dirty="0">
                <a:hlinkClick r:id="rId11"/>
              </a:rPr>
              <a:t>edward.ks.au@</a:t>
            </a:r>
            <a:r>
              <a:rPr lang="en-US" sz="1800" u="sng" dirty="0">
                <a:hlinkClick r:id="rId11"/>
              </a:rPr>
              <a:t>gmail.com</a:t>
            </a:r>
            <a:endParaRPr lang="en-US" sz="1800" u="sng" dirty="0"/>
          </a:p>
          <a:p>
            <a:pPr lvl="1"/>
            <a:endParaRPr lang="en-US" sz="1600" dirty="0"/>
          </a:p>
        </p:txBody>
      </p:sp>
      <p:sp>
        <p:nvSpPr>
          <p:cNvPr id="3" name="Footer Placeholder 2">
            <a:extLst>
              <a:ext uri="{FF2B5EF4-FFF2-40B4-BE49-F238E27FC236}">
                <a16:creationId xmlns:a16="http://schemas.microsoft.com/office/drawing/2014/main" id="{B394C4A6-42E6-42A4-8223-82F07536B20E}"/>
              </a:ext>
            </a:extLst>
          </p:cNvPr>
          <p:cNvSpPr>
            <a:spLocks noGrp="1"/>
          </p:cNvSpPr>
          <p:nvPr>
            <p:ph type="ftr" idx="14"/>
          </p:nvPr>
        </p:nvSpPr>
        <p:spPr/>
        <p:txBody>
          <a:bodyPr/>
          <a:lstStyle/>
          <a:p>
            <a:r>
              <a:rPr lang="en-GB"/>
              <a:t>Emily Qi, Self</a:t>
            </a:r>
            <a:endParaRPr lang="en-GB" dirty="0"/>
          </a:p>
        </p:txBody>
      </p:sp>
      <p:sp>
        <p:nvSpPr>
          <p:cNvPr id="7" name="Slide Number Placeholder 6">
            <a:extLst>
              <a:ext uri="{FF2B5EF4-FFF2-40B4-BE49-F238E27FC236}">
                <a16:creationId xmlns:a16="http://schemas.microsoft.com/office/drawing/2014/main" id="{975E9B9E-10DF-4B5B-8919-E8481395AE0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9" name="Date Placeholder 8">
            <a:extLst>
              <a:ext uri="{FF2B5EF4-FFF2-40B4-BE49-F238E27FC236}">
                <a16:creationId xmlns:a16="http://schemas.microsoft.com/office/drawing/2014/main" id="{E0F7D725-F206-48C4-83A8-D1A3733F5DA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8286301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C8940-4946-1DD7-F022-119A40F4F9A4}"/>
            </a:ext>
          </a:extLst>
        </p:cNvPr>
        <p:cNvGrpSpPr/>
        <p:nvPr/>
      </p:nvGrpSpPr>
      <p:grpSpPr>
        <a:xfrm>
          <a:off x="0" y="0"/>
          <a:ext cx="0" cy="0"/>
          <a:chOff x="0" y="0"/>
          <a:chExt cx="0" cy="0"/>
        </a:xfrm>
      </p:grpSpPr>
      <p:sp>
        <p:nvSpPr>
          <p:cNvPr id="20485" name="Rectangle 2">
            <a:extLst>
              <a:ext uri="{FF2B5EF4-FFF2-40B4-BE49-F238E27FC236}">
                <a16:creationId xmlns:a16="http://schemas.microsoft.com/office/drawing/2014/main" id="{FE185F47-3D9E-2D40-ED04-EB10FAC2281F}"/>
              </a:ext>
            </a:extLst>
          </p:cNvPr>
          <p:cNvSpPr>
            <a:spLocks noGrp="1" noChangeArrowheads="1"/>
          </p:cNvSpPr>
          <p:nvPr>
            <p:ph type="title"/>
          </p:nvPr>
        </p:nvSpPr>
        <p:spPr>
          <a:noFill/>
        </p:spPr>
        <p:txBody>
          <a:bodyPr/>
          <a:lstStyle/>
          <a:p>
            <a:r>
              <a:rPr lang="en-US" dirty="0"/>
              <a:t>IETF/IRTF groups being (re-)chartered</a:t>
            </a:r>
          </a:p>
        </p:txBody>
      </p:sp>
      <p:sp>
        <p:nvSpPr>
          <p:cNvPr id="20486" name="Rectangle 3">
            <a:extLst>
              <a:ext uri="{FF2B5EF4-FFF2-40B4-BE49-F238E27FC236}">
                <a16:creationId xmlns:a16="http://schemas.microsoft.com/office/drawing/2014/main" id="{AF413DF2-7E2E-62EB-CEA3-EC5ADBA66B05}"/>
              </a:ext>
            </a:extLst>
          </p:cNvPr>
          <p:cNvSpPr>
            <a:spLocks noGrp="1" noChangeArrowheads="1"/>
          </p:cNvSpPr>
          <p:nvPr>
            <p:ph idx="1"/>
          </p:nvPr>
        </p:nvSpPr>
        <p:spPr>
          <a:xfrm>
            <a:off x="2209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graphicFrame>
        <p:nvGraphicFramePr>
          <p:cNvPr id="2" name="Table 1">
            <a:extLst>
              <a:ext uri="{FF2B5EF4-FFF2-40B4-BE49-F238E27FC236}">
                <a16:creationId xmlns:a16="http://schemas.microsoft.com/office/drawing/2014/main" id="{04C63106-6F52-748B-343B-604C9F16E400}"/>
              </a:ext>
            </a:extLst>
          </p:cNvPr>
          <p:cNvGraphicFramePr>
            <a:graphicFrameLocks noGrp="1"/>
          </p:cNvGraphicFramePr>
          <p:nvPr>
            <p:extLst>
              <p:ext uri="{D42A27DB-BD31-4B8C-83A1-F6EECF244321}">
                <p14:modId xmlns:p14="http://schemas.microsoft.com/office/powerpoint/2010/main" val="2964674038"/>
              </p:ext>
            </p:extLst>
          </p:nvPr>
        </p:nvGraphicFramePr>
        <p:xfrm>
          <a:off x="2514600" y="1983626"/>
          <a:ext cx="6977558" cy="993228"/>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a:hlinkClick r:id="rId4"/>
                        </a:rPr>
                        <a:t>settle</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SEcure access To Tls Local rEsources</a:t>
                      </a:r>
                      <a:endParaRPr lang="en-US" sz="1800" b="0" dirty="0"/>
                    </a:p>
                  </a:txBody>
                  <a:tcPr marL="70945" marR="70945" marT="35472" marB="35472" anchor="ctr"/>
                </a:tc>
                <a:extLst>
                  <a:ext uri="{0D108BD9-81ED-4DB2-BD59-A6C34878D82A}">
                    <a16:rowId xmlns:a16="http://schemas.microsoft.com/office/drawing/2014/main" val="3123972842"/>
                  </a:ext>
                </a:extLst>
              </a:tr>
              <a:tr h="496614">
                <a:tc>
                  <a:txBody>
                    <a:bodyPr/>
                    <a:lstStyle/>
                    <a:p>
                      <a:r>
                        <a:rPr lang="en-US" dirty="0">
                          <a:hlinkClick r:id="rId6"/>
                        </a:rPr>
                        <a:t>spring</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Source Packet Routing in Networking</a:t>
                      </a:r>
                      <a:endParaRPr lang="en-US" sz="1800" b="0" dirty="0"/>
                    </a:p>
                  </a:txBody>
                  <a:tcPr marL="70945" marR="70945" marT="35472" marB="35472" anchor="ctr"/>
                </a:tc>
                <a:extLst>
                  <a:ext uri="{0D108BD9-81ED-4DB2-BD59-A6C34878D82A}">
                    <a16:rowId xmlns:a16="http://schemas.microsoft.com/office/drawing/2014/main" val="2926338756"/>
                  </a:ext>
                </a:extLst>
              </a:tr>
            </a:tbl>
          </a:graphicData>
        </a:graphic>
      </p:graphicFrame>
      <p:sp>
        <p:nvSpPr>
          <p:cNvPr id="3" name="Footer Placeholder 2">
            <a:extLst>
              <a:ext uri="{FF2B5EF4-FFF2-40B4-BE49-F238E27FC236}">
                <a16:creationId xmlns:a16="http://schemas.microsoft.com/office/drawing/2014/main" id="{D51B934E-BB49-4446-AAC5-83297BBE80C0}"/>
              </a:ext>
            </a:extLst>
          </p:cNvPr>
          <p:cNvSpPr>
            <a:spLocks noGrp="1"/>
          </p:cNvSpPr>
          <p:nvPr>
            <p:ph type="ftr" idx="14"/>
          </p:nvPr>
        </p:nvSpPr>
        <p:spPr/>
        <p:txBody>
          <a:bodyPr/>
          <a:lstStyle/>
          <a:p>
            <a:r>
              <a:rPr lang="en-GB"/>
              <a:t>Peter Yee, NSA-CSD</a:t>
            </a:r>
            <a:endParaRPr lang="en-GB" dirty="0"/>
          </a:p>
        </p:txBody>
      </p:sp>
      <p:sp>
        <p:nvSpPr>
          <p:cNvPr id="4" name="Slide Number Placeholder 3">
            <a:extLst>
              <a:ext uri="{FF2B5EF4-FFF2-40B4-BE49-F238E27FC236}">
                <a16:creationId xmlns:a16="http://schemas.microsoft.com/office/drawing/2014/main" id="{F1C87A9A-71A7-46FA-8432-A457D037E2E6}"/>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Date Placeholder 4">
            <a:extLst>
              <a:ext uri="{FF2B5EF4-FFF2-40B4-BE49-F238E27FC236}">
                <a16:creationId xmlns:a16="http://schemas.microsoft.com/office/drawing/2014/main" id="{17F373B6-3AEB-4F25-882C-00EC3E521A2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001465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YANG Model Catalog</a:t>
            </a:r>
          </a:p>
        </p:txBody>
      </p:sp>
      <p:sp>
        <p:nvSpPr>
          <p:cNvPr id="113667" name="Rectangle 3"/>
          <p:cNvSpPr>
            <a:spLocks noGrp="1" noChangeArrowheads="1"/>
          </p:cNvSpPr>
          <p:nvPr>
            <p:ph idx="1"/>
          </p:nvPr>
        </p:nvSpPr>
        <p:spPr>
          <a:xfrm>
            <a:off x="2209800" y="1752600"/>
            <a:ext cx="8077200" cy="4648200"/>
          </a:xfrm>
        </p:spPr>
        <p:txBody>
          <a:bodyPr/>
          <a:lstStyle/>
          <a:p>
            <a:pPr marL="0" indent="0">
              <a:lnSpc>
                <a:spcPct val="80000"/>
              </a:lnSpc>
              <a:defRPr/>
            </a:pPr>
            <a:endParaRPr lang="en-US" sz="900" dirty="0"/>
          </a:p>
          <a:p>
            <a:pPr>
              <a:lnSpc>
                <a:spcPct val="80000"/>
              </a:lnSpc>
            </a:pPr>
            <a:r>
              <a:rPr lang="en-US" dirty="0"/>
              <a:t>YANG catalog development</a:t>
            </a:r>
          </a:p>
          <a:p>
            <a:pPr lvl="1">
              <a:lnSpc>
                <a:spcPct val="80000"/>
              </a:lnSpc>
            </a:pPr>
            <a:r>
              <a:rPr lang="en-US" dirty="0"/>
              <a:t>A YANG model catalog and registry that allows users to find models relevant to their use cases from the large and growing number of YANG modules being published.</a:t>
            </a:r>
          </a:p>
          <a:p>
            <a:pPr lvl="1">
              <a:lnSpc>
                <a:spcPct val="80000"/>
              </a:lnSpc>
            </a:pPr>
            <a:r>
              <a:rPr lang="en-US" dirty="0"/>
              <a:t>YANG Catalog was developed through a collaboration between the IETF and the Broadband Forum, and contains many data models, including from other Standards Development Organizations (SDOs) such as the IEEE, as well as some vendor-specific data models. Interest and participation from other SDOs, equipment vendors, open-source projects and network operators is encouraged.</a:t>
            </a:r>
          </a:p>
          <a:p>
            <a:pPr>
              <a:lnSpc>
                <a:spcPct val="80000"/>
              </a:lnSpc>
            </a:pPr>
            <a:r>
              <a:rPr lang="en-US" dirty="0"/>
              <a:t>See </a:t>
            </a:r>
            <a:r>
              <a:rPr lang="en-US" dirty="0">
                <a:hlinkClick r:id="rId3"/>
              </a:rPr>
              <a:t>https://www.ietf.org/blog/yang-catalog-latest-developments-ietf-100-hackathon/</a:t>
            </a:r>
            <a:endParaRPr lang="en-US" dirty="0"/>
          </a:p>
          <a:p>
            <a:pPr>
              <a:lnSpc>
                <a:spcPct val="80000"/>
              </a:lnSpc>
            </a:pPr>
            <a:endParaRPr lang="en-US" dirty="0"/>
          </a:p>
          <a:p>
            <a:pPr>
              <a:lnSpc>
                <a:spcPct val="80000"/>
              </a:lnSpc>
            </a:pPr>
            <a:r>
              <a:rPr lang="en-US" dirty="0"/>
              <a:t>See </a:t>
            </a:r>
            <a:r>
              <a:rPr lang="en-US" dirty="0">
                <a:hlinkClick r:id="rId4"/>
              </a:rPr>
              <a:t>https://yangcatalog.org/</a:t>
            </a:r>
            <a:r>
              <a:rPr lang="en-US" dirty="0"/>
              <a:t> and </a:t>
            </a:r>
            <a:r>
              <a:rPr lang="en-US" dirty="0">
                <a:hlinkClick r:id="rId5"/>
              </a:rPr>
              <a:t>https://1.ieee802.org/yangsters/</a:t>
            </a:r>
            <a:r>
              <a:rPr lang="en-US" dirty="0"/>
              <a:t> </a:t>
            </a:r>
          </a:p>
          <a:p>
            <a:pPr>
              <a:lnSpc>
                <a:spcPct val="80000"/>
              </a:lnSpc>
            </a:pPr>
            <a:endParaRPr lang="en-US" dirty="0"/>
          </a:p>
          <a:p>
            <a:pPr marL="0" indent="0"/>
            <a:endParaRPr lang="en-US" sz="1800" dirty="0"/>
          </a:p>
          <a:p>
            <a:pPr marL="0" indent="0">
              <a:lnSpc>
                <a:spcPct val="80000"/>
              </a:lnSpc>
              <a:defRPr/>
            </a:pPr>
            <a:endParaRPr lang="en-US" sz="18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2" name="Footer Placeholder 1">
            <a:extLst>
              <a:ext uri="{FF2B5EF4-FFF2-40B4-BE49-F238E27FC236}">
                <a16:creationId xmlns:a16="http://schemas.microsoft.com/office/drawing/2014/main" id="{ACAE070B-2E68-4E78-B25E-354EE324F317}"/>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D25B2185-CF88-456E-A604-8CFAFF0231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4" name="Date Placeholder 3">
            <a:extLst>
              <a:ext uri="{FF2B5EF4-FFF2-40B4-BE49-F238E27FC236}">
                <a16:creationId xmlns:a16="http://schemas.microsoft.com/office/drawing/2014/main" id="{2E83C965-BD4D-4741-AF16-B96396CB7C4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8414704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a:t>
            </a:r>
          </a:p>
        </p:txBody>
      </p:sp>
      <p:sp>
        <p:nvSpPr>
          <p:cNvPr id="113667" name="Rectangle 3"/>
          <p:cNvSpPr>
            <a:spLocks noGrp="1" noChangeArrowheads="1"/>
          </p:cNvSpPr>
          <p:nvPr>
            <p:ph idx="1"/>
          </p:nvPr>
        </p:nvSpPr>
        <p:spPr/>
        <p:txBody>
          <a:bodyPr/>
          <a:lstStyle/>
          <a:p>
            <a:pPr>
              <a:lnSpc>
                <a:spcPct val="80000"/>
              </a:lnSpc>
            </a:pPr>
            <a:r>
              <a:rPr lang="en-GB" sz="1800" dirty="0">
                <a:ea typeface="Arial Unicode MS" pitchFamily="34" charset="-128"/>
                <a:cs typeface="Arial Unicode MS" pitchFamily="34" charset="-128"/>
              </a:rPr>
              <a:t>6LO</a:t>
            </a:r>
          </a:p>
          <a:p>
            <a:pPr lvl="1">
              <a:lnSpc>
                <a:spcPct val="80000"/>
              </a:lnSpc>
            </a:pPr>
            <a:r>
              <a:rPr lang="en-GB" sz="1400" dirty="0">
                <a:ea typeface="Arial Unicode MS" pitchFamily="34" charset="-128"/>
                <a:cs typeface="Arial Unicode MS" pitchFamily="34" charset="-128"/>
              </a:rPr>
              <a:t>Working Group website: </a:t>
            </a:r>
            <a:r>
              <a:rPr lang="en-GB" sz="1400" dirty="0">
                <a:hlinkClick r:id="rId3"/>
              </a:rPr>
              <a:t>https://datatracker.ietf.org/wg/6lo/</a:t>
            </a:r>
            <a:endParaRPr lang="en-GB" sz="1400" dirty="0"/>
          </a:p>
          <a:p>
            <a:pPr lvl="1">
              <a:lnSpc>
                <a:spcPct val="80000"/>
              </a:lnSpc>
            </a:pPr>
            <a:r>
              <a:rPr lang="en-US" sz="1400" dirty="0"/>
              <a:t>Focus: IPv6 over Networks of Resource-constrained Nodes</a:t>
            </a:r>
          </a:p>
          <a:p>
            <a:pPr marL="457200" lvl="1" indent="0">
              <a:lnSpc>
                <a:spcPct val="80000"/>
              </a:lnSpc>
            </a:pPr>
            <a:endParaRPr lang="en-US" sz="1400" dirty="0"/>
          </a:p>
          <a:p>
            <a:pPr>
              <a:lnSpc>
                <a:spcPct val="80000"/>
              </a:lnSpc>
            </a:pPr>
            <a:r>
              <a:rPr lang="en-US" sz="1800" dirty="0"/>
              <a:t>Updates</a:t>
            </a:r>
          </a:p>
          <a:p>
            <a:pPr lvl="1">
              <a:lnSpc>
                <a:spcPct val="80000"/>
              </a:lnSpc>
              <a:spcAft>
                <a:spcPts val="600"/>
              </a:spcAft>
            </a:pPr>
            <a:r>
              <a:rPr lang="en-US" sz="1400" dirty="0"/>
              <a:t>Revised: Generic Address Assignment Option for 6LowPAN Neighbor Discovery: </a:t>
            </a:r>
            <a:r>
              <a:rPr lang="en-US" sz="1400" dirty="0">
                <a:hlinkClick r:id="rId4"/>
              </a:rPr>
              <a:t>https://datatracker.ietf.org/doc/draft-ietf-6lo-nd-gaao/</a:t>
            </a:r>
            <a:r>
              <a:rPr lang="en-US" sz="1400" dirty="0"/>
              <a:t> (July 2025)</a:t>
            </a:r>
          </a:p>
          <a:p>
            <a:pPr lvl="1">
              <a:lnSpc>
                <a:spcPct val="80000"/>
              </a:lnSpc>
              <a:spcAft>
                <a:spcPts val="600"/>
              </a:spcAft>
            </a:pPr>
            <a:r>
              <a:rPr lang="en-US" sz="1400" dirty="0"/>
              <a:t>Revised: Transmission of IPv6 Packets over Short-Range Optical Wireless Communications: </a:t>
            </a:r>
            <a:r>
              <a:rPr lang="en-US" sz="1400" dirty="0">
                <a:hlinkClick r:id="rId5"/>
              </a:rPr>
              <a:t>https://datatracker.ietf.org/doc/draft-ietf-6lo-owc/</a:t>
            </a:r>
            <a:r>
              <a:rPr lang="en-US" sz="1400" dirty="0"/>
              <a:t> (July 2025)</a:t>
            </a:r>
          </a:p>
          <a:p>
            <a:pPr lvl="1">
              <a:lnSpc>
                <a:spcPct val="80000"/>
              </a:lnSpc>
              <a:spcAft>
                <a:spcPts val="600"/>
              </a:spcAft>
            </a:pPr>
            <a:r>
              <a:rPr lang="en-US" sz="1400" dirty="0"/>
              <a:t>Revised: Transmission of SCHC-compressed packets over IEEE 802.15.4 networks: </a:t>
            </a:r>
            <a:r>
              <a:rPr lang="en-US" sz="1400" dirty="0">
                <a:hlinkClick r:id="rId6"/>
              </a:rPr>
              <a:t>https://datatracker.ietf.org/doc/draft-ietf-6lo-schc-15dot4/</a:t>
            </a:r>
            <a:r>
              <a:rPr lang="en-US" sz="1400" dirty="0"/>
              <a:t> (July 2025)</a:t>
            </a:r>
          </a:p>
          <a:p>
            <a:pPr lvl="1">
              <a:lnSpc>
                <a:spcPct val="80000"/>
              </a:lnSpc>
              <a:spcAft>
                <a:spcPts val="600"/>
              </a:spcAft>
            </a:pPr>
            <a:r>
              <a:rPr lang="en-US" sz="1400" dirty="0"/>
              <a:t>RFC Editor’s queue: Fixing the C-Flag in EARO: </a:t>
            </a:r>
            <a:r>
              <a:rPr lang="en-US" sz="1400" dirty="0">
                <a:hlinkClick r:id="rId7"/>
              </a:rPr>
              <a:t>https://datatracker.ietf.org/doc/draft-ietf-6lo-updating-rfc-8928/</a:t>
            </a:r>
            <a:r>
              <a:rPr lang="en-US" sz="1400" dirty="0"/>
              <a:t> (June 2025)</a:t>
            </a:r>
          </a:p>
          <a:p>
            <a:pPr lvl="1">
              <a:lnSpc>
                <a:spcPct val="80000"/>
              </a:lnSpc>
              <a:spcAft>
                <a:spcPts val="600"/>
              </a:spcAft>
            </a:pPr>
            <a:r>
              <a:rPr lang="en-US" sz="1400" dirty="0"/>
              <a:t>RFC Editor’s queue: IPv6 Neighbor Discovery Prefix Registration: </a:t>
            </a:r>
            <a:r>
              <a:rPr lang="en-US" sz="1400" dirty="0">
                <a:hlinkClick r:id="rId8"/>
              </a:rPr>
              <a:t>https://datatracker.ietf.org/doc/draft-ietf-6lo-prefix-registration/</a:t>
            </a:r>
            <a:r>
              <a:rPr lang="en-US" sz="1400" dirty="0"/>
              <a:t> (June 2025)</a:t>
            </a:r>
          </a:p>
        </p:txBody>
      </p:sp>
      <p:sp>
        <p:nvSpPr>
          <p:cNvPr id="2" name="Footer Placeholder 1">
            <a:extLst>
              <a:ext uri="{FF2B5EF4-FFF2-40B4-BE49-F238E27FC236}">
                <a16:creationId xmlns:a16="http://schemas.microsoft.com/office/drawing/2014/main" id="{D27AB9A8-5E7F-4A12-96E7-C4B2E40BB939}"/>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A655DDA2-8DAD-42BE-80D9-5DD283E09E4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4" name="Date Placeholder 3">
            <a:extLst>
              <a:ext uri="{FF2B5EF4-FFF2-40B4-BE49-F238E27FC236}">
                <a16:creationId xmlns:a16="http://schemas.microsoft.com/office/drawing/2014/main" id="{4BE33A7B-0DA4-4FEF-8CB9-7E62D34408E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8750090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 (cont.)</a:t>
            </a:r>
          </a:p>
        </p:txBody>
      </p:sp>
      <p:sp>
        <p:nvSpPr>
          <p:cNvPr id="113667" name="Rectangle 3"/>
          <p:cNvSpPr>
            <a:spLocks noGrp="1" noChangeArrowheads="1"/>
          </p:cNvSpPr>
          <p:nvPr>
            <p:ph idx="1"/>
          </p:nvPr>
        </p:nvSpPr>
        <p:spPr/>
        <p:txBody>
          <a:bodyPr/>
          <a:lstStyle/>
          <a:p>
            <a:pPr>
              <a:lnSpc>
                <a:spcPct val="80000"/>
              </a:lnSpc>
            </a:pPr>
            <a:r>
              <a:rPr lang="en-US" sz="1800" dirty="0"/>
              <a:t>ROLL: </a:t>
            </a:r>
            <a:r>
              <a:rPr lang="en-GB" sz="1800" dirty="0">
                <a:ea typeface="Arial Unicode MS" pitchFamily="34" charset="-128"/>
                <a:cs typeface="Arial Unicode MS" pitchFamily="34" charset="-128"/>
              </a:rPr>
              <a:t>Working Group website: </a:t>
            </a:r>
            <a:r>
              <a:rPr lang="en-GB" sz="1800" b="0" dirty="0">
                <a:hlinkClick r:id="rId3"/>
              </a:rPr>
              <a:t>https://datatracker.ietf.org/wg/roll/</a:t>
            </a:r>
            <a:r>
              <a:rPr lang="en-GB" sz="1800" dirty="0"/>
              <a:t> </a:t>
            </a:r>
          </a:p>
          <a:p>
            <a:pPr lvl="1"/>
            <a:r>
              <a:rPr lang="en-US" sz="1400" dirty="0"/>
              <a:t>Focus: Routing over Low Power and Lossy Networks</a:t>
            </a:r>
          </a:p>
          <a:p>
            <a:pPr marL="457200" lvl="1" indent="0"/>
            <a:endParaRPr lang="en-GB" sz="1800" dirty="0">
              <a:ea typeface="Arial Unicode MS" pitchFamily="34" charset="-128"/>
              <a:cs typeface="Arial Unicode MS" pitchFamily="34" charset="-128"/>
            </a:endParaRPr>
          </a:p>
          <a:p>
            <a:r>
              <a:rPr lang="en-GB" sz="1800" dirty="0">
                <a:ea typeface="Arial Unicode MS" pitchFamily="34" charset="-128"/>
                <a:cs typeface="Arial Unicode MS" pitchFamily="34" charset="-128"/>
              </a:rPr>
              <a:t>CORE: (</a:t>
            </a:r>
            <a:r>
              <a:rPr lang="en-US" sz="1800" dirty="0"/>
              <a:t>Constrained </a:t>
            </a:r>
            <a:r>
              <a:rPr lang="en-US" sz="1800" dirty="0" err="1"/>
              <a:t>RESTful</a:t>
            </a:r>
            <a:r>
              <a:rPr lang="en-US" sz="1800" dirty="0"/>
              <a:t> Environments) </a:t>
            </a:r>
            <a:r>
              <a:rPr lang="en-GB" sz="1800" dirty="0">
                <a:ea typeface="Arial Unicode MS" pitchFamily="34" charset="-128"/>
                <a:cs typeface="Arial Unicode MS" pitchFamily="34" charset="-128"/>
              </a:rPr>
              <a:t>Working Group website: </a:t>
            </a:r>
            <a:r>
              <a:rPr lang="en-GB" sz="1800" b="0" dirty="0">
                <a:hlinkClick r:id="rId4"/>
              </a:rPr>
              <a:t>http://datatracker.ietf.org/wg/core/</a:t>
            </a:r>
            <a:r>
              <a:rPr lang="en-GB" sz="1800" b="0" dirty="0"/>
              <a:t> </a:t>
            </a:r>
            <a:endParaRPr lang="en-GB" sz="1800" dirty="0"/>
          </a:p>
          <a:p>
            <a:pPr lvl="1"/>
            <a:r>
              <a:rPr lang="en-US" sz="1400" dirty="0"/>
              <a:t>Focus: framework for resource-oriented applications intended to run on constrained IP networks. </a:t>
            </a:r>
          </a:p>
          <a:p>
            <a:pPr lvl="1"/>
            <a:endParaRPr lang="en-US" sz="1400" dirty="0"/>
          </a:p>
          <a:p>
            <a:r>
              <a:rPr lang="en-US" sz="1800" dirty="0"/>
              <a:t>IoT Directorate:</a:t>
            </a:r>
          </a:p>
          <a:p>
            <a:pPr lvl="1"/>
            <a:r>
              <a:rPr lang="en-US" sz="1400" dirty="0"/>
              <a:t>Reviews IETF drafts that are IoT related</a:t>
            </a:r>
          </a:p>
          <a:p>
            <a:pPr lvl="1"/>
            <a:r>
              <a:rPr lang="en-US" sz="1400" dirty="0"/>
              <a:t>See: </a:t>
            </a:r>
            <a:r>
              <a:rPr lang="en-US" sz="1400" dirty="0">
                <a:hlinkClick r:id="rId5"/>
              </a:rPr>
              <a:t>https://datatracker.ietf.org/group/iotdir/about/</a:t>
            </a:r>
            <a:endParaRPr lang="en-US" sz="1400" dirty="0"/>
          </a:p>
          <a:p>
            <a:pPr marL="0" indent="0"/>
            <a:endParaRPr lang="en-US" sz="1400" dirty="0"/>
          </a:p>
          <a:p>
            <a:endParaRPr lang="en-US" sz="1400" dirty="0"/>
          </a:p>
          <a:p>
            <a:pPr marL="0" indent="0">
              <a:lnSpc>
                <a:spcPct val="80000"/>
              </a:lnSpc>
              <a:defRPr/>
            </a:pPr>
            <a:endParaRPr lang="en-US" sz="1400" dirty="0"/>
          </a:p>
          <a:p>
            <a:pPr marL="457200" lvl="1" indent="0">
              <a:lnSpc>
                <a:spcPct val="80000"/>
              </a:lnSpc>
              <a:defRPr/>
            </a:pPr>
            <a:endParaRPr lang="en-US" sz="1400" dirty="0"/>
          </a:p>
          <a:p>
            <a:pPr>
              <a:lnSpc>
                <a:spcPct val="80000"/>
              </a:lnSpc>
              <a:defRPr/>
            </a:pPr>
            <a:endParaRPr lang="en-US" sz="1400" dirty="0"/>
          </a:p>
          <a:p>
            <a:pPr lvl="1">
              <a:lnSpc>
                <a:spcPct val="80000"/>
              </a:lnSpc>
              <a:defRPr/>
            </a:pPr>
            <a:endParaRPr lang="en-US" sz="1400" u="sng"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buFontTx/>
              <a:buNone/>
              <a:defRPr/>
            </a:pPr>
            <a:endParaRPr lang="en-US" sz="1400" dirty="0"/>
          </a:p>
        </p:txBody>
      </p:sp>
      <p:sp>
        <p:nvSpPr>
          <p:cNvPr id="2" name="Footer Placeholder 1">
            <a:extLst>
              <a:ext uri="{FF2B5EF4-FFF2-40B4-BE49-F238E27FC236}">
                <a16:creationId xmlns:a16="http://schemas.microsoft.com/office/drawing/2014/main" id="{EFDB1797-9D9B-42B6-B8B6-E631C796334A}"/>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D2A1C9B3-A8E8-472D-A92E-AB3A7A983B7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4" name="Date Placeholder 3">
            <a:extLst>
              <a:ext uri="{FF2B5EF4-FFF2-40B4-BE49-F238E27FC236}">
                <a16:creationId xmlns:a16="http://schemas.microsoft.com/office/drawing/2014/main" id="{E71757E1-3461-4EEF-A2EA-90BF9963DCB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91309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MADINAS WG</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https://datatracker.ietf.org/wg/madinas/</a:t>
            </a:r>
            <a:r>
              <a:rPr lang="en-US" sz="1800" dirty="0"/>
              <a:t> </a:t>
            </a:r>
          </a:p>
          <a:p>
            <a:pPr>
              <a:lnSpc>
                <a:spcPct val="80000"/>
              </a:lnSpc>
            </a:pPr>
            <a:endParaRPr lang="en-US" sz="1800" dirty="0"/>
          </a:p>
          <a:p>
            <a:r>
              <a:rPr lang="en-US" sz="1800" dirty="0"/>
              <a:t>MAC Address Device Identification for Network and Application Services</a:t>
            </a:r>
          </a:p>
          <a:p>
            <a:pPr lvl="1">
              <a:lnSpc>
                <a:spcPct val="80000"/>
              </a:lnSpc>
            </a:pPr>
            <a:r>
              <a:rPr lang="en-US" sz="1400" dirty="0"/>
              <a:t>This is the IETF’s equivalent of IEEE 802.11bh – how to deal with the implications of the deployment of random and changing MAC addresses. </a:t>
            </a:r>
            <a:endParaRPr lang="en-US" sz="1800" dirty="0"/>
          </a:p>
          <a:p>
            <a:pPr>
              <a:lnSpc>
                <a:spcPct val="80000"/>
              </a:lnSpc>
              <a:spcBef>
                <a:spcPts val="1200"/>
              </a:spcBef>
              <a:spcAft>
                <a:spcPts val="600"/>
              </a:spcAft>
            </a:pPr>
            <a:r>
              <a:rPr lang="en-US" sz="1800" dirty="0"/>
              <a:t>Updates</a:t>
            </a:r>
          </a:p>
          <a:p>
            <a:pPr lvl="1">
              <a:lnSpc>
                <a:spcPct val="80000"/>
              </a:lnSpc>
              <a:spcAft>
                <a:spcPts val="600"/>
              </a:spcAft>
            </a:pPr>
            <a:r>
              <a:rPr lang="en-US" sz="1400" dirty="0"/>
              <a:t>Published as RFC 9797: Randomized and Changing MAC Address Use Cases and Requirements: </a:t>
            </a:r>
            <a:r>
              <a:rPr lang="en-US" sz="1400" dirty="0">
                <a:hlinkClick r:id="rId4"/>
              </a:rPr>
              <a:t>https://www.rfc-editor.org/info/rfc9797</a:t>
            </a:r>
            <a:r>
              <a:rPr lang="en-US" sz="1400" dirty="0"/>
              <a:t> (June 2025)</a:t>
            </a:r>
          </a:p>
          <a:p>
            <a:pPr lvl="1">
              <a:lnSpc>
                <a:spcPct val="80000"/>
              </a:lnSpc>
              <a:spcAft>
                <a:spcPts val="600"/>
              </a:spcAft>
            </a:pPr>
            <a:endParaRPr lang="en-US" sz="1400" dirty="0"/>
          </a:p>
        </p:txBody>
      </p:sp>
      <p:sp>
        <p:nvSpPr>
          <p:cNvPr id="2" name="Footer Placeholder 1">
            <a:extLst>
              <a:ext uri="{FF2B5EF4-FFF2-40B4-BE49-F238E27FC236}">
                <a16:creationId xmlns:a16="http://schemas.microsoft.com/office/drawing/2014/main" id="{4A70DFA1-E905-45D4-AB73-6C4FE3BF5ECF}"/>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F8BD1C23-6A94-47F2-84F4-3FFC597D5E1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4" name="Date Placeholder 3">
            <a:extLst>
              <a:ext uri="{FF2B5EF4-FFF2-40B4-BE49-F238E27FC236}">
                <a16:creationId xmlns:a16="http://schemas.microsoft.com/office/drawing/2014/main" id="{2E55CEA6-E8AF-40CD-880A-156812AE5BD0}"/>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7556635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EAP Method Update (EMU)</a:t>
            </a:r>
          </a:p>
        </p:txBody>
      </p:sp>
      <p:sp>
        <p:nvSpPr>
          <p:cNvPr id="19462" name="Rectangle 3"/>
          <p:cNvSpPr>
            <a:spLocks noGrp="1" noChangeArrowheads="1"/>
          </p:cNvSpPr>
          <p:nvPr>
            <p:ph idx="1"/>
          </p:nvPr>
        </p:nvSpPr>
        <p:spPr>
          <a:xfrm>
            <a:off x="2209800" y="1600200"/>
            <a:ext cx="7772400" cy="4114800"/>
          </a:xfrm>
        </p:spPr>
        <p:txBody>
          <a:bodyPr/>
          <a:lstStyle/>
          <a:p>
            <a:pPr>
              <a:lnSpc>
                <a:spcPct val="80000"/>
              </a:lnSpc>
            </a:pPr>
            <a:r>
              <a:rPr lang="en-US" sz="1800" dirty="0"/>
              <a:t>See </a:t>
            </a:r>
            <a:r>
              <a:rPr lang="en-US" sz="1800" dirty="0">
                <a:hlinkClick r:id="rId3"/>
              </a:rPr>
              <a:t>https://datatracker.ietf.org/wg/emu/</a:t>
            </a:r>
            <a:r>
              <a:rPr lang="en-US" sz="1800" dirty="0"/>
              <a:t> </a:t>
            </a:r>
          </a:p>
          <a:p>
            <a:pPr lvl="1">
              <a:lnSpc>
                <a:spcPct val="80000"/>
              </a:lnSpc>
            </a:pPr>
            <a:r>
              <a:rPr lang="en-US" sz="1400" dirty="0"/>
              <a:t>This working group has been chartered to provide updates to some commonly used Extensible Authentication Protocol methods including of EAP-TLS, EAP-AKA, EAP-AKA’ (for 5G), EAP-SIM, etc.</a:t>
            </a:r>
          </a:p>
          <a:p>
            <a:pPr lvl="1">
              <a:lnSpc>
                <a:spcPct val="80000"/>
              </a:lnSpc>
            </a:pPr>
            <a:r>
              <a:rPr lang="en-US" sz="1400" dirty="0"/>
              <a:t>The group should document any recently gained new knowledge on vulnerabilities or the possible implications of pervasive surveillance or other new concerns. </a:t>
            </a:r>
            <a:endParaRPr lang="en-US" sz="1800" dirty="0"/>
          </a:p>
          <a:p>
            <a:pPr>
              <a:lnSpc>
                <a:spcPct val="80000"/>
              </a:lnSpc>
              <a:spcAft>
                <a:spcPts val="600"/>
              </a:spcAft>
            </a:pPr>
            <a:r>
              <a:rPr lang="en-US" sz="1800" dirty="0"/>
              <a:t>Updates</a:t>
            </a:r>
            <a:endParaRPr lang="en-US" sz="1600" dirty="0"/>
          </a:p>
          <a:p>
            <a:pPr lvl="1">
              <a:lnSpc>
                <a:spcPct val="80000"/>
              </a:lnSpc>
              <a:spcAft>
                <a:spcPts val="600"/>
              </a:spcAft>
            </a:pPr>
            <a:r>
              <a:rPr lang="en-US" sz="1400" dirty="0"/>
              <a:t>In IETF Last Call: Bootstrapped TLS Authentication with Proof of Knowledge (TLS-POK): </a:t>
            </a:r>
            <a:r>
              <a:rPr lang="en-US" sz="1400" dirty="0">
                <a:hlinkClick r:id="rId4"/>
              </a:rPr>
              <a:t>https://datatracker.ietf.org/doc/draft-ietf-emu-bootstrapped-tls/</a:t>
            </a:r>
            <a:r>
              <a:rPr lang="en-US" sz="1400" dirty="0"/>
              <a:t> (end July 31, 2025)</a:t>
            </a:r>
          </a:p>
          <a:p>
            <a:pPr lvl="1">
              <a:lnSpc>
                <a:spcPct val="80000"/>
              </a:lnSpc>
              <a:spcAft>
                <a:spcPts val="600"/>
              </a:spcAft>
            </a:pPr>
            <a:r>
              <a:rPr lang="en-US" sz="1400" dirty="0"/>
              <a:t>New: Post-Quantum Key Encapsulation Mechanisms (PQ KEMs) in EAP-AKA prime: </a:t>
            </a:r>
            <a:r>
              <a:rPr lang="en-US" sz="1400" dirty="0">
                <a:hlinkClick r:id="rId5"/>
              </a:rPr>
              <a:t>https://datatracker.ietf.org/doc/draft-ietf-emu-pqc-eapaka/</a:t>
            </a:r>
            <a:r>
              <a:rPr lang="en-US" sz="1400" dirty="0"/>
              <a:t> (July 2025)</a:t>
            </a:r>
          </a:p>
          <a:p>
            <a:pPr lvl="1">
              <a:lnSpc>
                <a:spcPct val="80000"/>
              </a:lnSpc>
              <a:spcAft>
                <a:spcPts val="600"/>
              </a:spcAft>
            </a:pPr>
            <a:r>
              <a:rPr lang="en-US" sz="1400" dirty="0"/>
              <a:t>New: Enhancing Security in EAP-AKA' with Hybrid Post-Quantum Cryptography: </a:t>
            </a:r>
            <a:r>
              <a:rPr lang="en-US" sz="1400" dirty="0">
                <a:hlinkClick r:id="rId6"/>
              </a:rPr>
              <a:t>https://datatracker.ietf.org/doc/draft-ietf-emu-hybrid-pqc-eapaka/</a:t>
            </a:r>
            <a:r>
              <a:rPr lang="en-US" sz="1400" dirty="0"/>
              <a:t> (July 2025)</a:t>
            </a:r>
          </a:p>
          <a:p>
            <a:pPr lvl="1">
              <a:lnSpc>
                <a:spcPct val="80000"/>
              </a:lnSpc>
              <a:spcAft>
                <a:spcPts val="600"/>
              </a:spcAft>
            </a:pPr>
            <a:r>
              <a:rPr lang="en-US" sz="1400" dirty="0"/>
              <a:t>New: Extensible Authentication Protocol (EAP) Using Privacy Pass Token: </a:t>
            </a:r>
            <a:r>
              <a:rPr lang="en-US" sz="1400" dirty="0">
                <a:hlinkClick r:id="rId7"/>
              </a:rPr>
              <a:t>https://datatracker.ietf.org/doc/draft-ietf-emu-eap-ppt/</a:t>
            </a:r>
            <a:r>
              <a:rPr lang="en-US" sz="1400" dirty="0"/>
              <a:t> (July 2025)</a:t>
            </a:r>
          </a:p>
          <a:p>
            <a:pPr lvl="1">
              <a:lnSpc>
                <a:spcPct val="80000"/>
              </a:lnSpc>
              <a:spcAft>
                <a:spcPts val="600"/>
              </a:spcAft>
            </a:pPr>
            <a:r>
              <a:rPr lang="en-US" sz="1400" dirty="0"/>
              <a:t>Waiting for AD Go-ahead: The </a:t>
            </a:r>
            <a:r>
              <a:rPr lang="en-US" sz="1400" dirty="0" err="1"/>
              <a:t>eap.arpa</a:t>
            </a:r>
            <a:r>
              <a:rPr lang="en-US" sz="1400" dirty="0"/>
              <a:t> domain and EAP provisioning: </a:t>
            </a:r>
            <a:r>
              <a:rPr lang="en-US" sz="1400" dirty="0">
                <a:hlinkClick r:id="rId8"/>
              </a:rPr>
              <a:t>https://datatracker.ietf.org/doc/draft-ietf-emu-eap-arpa/</a:t>
            </a:r>
            <a:r>
              <a:rPr lang="en-US" sz="1400" dirty="0"/>
              <a:t> (July 2025)</a:t>
            </a:r>
          </a:p>
          <a:p>
            <a:pPr lvl="1">
              <a:lnSpc>
                <a:spcPct val="80000"/>
              </a:lnSpc>
              <a:spcAft>
                <a:spcPts val="600"/>
              </a:spcAft>
            </a:pPr>
            <a:r>
              <a:rPr lang="en-US" sz="1400" dirty="0"/>
              <a:t>Waiting for Write-up: Using the Extensible Authentication Protocol (EAP) with Ephemeral Diffie-Hellman over COSE (EDHOC): </a:t>
            </a:r>
            <a:r>
              <a:rPr lang="en-US" sz="1400" dirty="0">
                <a:hlinkClick r:id="rId9"/>
              </a:rPr>
              <a:t>https://datatracker.ietf.org/doc/draft-ietf-emu-eap-edhoc/</a:t>
            </a:r>
            <a:r>
              <a:rPr lang="en-US" sz="1400" dirty="0"/>
              <a:t> (June 2025)</a:t>
            </a:r>
          </a:p>
          <a:p>
            <a:pPr lvl="1">
              <a:lnSpc>
                <a:spcPct val="80000"/>
              </a:lnSpc>
              <a:spcAft>
                <a:spcPts val="600"/>
              </a:spcAft>
            </a:pPr>
            <a:r>
              <a:rPr lang="en-US" sz="1400" dirty="0"/>
              <a:t>Back in RFC Editor’s queue: Tunnel Extensible Authentication Protocol (TEAP) Version 1: </a:t>
            </a:r>
            <a:r>
              <a:rPr lang="en-US" sz="1400" dirty="0">
                <a:hlinkClick r:id="rId10"/>
              </a:rPr>
              <a:t>https://datatracker.ietf.org/doc/draft-ietf-emu-rfc7170bis/</a:t>
            </a:r>
            <a:r>
              <a:rPr lang="en-US" sz="1400" dirty="0"/>
              <a:t> (May 2025)</a:t>
            </a:r>
          </a:p>
        </p:txBody>
      </p:sp>
      <p:sp>
        <p:nvSpPr>
          <p:cNvPr id="2" name="Footer Placeholder 1">
            <a:extLst>
              <a:ext uri="{FF2B5EF4-FFF2-40B4-BE49-F238E27FC236}">
                <a16:creationId xmlns:a16="http://schemas.microsoft.com/office/drawing/2014/main" id="{25ECDA48-A9F3-4F69-BACF-DD52F0603A2D}"/>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EFAB409A-02B5-4C1B-B6E6-B2EABD4878D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4" name="Date Placeholder 3">
            <a:extLst>
              <a:ext uri="{FF2B5EF4-FFF2-40B4-BE49-F238E27FC236}">
                <a16:creationId xmlns:a16="http://schemas.microsoft.com/office/drawing/2014/main" id="{FBBA81AD-E924-4E2A-9709-DBC48F5054A7}"/>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401009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Operations Area Working Group</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https://datatracker.ietf.org/wg/opsawg/</a:t>
            </a:r>
            <a:endParaRPr lang="en-US" sz="2000" dirty="0"/>
          </a:p>
          <a:p>
            <a:pPr marL="457200" lvl="1" indent="0">
              <a:lnSpc>
                <a:spcPct val="80000"/>
              </a:lnSpc>
              <a:defRPr/>
            </a:pPr>
            <a:endParaRPr lang="en-US" sz="1400" dirty="0"/>
          </a:p>
          <a:p>
            <a:pPr>
              <a:lnSpc>
                <a:spcPct val="80000"/>
              </a:lnSpc>
              <a:defRPr/>
            </a:pPr>
            <a:r>
              <a:rPr lang="en-US" sz="1800" dirty="0"/>
              <a:t>Updates</a:t>
            </a:r>
            <a:endParaRPr lang="en-US" sz="1400" dirty="0"/>
          </a:p>
          <a:p>
            <a:pPr lvl="1">
              <a:lnSpc>
                <a:spcPct val="80000"/>
              </a:lnSpc>
              <a:spcAft>
                <a:spcPts val="600"/>
              </a:spcAft>
              <a:defRPr/>
            </a:pPr>
            <a:r>
              <a:rPr lang="en-US" sz="1400" dirty="0"/>
              <a:t>Submitted to IESG: A Data Manifest for Contextualized Telemetry Data: </a:t>
            </a:r>
            <a:r>
              <a:rPr lang="en-US" sz="1400" dirty="0">
                <a:hlinkClick r:id="rId4"/>
              </a:rPr>
              <a:t>https://datatracker.ietf.org/doc/draft-ietf-opsawg-collected-data-manifest/</a:t>
            </a:r>
            <a:r>
              <a:rPr lang="en-US" sz="1400" dirty="0"/>
              <a:t> (July 2025)</a:t>
            </a:r>
          </a:p>
          <a:p>
            <a:pPr lvl="1">
              <a:lnSpc>
                <a:spcPct val="80000"/>
              </a:lnSpc>
              <a:spcAft>
                <a:spcPts val="600"/>
              </a:spcAft>
              <a:defRPr/>
            </a:pPr>
            <a:r>
              <a:rPr lang="en-US" sz="1400" dirty="0"/>
              <a:t>Revised: A YANG Data Model for Network Diagnosis using Scheduled Sequences of OAM Tests: </a:t>
            </a:r>
            <a:r>
              <a:rPr lang="en-US" sz="1400" dirty="0">
                <a:hlinkClick r:id="rId5"/>
              </a:rPr>
              <a:t>https://datatracker.ietf.org/doc/draft-ietf-opsawg-scheduling-oam-tests/</a:t>
            </a:r>
            <a:r>
              <a:rPr lang="en-US" sz="1400" dirty="0"/>
              <a:t> (July 2025)</a:t>
            </a:r>
          </a:p>
          <a:p>
            <a:pPr lvl="1">
              <a:lnSpc>
                <a:spcPct val="80000"/>
              </a:lnSpc>
              <a:spcAft>
                <a:spcPts val="600"/>
              </a:spcAft>
              <a:defRPr/>
            </a:pPr>
            <a:r>
              <a:rPr lang="en-US" sz="1400" dirty="0"/>
              <a:t>Revised: Applying COSE Signatures for YANG Data Provenance: </a:t>
            </a:r>
            <a:r>
              <a:rPr lang="en-US" sz="1400" dirty="0">
                <a:hlinkClick r:id="rId6"/>
              </a:rPr>
              <a:t>https://datatracker.ietf.org/doc/draft-ietf-opsawg-yang-provenance/</a:t>
            </a:r>
            <a:r>
              <a:rPr lang="en-US" sz="1400" dirty="0"/>
              <a:t> (July 2025)</a:t>
            </a:r>
          </a:p>
          <a:p>
            <a:pPr>
              <a:lnSpc>
                <a:spcPct val="80000"/>
              </a:lnSpc>
              <a:defRPr/>
            </a:pPr>
            <a:r>
              <a:rPr lang="en-US" sz="1800" dirty="0"/>
              <a:t>Background</a:t>
            </a:r>
            <a:endParaRPr lang="en-US" sz="1600" dirty="0"/>
          </a:p>
          <a:p>
            <a:pPr lvl="1">
              <a:lnSpc>
                <a:spcPct val="80000"/>
              </a:lnSpc>
              <a:spcAft>
                <a:spcPts val="600"/>
              </a:spcAft>
              <a:defRPr/>
            </a:pPr>
            <a:r>
              <a:rPr lang="en-US" sz="1400" dirty="0"/>
              <a:t>Of interest: RFC 6632, An Overview of the IETF Network Management Protocols, see </a:t>
            </a:r>
            <a:r>
              <a:rPr lang="en-US" sz="1400" dirty="0">
                <a:hlinkClick r:id="rId7"/>
              </a:rPr>
              <a:t>https://tools.ietf.org/html/rfc6632</a:t>
            </a:r>
            <a:r>
              <a:rPr lang="en-US" sz="1400" dirty="0"/>
              <a:t> </a:t>
            </a:r>
          </a:p>
          <a:p>
            <a:pPr lvl="1">
              <a:lnSpc>
                <a:spcPct val="80000"/>
              </a:lnSpc>
              <a:spcAft>
                <a:spcPts val="600"/>
              </a:spcAft>
              <a:defRPr/>
            </a:pPr>
            <a:r>
              <a:rPr lang="en-US" sz="1400" dirty="0"/>
              <a:t>Automated network management, including YANG data models, see </a:t>
            </a:r>
            <a:r>
              <a:rPr lang="en-US" sz="1400" dirty="0">
                <a:hlinkClick r:id="rId8"/>
              </a:rPr>
              <a:t>https://www.ietf.org/topics/netmgmt/</a:t>
            </a:r>
            <a:r>
              <a:rPr lang="en-US" sz="1400" dirty="0"/>
              <a:t> </a:t>
            </a:r>
          </a:p>
          <a:p>
            <a:pPr lvl="1">
              <a:lnSpc>
                <a:spcPct val="80000"/>
              </a:lnSpc>
              <a:defRPr/>
            </a:pPr>
            <a:endParaRPr lang="en-US" sz="1600" dirty="0"/>
          </a:p>
          <a:p>
            <a:pPr marL="457200" lvl="1" indent="0">
              <a:lnSpc>
                <a:spcPct val="80000"/>
              </a:lnSpc>
              <a:defRPr/>
            </a:pPr>
            <a:endParaRPr lang="en-US" sz="18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2" name="Footer Placeholder 1">
            <a:extLst>
              <a:ext uri="{FF2B5EF4-FFF2-40B4-BE49-F238E27FC236}">
                <a16:creationId xmlns:a16="http://schemas.microsoft.com/office/drawing/2014/main" id="{FA905713-DD49-4DD8-BFB0-138CBD3E3754}"/>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DA786418-FC55-4DA5-B0DD-410AAF03BEF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4" name="Date Placeholder 3">
            <a:extLst>
              <a:ext uri="{FF2B5EF4-FFF2-40B4-BE49-F238E27FC236}">
                <a16:creationId xmlns:a16="http://schemas.microsoft.com/office/drawing/2014/main" id="{CB8F0003-A975-405E-80A3-23B2AA0877A7}"/>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218821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Internet Area Working Group </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https://datatracker.ietf.org/wg/intarea/</a:t>
            </a:r>
            <a:endParaRPr lang="en-US" sz="2000" dirty="0"/>
          </a:p>
          <a:p>
            <a:pPr>
              <a:lnSpc>
                <a:spcPct val="80000"/>
              </a:lnSpc>
              <a:defRPr/>
            </a:pPr>
            <a:endParaRPr lang="en-US" sz="1400" dirty="0"/>
          </a:p>
          <a:p>
            <a:pPr>
              <a:lnSpc>
                <a:spcPct val="80000"/>
              </a:lnSpc>
              <a:defRPr/>
            </a:pPr>
            <a:r>
              <a:rPr lang="en-US" sz="1800" dirty="0"/>
              <a:t>Updates</a:t>
            </a:r>
          </a:p>
          <a:p>
            <a:pPr lvl="1">
              <a:lnSpc>
                <a:spcPct val="80000"/>
              </a:lnSpc>
              <a:defRPr/>
            </a:pPr>
            <a:r>
              <a:rPr lang="en-US" sz="1400" dirty="0"/>
              <a:t>Revised: PROBE: A Utility for Probing Interfaces: </a:t>
            </a:r>
            <a:r>
              <a:rPr lang="en-US" sz="1400" dirty="0">
                <a:hlinkClick r:id="rId4"/>
              </a:rPr>
              <a:t>https://datatracker.ietf.org/doc/draft-ietf-intarea-rfc8335bis/</a:t>
            </a:r>
            <a:r>
              <a:rPr lang="en-US" sz="1400" dirty="0"/>
              <a:t> (July 2025)</a:t>
            </a:r>
          </a:p>
        </p:txBody>
      </p:sp>
      <p:sp>
        <p:nvSpPr>
          <p:cNvPr id="2" name="Footer Placeholder 1">
            <a:extLst>
              <a:ext uri="{FF2B5EF4-FFF2-40B4-BE49-F238E27FC236}">
                <a16:creationId xmlns:a16="http://schemas.microsoft.com/office/drawing/2014/main" id="{3D7DBE0A-742C-442D-9B63-1EB8EEA525E1}"/>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CF695DD4-539A-4EB8-AF30-1FBC2EC8A7E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4" name="Date Placeholder 3">
            <a:extLst>
              <a:ext uri="{FF2B5EF4-FFF2-40B4-BE49-F238E27FC236}">
                <a16:creationId xmlns:a16="http://schemas.microsoft.com/office/drawing/2014/main" id="{F98E4A62-F6A3-434A-92D2-F4DAE0A8EF2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023511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Transport Layer Security (TLS)</a:t>
            </a:r>
          </a:p>
        </p:txBody>
      </p:sp>
      <p:sp>
        <p:nvSpPr>
          <p:cNvPr id="113667" name="Rectangle 3"/>
          <p:cNvSpPr>
            <a:spLocks noGrp="1" noChangeArrowheads="1"/>
          </p:cNvSpPr>
          <p:nvPr>
            <p:ph idx="1"/>
          </p:nvPr>
        </p:nvSpPr>
        <p:spPr/>
        <p:txBody>
          <a:bodyPr/>
          <a:lstStyle/>
          <a:p>
            <a:pPr>
              <a:lnSpc>
                <a:spcPct val="80000"/>
              </a:lnSpc>
              <a:defRPr/>
            </a:pPr>
            <a:r>
              <a:rPr lang="en-US" sz="2000" dirty="0"/>
              <a:t>See: </a:t>
            </a:r>
            <a:r>
              <a:rPr lang="en-US" sz="2000" dirty="0">
                <a:hlinkClick r:id="rId3"/>
              </a:rPr>
              <a:t>https://datatracker.ietf.org/wg/tls/</a:t>
            </a:r>
            <a:r>
              <a:rPr lang="en-US" sz="2000" dirty="0"/>
              <a:t> </a:t>
            </a:r>
          </a:p>
          <a:p>
            <a:pPr>
              <a:lnSpc>
                <a:spcPct val="80000"/>
              </a:lnSpc>
              <a:defRPr/>
            </a:pPr>
            <a:endParaRPr lang="en-US" sz="1400" dirty="0"/>
          </a:p>
          <a:p>
            <a:pPr>
              <a:lnSpc>
                <a:spcPct val="80000"/>
              </a:lnSpc>
              <a:defRPr/>
            </a:pPr>
            <a:r>
              <a:rPr lang="en-US" sz="1800" dirty="0"/>
              <a:t>Updates</a:t>
            </a:r>
          </a:p>
          <a:p>
            <a:pPr lvl="1">
              <a:lnSpc>
                <a:spcPct val="80000"/>
              </a:lnSpc>
              <a:spcAft>
                <a:spcPts val="600"/>
              </a:spcAft>
              <a:defRPr/>
            </a:pPr>
            <a:r>
              <a:rPr lang="en-US" sz="1400" dirty="0"/>
              <a:t>Revised: ML-KEM Post-Quantum Key Agreement for TLS 1.3: </a:t>
            </a:r>
            <a:r>
              <a:rPr lang="en-US" sz="1400" dirty="0">
                <a:hlinkClick r:id="rId4"/>
              </a:rPr>
              <a:t>https://datatracker.ietf.org/doc/draft-ietf-tls-mlkem/</a:t>
            </a:r>
            <a:r>
              <a:rPr lang="en-US" sz="1400" dirty="0"/>
              <a:t> (July 2025)</a:t>
            </a:r>
          </a:p>
          <a:p>
            <a:pPr lvl="1">
              <a:lnSpc>
                <a:spcPct val="80000"/>
              </a:lnSpc>
              <a:spcAft>
                <a:spcPts val="600"/>
              </a:spcAft>
              <a:defRPr/>
            </a:pPr>
            <a:r>
              <a:rPr lang="en-US" sz="1400" dirty="0"/>
              <a:t>Submitted for publication: Hybrid key exchange in TLS 1.3: </a:t>
            </a:r>
            <a:r>
              <a:rPr lang="en-US" sz="1400" dirty="0">
                <a:hlinkClick r:id="rId5"/>
              </a:rPr>
              <a:t>https://datatracker.ietf.org/doc/draft-ietf-tls-hybrid-design/</a:t>
            </a:r>
            <a:r>
              <a:rPr lang="en-US" sz="1400" dirty="0"/>
              <a:t> (July 2025)</a:t>
            </a:r>
          </a:p>
          <a:p>
            <a:pPr lvl="1">
              <a:lnSpc>
                <a:spcPct val="80000"/>
              </a:lnSpc>
              <a:spcAft>
                <a:spcPts val="600"/>
              </a:spcAft>
              <a:defRPr/>
            </a:pPr>
            <a:r>
              <a:rPr lang="en-US" sz="1400" dirty="0"/>
              <a:t>Approved for publication: The Transport Layer Security (TLS) Protocol Version 1.3: </a:t>
            </a:r>
            <a:r>
              <a:rPr lang="en-US" sz="1400" dirty="0">
                <a:hlinkClick r:id="rId6"/>
              </a:rPr>
              <a:t>https://datatracker.ietf.org/doc/draft-ietf-tls-rfc8446bis/</a:t>
            </a:r>
            <a:r>
              <a:rPr lang="en-US" sz="1400" dirty="0"/>
              <a:t> (July 2025)</a:t>
            </a:r>
          </a:p>
          <a:p>
            <a:pPr lvl="1">
              <a:lnSpc>
                <a:spcPct val="80000"/>
              </a:lnSpc>
              <a:spcAft>
                <a:spcPts val="600"/>
              </a:spcAft>
              <a:defRPr/>
            </a:pPr>
            <a:r>
              <a:rPr lang="en-US" sz="1400" dirty="0"/>
              <a:t>Waiting for AD Go-ahead: TLS 1.3 Extension for Using Certificates with an External Pre-Shared Key: </a:t>
            </a:r>
            <a:r>
              <a:rPr lang="en-US" sz="1400" dirty="0">
                <a:hlinkClick r:id="rId7"/>
              </a:rPr>
              <a:t>https://datatracker.ietf.org/doc/draft-ietf-tls-8773bis/</a:t>
            </a:r>
            <a:r>
              <a:rPr lang="en-US" sz="1400" dirty="0"/>
              <a:t> (May 2025)</a:t>
            </a:r>
          </a:p>
        </p:txBody>
      </p:sp>
      <p:sp>
        <p:nvSpPr>
          <p:cNvPr id="2" name="Footer Placeholder 1">
            <a:extLst>
              <a:ext uri="{FF2B5EF4-FFF2-40B4-BE49-F238E27FC236}">
                <a16:creationId xmlns:a16="http://schemas.microsoft.com/office/drawing/2014/main" id="{FE432378-B40E-417A-8C95-81DCC586A1ED}"/>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F24D48E9-022D-4E09-AF31-7CBE0D94DF2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4" name="Date Placeholder 3">
            <a:extLst>
              <a:ext uri="{FF2B5EF4-FFF2-40B4-BE49-F238E27FC236}">
                <a16:creationId xmlns:a16="http://schemas.microsoft.com/office/drawing/2014/main" id="{3BCC3D5D-4C7B-4B79-AAA3-193539BEA3B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0273123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Deterministic Networking (DETNET)</a:t>
            </a:r>
          </a:p>
        </p:txBody>
      </p:sp>
      <p:sp>
        <p:nvSpPr>
          <p:cNvPr id="113667" name="Rectangle 3"/>
          <p:cNvSpPr>
            <a:spLocks noGrp="1" noChangeArrowheads="1"/>
          </p:cNvSpPr>
          <p:nvPr>
            <p:ph idx="1"/>
          </p:nvPr>
        </p:nvSpPr>
        <p:spPr>
          <a:xfrm>
            <a:off x="1905000" y="1371600"/>
            <a:ext cx="8610600" cy="5029200"/>
          </a:xfrm>
        </p:spPr>
        <p:txBody>
          <a:bodyPr/>
          <a:lstStyle/>
          <a:p>
            <a:pPr marL="0" indent="0">
              <a:lnSpc>
                <a:spcPct val="80000"/>
              </a:lnSpc>
              <a:defRPr/>
            </a:pPr>
            <a:endParaRPr lang="en-US" sz="900" dirty="0"/>
          </a:p>
          <a:p>
            <a:pPr lvl="1">
              <a:lnSpc>
                <a:spcPct val="80000"/>
              </a:lnSpc>
              <a:defRPr/>
            </a:pPr>
            <a:endParaRPr lang="en-US" sz="1600" dirty="0"/>
          </a:p>
          <a:p>
            <a:pPr>
              <a:lnSpc>
                <a:spcPct val="80000"/>
              </a:lnSpc>
            </a:pPr>
            <a:r>
              <a:rPr lang="en-US" sz="2000" dirty="0">
                <a:ea typeface="Arial Unicode MS" pitchFamily="34" charset="-128"/>
                <a:cs typeface="Arial Unicode MS" pitchFamily="34" charset="-128"/>
              </a:rPr>
              <a:t>DETNET: </a:t>
            </a:r>
            <a:r>
              <a:rPr lang="en-US" sz="2000" dirty="0">
                <a:ea typeface="Arial Unicode MS" pitchFamily="34" charset="-128"/>
                <a:cs typeface="Arial Unicode MS" pitchFamily="34" charset="-128"/>
                <a:hlinkClick r:id="rId3"/>
              </a:rPr>
              <a:t>https://datatracker.ietf.org/wg/detnet/</a:t>
            </a:r>
            <a:r>
              <a:rPr lang="en-US" sz="2000" dirty="0">
                <a:ea typeface="Arial Unicode MS" pitchFamily="34" charset="-128"/>
                <a:cs typeface="Arial Unicode MS" pitchFamily="34" charset="-128"/>
              </a:rPr>
              <a:t> </a:t>
            </a:r>
          </a:p>
          <a:p>
            <a:pPr lvl="1"/>
            <a:r>
              <a:rPr lang="en-US" sz="1400" dirty="0"/>
              <a:t>The Deterministic Networking (</a:t>
            </a:r>
            <a:r>
              <a:rPr lang="en-US" sz="1400" dirty="0" err="1"/>
              <a:t>DetNet</a:t>
            </a:r>
            <a:r>
              <a:rPr lang="en-US" sz="1400" dirty="0"/>
              <a:t>) Working Group focuses on deterministic data paths that operate over Layer 2 bridged and Layer 3 routed segments, where such paths can provide bounds on latency, loss, and packet delay variation (jitter), and high reliability. </a:t>
            </a:r>
          </a:p>
          <a:p>
            <a:pPr lvl="1"/>
            <a:r>
              <a:rPr lang="en-US" sz="1400" dirty="0"/>
              <a:t>The IEEE 802.11be activities seem like they may fit in with </a:t>
            </a:r>
            <a:r>
              <a:rPr lang="en-US" sz="1400" dirty="0" err="1"/>
              <a:t>DetNet</a:t>
            </a:r>
            <a:r>
              <a:rPr lang="en-US" sz="1400" dirty="0"/>
              <a:t> and there was a joint IEEE-IETF </a:t>
            </a:r>
            <a:r>
              <a:rPr lang="en-US" sz="1400" dirty="0" err="1"/>
              <a:t>DetNet</a:t>
            </a:r>
            <a:r>
              <a:rPr lang="en-US" sz="1400" dirty="0"/>
              <a:t> discussion in Bangkok (November 2018).</a:t>
            </a:r>
          </a:p>
          <a:p>
            <a:pPr lvl="1"/>
            <a:r>
              <a:rPr lang="en-US" sz="1400" dirty="0"/>
              <a:t>Addresses Layer 3 aspects in support of applications requiring deterministic networking. </a:t>
            </a:r>
          </a:p>
          <a:p>
            <a:pPr lvl="1"/>
            <a:r>
              <a:rPr lang="en-US" sz="1400" dirty="0"/>
              <a:t>The Working Group collaborates with IEEE 802.1 Time Sensitive Networking (TSN), which is responsible for Layer 2 operations, to define a common architecture for both Layer 2 and Layer 3. </a:t>
            </a:r>
          </a:p>
          <a:p>
            <a:pPr lvl="1"/>
            <a:r>
              <a:rPr lang="en-US" sz="1400" dirty="0"/>
              <a:t>Example applications for deterministic networks include professional and home audio/video, multimedia in transportation, engine control systems, and other general industrial and vehicular applications being considered by the IEEE 802.1 TSN Task Group.</a:t>
            </a:r>
          </a:p>
          <a:p>
            <a:r>
              <a:rPr lang="en-US" sz="1800" dirty="0"/>
              <a:t>Updates:</a:t>
            </a:r>
          </a:p>
          <a:p>
            <a:pPr lvl="1"/>
            <a:r>
              <a:rPr lang="en-US" sz="1400" dirty="0"/>
              <a:t>Approved for publication: Reliable and Available Wireless Architecture: </a:t>
            </a:r>
            <a:r>
              <a:rPr lang="en-US" sz="1400" dirty="0">
                <a:hlinkClick r:id="rId4"/>
              </a:rPr>
              <a:t>https://datatracker.ietf.org/doc/draft-ietf-raw-architecture/</a:t>
            </a:r>
            <a:r>
              <a:rPr lang="en-US" sz="1400" dirty="0"/>
              <a:t> (July 2025)</a:t>
            </a:r>
          </a:p>
          <a:p>
            <a:pPr lvl="1"/>
            <a:r>
              <a:rPr lang="en-US" sz="1400" dirty="0"/>
              <a:t>In RFC Editor’s queue (missing reference): Reliable and Available Wireless Technologies: </a:t>
            </a:r>
            <a:r>
              <a:rPr lang="en-US" sz="1400" dirty="0">
                <a:hlinkClick r:id="rId5"/>
              </a:rPr>
              <a:t>https://datatracker.ietf.org/doc/draft-ietf-raw-technologies/</a:t>
            </a:r>
            <a:r>
              <a:rPr lang="en-US" sz="1400" dirty="0"/>
              <a:t> (April 2025)</a:t>
            </a:r>
          </a:p>
        </p:txBody>
      </p:sp>
      <p:sp>
        <p:nvSpPr>
          <p:cNvPr id="2" name="Footer Placeholder 1">
            <a:extLst>
              <a:ext uri="{FF2B5EF4-FFF2-40B4-BE49-F238E27FC236}">
                <a16:creationId xmlns:a16="http://schemas.microsoft.com/office/drawing/2014/main" id="{CED79A3C-303E-4DFC-B5CC-FF474EFE5146}"/>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94597299-2144-44D2-89F7-C6F6275A41F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4" name="Date Placeholder 3">
            <a:extLst>
              <a:ext uri="{FF2B5EF4-FFF2-40B4-BE49-F238E27FC236}">
                <a16:creationId xmlns:a16="http://schemas.microsoft.com/office/drawing/2014/main" id="{2F0726C0-1328-4AE3-BE2F-D9BDFDBDC02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2692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11bk</a:t>
            </a:r>
            <a:r>
              <a:rPr lang="en-GB" sz="1600" b="0" dirty="0"/>
              <a:t> – </a:t>
            </a:r>
            <a:r>
              <a:rPr lang="en-US" sz="1600" b="0" dirty="0"/>
              <a:t>Approved for publication. Should see review pdf today!</a:t>
            </a:r>
          </a:p>
          <a:p>
            <a:r>
              <a:rPr lang="en-US" sz="1600" dirty="0"/>
              <a:t>11bf </a:t>
            </a:r>
            <a:r>
              <a:rPr lang="en-GB" sz="1600" dirty="0"/>
              <a:t>– </a:t>
            </a:r>
            <a:r>
              <a:rPr lang="en-US" sz="1600" b="0" dirty="0"/>
              <a:t>Approved for publication</a:t>
            </a:r>
            <a:r>
              <a:rPr lang="en-GB" sz="1600" b="0" dirty="0"/>
              <a:t>.</a:t>
            </a:r>
          </a:p>
          <a:p>
            <a:r>
              <a:rPr lang="en-GB" sz="1600" dirty="0"/>
              <a:t>11bi – </a:t>
            </a:r>
            <a:r>
              <a:rPr lang="en-GB" sz="1600" b="0" dirty="0"/>
              <a:t>248 comments to resolve. Expect to resolve this week and generate D2.0 for recirc.</a:t>
            </a:r>
          </a:p>
          <a:p>
            <a:r>
              <a:rPr lang="en-GB" sz="1600" dirty="0"/>
              <a:t>11bn </a:t>
            </a:r>
            <a:r>
              <a:rPr lang="en-GB" sz="1600" b="0" dirty="0"/>
              <a:t>– Released D0.3. Expect to approve D1.0 this week.</a:t>
            </a:r>
          </a:p>
          <a:p>
            <a:r>
              <a:rPr lang="en-GB" sz="1600" dirty="0"/>
              <a:t>11bp – </a:t>
            </a:r>
            <a:r>
              <a:rPr lang="en-GB" sz="1600" b="0" dirty="0"/>
              <a:t>Start drafting D0.1, should be ready by September.</a:t>
            </a:r>
          </a:p>
          <a:p>
            <a:r>
              <a:rPr lang="en-GB" sz="1600" dirty="0" err="1"/>
              <a:t>REVmf</a:t>
            </a:r>
            <a:r>
              <a:rPr lang="en-GB" sz="1600" b="0" dirty="0"/>
              <a:t> – Currently have D0.2 with 11bh. Working on 11be roll in. Generating D1.0 = 802.11-2024+11bh+11be+approved motions (except 11be related). Working to have initial ballot complete by September.</a:t>
            </a:r>
          </a:p>
          <a:p>
            <a:r>
              <a:rPr lang="en-GB" sz="1400" b="0" dirty="0"/>
              <a:t> </a:t>
            </a:r>
            <a:endParaRPr lang="en-GB" sz="2000" dirty="0"/>
          </a:p>
        </p:txBody>
      </p:sp>
      <p:sp>
        <p:nvSpPr>
          <p:cNvPr id="3" name="Footer Placeholder 2">
            <a:extLst>
              <a:ext uri="{FF2B5EF4-FFF2-40B4-BE49-F238E27FC236}">
                <a16:creationId xmlns:a16="http://schemas.microsoft.com/office/drawing/2014/main" id="{46CBB67B-A7B6-4FC9-A908-ECE28E2398FC}"/>
              </a:ext>
            </a:extLst>
          </p:cNvPr>
          <p:cNvSpPr>
            <a:spLocks noGrp="1"/>
          </p:cNvSpPr>
          <p:nvPr>
            <p:ph type="ftr" idx="14"/>
          </p:nvPr>
        </p:nvSpPr>
        <p:spPr/>
        <p:txBody>
          <a:bodyPr/>
          <a:lstStyle/>
          <a:p>
            <a:r>
              <a:rPr lang="en-GB"/>
              <a:t>Emily Qi, Self</a:t>
            </a:r>
            <a:endParaRPr lang="en-GB" dirty="0"/>
          </a:p>
        </p:txBody>
      </p:sp>
      <p:sp>
        <p:nvSpPr>
          <p:cNvPr id="7" name="Slide Number Placeholder 6">
            <a:extLst>
              <a:ext uri="{FF2B5EF4-FFF2-40B4-BE49-F238E27FC236}">
                <a16:creationId xmlns:a16="http://schemas.microsoft.com/office/drawing/2014/main" id="{A09F4296-02D2-42C7-8317-1ECD6AD991C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Date Placeholder 7">
            <a:extLst>
              <a:ext uri="{FF2B5EF4-FFF2-40B4-BE49-F238E27FC236}">
                <a16:creationId xmlns:a16="http://schemas.microsoft.com/office/drawing/2014/main" id="{405B527C-5E3A-4475-9566-0BDB09A19FD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150675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Autonomic Networking Integrated Model and Approach (ANIMA) </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lvl="1">
              <a:lnSpc>
                <a:spcPct val="80000"/>
              </a:lnSpc>
              <a:defRPr/>
            </a:pPr>
            <a:endParaRPr lang="en-US" sz="1600" dirty="0"/>
          </a:p>
          <a:p>
            <a:pPr>
              <a:lnSpc>
                <a:spcPct val="80000"/>
              </a:lnSpc>
            </a:pPr>
            <a:r>
              <a:rPr lang="en-US" sz="2000" dirty="0">
                <a:ea typeface="Arial Unicode MS" pitchFamily="34" charset="-128"/>
                <a:cs typeface="Arial Unicode MS" pitchFamily="34" charset="-128"/>
              </a:rPr>
              <a:t>ANIMA: </a:t>
            </a:r>
            <a:r>
              <a:rPr lang="en-US" sz="2000" dirty="0">
                <a:ea typeface="Arial Unicode MS" pitchFamily="34" charset="-128"/>
                <a:cs typeface="Arial Unicode MS" pitchFamily="34" charset="-128"/>
                <a:hlinkClick r:id="rId3"/>
              </a:rPr>
              <a:t>https://datatracker.ietf.org/group/anima/</a:t>
            </a:r>
            <a:endParaRPr lang="en-US" sz="2000" dirty="0">
              <a:ea typeface="Arial Unicode MS" pitchFamily="34" charset="-128"/>
              <a:cs typeface="Arial Unicode MS" pitchFamily="34" charset="-128"/>
            </a:endParaRPr>
          </a:p>
          <a:p>
            <a:pPr lvl="1">
              <a:lnSpc>
                <a:spcPct val="80000"/>
              </a:lnSpc>
            </a:pPr>
            <a:r>
              <a:rPr lang="en-US" sz="1400" dirty="0">
                <a:ea typeface="Arial Unicode MS" pitchFamily="34" charset="-128"/>
                <a:cs typeface="Arial Unicode MS" pitchFamily="34" charset="-128"/>
              </a:rPr>
              <a:t>ANIMA designs protocols to allow network operations (</a:t>
            </a:r>
            <a:r>
              <a:rPr lang="en-US" sz="1400" i="1" dirty="0">
                <a:ea typeface="Arial Unicode MS" pitchFamily="34" charset="-128"/>
                <a:cs typeface="Arial Unicode MS" pitchFamily="34" charset="-128"/>
              </a:rPr>
              <a:t>e.g.</a:t>
            </a:r>
            <a:r>
              <a:rPr lang="en-US" sz="1400" dirty="0">
                <a:ea typeface="Arial Unicode MS" pitchFamily="34" charset="-128"/>
                <a:cs typeface="Arial Unicode MS" pitchFamily="34" charset="-128"/>
              </a:rPr>
              <a:t>, on-boarding) to be carried out without requiring low-level management of individual devices</a:t>
            </a:r>
            <a:endParaRPr lang="en-US" sz="1400" dirty="0"/>
          </a:p>
          <a:p>
            <a:r>
              <a:rPr lang="en-US" sz="1800" dirty="0"/>
              <a:t>Updates:</a:t>
            </a:r>
          </a:p>
          <a:p>
            <a:pPr lvl="1">
              <a:lnSpc>
                <a:spcPct val="80000"/>
              </a:lnSpc>
              <a:spcAft>
                <a:spcPts val="600"/>
              </a:spcAft>
              <a:defRPr/>
            </a:pPr>
            <a:r>
              <a:rPr lang="en-US" sz="1400" dirty="0"/>
              <a:t>Revised: BRSKI discovery and variations: </a:t>
            </a:r>
            <a:r>
              <a:rPr lang="en-US" sz="1400" dirty="0">
                <a:hlinkClick r:id="rId4"/>
              </a:rPr>
              <a:t>https://datatracker.ietf.org/doc/draft-ietf-anima-brski-discovery/</a:t>
            </a:r>
            <a:r>
              <a:rPr lang="en-US" sz="1400" dirty="0"/>
              <a:t>: (July 2025)</a:t>
            </a:r>
          </a:p>
          <a:p>
            <a:pPr lvl="1">
              <a:lnSpc>
                <a:spcPct val="80000"/>
              </a:lnSpc>
              <a:spcAft>
                <a:spcPts val="600"/>
              </a:spcAft>
              <a:defRPr/>
            </a:pPr>
            <a:r>
              <a:rPr lang="en-US" sz="1400" dirty="0"/>
              <a:t>New and revised: Constrained </a:t>
            </a:r>
            <a:r>
              <a:rPr lang="en-US" sz="1400" dirty="0" err="1"/>
              <a:t>GeneRic</a:t>
            </a:r>
            <a:r>
              <a:rPr lang="en-US" sz="1400" dirty="0"/>
              <a:t> Autonomic Signaling Protocol: </a:t>
            </a:r>
            <a:r>
              <a:rPr lang="en-US" sz="1400" dirty="0">
                <a:hlinkClick r:id="rId5"/>
              </a:rPr>
              <a:t>https://datatracker.ietf.org/doc/draft-ietf-anima-constrained-grasp/</a:t>
            </a:r>
            <a:r>
              <a:rPr lang="en-US" sz="1400" dirty="0"/>
              <a:t> (July 2025)</a:t>
            </a:r>
          </a:p>
          <a:p>
            <a:pPr lvl="1">
              <a:lnSpc>
                <a:spcPct val="80000"/>
              </a:lnSpc>
              <a:spcAft>
                <a:spcPts val="600"/>
              </a:spcAft>
              <a:defRPr/>
            </a:pPr>
            <a:r>
              <a:rPr lang="en-US" sz="1400" dirty="0"/>
              <a:t>In IESG Evaluation: BRSKI Cloud Registrar: </a:t>
            </a:r>
            <a:r>
              <a:rPr lang="en-US" sz="1400" dirty="0">
                <a:hlinkClick r:id="rId6"/>
              </a:rPr>
              <a:t>https://datatracker.ietf.org/doc/draft-ietf-anima-brski-cloud/</a:t>
            </a:r>
            <a:r>
              <a:rPr lang="en-US" sz="1400" dirty="0"/>
              <a:t> (July 2025)</a:t>
            </a:r>
          </a:p>
          <a:p>
            <a:pPr lvl="1">
              <a:lnSpc>
                <a:spcPct val="80000"/>
              </a:lnSpc>
              <a:spcAft>
                <a:spcPts val="600"/>
              </a:spcAft>
              <a:defRPr/>
            </a:pPr>
            <a:r>
              <a:rPr lang="en-US" sz="1400" dirty="0"/>
              <a:t>In WGLC: Constrained Bootstrapping Remote Secure Key Infrastructure (</a:t>
            </a:r>
            <a:r>
              <a:rPr lang="en-US" sz="1400" dirty="0" err="1"/>
              <a:t>cBRSKI</a:t>
            </a:r>
            <a:r>
              <a:rPr lang="en-US" sz="1400" dirty="0"/>
              <a:t>): </a:t>
            </a:r>
            <a:r>
              <a:rPr lang="en-US" sz="1400" dirty="0">
                <a:hlinkClick r:id="rId7"/>
              </a:rPr>
              <a:t>https://datatracker.ietf.org/doc/draft-ietf-anima-constrained-voucher/</a:t>
            </a:r>
            <a:r>
              <a:rPr lang="en-US" sz="1400" dirty="0"/>
              <a:t>: (July 2025)</a:t>
            </a:r>
          </a:p>
        </p:txBody>
      </p:sp>
      <p:sp>
        <p:nvSpPr>
          <p:cNvPr id="2" name="Footer Placeholder 1">
            <a:extLst>
              <a:ext uri="{FF2B5EF4-FFF2-40B4-BE49-F238E27FC236}">
                <a16:creationId xmlns:a16="http://schemas.microsoft.com/office/drawing/2014/main" id="{F3209338-6CB8-4850-BEB1-0BF0B5F0A4B9}"/>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D00EFA26-D7AE-4CB5-B84D-7465F66718E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4" name="Date Placeholder 3">
            <a:extLst>
              <a:ext uri="{FF2B5EF4-FFF2-40B4-BE49-F238E27FC236}">
                <a16:creationId xmlns:a16="http://schemas.microsoft.com/office/drawing/2014/main" id="{7A4E4D04-3E2A-4AB2-A1E6-29AB4A6560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4621048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Additional Topic</a:t>
            </a:r>
          </a:p>
        </p:txBody>
      </p:sp>
      <p:sp>
        <p:nvSpPr>
          <p:cNvPr id="113667" name="Rectangle 3"/>
          <p:cNvSpPr>
            <a:spLocks noGrp="1" noChangeArrowheads="1"/>
          </p:cNvSpPr>
          <p:nvPr>
            <p:ph idx="1"/>
          </p:nvPr>
        </p:nvSpPr>
        <p:spPr>
          <a:xfrm>
            <a:off x="2209800" y="1837362"/>
            <a:ext cx="7772400" cy="4114800"/>
          </a:xfrm>
        </p:spPr>
        <p:txBody>
          <a:bodyPr/>
          <a:lstStyle/>
          <a:p>
            <a:pPr marL="0" indent="0">
              <a:lnSpc>
                <a:spcPct val="80000"/>
              </a:lnSpc>
              <a:defRPr/>
            </a:pPr>
            <a:endParaRPr lang="en-US" sz="900" dirty="0"/>
          </a:p>
          <a:p>
            <a:pPr marL="457200" lvl="1" indent="0">
              <a:lnSpc>
                <a:spcPct val="80000"/>
              </a:lnSpc>
              <a:defRPr/>
            </a:pPr>
            <a:endParaRPr lang="en-US" sz="1200" dirty="0"/>
          </a:p>
          <a:p>
            <a:pPr marL="0" indent="0">
              <a:lnSpc>
                <a:spcPct val="80000"/>
              </a:lnSpc>
              <a:defRPr/>
            </a:pPr>
            <a:r>
              <a:rPr lang="en-US" sz="2000" dirty="0"/>
              <a:t>IPv6 wants 802.11 Flexible Multicast Service: </a:t>
            </a:r>
            <a:r>
              <a:rPr lang="en-US" sz="2000" dirty="0">
                <a:hlinkClick r:id="rId3"/>
              </a:rPr>
              <a:t>https://datatracker.ietf.org/doc/draft-equinox-6man-ieee80211-fms/</a:t>
            </a:r>
            <a:endParaRPr lang="en-US" sz="2000" dirty="0"/>
          </a:p>
          <a:p>
            <a:pPr>
              <a:lnSpc>
                <a:spcPct val="80000"/>
              </a:lnSpc>
              <a:defRPr/>
            </a:pPr>
            <a:endParaRPr lang="en-US" sz="1600" dirty="0"/>
          </a:p>
          <a:p>
            <a:pPr lvl="1">
              <a:lnSpc>
                <a:spcPct val="80000"/>
              </a:lnSpc>
              <a:defRPr/>
            </a:pPr>
            <a:endParaRPr lang="en-US" sz="1200" u="sng" dirty="0"/>
          </a:p>
          <a:p>
            <a:pPr marL="0" indent="0">
              <a:lnSpc>
                <a:spcPct val="80000"/>
              </a:lnSpc>
              <a:defRPr/>
            </a:pPr>
            <a:r>
              <a:rPr lang="en-US" sz="2200" dirty="0"/>
              <a:t>Summary:</a:t>
            </a:r>
          </a:p>
          <a:p>
            <a:pPr>
              <a:lnSpc>
                <a:spcPct val="80000"/>
              </a:lnSpc>
              <a:defRPr/>
            </a:pPr>
            <a:r>
              <a:rPr lang="en-US" sz="2200" b="0" dirty="0"/>
              <a:t>IPv6 hosts need to receive Router Advertisements on a periodic basis.</a:t>
            </a:r>
          </a:p>
          <a:p>
            <a:pPr>
              <a:lnSpc>
                <a:spcPct val="80000"/>
              </a:lnSpc>
              <a:defRPr/>
            </a:pPr>
            <a:r>
              <a:rPr lang="en-US" sz="2200" b="0" dirty="0"/>
              <a:t>These are sent via multicast.</a:t>
            </a:r>
          </a:p>
          <a:p>
            <a:pPr>
              <a:lnSpc>
                <a:spcPct val="80000"/>
              </a:lnSpc>
              <a:defRPr/>
            </a:pPr>
            <a:r>
              <a:rPr lang="en-US" sz="2200" b="0" dirty="0"/>
              <a:t>Aggressive power saving by IEEE 802.11 STAs means that many multicast packets are not received.</a:t>
            </a:r>
          </a:p>
          <a:p>
            <a:pPr>
              <a:lnSpc>
                <a:spcPct val="80000"/>
              </a:lnSpc>
              <a:defRPr/>
            </a:pPr>
            <a:r>
              <a:rPr lang="en-US" sz="2200" b="0" dirty="0"/>
              <a:t>This can lead to loss of IPv6 (but not IPv4) connectivity.</a:t>
            </a:r>
          </a:p>
          <a:p>
            <a:pPr>
              <a:lnSpc>
                <a:spcPct val="80000"/>
              </a:lnSpc>
              <a:defRPr/>
            </a:pPr>
            <a:r>
              <a:rPr lang="en-US" sz="2200" b="0" dirty="0"/>
              <a:t>Use of IEEE 802.11v Flexible Multicast Service might help.</a:t>
            </a:r>
          </a:p>
          <a:p>
            <a:pPr>
              <a:lnSpc>
                <a:spcPct val="80000"/>
              </a:lnSpc>
              <a:defRPr/>
            </a:pPr>
            <a:r>
              <a:rPr lang="en-US" sz="2200" b="0" dirty="0"/>
              <a:t>It’s not a mandatory or common feature, however.</a:t>
            </a:r>
          </a:p>
          <a:p>
            <a:pPr>
              <a:lnSpc>
                <a:spcPct val="80000"/>
              </a:lnSpc>
              <a:defRPr/>
            </a:pPr>
            <a:r>
              <a:rPr lang="en-US" sz="2200" b="0" dirty="0"/>
              <a:t>This might really be a Wi-Fi Alliance certification issue.</a:t>
            </a:r>
          </a:p>
        </p:txBody>
      </p:sp>
      <p:sp>
        <p:nvSpPr>
          <p:cNvPr id="2" name="Footer Placeholder 1">
            <a:extLst>
              <a:ext uri="{FF2B5EF4-FFF2-40B4-BE49-F238E27FC236}">
                <a16:creationId xmlns:a16="http://schemas.microsoft.com/office/drawing/2014/main" id="{C9589FB8-AE2F-4452-86FA-34C8BA0070CB}"/>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759FCEB3-2B28-47B1-9AD4-F6A08C444119}"/>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4" name="Date Placeholder 3">
            <a:extLst>
              <a:ext uri="{FF2B5EF4-FFF2-40B4-BE49-F238E27FC236}">
                <a16:creationId xmlns:a16="http://schemas.microsoft.com/office/drawing/2014/main" id="{8832755C-67FD-4DE0-96A3-9BCD5BE4E82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728193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801017-6938-4E79-B876-C57A3DD1A5AE}"/>
            </a:ext>
          </a:extLst>
        </p:cNvPr>
        <p:cNvGrpSpPr/>
        <p:nvPr/>
      </p:nvGrpSpPr>
      <p:grpSpPr>
        <a:xfrm>
          <a:off x="0" y="0"/>
          <a:ext cx="0" cy="0"/>
          <a:chOff x="0" y="0"/>
          <a:chExt cx="0" cy="0"/>
        </a:xfrm>
      </p:grpSpPr>
      <p:sp>
        <p:nvSpPr>
          <p:cNvPr id="5125" name="Rectangle 2">
            <a:extLst>
              <a:ext uri="{FF2B5EF4-FFF2-40B4-BE49-F238E27FC236}">
                <a16:creationId xmlns:a16="http://schemas.microsoft.com/office/drawing/2014/main" id="{6BEB27CE-D620-BF93-7E21-36BE9D1AAA51}"/>
              </a:ext>
            </a:extLst>
          </p:cNvPr>
          <p:cNvSpPr>
            <a:spLocks noGrp="1" noChangeArrowheads="1"/>
          </p:cNvSpPr>
          <p:nvPr>
            <p:ph type="title"/>
          </p:nvPr>
        </p:nvSpPr>
        <p:spPr/>
        <p:txBody>
          <a:bodyPr/>
          <a:lstStyle/>
          <a:p>
            <a:r>
              <a:rPr lang="en-US" dirty="0"/>
              <a:t>References</a:t>
            </a:r>
          </a:p>
        </p:txBody>
      </p:sp>
      <p:sp>
        <p:nvSpPr>
          <p:cNvPr id="113667" name="Rectangle 3">
            <a:extLst>
              <a:ext uri="{FF2B5EF4-FFF2-40B4-BE49-F238E27FC236}">
                <a16:creationId xmlns:a16="http://schemas.microsoft.com/office/drawing/2014/main" id="{1C92A25F-AEFE-6278-FC39-4550098FD367}"/>
              </a:ext>
            </a:extLst>
          </p:cNvPr>
          <p:cNvSpPr>
            <a:spLocks noGrp="1" noChangeArrowheads="1"/>
          </p:cNvSpPr>
          <p:nvPr>
            <p:ph idx="1"/>
          </p:nvPr>
        </p:nvSpPr>
        <p:spPr/>
        <p:txBody>
          <a:bodyPr/>
          <a:lstStyle/>
          <a:p>
            <a:pPr marL="0" indent="0">
              <a:lnSpc>
                <a:spcPct val="80000"/>
              </a:lnSpc>
              <a:defRPr/>
            </a:pPr>
            <a:endParaRPr lang="en-US" sz="900" dirty="0"/>
          </a:p>
          <a:p>
            <a:pPr marL="457200" lvl="1" indent="0">
              <a:lnSpc>
                <a:spcPct val="80000"/>
              </a:lnSpc>
              <a:defRPr/>
            </a:pPr>
            <a:endParaRPr lang="en-US" sz="1200" dirty="0"/>
          </a:p>
          <a:p>
            <a:pPr>
              <a:lnSpc>
                <a:spcPct val="80000"/>
              </a:lnSpc>
              <a:defRPr/>
            </a:pPr>
            <a:r>
              <a:rPr lang="en-US" sz="2000" dirty="0"/>
              <a:t>RFC 7241, “The IEEE 802/IETF Relationship” (RFC 4441 update)</a:t>
            </a:r>
          </a:p>
          <a:p>
            <a:pPr lvl="1">
              <a:lnSpc>
                <a:spcPct val="80000"/>
              </a:lnSpc>
              <a:defRPr/>
            </a:pPr>
            <a:r>
              <a:rPr lang="en-US" sz="1600" dirty="0">
                <a:hlinkClick r:id="rId3"/>
              </a:rPr>
              <a:t>https://datatracker.ietf.org/doc/rfc7241/</a:t>
            </a:r>
            <a:r>
              <a:rPr lang="en-US" sz="1600" dirty="0"/>
              <a:t> </a:t>
            </a:r>
          </a:p>
          <a:p>
            <a:pPr>
              <a:lnSpc>
                <a:spcPct val="80000"/>
              </a:lnSpc>
              <a:spcBef>
                <a:spcPts val="1200"/>
              </a:spcBef>
              <a:defRPr/>
            </a:pPr>
            <a:r>
              <a:rPr lang="en-US" sz="2000" dirty="0"/>
              <a:t>IEEE 802 Liaisons list is available </a:t>
            </a:r>
          </a:p>
          <a:p>
            <a:pPr lvl="1">
              <a:lnSpc>
                <a:spcPct val="80000"/>
              </a:lnSpc>
              <a:defRPr/>
            </a:pPr>
            <a:r>
              <a:rPr lang="en-US" sz="1600" u="sng" dirty="0">
                <a:hlinkClick r:id="rId4"/>
              </a:rPr>
              <a:t>http://ieee-sa.centraldesktop.com/802liaisondb/FrontPage</a:t>
            </a:r>
            <a:endParaRPr lang="en-US" sz="1600" u="sng" dirty="0"/>
          </a:p>
          <a:p>
            <a:pPr lvl="1">
              <a:lnSpc>
                <a:spcPct val="80000"/>
              </a:lnSpc>
              <a:defRPr/>
            </a:pPr>
            <a:endParaRPr lang="en-US" sz="1600" u="sng" dirty="0"/>
          </a:p>
          <a:p>
            <a:pPr marL="0" indent="0">
              <a:lnSpc>
                <a:spcPct val="80000"/>
              </a:lnSpc>
              <a:defRPr/>
            </a:pPr>
            <a:endParaRPr lang="en-US" sz="2200" dirty="0"/>
          </a:p>
        </p:txBody>
      </p:sp>
      <p:sp>
        <p:nvSpPr>
          <p:cNvPr id="2" name="Footer Placeholder 1">
            <a:extLst>
              <a:ext uri="{FF2B5EF4-FFF2-40B4-BE49-F238E27FC236}">
                <a16:creationId xmlns:a16="http://schemas.microsoft.com/office/drawing/2014/main" id="{8BCC7B01-F916-41AE-B6D2-67A23E2236EC}"/>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5D4D7360-1CFF-45B6-A847-0A8623DD210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4" name="Date Placeholder 3">
            <a:extLst>
              <a:ext uri="{FF2B5EF4-FFF2-40B4-BE49-F238E27FC236}">
                <a16:creationId xmlns:a16="http://schemas.microsoft.com/office/drawing/2014/main" id="{38D7AB2B-DD8A-4625-8E6D-527AB4F5D1C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1780257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D72D5-2F20-4922-8B67-3EDB031D40A7}"/>
              </a:ext>
            </a:extLst>
          </p:cNvPr>
          <p:cNvSpPr>
            <a:spLocks noGrp="1"/>
          </p:cNvSpPr>
          <p:nvPr>
            <p:ph type="ctrTitle"/>
          </p:nvPr>
        </p:nvSpPr>
        <p:spPr/>
        <p:txBody>
          <a:bodyPr/>
          <a:lstStyle/>
          <a:p>
            <a:r>
              <a:rPr lang="en-US"/>
              <a:t>WBA liaison</a:t>
            </a:r>
          </a:p>
        </p:txBody>
      </p:sp>
      <p:sp>
        <p:nvSpPr>
          <p:cNvPr id="3" name="Subtitle 2">
            <a:extLst>
              <a:ext uri="{FF2B5EF4-FFF2-40B4-BE49-F238E27FC236}">
                <a16:creationId xmlns:a16="http://schemas.microsoft.com/office/drawing/2014/main" id="{CDA9309B-B4A3-4802-A0AC-7E366F5ED819}"/>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2AF29309-62AF-40AE-BD1E-6DAA4CD67840}"/>
              </a:ext>
            </a:extLst>
          </p:cNvPr>
          <p:cNvSpPr>
            <a:spLocks noGrp="1"/>
          </p:cNvSpPr>
          <p:nvPr>
            <p:ph type="ftr" idx="11"/>
          </p:nvPr>
        </p:nvSpPr>
        <p:spPr/>
        <p:txBody>
          <a:bodyPr/>
          <a:lstStyle/>
          <a:p>
            <a:r>
              <a:rPr lang="en-GB"/>
              <a:t>Necati Canpolat, Intel</a:t>
            </a:r>
          </a:p>
        </p:txBody>
      </p:sp>
      <p:sp>
        <p:nvSpPr>
          <p:cNvPr id="8" name="Slide Number Placeholder 7">
            <a:extLst>
              <a:ext uri="{FF2B5EF4-FFF2-40B4-BE49-F238E27FC236}">
                <a16:creationId xmlns:a16="http://schemas.microsoft.com/office/drawing/2014/main" id="{D1120E00-A1AF-4D4A-AE49-598188EB4597}"/>
              </a:ext>
            </a:extLst>
          </p:cNvPr>
          <p:cNvSpPr>
            <a:spLocks noGrp="1"/>
          </p:cNvSpPr>
          <p:nvPr>
            <p:ph type="sldNum" idx="12"/>
          </p:nvPr>
        </p:nvSpPr>
        <p:spPr/>
        <p:txBody>
          <a:bodyPr/>
          <a:lstStyle/>
          <a:p>
            <a:r>
              <a:rPr lang="en-GB"/>
              <a:t>Slide </a:t>
            </a:r>
            <a:fld id="{DE40C9FC-4879-4F20-9ECA-A574A90476B7}" type="slidenum">
              <a:rPr lang="en-GB" smtClean="0"/>
              <a:pPr/>
              <a:t>53</a:t>
            </a:fld>
            <a:endParaRPr lang="en-GB"/>
          </a:p>
        </p:txBody>
      </p:sp>
      <p:sp>
        <p:nvSpPr>
          <p:cNvPr id="9" name="Date Placeholder 8">
            <a:extLst>
              <a:ext uri="{FF2B5EF4-FFF2-40B4-BE49-F238E27FC236}">
                <a16:creationId xmlns:a16="http://schemas.microsoft.com/office/drawing/2014/main" id="{3D52FC9A-9BBB-409C-8D54-A3937940019F}"/>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0727105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b="0" dirty="0"/>
              <a:t>World WLAN Application Alliance</a:t>
            </a:r>
            <a:r>
              <a:rPr lang="fr-FR" b="0" dirty="0"/>
              <a:t> (</a:t>
            </a:r>
            <a:r>
              <a:rPr lang="en-US" altLang="zh-CN" b="0" dirty="0"/>
              <a:t>WAA</a:t>
            </a:r>
            <a:r>
              <a:rPr lang="fr-FR" b="0" dirty="0"/>
              <a:t>) Liaison Report to IEEE 802.11 </a:t>
            </a:r>
            <a:r>
              <a:rPr lang="en-US" altLang="zh-CN" b="0" dirty="0"/>
              <a:t>July</a:t>
            </a:r>
            <a:r>
              <a:rPr lang="fr-FR" b="0" dirty="0"/>
              <a:t> 2025</a:t>
            </a:r>
            <a:endParaRPr lang="en-GB" dirty="0"/>
          </a:p>
        </p:txBody>
      </p:sp>
      <p:sp>
        <p:nvSpPr>
          <p:cNvPr id="3074" name="Rectangle 2"/>
          <p:cNvSpPr>
            <a:spLocks noGrp="1" noChangeArrowheads="1"/>
          </p:cNvSpPr>
          <p:nvPr>
            <p:ph type="subTitle" idx="1"/>
          </p:nvPr>
        </p:nvSpPr>
        <p:spPr>
          <a:xfrm>
            <a:off x="1676400" y="2082857"/>
            <a:ext cx="8534400" cy="476250"/>
          </a:xfrm>
        </p:spPr>
        <p:txBody>
          <a:bodyPr/>
          <a:lstStyle/>
          <a:p>
            <a:pPr algn="ctr">
              <a:spcBef>
                <a:spcPts val="500"/>
              </a:spcBef>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2000" dirty="0"/>
              <a:t>Date:</a:t>
            </a:r>
            <a:r>
              <a:rPr lang="en-GB" sz="2000" b="0" dirty="0"/>
              <a:t> 2025-07-30</a:t>
            </a:r>
          </a:p>
        </p:txBody>
      </p:sp>
      <p:graphicFrame>
        <p:nvGraphicFramePr>
          <p:cNvPr id="3075" name="Object 3"/>
          <p:cNvGraphicFramePr>
            <a:graphicFrameLocks noChangeAspect="1"/>
          </p:cNvGraphicFramePr>
          <p:nvPr>
            <p:extLst>
              <p:ext uri="{D42A27DB-BD31-4B8C-83A1-F6EECF244321}">
                <p14:modId xmlns:p14="http://schemas.microsoft.com/office/powerpoint/2010/main" val="924118410"/>
              </p:ext>
            </p:extLst>
          </p:nvPr>
        </p:nvGraphicFramePr>
        <p:xfrm>
          <a:off x="979488" y="3176588"/>
          <a:ext cx="10026650" cy="1990725"/>
        </p:xfrm>
        <a:graphic>
          <a:graphicData uri="http://schemas.openxmlformats.org/presentationml/2006/ole">
            <mc:AlternateContent xmlns:mc="http://schemas.openxmlformats.org/markup-compatibility/2006">
              <mc:Choice xmlns:v="urn:schemas-microsoft-com:vml" Requires="v">
                <p:oleObj spid="_x0000_s6146" name="Document" r:id="rId4" imgW="10076256" imgH="1999668" progId="Word.Document.8">
                  <p:embed/>
                </p:oleObj>
              </mc:Choice>
              <mc:Fallback>
                <p:oleObj name="Document" r:id="rId4" imgW="10076256" imgH="1999668" progId="Word.Document.8">
                  <p:embed/>
                  <p:pic>
                    <p:nvPicPr>
                      <p:cNvPr id="3075" name="Object 3"/>
                      <p:cNvPicPr>
                        <a:picLocks noChangeAspect="1" noChangeArrowheads="1"/>
                      </p:cNvPicPr>
                      <p:nvPr/>
                    </p:nvPicPr>
                    <p:blipFill>
                      <a:blip r:embed="rId5"/>
                      <a:srcRect/>
                      <a:stretch>
                        <a:fillRect/>
                      </a:stretch>
                    </p:blipFill>
                    <p:spPr bwMode="auto">
                      <a:xfrm>
                        <a:off x="979488" y="3176588"/>
                        <a:ext cx="10026650" cy="1990725"/>
                      </a:xfrm>
                      <a:prstGeom prst="rect">
                        <a:avLst/>
                      </a:prstGeom>
                      <a:noFill/>
                    </p:spPr>
                  </p:pic>
                </p:oleObj>
              </mc:Fallback>
            </mc:AlternateContent>
          </a:graphicData>
        </a:graphic>
      </p:graphicFrame>
      <p:sp>
        <p:nvSpPr>
          <p:cNvPr id="3076" name="Rectangle 4"/>
          <p:cNvSpPr>
            <a:spLocks noChangeArrowheads="1"/>
          </p:cNvSpPr>
          <p:nvPr/>
        </p:nvSpPr>
        <p:spPr bwMode="auto">
          <a:xfrm>
            <a:off x="1066800" y="2790825"/>
            <a:ext cx="1447800" cy="381000"/>
          </a:xfrm>
          <a:prstGeom prst="rect">
            <a:avLst/>
          </a:prstGeom>
          <a:noFill/>
          <a:ln w="9525">
            <a:noFill/>
            <a:rou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64D4E90E-1902-44BB-96BD-774D50617872}"/>
              </a:ext>
            </a:extLst>
          </p:cNvPr>
          <p:cNvSpPr>
            <a:spLocks noGrp="1"/>
          </p:cNvSpPr>
          <p:nvPr>
            <p:ph type="ftr" idx="11"/>
          </p:nvPr>
        </p:nvSpPr>
        <p:spPr/>
        <p:txBody>
          <a:bodyPr/>
          <a:lstStyle/>
          <a:p>
            <a:r>
              <a:rPr lang="en-GB"/>
              <a:t>Bo Sun, Sanechips</a:t>
            </a:r>
          </a:p>
        </p:txBody>
      </p:sp>
      <p:sp>
        <p:nvSpPr>
          <p:cNvPr id="3" name="Slide Number Placeholder 2">
            <a:extLst>
              <a:ext uri="{FF2B5EF4-FFF2-40B4-BE49-F238E27FC236}">
                <a16:creationId xmlns:a16="http://schemas.microsoft.com/office/drawing/2014/main" id="{429767B0-D121-40C6-A75F-E929A9EAF65D}"/>
              </a:ext>
            </a:extLst>
          </p:cNvPr>
          <p:cNvSpPr>
            <a:spLocks noGrp="1"/>
          </p:cNvSpPr>
          <p:nvPr>
            <p:ph type="sldNum" idx="12"/>
          </p:nvPr>
        </p:nvSpPr>
        <p:spPr/>
        <p:txBody>
          <a:bodyPr/>
          <a:lstStyle/>
          <a:p>
            <a:r>
              <a:rPr lang="en-GB"/>
              <a:t>Slide </a:t>
            </a:r>
            <a:fld id="{DE40C9FC-4879-4F20-9ECA-A574A90476B7}" type="slidenum">
              <a:rPr lang="en-GB" smtClean="0"/>
              <a:pPr/>
              <a:t>54</a:t>
            </a:fld>
            <a:endParaRPr lang="en-GB"/>
          </a:p>
        </p:txBody>
      </p:sp>
      <p:sp>
        <p:nvSpPr>
          <p:cNvPr id="4" name="Date Placeholder 3">
            <a:extLst>
              <a:ext uri="{FF2B5EF4-FFF2-40B4-BE49-F238E27FC236}">
                <a16:creationId xmlns:a16="http://schemas.microsoft.com/office/drawing/2014/main" id="{AC9DCCC1-120E-4380-AC24-BA4DAD887977}"/>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704210123"/>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p:txBody>
          <a:bodyPr/>
          <a:lstStyle/>
          <a:p>
            <a:pPr marL="0" indent="0">
              <a:tabLst>
                <a:tab pos="912495" algn="l"/>
                <a:tab pos="1826895" algn="l"/>
                <a:tab pos="2741295" algn="l"/>
                <a:tab pos="3655695" algn="l"/>
                <a:tab pos="4570095" algn="l"/>
                <a:tab pos="5484495" algn="l"/>
                <a:tab pos="6398895" algn="l"/>
                <a:tab pos="7313295" algn="l"/>
                <a:tab pos="8227695" algn="l"/>
                <a:tab pos="9142095" algn="l"/>
                <a:tab pos="10056495" algn="l"/>
              </a:tabLst>
            </a:pPr>
            <a:r>
              <a:rPr lang="en-US" dirty="0"/>
              <a:t>This presentation contains the World </a:t>
            </a:r>
            <a:r>
              <a:rPr lang="en-US" altLang="zh-CN" dirty="0"/>
              <a:t>WLAN Application Alliance</a:t>
            </a:r>
            <a:r>
              <a:rPr lang="fr-FR" altLang="zh-CN" dirty="0"/>
              <a:t> </a:t>
            </a:r>
            <a:r>
              <a:rPr lang="en-US" dirty="0"/>
              <a:t>(W</a:t>
            </a:r>
            <a:r>
              <a:rPr lang="en-US" altLang="zh-CN" dirty="0"/>
              <a:t>A</a:t>
            </a:r>
            <a:r>
              <a:rPr lang="en-US" dirty="0"/>
              <a:t>A) liaison update for </a:t>
            </a:r>
            <a:r>
              <a:rPr lang="en-US" altLang="zh-CN" dirty="0"/>
              <a:t>July</a:t>
            </a:r>
            <a:r>
              <a:rPr lang="en-US" dirty="0"/>
              <a:t> 2025 IEEE 802.11 meeting</a:t>
            </a:r>
            <a:endParaRPr lang="en-GB" dirty="0"/>
          </a:p>
        </p:txBody>
      </p:sp>
      <p:sp>
        <p:nvSpPr>
          <p:cNvPr id="2" name="Footer Placeholder 1">
            <a:extLst>
              <a:ext uri="{FF2B5EF4-FFF2-40B4-BE49-F238E27FC236}">
                <a16:creationId xmlns:a16="http://schemas.microsoft.com/office/drawing/2014/main" id="{E4BB2AB8-EC9D-4B15-981F-11AE9A3C1850}"/>
              </a:ext>
            </a:extLst>
          </p:cNvPr>
          <p:cNvSpPr>
            <a:spLocks noGrp="1"/>
          </p:cNvSpPr>
          <p:nvPr>
            <p:ph type="ftr" idx="14"/>
          </p:nvPr>
        </p:nvSpPr>
        <p:spPr/>
        <p:txBody>
          <a:bodyPr/>
          <a:lstStyle/>
          <a:p>
            <a:r>
              <a:rPr lang="en-GB"/>
              <a:t>Bo Sun, Sanechips</a:t>
            </a:r>
            <a:endParaRPr lang="en-GB" dirty="0"/>
          </a:p>
        </p:txBody>
      </p:sp>
      <p:sp>
        <p:nvSpPr>
          <p:cNvPr id="3" name="Slide Number Placeholder 2">
            <a:extLst>
              <a:ext uri="{FF2B5EF4-FFF2-40B4-BE49-F238E27FC236}">
                <a16:creationId xmlns:a16="http://schemas.microsoft.com/office/drawing/2014/main" id="{03E89344-E698-4609-A91C-F010209B84C5}"/>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7" name="Date Placeholder 6">
            <a:extLst>
              <a:ext uri="{FF2B5EF4-FFF2-40B4-BE49-F238E27FC236}">
                <a16:creationId xmlns:a16="http://schemas.microsoft.com/office/drawing/2014/main" id="{D3A88592-FF97-4F81-A44E-DD9A02EA188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869935564"/>
      </p:ext>
    </p:extLst>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Liaison background </a:t>
            </a:r>
            <a:endParaRPr lang="en-GB"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a:solidFill>
                  <a:schemeClr val="tx1"/>
                </a:solidFill>
              </a:rPr>
              <a:t>Mr. He Yang, the chief secretary of WAA, presented a WAA introduction (11-24/1941) to IEEE 802.11 WG during IEEE 802 2024 Nov plenary session, requesting to establish </a:t>
            </a:r>
            <a:r>
              <a:rPr lang="en-US" altLang="zh-CN" dirty="0" err="1">
                <a:solidFill>
                  <a:schemeClr val="tx1"/>
                </a:solidFill>
              </a:rPr>
              <a:t>liaisonship</a:t>
            </a:r>
            <a:r>
              <a:rPr lang="en-US" altLang="zh-CN" dirty="0">
                <a:solidFill>
                  <a:schemeClr val="tx1"/>
                </a:solidFill>
              </a:rPr>
              <a:t> between IEEE 802.11 WG and the WAA.</a:t>
            </a:r>
          </a:p>
          <a:p>
            <a:pPr>
              <a:buFont typeface="Arial" panose="020B0604020202020204" pitchFamily="34" charset="0"/>
              <a:buChar char="•"/>
            </a:pPr>
            <a:r>
              <a:rPr lang="en-US" altLang="zh-CN" dirty="0">
                <a:solidFill>
                  <a:schemeClr val="tx1"/>
                </a:solidFill>
              </a:rPr>
              <a:t>The IEEE 802.11 WG approved establishing a statement liaison with WAA during the IEEE 802 2025 Mar plenary session, </a:t>
            </a:r>
            <a:r>
              <a:rPr lang="en-GB" dirty="0">
                <a:solidFill>
                  <a:schemeClr val="tx1"/>
                </a:solidFill>
                <a:sym typeface="+mn-ea"/>
              </a:rPr>
              <a:t>to regularly exchange information on current activities in the respective groups, and assigned Bo Sun as the liaison coordinator</a:t>
            </a:r>
            <a:r>
              <a:rPr lang="en-US" altLang="zh-CN" dirty="0">
                <a:solidFill>
                  <a:schemeClr val="tx1"/>
                </a:solidFill>
              </a:rPr>
              <a:t>. </a:t>
            </a:r>
          </a:p>
          <a:p>
            <a:pPr>
              <a:buFont typeface="Arial" panose="020B0604020202020204" pitchFamily="34" charset="0"/>
              <a:buChar char="•"/>
            </a:pPr>
            <a:r>
              <a:rPr lang="en-US" altLang="zh-CN" dirty="0">
                <a:solidFill>
                  <a:schemeClr val="tx1"/>
                </a:solidFill>
              </a:rPr>
              <a:t>This liaison report captures recent WAA activities and program progress</a:t>
            </a:r>
          </a:p>
        </p:txBody>
      </p:sp>
      <p:sp>
        <p:nvSpPr>
          <p:cNvPr id="2" name="Footer Placeholder 1">
            <a:extLst>
              <a:ext uri="{FF2B5EF4-FFF2-40B4-BE49-F238E27FC236}">
                <a16:creationId xmlns:a16="http://schemas.microsoft.com/office/drawing/2014/main" id="{EC6C3BDD-FBA4-49B7-9757-7151DC4D9EBF}"/>
              </a:ext>
            </a:extLst>
          </p:cNvPr>
          <p:cNvSpPr>
            <a:spLocks noGrp="1"/>
          </p:cNvSpPr>
          <p:nvPr>
            <p:ph type="ftr" idx="14"/>
          </p:nvPr>
        </p:nvSpPr>
        <p:spPr/>
        <p:txBody>
          <a:bodyPr/>
          <a:lstStyle/>
          <a:p>
            <a:r>
              <a:rPr lang="en-GB"/>
              <a:t>Bo Sun, Sanechips</a:t>
            </a:r>
            <a:endParaRPr lang="en-GB" dirty="0"/>
          </a:p>
        </p:txBody>
      </p:sp>
      <p:sp>
        <p:nvSpPr>
          <p:cNvPr id="7" name="Slide Number Placeholder 6">
            <a:extLst>
              <a:ext uri="{FF2B5EF4-FFF2-40B4-BE49-F238E27FC236}">
                <a16:creationId xmlns:a16="http://schemas.microsoft.com/office/drawing/2014/main" id="{935480AA-C830-4630-90C5-6AD02E5250C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8" name="Date Placeholder 7">
            <a:extLst>
              <a:ext uri="{FF2B5EF4-FFF2-40B4-BE49-F238E27FC236}">
                <a16:creationId xmlns:a16="http://schemas.microsoft.com/office/drawing/2014/main" id="{B8B35D78-3549-4443-826A-EB14783EF210}"/>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08573850"/>
      </p:ext>
    </p:extLst>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 name="组合 78"/>
          <p:cNvGrpSpPr/>
          <p:nvPr/>
        </p:nvGrpSpPr>
        <p:grpSpPr>
          <a:xfrm>
            <a:off x="7620000" y="1981200"/>
            <a:ext cx="4091094" cy="3783065"/>
            <a:chOff x="7576911" y="2596040"/>
            <a:chExt cx="4091094" cy="3783065"/>
          </a:xfrm>
        </p:grpSpPr>
        <p:sp>
          <p:nvSpPr>
            <p:cNvPr id="80" name="图形 6"/>
            <p:cNvSpPr/>
            <p:nvPr/>
          </p:nvSpPr>
          <p:spPr>
            <a:xfrm>
              <a:off x="8292616" y="5078771"/>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1" name="图形 6"/>
            <p:cNvSpPr/>
            <p:nvPr/>
          </p:nvSpPr>
          <p:spPr>
            <a:xfrm>
              <a:off x="9723821" y="5078771"/>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2" name="文本框 81"/>
            <p:cNvSpPr txBox="1"/>
            <p:nvPr/>
          </p:nvSpPr>
          <p:spPr>
            <a:xfrm>
              <a:off x="10410330" y="4537290"/>
              <a:ext cx="125767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Connection</a:t>
              </a:r>
            </a:p>
          </p:txBody>
        </p:sp>
        <p:grpSp>
          <p:nvGrpSpPr>
            <p:cNvPr id="83" name="组合 82"/>
            <p:cNvGrpSpPr/>
            <p:nvPr/>
          </p:nvGrpSpPr>
          <p:grpSpPr>
            <a:xfrm>
              <a:off x="7576911" y="2596040"/>
              <a:ext cx="4040284" cy="3521181"/>
              <a:chOff x="7576911" y="2596040"/>
              <a:chExt cx="4040284" cy="3521181"/>
            </a:xfrm>
          </p:grpSpPr>
          <p:sp>
            <p:nvSpPr>
              <p:cNvPr id="84" name="椭圆 83"/>
              <p:cNvSpPr/>
              <p:nvPr/>
            </p:nvSpPr>
            <p:spPr>
              <a:xfrm>
                <a:off x="8279222" y="3169741"/>
                <a:ext cx="2635662" cy="2635662"/>
              </a:xfrm>
              <a:prstGeom prst="ellipse">
                <a:avLst/>
              </a:prstGeom>
              <a:solidFill>
                <a:srgbClr val="6096E6">
                  <a:alpha val="29804"/>
                </a:srgb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1" lang="zh-CN" altLang="en-US" sz="1200" b="0" i="0" u="none" strike="noStrike" kern="1200" cap="none" spc="0" normalizeH="0" baseline="0" noProof="0" dirty="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5" name="图形 6"/>
              <p:cNvSpPr/>
              <p:nvPr/>
            </p:nvSpPr>
            <p:spPr>
              <a:xfrm>
                <a:off x="8292616" y="2596040"/>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6" name="图形 6"/>
              <p:cNvSpPr/>
              <p:nvPr/>
            </p:nvSpPr>
            <p:spPr>
              <a:xfrm>
                <a:off x="9730971" y="2596040"/>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7" name="图形 6"/>
              <p:cNvSpPr/>
              <p:nvPr/>
            </p:nvSpPr>
            <p:spPr>
              <a:xfrm>
                <a:off x="10451291" y="3837405"/>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8" name="图形 6"/>
              <p:cNvSpPr/>
              <p:nvPr/>
            </p:nvSpPr>
            <p:spPr>
              <a:xfrm>
                <a:off x="7576911" y="3837405"/>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9" name="图形 6"/>
              <p:cNvSpPr/>
              <p:nvPr/>
            </p:nvSpPr>
            <p:spPr>
              <a:xfrm>
                <a:off x="8839238" y="3642380"/>
                <a:ext cx="1515631" cy="1690386"/>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alpha val="80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90" name="文本框 89"/>
              <p:cNvSpPr txBox="1"/>
              <p:nvPr/>
            </p:nvSpPr>
            <p:spPr>
              <a:xfrm>
                <a:off x="8895171" y="3877470"/>
                <a:ext cx="1447800" cy="1449070"/>
              </a:xfrm>
              <a:prstGeom prst="rect">
                <a:avLst/>
              </a:prstGeom>
              <a:noFill/>
            </p:spPr>
            <p:txBody>
              <a:bodyPr wrap="square">
                <a:no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endParaRPr>
              </a:p>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zh-CN" altLang="en-US"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WAA</a:t>
                </a:r>
                <a:r>
                  <a:rPr kumimoji="0" lang="en-US" altLang="zh-CN"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 Performance</a:t>
                </a:r>
                <a:r>
                  <a:rPr kumimoji="0" lang="zh-CN" altLang="en-US"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 </a:t>
                </a:r>
                <a:endParaRPr kumimoji="0" lang="en-US" altLang="zh-CN"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endParaRPr>
              </a:p>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Indicator</a:t>
                </a:r>
              </a:p>
            </p:txBody>
          </p:sp>
          <p:sp>
            <p:nvSpPr>
              <p:cNvPr id="91" name="文本框 90"/>
              <p:cNvSpPr txBox="1"/>
              <p:nvPr/>
            </p:nvSpPr>
            <p:spPr>
              <a:xfrm>
                <a:off x="8218737" y="3313509"/>
                <a:ext cx="125776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Bandwidth</a:t>
                </a:r>
              </a:p>
            </p:txBody>
          </p:sp>
          <p:sp>
            <p:nvSpPr>
              <p:cNvPr id="92" name="文本框 91"/>
              <p:cNvSpPr txBox="1"/>
              <p:nvPr/>
            </p:nvSpPr>
            <p:spPr>
              <a:xfrm>
                <a:off x="9730196" y="3318679"/>
                <a:ext cx="1159510"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Roaming</a:t>
                </a:r>
              </a:p>
            </p:txBody>
          </p:sp>
          <p:sp>
            <p:nvSpPr>
              <p:cNvPr id="93" name="文本框 92"/>
              <p:cNvSpPr txBox="1"/>
              <p:nvPr/>
            </p:nvSpPr>
            <p:spPr>
              <a:xfrm>
                <a:off x="7578816" y="4475638"/>
                <a:ext cx="116014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Security</a:t>
                </a:r>
              </a:p>
            </p:txBody>
          </p:sp>
          <p:sp>
            <p:nvSpPr>
              <p:cNvPr id="94" name="文本框 93"/>
              <p:cNvSpPr txBox="1"/>
              <p:nvPr/>
            </p:nvSpPr>
            <p:spPr>
              <a:xfrm>
                <a:off x="8315416" y="5770678"/>
                <a:ext cx="110680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Latency</a:t>
                </a:r>
              </a:p>
            </p:txBody>
          </p:sp>
          <p:sp>
            <p:nvSpPr>
              <p:cNvPr id="95" name="文本框 94"/>
              <p:cNvSpPr txBox="1"/>
              <p:nvPr/>
            </p:nvSpPr>
            <p:spPr>
              <a:xfrm>
                <a:off x="9730831" y="5778667"/>
                <a:ext cx="1159510" cy="338554"/>
              </a:xfrm>
              <a:prstGeom prst="rect">
                <a:avLst/>
              </a:prstGeom>
              <a:noFill/>
              <a:ln>
                <a:noFill/>
              </a:ln>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Coverage</a:t>
                </a:r>
              </a:p>
            </p:txBody>
          </p:sp>
          <p:grpSp>
            <p:nvGrpSpPr>
              <p:cNvPr id="96" name="组合 95"/>
              <p:cNvGrpSpPr>
                <a:grpSpLocks noChangeAspect="1"/>
              </p:cNvGrpSpPr>
              <p:nvPr/>
            </p:nvGrpSpPr>
            <p:grpSpPr>
              <a:xfrm>
                <a:off x="8672051" y="2793426"/>
                <a:ext cx="403610" cy="403451"/>
                <a:chOff x="1927394" y="2440084"/>
                <a:chExt cx="504513" cy="504314"/>
              </a:xfrm>
            </p:grpSpPr>
            <p:sp>
              <p:nvSpPr>
                <p:cNvPr id="112" name="任意形状 36"/>
                <p:cNvSpPr/>
                <p:nvPr/>
              </p:nvSpPr>
              <p:spPr>
                <a:xfrm>
                  <a:off x="1927394" y="2440084"/>
                  <a:ext cx="504513" cy="504314"/>
                </a:xfrm>
                <a:custGeom>
                  <a:avLst/>
                  <a:gdLst>
                    <a:gd name="connsiteX0" fmla="*/ 0 w 1950160"/>
                    <a:gd name="connsiteY0" fmla="*/ 928596 h 1949390"/>
                    <a:gd name="connsiteX1" fmla="*/ 10954 w 1950160"/>
                    <a:gd name="connsiteY1" fmla="*/ 836490 h 1949390"/>
                    <a:gd name="connsiteX2" fmla="*/ 323088 w 1950160"/>
                    <a:gd name="connsiteY2" fmla="*/ 250988 h 1949390"/>
                    <a:gd name="connsiteX3" fmla="*/ 826103 w 1950160"/>
                    <a:gd name="connsiteY3" fmla="*/ 12101 h 1949390"/>
                    <a:gd name="connsiteX4" fmla="*/ 1495425 w 1950160"/>
                    <a:gd name="connsiteY4" fmla="*/ 149070 h 1949390"/>
                    <a:gd name="connsiteX5" fmla="*/ 1518666 w 1950160"/>
                    <a:gd name="connsiteY5" fmla="*/ 235176 h 1949390"/>
                    <a:gd name="connsiteX6" fmla="*/ 1430655 w 1950160"/>
                    <a:gd name="connsiteY6" fmla="*/ 252226 h 1949390"/>
                    <a:gd name="connsiteX7" fmla="*/ 912876 w 1950160"/>
                    <a:gd name="connsiteY7" fmla="*/ 125544 h 1949390"/>
                    <a:gd name="connsiteX8" fmla="*/ 369475 w 1950160"/>
                    <a:gd name="connsiteY8" fmla="*/ 373956 h 1949390"/>
                    <a:gd name="connsiteX9" fmla="*/ 130969 w 1950160"/>
                    <a:gd name="connsiteY9" fmla="*/ 856492 h 1949390"/>
                    <a:gd name="connsiteX10" fmla="*/ 824103 w 1950160"/>
                    <a:gd name="connsiteY10" fmla="*/ 1814802 h 1949390"/>
                    <a:gd name="connsiteX11" fmla="*/ 1802797 w 1950160"/>
                    <a:gd name="connsiteY11" fmla="*/ 1182723 h 1949390"/>
                    <a:gd name="connsiteX12" fmla="*/ 1828038 w 1950160"/>
                    <a:gd name="connsiteY12" fmla="*/ 990795 h 1949390"/>
                    <a:gd name="connsiteX13" fmla="*/ 1889665 w 1950160"/>
                    <a:gd name="connsiteY13" fmla="*/ 928596 h 1949390"/>
                    <a:gd name="connsiteX14" fmla="*/ 1950149 w 1950160"/>
                    <a:gd name="connsiteY14" fmla="*/ 993176 h 1949390"/>
                    <a:gd name="connsiteX15" fmla="*/ 1946053 w 1950160"/>
                    <a:gd name="connsiteY15" fmla="*/ 1071090 h 1949390"/>
                    <a:gd name="connsiteX16" fmla="*/ 1781366 w 1950160"/>
                    <a:gd name="connsiteY16" fmla="*/ 1527433 h 1949390"/>
                    <a:gd name="connsiteX17" fmla="*/ 1159859 w 1950160"/>
                    <a:gd name="connsiteY17" fmla="*/ 1930055 h 1949390"/>
                    <a:gd name="connsiteX18" fmla="*/ 1032320 w 1950160"/>
                    <a:gd name="connsiteY18" fmla="*/ 1949391 h 1949390"/>
                    <a:gd name="connsiteX19" fmla="*/ 898970 w 1950160"/>
                    <a:gd name="connsiteY19" fmla="*/ 1949391 h 1949390"/>
                    <a:gd name="connsiteX20" fmla="*/ 801434 w 1950160"/>
                    <a:gd name="connsiteY20" fmla="*/ 1935484 h 1949390"/>
                    <a:gd name="connsiteX21" fmla="*/ 320707 w 1950160"/>
                    <a:gd name="connsiteY21" fmla="*/ 1698216 h 1949390"/>
                    <a:gd name="connsiteX22" fmla="*/ 11144 w 1950160"/>
                    <a:gd name="connsiteY22" fmla="*/ 1113953 h 1949390"/>
                    <a:gd name="connsiteX23" fmla="*/ 0 w 1950160"/>
                    <a:gd name="connsiteY23" fmla="*/ 1020036 h 1949390"/>
                    <a:gd name="connsiteX24" fmla="*/ 0 w 1950160"/>
                    <a:gd name="connsiteY24" fmla="*/ 928596 h 194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50160" h="1949390">
                      <a:moveTo>
                        <a:pt x="0" y="928596"/>
                      </a:moveTo>
                      <a:cubicBezTo>
                        <a:pt x="3620" y="897926"/>
                        <a:pt x="6477" y="867065"/>
                        <a:pt x="10954" y="836490"/>
                      </a:cubicBezTo>
                      <a:cubicBezTo>
                        <a:pt x="45053" y="604080"/>
                        <a:pt x="149828" y="408912"/>
                        <a:pt x="323088" y="250988"/>
                      </a:cubicBezTo>
                      <a:cubicBezTo>
                        <a:pt x="466249" y="120495"/>
                        <a:pt x="635032" y="41057"/>
                        <a:pt x="826103" y="12101"/>
                      </a:cubicBezTo>
                      <a:cubicBezTo>
                        <a:pt x="1065371" y="-24189"/>
                        <a:pt x="1289209" y="21054"/>
                        <a:pt x="1495425" y="149070"/>
                      </a:cubicBezTo>
                      <a:cubicBezTo>
                        <a:pt x="1526381" y="168311"/>
                        <a:pt x="1536192" y="206506"/>
                        <a:pt x="1518666" y="235176"/>
                      </a:cubicBezTo>
                      <a:cubicBezTo>
                        <a:pt x="1500188" y="265466"/>
                        <a:pt x="1464088" y="272800"/>
                        <a:pt x="1430655" y="252226"/>
                      </a:cubicBezTo>
                      <a:cubicBezTo>
                        <a:pt x="1271683" y="153928"/>
                        <a:pt x="1098709" y="111351"/>
                        <a:pt x="912876" y="125544"/>
                      </a:cubicBezTo>
                      <a:cubicBezTo>
                        <a:pt x="701897" y="141736"/>
                        <a:pt x="519303" y="223461"/>
                        <a:pt x="369475" y="373956"/>
                      </a:cubicBezTo>
                      <a:cubicBezTo>
                        <a:pt x="236220" y="507782"/>
                        <a:pt x="156496" y="669612"/>
                        <a:pt x="130969" y="856492"/>
                      </a:cubicBezTo>
                      <a:cubicBezTo>
                        <a:pt x="66389" y="1329694"/>
                        <a:pt x="392716" y="1740793"/>
                        <a:pt x="824103" y="1814802"/>
                      </a:cubicBezTo>
                      <a:cubicBezTo>
                        <a:pt x="1251014" y="1888050"/>
                        <a:pt x="1696784" y="1623445"/>
                        <a:pt x="1802797" y="1182723"/>
                      </a:cubicBezTo>
                      <a:cubicBezTo>
                        <a:pt x="1817846" y="1120335"/>
                        <a:pt x="1821275" y="1054993"/>
                        <a:pt x="1828038" y="990795"/>
                      </a:cubicBezTo>
                      <a:cubicBezTo>
                        <a:pt x="1831753" y="955266"/>
                        <a:pt x="1855946" y="928406"/>
                        <a:pt x="1889665" y="928596"/>
                      </a:cubicBezTo>
                      <a:cubicBezTo>
                        <a:pt x="1924145" y="928692"/>
                        <a:pt x="1950815" y="956600"/>
                        <a:pt x="1950149" y="993176"/>
                      </a:cubicBezTo>
                      <a:cubicBezTo>
                        <a:pt x="1949672" y="1019179"/>
                        <a:pt x="1948529" y="1045182"/>
                        <a:pt x="1946053" y="1071090"/>
                      </a:cubicBezTo>
                      <a:cubicBezTo>
                        <a:pt x="1930051" y="1237206"/>
                        <a:pt x="1877949" y="1390845"/>
                        <a:pt x="1781366" y="1527433"/>
                      </a:cubicBezTo>
                      <a:cubicBezTo>
                        <a:pt x="1628108" y="1744222"/>
                        <a:pt x="1418844" y="1876048"/>
                        <a:pt x="1159859" y="1930055"/>
                      </a:cubicBezTo>
                      <a:cubicBezTo>
                        <a:pt x="1117854" y="1938818"/>
                        <a:pt x="1074801" y="1943009"/>
                        <a:pt x="1032320" y="1949391"/>
                      </a:cubicBezTo>
                      <a:lnTo>
                        <a:pt x="898970" y="1949391"/>
                      </a:lnTo>
                      <a:cubicBezTo>
                        <a:pt x="866489" y="1944819"/>
                        <a:pt x="833819" y="1941199"/>
                        <a:pt x="801434" y="1935484"/>
                      </a:cubicBezTo>
                      <a:cubicBezTo>
                        <a:pt x="617982" y="1903480"/>
                        <a:pt x="457581" y="1824042"/>
                        <a:pt x="320707" y="1698216"/>
                      </a:cubicBezTo>
                      <a:cubicBezTo>
                        <a:pt x="148876" y="1540292"/>
                        <a:pt x="45530" y="1345125"/>
                        <a:pt x="11144" y="1113953"/>
                      </a:cubicBezTo>
                      <a:cubicBezTo>
                        <a:pt x="6477" y="1082806"/>
                        <a:pt x="3715" y="1051374"/>
                        <a:pt x="0" y="1020036"/>
                      </a:cubicBezTo>
                      <a:cubicBezTo>
                        <a:pt x="0" y="989556"/>
                        <a:pt x="0" y="959076"/>
                        <a:pt x="0" y="928596"/>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13" name="任意形状 37"/>
                <p:cNvSpPr/>
                <p:nvPr/>
              </p:nvSpPr>
              <p:spPr>
                <a:xfrm>
                  <a:off x="2051913" y="2564405"/>
                  <a:ext cx="183771" cy="183749"/>
                </a:xfrm>
                <a:custGeom>
                  <a:avLst/>
                  <a:gdLst>
                    <a:gd name="connsiteX0" fmla="*/ 710353 w 710353"/>
                    <a:gd name="connsiteY0" fmla="*/ 493193 h 710267"/>
                    <a:gd name="connsiteX1" fmla="*/ 495088 w 710353"/>
                    <a:gd name="connsiteY1" fmla="*/ 710267 h 710267"/>
                    <a:gd name="connsiteX2" fmla="*/ 278585 w 710353"/>
                    <a:gd name="connsiteY2" fmla="*/ 495288 h 710267"/>
                    <a:gd name="connsiteX3" fmla="*/ 297921 w 710353"/>
                    <a:gd name="connsiteY3" fmla="*/ 405182 h 710267"/>
                    <a:gd name="connsiteX4" fmla="*/ 292873 w 710353"/>
                    <a:gd name="connsiteY4" fmla="*/ 377750 h 710267"/>
                    <a:gd name="connsiteX5" fmla="*/ 22172 w 710353"/>
                    <a:gd name="connsiteY5" fmla="*/ 107430 h 710267"/>
                    <a:gd name="connsiteX6" fmla="*/ 15886 w 710353"/>
                    <a:gd name="connsiteY6" fmla="*/ 20943 h 710267"/>
                    <a:gd name="connsiteX7" fmla="*/ 106373 w 710353"/>
                    <a:gd name="connsiteY7" fmla="*/ 21134 h 710267"/>
                    <a:gd name="connsiteX8" fmla="*/ 290872 w 710353"/>
                    <a:gd name="connsiteY8" fmla="*/ 205347 h 710267"/>
                    <a:gd name="connsiteX9" fmla="*/ 376788 w 710353"/>
                    <a:gd name="connsiteY9" fmla="*/ 291739 h 710267"/>
                    <a:gd name="connsiteX10" fmla="*/ 405649 w 710353"/>
                    <a:gd name="connsiteY10" fmla="*/ 297454 h 710267"/>
                    <a:gd name="connsiteX11" fmla="*/ 710258 w 710353"/>
                    <a:gd name="connsiteY11" fmla="*/ 493097 h 710267"/>
                    <a:gd name="connsiteX12" fmla="*/ 494041 w 710353"/>
                    <a:gd name="connsiteY12" fmla="*/ 399086 h 710267"/>
                    <a:gd name="connsiteX13" fmla="*/ 399172 w 710353"/>
                    <a:gd name="connsiteY13" fmla="*/ 493097 h 710267"/>
                    <a:gd name="connsiteX14" fmla="*/ 492707 w 710353"/>
                    <a:gd name="connsiteY14" fmla="*/ 588443 h 710267"/>
                    <a:gd name="connsiteX15" fmla="*/ 588433 w 710353"/>
                    <a:gd name="connsiteY15" fmla="*/ 493478 h 710267"/>
                    <a:gd name="connsiteX16" fmla="*/ 493945 w 710353"/>
                    <a:gd name="connsiteY16" fmla="*/ 399086 h 710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10353" h="710267">
                      <a:moveTo>
                        <a:pt x="710353" y="493193"/>
                      </a:moveTo>
                      <a:cubicBezTo>
                        <a:pt x="709782" y="611112"/>
                        <a:pt x="611674" y="710172"/>
                        <a:pt x="495088" y="710267"/>
                      </a:cubicBezTo>
                      <a:cubicBezTo>
                        <a:pt x="377455" y="710363"/>
                        <a:pt x="277918" y="613303"/>
                        <a:pt x="278585" y="495288"/>
                      </a:cubicBezTo>
                      <a:cubicBezTo>
                        <a:pt x="278776" y="465094"/>
                        <a:pt x="288967" y="434519"/>
                        <a:pt x="297921" y="405182"/>
                      </a:cubicBezTo>
                      <a:cubicBezTo>
                        <a:pt x="301636" y="392990"/>
                        <a:pt x="302017" y="386894"/>
                        <a:pt x="292873" y="377750"/>
                      </a:cubicBezTo>
                      <a:cubicBezTo>
                        <a:pt x="202385" y="287929"/>
                        <a:pt x="112279" y="197727"/>
                        <a:pt x="22172" y="107430"/>
                      </a:cubicBezTo>
                      <a:cubicBezTo>
                        <a:pt x="-5069" y="80093"/>
                        <a:pt x="-7260" y="46661"/>
                        <a:pt x="15886" y="20943"/>
                      </a:cubicBezTo>
                      <a:cubicBezTo>
                        <a:pt x="40936" y="-6870"/>
                        <a:pt x="77893" y="-7156"/>
                        <a:pt x="106373" y="21134"/>
                      </a:cubicBezTo>
                      <a:cubicBezTo>
                        <a:pt x="168095" y="82379"/>
                        <a:pt x="229436" y="143911"/>
                        <a:pt x="290872" y="205347"/>
                      </a:cubicBezTo>
                      <a:cubicBezTo>
                        <a:pt x="319543" y="234017"/>
                        <a:pt x="348594" y="262497"/>
                        <a:pt x="376788" y="291739"/>
                      </a:cubicBezTo>
                      <a:cubicBezTo>
                        <a:pt x="385741" y="301073"/>
                        <a:pt x="392314" y="303550"/>
                        <a:pt x="405649" y="297454"/>
                      </a:cubicBezTo>
                      <a:cubicBezTo>
                        <a:pt x="546904" y="232684"/>
                        <a:pt x="710925" y="338507"/>
                        <a:pt x="710258" y="493097"/>
                      </a:cubicBezTo>
                      <a:close/>
                      <a:moveTo>
                        <a:pt x="494041" y="399086"/>
                      </a:moveTo>
                      <a:cubicBezTo>
                        <a:pt x="442225" y="398895"/>
                        <a:pt x="399648" y="441186"/>
                        <a:pt x="399172" y="493097"/>
                      </a:cubicBezTo>
                      <a:cubicBezTo>
                        <a:pt x="398791" y="544913"/>
                        <a:pt x="440796" y="587776"/>
                        <a:pt x="492707" y="588443"/>
                      </a:cubicBezTo>
                      <a:cubicBezTo>
                        <a:pt x="545285" y="589109"/>
                        <a:pt x="588529" y="546247"/>
                        <a:pt x="588433" y="493478"/>
                      </a:cubicBezTo>
                      <a:cubicBezTo>
                        <a:pt x="588433" y="441662"/>
                        <a:pt x="545952" y="399276"/>
                        <a:pt x="493945" y="399086"/>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grpSp>
            <p:nvGrpSpPr>
              <p:cNvPr id="97" name="图形 33"/>
              <p:cNvGrpSpPr>
                <a:grpSpLocks noChangeAspect="1"/>
              </p:cNvGrpSpPr>
              <p:nvPr/>
            </p:nvGrpSpPr>
            <p:grpSpPr>
              <a:xfrm>
                <a:off x="10804605" y="4121173"/>
                <a:ext cx="405019" cy="351090"/>
                <a:chOff x="2983908" y="3645598"/>
                <a:chExt cx="1673483" cy="1450657"/>
              </a:xfrm>
              <a:solidFill>
                <a:schemeClr val="bg1"/>
              </a:solidFill>
            </p:grpSpPr>
            <p:sp>
              <p:nvSpPr>
                <p:cNvPr id="110" name="任意形状 39"/>
                <p:cNvSpPr/>
                <p:nvPr/>
              </p:nvSpPr>
              <p:spPr>
                <a:xfrm>
                  <a:off x="2983908" y="4035623"/>
                  <a:ext cx="1059525" cy="1060633"/>
                </a:xfrm>
                <a:custGeom>
                  <a:avLst/>
                  <a:gdLst>
                    <a:gd name="connsiteX0" fmla="*/ 389656 w 1059525"/>
                    <a:gd name="connsiteY0" fmla="*/ 1060633 h 1060633"/>
                    <a:gd name="connsiteX1" fmla="*/ 167724 w 1059525"/>
                    <a:gd name="connsiteY1" fmla="*/ 971384 h 1060633"/>
                    <a:gd name="connsiteX2" fmla="*/ 88857 w 1059525"/>
                    <a:gd name="connsiteY2" fmla="*/ 892517 h 1060633"/>
                    <a:gd name="connsiteX3" fmla="*/ 90381 w 1059525"/>
                    <a:gd name="connsiteY3" fmla="*/ 446175 h 1060633"/>
                    <a:gd name="connsiteX4" fmla="*/ 442711 w 1059525"/>
                    <a:gd name="connsiteY4" fmla="*/ 93655 h 1060633"/>
                    <a:gd name="connsiteX5" fmla="*/ 895148 w 1059525"/>
                    <a:gd name="connsiteY5" fmla="*/ 92226 h 1060633"/>
                    <a:gd name="connsiteX6" fmla="*/ 984969 w 1059525"/>
                    <a:gd name="connsiteY6" fmla="*/ 184619 h 1060633"/>
                    <a:gd name="connsiteX7" fmla="*/ 1053073 w 1059525"/>
                    <a:gd name="connsiteY7" fmla="*/ 453700 h 1060633"/>
                    <a:gd name="connsiteX8" fmla="*/ 989255 w 1059525"/>
                    <a:gd name="connsiteY8" fmla="*/ 501420 h 1060633"/>
                    <a:gd name="connsiteX9" fmla="*/ 943821 w 1059525"/>
                    <a:gd name="connsiteY9" fmla="*/ 434555 h 1060633"/>
                    <a:gd name="connsiteX10" fmla="*/ 879051 w 1059525"/>
                    <a:gd name="connsiteY10" fmla="*/ 233101 h 1060633"/>
                    <a:gd name="connsiteX11" fmla="*/ 817234 w 1059525"/>
                    <a:gd name="connsiteY11" fmla="*/ 171665 h 1060633"/>
                    <a:gd name="connsiteX12" fmla="*/ 524149 w 1059525"/>
                    <a:gd name="connsiteY12" fmla="*/ 170236 h 1060633"/>
                    <a:gd name="connsiteX13" fmla="*/ 169248 w 1059525"/>
                    <a:gd name="connsiteY13" fmla="*/ 525042 h 1060633"/>
                    <a:gd name="connsiteX14" fmla="*/ 167533 w 1059525"/>
                    <a:gd name="connsiteY14" fmla="*/ 813078 h 1060633"/>
                    <a:gd name="connsiteX15" fmla="*/ 247543 w 1059525"/>
                    <a:gd name="connsiteY15" fmla="*/ 893183 h 1060633"/>
                    <a:gd name="connsiteX16" fmla="*/ 540818 w 1059525"/>
                    <a:gd name="connsiteY16" fmla="*/ 886897 h 1060633"/>
                    <a:gd name="connsiteX17" fmla="*/ 743034 w 1059525"/>
                    <a:gd name="connsiteY17" fmla="*/ 684967 h 1060633"/>
                    <a:gd name="connsiteX18" fmla="*/ 800184 w 1059525"/>
                    <a:gd name="connsiteY18" fmla="*/ 669156 h 1060633"/>
                    <a:gd name="connsiteX19" fmla="*/ 838665 w 1059525"/>
                    <a:gd name="connsiteY19" fmla="*/ 710304 h 1060633"/>
                    <a:gd name="connsiteX20" fmla="*/ 823806 w 1059525"/>
                    <a:gd name="connsiteY20" fmla="*/ 761453 h 1060633"/>
                    <a:gd name="connsiteX21" fmla="*/ 608922 w 1059525"/>
                    <a:gd name="connsiteY21" fmla="*/ 975384 h 1060633"/>
                    <a:gd name="connsiteX22" fmla="*/ 389656 w 1059525"/>
                    <a:gd name="connsiteY22" fmla="*/ 1060538 h 1060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59525" h="1060633">
                      <a:moveTo>
                        <a:pt x="389656" y="1060633"/>
                      </a:moveTo>
                      <a:cubicBezTo>
                        <a:pt x="304789" y="1058823"/>
                        <a:pt x="230017" y="1030248"/>
                        <a:pt x="167724" y="971384"/>
                      </a:cubicBezTo>
                      <a:cubicBezTo>
                        <a:pt x="140768" y="945857"/>
                        <a:pt x="114384" y="919473"/>
                        <a:pt x="88857" y="892517"/>
                      </a:cubicBezTo>
                      <a:cubicBezTo>
                        <a:pt x="-29729" y="767644"/>
                        <a:pt x="-30015" y="569429"/>
                        <a:pt x="90381" y="446175"/>
                      </a:cubicBezTo>
                      <a:cubicBezTo>
                        <a:pt x="206491" y="327303"/>
                        <a:pt x="323934" y="209765"/>
                        <a:pt x="442711" y="93655"/>
                      </a:cubicBezTo>
                      <a:cubicBezTo>
                        <a:pt x="570441" y="-31122"/>
                        <a:pt x="765608" y="-30837"/>
                        <a:pt x="895148" y="92226"/>
                      </a:cubicBezTo>
                      <a:cubicBezTo>
                        <a:pt x="926295" y="121754"/>
                        <a:pt x="957728" y="151567"/>
                        <a:pt x="984969" y="184619"/>
                      </a:cubicBezTo>
                      <a:cubicBezTo>
                        <a:pt x="1049834" y="263009"/>
                        <a:pt x="1071837" y="353497"/>
                        <a:pt x="1053073" y="453700"/>
                      </a:cubicBezTo>
                      <a:cubicBezTo>
                        <a:pt x="1046977" y="486180"/>
                        <a:pt x="1019068" y="506754"/>
                        <a:pt x="989255" y="501420"/>
                      </a:cubicBezTo>
                      <a:cubicBezTo>
                        <a:pt x="957346" y="495610"/>
                        <a:pt x="937916" y="467702"/>
                        <a:pt x="943821" y="434555"/>
                      </a:cubicBezTo>
                      <a:cubicBezTo>
                        <a:pt x="957823" y="355878"/>
                        <a:pt x="936106" y="288917"/>
                        <a:pt x="879051" y="233101"/>
                      </a:cubicBezTo>
                      <a:cubicBezTo>
                        <a:pt x="858286" y="212813"/>
                        <a:pt x="838284" y="191667"/>
                        <a:pt x="817234" y="171665"/>
                      </a:cubicBezTo>
                      <a:cubicBezTo>
                        <a:pt x="734271" y="92798"/>
                        <a:pt x="606160" y="90416"/>
                        <a:pt x="524149" y="170236"/>
                      </a:cubicBezTo>
                      <a:cubicBezTo>
                        <a:pt x="404325" y="286917"/>
                        <a:pt x="286120" y="405408"/>
                        <a:pt x="169248" y="525042"/>
                      </a:cubicBezTo>
                      <a:cubicBezTo>
                        <a:pt x="92000" y="604100"/>
                        <a:pt x="92667" y="731449"/>
                        <a:pt x="167533" y="813078"/>
                      </a:cubicBezTo>
                      <a:cubicBezTo>
                        <a:pt x="193060" y="840891"/>
                        <a:pt x="219730" y="867657"/>
                        <a:pt x="247543" y="893183"/>
                      </a:cubicBezTo>
                      <a:cubicBezTo>
                        <a:pt x="331173" y="969955"/>
                        <a:pt x="458998" y="967193"/>
                        <a:pt x="540818" y="886897"/>
                      </a:cubicBezTo>
                      <a:cubicBezTo>
                        <a:pt x="608827" y="820127"/>
                        <a:pt x="675597" y="752214"/>
                        <a:pt x="743034" y="684967"/>
                      </a:cubicBezTo>
                      <a:cubicBezTo>
                        <a:pt x="759036" y="668965"/>
                        <a:pt x="777896" y="662393"/>
                        <a:pt x="800184" y="669156"/>
                      </a:cubicBezTo>
                      <a:cubicBezTo>
                        <a:pt x="820948" y="675442"/>
                        <a:pt x="833712" y="689539"/>
                        <a:pt x="838665" y="710304"/>
                      </a:cubicBezTo>
                      <a:cubicBezTo>
                        <a:pt x="843332" y="729925"/>
                        <a:pt x="837808" y="747451"/>
                        <a:pt x="823806" y="761453"/>
                      </a:cubicBezTo>
                      <a:cubicBezTo>
                        <a:pt x="752464" y="833081"/>
                        <a:pt x="681979" y="905566"/>
                        <a:pt x="608922" y="975384"/>
                      </a:cubicBezTo>
                      <a:cubicBezTo>
                        <a:pt x="548438" y="1033201"/>
                        <a:pt x="473667" y="1059014"/>
                        <a:pt x="389656" y="1060538"/>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11" name="任意形状 40"/>
                <p:cNvSpPr/>
                <p:nvPr/>
              </p:nvSpPr>
              <p:spPr>
                <a:xfrm>
                  <a:off x="3597219" y="3645598"/>
                  <a:ext cx="1060172" cy="1060574"/>
                </a:xfrm>
                <a:custGeom>
                  <a:avLst/>
                  <a:gdLst>
                    <a:gd name="connsiteX0" fmla="*/ 670171 w 1060172"/>
                    <a:gd name="connsiteY0" fmla="*/ 0 h 1060574"/>
                    <a:gd name="connsiteX1" fmla="*/ 895532 w 1060172"/>
                    <a:gd name="connsiteY1" fmla="*/ 91916 h 1060574"/>
                    <a:gd name="connsiteX2" fmla="*/ 969446 w 1060172"/>
                    <a:gd name="connsiteY2" fmla="*/ 165926 h 1060574"/>
                    <a:gd name="connsiteX3" fmla="*/ 969446 w 1060172"/>
                    <a:gd name="connsiteY3" fmla="*/ 614934 h 1060574"/>
                    <a:gd name="connsiteX4" fmla="*/ 618355 w 1060172"/>
                    <a:gd name="connsiteY4" fmla="*/ 966216 h 1060574"/>
                    <a:gd name="connsiteX5" fmla="*/ 164774 w 1060172"/>
                    <a:gd name="connsiteY5" fmla="*/ 967550 h 1060574"/>
                    <a:gd name="connsiteX6" fmla="*/ 50951 w 1060172"/>
                    <a:gd name="connsiteY6" fmla="*/ 841153 h 1060574"/>
                    <a:gd name="connsiteX7" fmla="*/ 7136 w 1060172"/>
                    <a:gd name="connsiteY7" fmla="*/ 606267 h 1060574"/>
                    <a:gd name="connsiteX8" fmla="*/ 71525 w 1060172"/>
                    <a:gd name="connsiteY8" fmla="*/ 559308 h 1060574"/>
                    <a:gd name="connsiteX9" fmla="*/ 116292 w 1060172"/>
                    <a:gd name="connsiteY9" fmla="*/ 626650 h 1060574"/>
                    <a:gd name="connsiteX10" fmla="*/ 180395 w 1060172"/>
                    <a:gd name="connsiteY10" fmla="*/ 826675 h 1060574"/>
                    <a:gd name="connsiteX11" fmla="*/ 238403 w 1060172"/>
                    <a:gd name="connsiteY11" fmla="*/ 884587 h 1060574"/>
                    <a:gd name="connsiteX12" fmla="*/ 540536 w 1060172"/>
                    <a:gd name="connsiteY12" fmla="*/ 886492 h 1060574"/>
                    <a:gd name="connsiteX13" fmla="*/ 888008 w 1060172"/>
                    <a:gd name="connsiteY13" fmla="*/ 538925 h 1060574"/>
                    <a:gd name="connsiteX14" fmla="*/ 887627 w 1060172"/>
                    <a:gd name="connsiteY14" fmla="*/ 241745 h 1060574"/>
                    <a:gd name="connsiteX15" fmla="*/ 818666 w 1060172"/>
                    <a:gd name="connsiteY15" fmla="*/ 172784 h 1060574"/>
                    <a:gd name="connsiteX16" fmla="*/ 517676 w 1060172"/>
                    <a:gd name="connsiteY16" fmla="*/ 175355 h 1060574"/>
                    <a:gd name="connsiteX17" fmla="*/ 317936 w 1060172"/>
                    <a:gd name="connsiteY17" fmla="*/ 374904 h 1060574"/>
                    <a:gd name="connsiteX18" fmla="*/ 221829 w 1060172"/>
                    <a:gd name="connsiteY18" fmla="*/ 351377 h 1060574"/>
                    <a:gd name="connsiteX19" fmla="*/ 235736 w 1060172"/>
                    <a:gd name="connsiteY19" fmla="*/ 299942 h 1060574"/>
                    <a:gd name="connsiteX20" fmla="*/ 454430 w 1060172"/>
                    <a:gd name="connsiteY20" fmla="*/ 82487 h 1060574"/>
                    <a:gd name="connsiteX21" fmla="*/ 670171 w 1060172"/>
                    <a:gd name="connsiteY21" fmla="*/ 0 h 1060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60172" h="1060574">
                      <a:moveTo>
                        <a:pt x="670171" y="0"/>
                      </a:moveTo>
                      <a:cubicBezTo>
                        <a:pt x="756277" y="1524"/>
                        <a:pt x="832382" y="31052"/>
                        <a:pt x="895532" y="91916"/>
                      </a:cubicBezTo>
                      <a:cubicBezTo>
                        <a:pt x="920583" y="116110"/>
                        <a:pt x="945253" y="140779"/>
                        <a:pt x="969446" y="165926"/>
                      </a:cubicBezTo>
                      <a:cubicBezTo>
                        <a:pt x="1089938" y="290989"/>
                        <a:pt x="1090890" y="490919"/>
                        <a:pt x="969446" y="614934"/>
                      </a:cubicBezTo>
                      <a:cubicBezTo>
                        <a:pt x="853622" y="733235"/>
                        <a:pt x="736655" y="850392"/>
                        <a:pt x="618355" y="966216"/>
                      </a:cubicBezTo>
                      <a:cubicBezTo>
                        <a:pt x="490434" y="1091565"/>
                        <a:pt x="293933" y="1092042"/>
                        <a:pt x="164774" y="967550"/>
                      </a:cubicBezTo>
                      <a:cubicBezTo>
                        <a:pt x="124007" y="928211"/>
                        <a:pt x="83145" y="887349"/>
                        <a:pt x="50951" y="841153"/>
                      </a:cubicBezTo>
                      <a:cubicBezTo>
                        <a:pt x="2183" y="771144"/>
                        <a:pt x="-9533" y="690372"/>
                        <a:pt x="7136" y="606267"/>
                      </a:cubicBezTo>
                      <a:cubicBezTo>
                        <a:pt x="13517" y="574072"/>
                        <a:pt x="41807" y="553593"/>
                        <a:pt x="71525" y="559308"/>
                      </a:cubicBezTo>
                      <a:cubicBezTo>
                        <a:pt x="103433" y="565499"/>
                        <a:pt x="122198" y="593217"/>
                        <a:pt x="116292" y="626650"/>
                      </a:cubicBezTo>
                      <a:cubicBezTo>
                        <a:pt x="102481" y="704660"/>
                        <a:pt x="124007" y="771144"/>
                        <a:pt x="180395" y="826675"/>
                      </a:cubicBezTo>
                      <a:cubicBezTo>
                        <a:pt x="199826" y="845820"/>
                        <a:pt x="218876" y="865442"/>
                        <a:pt x="238403" y="884587"/>
                      </a:cubicBezTo>
                      <a:cubicBezTo>
                        <a:pt x="324509" y="969169"/>
                        <a:pt x="454430" y="971074"/>
                        <a:pt x="540536" y="886492"/>
                      </a:cubicBezTo>
                      <a:cubicBezTo>
                        <a:pt x="657407" y="771716"/>
                        <a:pt x="773231" y="655796"/>
                        <a:pt x="888008" y="538925"/>
                      </a:cubicBezTo>
                      <a:cubicBezTo>
                        <a:pt x="969637" y="455867"/>
                        <a:pt x="968494" y="325469"/>
                        <a:pt x="887627" y="241745"/>
                      </a:cubicBezTo>
                      <a:cubicBezTo>
                        <a:pt x="865052" y="218313"/>
                        <a:pt x="842097" y="195263"/>
                        <a:pt x="818666" y="172784"/>
                      </a:cubicBezTo>
                      <a:cubicBezTo>
                        <a:pt x="732845" y="90297"/>
                        <a:pt x="602258" y="91345"/>
                        <a:pt x="517676" y="175355"/>
                      </a:cubicBezTo>
                      <a:cubicBezTo>
                        <a:pt x="450905" y="241649"/>
                        <a:pt x="384707" y="308610"/>
                        <a:pt x="317936" y="374904"/>
                      </a:cubicBezTo>
                      <a:cubicBezTo>
                        <a:pt x="284313" y="408242"/>
                        <a:pt x="233164" y="395478"/>
                        <a:pt x="221829" y="351377"/>
                      </a:cubicBezTo>
                      <a:cubicBezTo>
                        <a:pt x="216781" y="331756"/>
                        <a:pt x="221829" y="314039"/>
                        <a:pt x="235736" y="299942"/>
                      </a:cubicBezTo>
                      <a:cubicBezTo>
                        <a:pt x="308221" y="227076"/>
                        <a:pt x="379754" y="153067"/>
                        <a:pt x="454430" y="82487"/>
                      </a:cubicBezTo>
                      <a:cubicBezTo>
                        <a:pt x="513770" y="26384"/>
                        <a:pt x="587399" y="1524"/>
                        <a:pt x="670171" y="0"/>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grpSp>
            <p:nvGrpSpPr>
              <p:cNvPr id="98" name="图形 33"/>
              <p:cNvGrpSpPr>
                <a:grpSpLocks noChangeAspect="1"/>
              </p:cNvGrpSpPr>
              <p:nvPr/>
            </p:nvGrpSpPr>
            <p:grpSpPr>
              <a:xfrm>
                <a:off x="10157859" y="2808598"/>
                <a:ext cx="342661" cy="390100"/>
                <a:chOff x="5284435" y="1363789"/>
                <a:chExt cx="1424974" cy="1622255"/>
              </a:xfrm>
              <a:solidFill>
                <a:schemeClr val="bg1"/>
              </a:solidFill>
            </p:grpSpPr>
            <p:sp>
              <p:nvSpPr>
                <p:cNvPr id="108" name="任意形状 42"/>
                <p:cNvSpPr/>
                <p:nvPr/>
              </p:nvSpPr>
              <p:spPr>
                <a:xfrm>
                  <a:off x="5284435" y="1363789"/>
                  <a:ext cx="1424974" cy="1622255"/>
                </a:xfrm>
                <a:custGeom>
                  <a:avLst/>
                  <a:gdLst>
                    <a:gd name="connsiteX0" fmla="*/ 680691 w 1424974"/>
                    <a:gd name="connsiteY0" fmla="*/ 0 h 1622255"/>
                    <a:gd name="connsiteX1" fmla="*/ 744032 w 1424974"/>
                    <a:gd name="connsiteY1" fmla="*/ 0 h 1622255"/>
                    <a:gd name="connsiteX2" fmla="*/ 789181 w 1424974"/>
                    <a:gd name="connsiteY2" fmla="*/ 6382 h 1622255"/>
                    <a:gd name="connsiteX3" fmla="*/ 1049975 w 1424974"/>
                    <a:gd name="connsiteY3" fmla="*/ 125920 h 1622255"/>
                    <a:gd name="connsiteX4" fmla="*/ 1233332 w 1424974"/>
                    <a:gd name="connsiteY4" fmla="*/ 495110 h 1622255"/>
                    <a:gd name="connsiteX5" fmla="*/ 1155798 w 1424974"/>
                    <a:gd name="connsiteY5" fmla="*/ 801148 h 1622255"/>
                    <a:gd name="connsiteX6" fmla="*/ 991492 w 1424974"/>
                    <a:gd name="connsiteY6" fmla="*/ 1058418 h 1622255"/>
                    <a:gd name="connsiteX7" fmla="*/ 984443 w 1424974"/>
                    <a:gd name="connsiteY7" fmla="*/ 1071277 h 1622255"/>
                    <a:gd name="connsiteX8" fmla="*/ 996445 w 1424974"/>
                    <a:gd name="connsiteY8" fmla="*/ 1074039 h 1622255"/>
                    <a:gd name="connsiteX9" fmla="*/ 1259906 w 1424974"/>
                    <a:gd name="connsiteY9" fmla="*/ 1149858 h 1622255"/>
                    <a:gd name="connsiteX10" fmla="*/ 1424975 w 1424974"/>
                    <a:gd name="connsiteY10" fmla="*/ 1317974 h 1622255"/>
                    <a:gd name="connsiteX11" fmla="*/ 1424975 w 1424974"/>
                    <a:gd name="connsiteY11" fmla="*/ 1355979 h 1622255"/>
                    <a:gd name="connsiteX12" fmla="*/ 1359252 w 1424974"/>
                    <a:gd name="connsiteY12" fmla="*/ 1463040 h 1622255"/>
                    <a:gd name="connsiteX13" fmla="*/ 1232474 w 1424974"/>
                    <a:gd name="connsiteY13" fmla="*/ 1536383 h 1622255"/>
                    <a:gd name="connsiteX14" fmla="*/ 903767 w 1424974"/>
                    <a:gd name="connsiteY14" fmla="*/ 1611916 h 1622255"/>
                    <a:gd name="connsiteX15" fmla="*/ 428850 w 1424974"/>
                    <a:gd name="connsiteY15" fmla="*/ 1599819 h 1622255"/>
                    <a:gd name="connsiteX16" fmla="*/ 169389 w 1424974"/>
                    <a:gd name="connsiteY16" fmla="*/ 1526667 h 1622255"/>
                    <a:gd name="connsiteX17" fmla="*/ 34134 w 1424974"/>
                    <a:gd name="connsiteY17" fmla="*/ 1430179 h 1622255"/>
                    <a:gd name="connsiteX18" fmla="*/ 21085 w 1424974"/>
                    <a:gd name="connsiteY18" fmla="*/ 1263301 h 1622255"/>
                    <a:gd name="connsiteX19" fmla="*/ 132813 w 1424974"/>
                    <a:gd name="connsiteY19" fmla="*/ 1165670 h 1622255"/>
                    <a:gd name="connsiteX20" fmla="*/ 362270 w 1424974"/>
                    <a:gd name="connsiteY20" fmla="*/ 1086898 h 1622255"/>
                    <a:gd name="connsiteX21" fmla="*/ 440471 w 1424974"/>
                    <a:gd name="connsiteY21" fmla="*/ 1071467 h 1622255"/>
                    <a:gd name="connsiteX22" fmla="*/ 434470 w 1424974"/>
                    <a:gd name="connsiteY22" fmla="*/ 1060514 h 1622255"/>
                    <a:gd name="connsiteX23" fmla="*/ 270925 w 1424974"/>
                    <a:gd name="connsiteY23" fmla="*/ 804482 h 1622255"/>
                    <a:gd name="connsiteX24" fmla="*/ 202631 w 1424974"/>
                    <a:gd name="connsiteY24" fmla="*/ 412718 h 1622255"/>
                    <a:gd name="connsiteX25" fmla="*/ 306359 w 1424974"/>
                    <a:gd name="connsiteY25" fmla="*/ 196501 h 1622255"/>
                    <a:gd name="connsiteX26" fmla="*/ 573821 w 1424974"/>
                    <a:gd name="connsiteY26" fmla="*/ 19907 h 1622255"/>
                    <a:gd name="connsiteX27" fmla="*/ 680691 w 1424974"/>
                    <a:gd name="connsiteY27" fmla="*/ 95 h 1622255"/>
                    <a:gd name="connsiteX28" fmla="*/ 712124 w 1424974"/>
                    <a:gd name="connsiteY28" fmla="*/ 1319308 h 1622255"/>
                    <a:gd name="connsiteX29" fmla="*/ 722220 w 1424974"/>
                    <a:gd name="connsiteY29" fmla="*/ 1304163 h 1622255"/>
                    <a:gd name="connsiteX30" fmla="*/ 1068835 w 1424974"/>
                    <a:gd name="connsiteY30" fmla="*/ 761333 h 1622255"/>
                    <a:gd name="connsiteX31" fmla="*/ 1125032 w 1424974"/>
                    <a:gd name="connsiteY31" fmla="*/ 416052 h 1622255"/>
                    <a:gd name="connsiteX32" fmla="*/ 628399 w 1424974"/>
                    <a:gd name="connsiteY32" fmla="*/ 104013 h 1622255"/>
                    <a:gd name="connsiteX33" fmla="*/ 366461 w 1424974"/>
                    <a:gd name="connsiteY33" fmla="*/ 273463 h 1622255"/>
                    <a:gd name="connsiteX34" fmla="*/ 349697 w 1424974"/>
                    <a:gd name="connsiteY34" fmla="*/ 751904 h 1622255"/>
                    <a:gd name="connsiteX35" fmla="*/ 609634 w 1424974"/>
                    <a:gd name="connsiteY35" fmla="*/ 1158526 h 1622255"/>
                    <a:gd name="connsiteX36" fmla="*/ 712124 w 1424974"/>
                    <a:gd name="connsiteY36" fmla="*/ 1319308 h 1622255"/>
                    <a:gd name="connsiteX37" fmla="*/ 711742 w 1424974"/>
                    <a:gd name="connsiteY37" fmla="*/ 1529239 h 1622255"/>
                    <a:gd name="connsiteX38" fmla="*/ 891670 w 1424974"/>
                    <a:gd name="connsiteY38" fmla="*/ 1517428 h 1622255"/>
                    <a:gd name="connsiteX39" fmla="*/ 1194374 w 1424974"/>
                    <a:gd name="connsiteY39" fmla="*/ 1449324 h 1622255"/>
                    <a:gd name="connsiteX40" fmla="*/ 1310389 w 1424974"/>
                    <a:gd name="connsiteY40" fmla="*/ 1377601 h 1622255"/>
                    <a:gd name="connsiteX41" fmla="*/ 1308865 w 1424974"/>
                    <a:gd name="connsiteY41" fmla="*/ 1296067 h 1622255"/>
                    <a:gd name="connsiteX42" fmla="*/ 1226283 w 1424974"/>
                    <a:gd name="connsiteY42" fmla="*/ 1239012 h 1622255"/>
                    <a:gd name="connsiteX43" fmla="*/ 947105 w 1424974"/>
                    <a:gd name="connsiteY43" fmla="*/ 1162145 h 1622255"/>
                    <a:gd name="connsiteX44" fmla="*/ 915006 w 1424974"/>
                    <a:gd name="connsiteY44" fmla="*/ 1178052 h 1622255"/>
                    <a:gd name="connsiteX45" fmla="*/ 756510 w 1424974"/>
                    <a:gd name="connsiteY45" fmla="*/ 1427798 h 1622255"/>
                    <a:gd name="connsiteX46" fmla="*/ 703837 w 1424974"/>
                    <a:gd name="connsiteY46" fmla="*/ 1454468 h 1622255"/>
                    <a:gd name="connsiteX47" fmla="*/ 667642 w 1424974"/>
                    <a:gd name="connsiteY47" fmla="*/ 1426369 h 1622255"/>
                    <a:gd name="connsiteX48" fmla="*/ 506479 w 1424974"/>
                    <a:gd name="connsiteY48" fmla="*/ 1172718 h 1622255"/>
                    <a:gd name="connsiteX49" fmla="*/ 482476 w 1424974"/>
                    <a:gd name="connsiteY49" fmla="*/ 1161955 h 1622255"/>
                    <a:gd name="connsiteX50" fmla="*/ 416944 w 1424974"/>
                    <a:gd name="connsiteY50" fmla="*/ 1172432 h 1622255"/>
                    <a:gd name="connsiteX51" fmla="*/ 174723 w 1424974"/>
                    <a:gd name="connsiteY51" fmla="*/ 1251395 h 1622255"/>
                    <a:gd name="connsiteX52" fmla="*/ 111667 w 1424974"/>
                    <a:gd name="connsiteY52" fmla="*/ 1300734 h 1622255"/>
                    <a:gd name="connsiteX53" fmla="*/ 111477 w 1424974"/>
                    <a:gd name="connsiteY53" fmla="*/ 1374077 h 1622255"/>
                    <a:gd name="connsiteX54" fmla="*/ 145386 w 1424974"/>
                    <a:gd name="connsiteY54" fmla="*/ 1404652 h 1622255"/>
                    <a:gd name="connsiteX55" fmla="*/ 309692 w 1424974"/>
                    <a:gd name="connsiteY55" fmla="*/ 1476470 h 1622255"/>
                    <a:gd name="connsiteX56" fmla="*/ 711838 w 1424974"/>
                    <a:gd name="connsiteY56" fmla="*/ 1529429 h 162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424974" h="1622255">
                      <a:moveTo>
                        <a:pt x="680691" y="0"/>
                      </a:moveTo>
                      <a:cubicBezTo>
                        <a:pt x="701837" y="0"/>
                        <a:pt x="722887" y="0"/>
                        <a:pt x="744032" y="0"/>
                      </a:cubicBezTo>
                      <a:cubicBezTo>
                        <a:pt x="759082" y="2095"/>
                        <a:pt x="774131" y="4191"/>
                        <a:pt x="789181" y="6382"/>
                      </a:cubicBezTo>
                      <a:cubicBezTo>
                        <a:pt x="887669" y="20955"/>
                        <a:pt x="975109" y="60674"/>
                        <a:pt x="1049975" y="125920"/>
                      </a:cubicBezTo>
                      <a:cubicBezTo>
                        <a:pt x="1161799" y="223361"/>
                        <a:pt x="1223711" y="346615"/>
                        <a:pt x="1233332" y="495110"/>
                      </a:cubicBezTo>
                      <a:cubicBezTo>
                        <a:pt x="1240475" y="605314"/>
                        <a:pt x="1214282" y="707612"/>
                        <a:pt x="1155798" y="801148"/>
                      </a:cubicBezTo>
                      <a:cubicBezTo>
                        <a:pt x="1101791" y="887444"/>
                        <a:pt x="1046261" y="972693"/>
                        <a:pt x="991492" y="1058418"/>
                      </a:cubicBezTo>
                      <a:cubicBezTo>
                        <a:pt x="989111" y="1062133"/>
                        <a:pt x="987206" y="1066229"/>
                        <a:pt x="984443" y="1071277"/>
                      </a:cubicBezTo>
                      <a:cubicBezTo>
                        <a:pt x="989396" y="1072420"/>
                        <a:pt x="992921" y="1073372"/>
                        <a:pt x="996445" y="1074039"/>
                      </a:cubicBezTo>
                      <a:cubicBezTo>
                        <a:pt x="1087028" y="1089851"/>
                        <a:pt x="1176182" y="1110806"/>
                        <a:pt x="1259906" y="1149858"/>
                      </a:cubicBezTo>
                      <a:cubicBezTo>
                        <a:pt x="1335535" y="1185101"/>
                        <a:pt x="1404210" y="1228344"/>
                        <a:pt x="1424975" y="1317974"/>
                      </a:cubicBezTo>
                      <a:lnTo>
                        <a:pt x="1424975" y="1355979"/>
                      </a:lnTo>
                      <a:cubicBezTo>
                        <a:pt x="1415450" y="1399223"/>
                        <a:pt x="1393161" y="1434751"/>
                        <a:pt x="1359252" y="1463040"/>
                      </a:cubicBezTo>
                      <a:cubicBezTo>
                        <a:pt x="1321247" y="1494758"/>
                        <a:pt x="1278194" y="1517904"/>
                        <a:pt x="1232474" y="1536383"/>
                      </a:cubicBezTo>
                      <a:cubicBezTo>
                        <a:pt x="1126937" y="1579055"/>
                        <a:pt x="1016257" y="1600105"/>
                        <a:pt x="903767" y="1611916"/>
                      </a:cubicBezTo>
                      <a:cubicBezTo>
                        <a:pt x="745080" y="1628680"/>
                        <a:pt x="586584" y="1625346"/>
                        <a:pt x="428850" y="1599819"/>
                      </a:cubicBezTo>
                      <a:cubicBezTo>
                        <a:pt x="339601" y="1585341"/>
                        <a:pt x="252161" y="1563910"/>
                        <a:pt x="169389" y="1526667"/>
                      </a:cubicBezTo>
                      <a:cubicBezTo>
                        <a:pt x="118049" y="1503521"/>
                        <a:pt x="69948" y="1475327"/>
                        <a:pt x="34134" y="1430179"/>
                      </a:cubicBezTo>
                      <a:cubicBezTo>
                        <a:pt x="-6061" y="1379506"/>
                        <a:pt x="-11205" y="1319498"/>
                        <a:pt x="21085" y="1263301"/>
                      </a:cubicBezTo>
                      <a:cubicBezTo>
                        <a:pt x="46993" y="1218057"/>
                        <a:pt x="88331" y="1189768"/>
                        <a:pt x="132813" y="1165670"/>
                      </a:cubicBezTo>
                      <a:cubicBezTo>
                        <a:pt x="204822" y="1126617"/>
                        <a:pt x="282832" y="1104519"/>
                        <a:pt x="362270" y="1086898"/>
                      </a:cubicBezTo>
                      <a:cubicBezTo>
                        <a:pt x="387797" y="1081183"/>
                        <a:pt x="413610" y="1076706"/>
                        <a:pt x="440471" y="1071467"/>
                      </a:cubicBezTo>
                      <a:cubicBezTo>
                        <a:pt x="437899" y="1066800"/>
                        <a:pt x="436375" y="1063562"/>
                        <a:pt x="434470" y="1060514"/>
                      </a:cubicBezTo>
                      <a:cubicBezTo>
                        <a:pt x="379892" y="975170"/>
                        <a:pt x="324551" y="890302"/>
                        <a:pt x="270925" y="804482"/>
                      </a:cubicBezTo>
                      <a:cubicBezTo>
                        <a:pt x="195202" y="683419"/>
                        <a:pt x="173008" y="552260"/>
                        <a:pt x="202631" y="412718"/>
                      </a:cubicBezTo>
                      <a:cubicBezTo>
                        <a:pt x="219681" y="332423"/>
                        <a:pt x="254828" y="260223"/>
                        <a:pt x="306359" y="196501"/>
                      </a:cubicBezTo>
                      <a:cubicBezTo>
                        <a:pt x="376748" y="109538"/>
                        <a:pt x="465617" y="49340"/>
                        <a:pt x="573821" y="19907"/>
                      </a:cubicBezTo>
                      <a:cubicBezTo>
                        <a:pt x="608682" y="10478"/>
                        <a:pt x="644972" y="6477"/>
                        <a:pt x="680691" y="95"/>
                      </a:cubicBezTo>
                      <a:close/>
                      <a:moveTo>
                        <a:pt x="712124" y="1319308"/>
                      </a:moveTo>
                      <a:cubicBezTo>
                        <a:pt x="716505" y="1312831"/>
                        <a:pt x="719458" y="1308545"/>
                        <a:pt x="722220" y="1304163"/>
                      </a:cubicBezTo>
                      <a:cubicBezTo>
                        <a:pt x="837758" y="1123188"/>
                        <a:pt x="953106" y="942118"/>
                        <a:pt x="1068835" y="761333"/>
                      </a:cubicBezTo>
                      <a:cubicBezTo>
                        <a:pt x="1137415" y="654177"/>
                        <a:pt x="1156846" y="539115"/>
                        <a:pt x="1125032" y="416052"/>
                      </a:cubicBezTo>
                      <a:cubicBezTo>
                        <a:pt x="1068263" y="196120"/>
                        <a:pt x="851093" y="59436"/>
                        <a:pt x="628399" y="104013"/>
                      </a:cubicBezTo>
                      <a:cubicBezTo>
                        <a:pt x="519242" y="125920"/>
                        <a:pt x="432565" y="183928"/>
                        <a:pt x="366461" y="273463"/>
                      </a:cubicBezTo>
                      <a:cubicBezTo>
                        <a:pt x="265020" y="410909"/>
                        <a:pt x="257972" y="608648"/>
                        <a:pt x="349697" y="751904"/>
                      </a:cubicBezTo>
                      <a:cubicBezTo>
                        <a:pt x="436470" y="887349"/>
                        <a:pt x="523052" y="1022985"/>
                        <a:pt x="609634" y="1158526"/>
                      </a:cubicBezTo>
                      <a:cubicBezTo>
                        <a:pt x="643353" y="1211390"/>
                        <a:pt x="677072" y="1264253"/>
                        <a:pt x="712124" y="1319308"/>
                      </a:cubicBezTo>
                      <a:close/>
                      <a:moveTo>
                        <a:pt x="711742" y="1529239"/>
                      </a:moveTo>
                      <a:cubicBezTo>
                        <a:pt x="771750" y="1525429"/>
                        <a:pt x="831853" y="1522857"/>
                        <a:pt x="891670" y="1517428"/>
                      </a:cubicBezTo>
                      <a:cubicBezTo>
                        <a:pt x="995397" y="1507998"/>
                        <a:pt x="1097219" y="1488186"/>
                        <a:pt x="1194374" y="1449324"/>
                      </a:cubicBezTo>
                      <a:cubicBezTo>
                        <a:pt x="1237047" y="1432274"/>
                        <a:pt x="1278766" y="1412653"/>
                        <a:pt x="1310389" y="1377601"/>
                      </a:cubicBezTo>
                      <a:cubicBezTo>
                        <a:pt x="1336678" y="1348550"/>
                        <a:pt x="1337916" y="1322356"/>
                        <a:pt x="1308865" y="1296067"/>
                      </a:cubicBezTo>
                      <a:cubicBezTo>
                        <a:pt x="1284195" y="1273778"/>
                        <a:pt x="1256001" y="1253871"/>
                        <a:pt x="1226283" y="1239012"/>
                      </a:cubicBezTo>
                      <a:cubicBezTo>
                        <a:pt x="1138558" y="1195197"/>
                        <a:pt x="1043308" y="1176909"/>
                        <a:pt x="947105" y="1162145"/>
                      </a:cubicBezTo>
                      <a:cubicBezTo>
                        <a:pt x="930437" y="1159574"/>
                        <a:pt x="923102" y="1165098"/>
                        <a:pt x="915006" y="1178052"/>
                      </a:cubicBezTo>
                      <a:cubicBezTo>
                        <a:pt x="862618" y="1261586"/>
                        <a:pt x="809279" y="1344454"/>
                        <a:pt x="756510" y="1427798"/>
                      </a:cubicBezTo>
                      <a:cubicBezTo>
                        <a:pt x="744032" y="1447419"/>
                        <a:pt x="727745" y="1458182"/>
                        <a:pt x="703837" y="1454468"/>
                      </a:cubicBezTo>
                      <a:cubicBezTo>
                        <a:pt x="686692" y="1451801"/>
                        <a:pt x="676405" y="1440180"/>
                        <a:pt x="667642" y="1426369"/>
                      </a:cubicBezTo>
                      <a:cubicBezTo>
                        <a:pt x="613921" y="1341787"/>
                        <a:pt x="559819" y="1257491"/>
                        <a:pt x="506479" y="1172718"/>
                      </a:cubicBezTo>
                      <a:cubicBezTo>
                        <a:pt x="500192" y="1162717"/>
                        <a:pt x="494287" y="1159478"/>
                        <a:pt x="482476" y="1161955"/>
                      </a:cubicBezTo>
                      <a:cubicBezTo>
                        <a:pt x="460854" y="1166432"/>
                        <a:pt x="438661" y="1168432"/>
                        <a:pt x="416944" y="1172432"/>
                      </a:cubicBezTo>
                      <a:cubicBezTo>
                        <a:pt x="332743" y="1188053"/>
                        <a:pt x="249780" y="1208437"/>
                        <a:pt x="174723" y="1251395"/>
                      </a:cubicBezTo>
                      <a:cubicBezTo>
                        <a:pt x="151768" y="1264539"/>
                        <a:pt x="130241" y="1281875"/>
                        <a:pt x="111667" y="1300734"/>
                      </a:cubicBezTo>
                      <a:cubicBezTo>
                        <a:pt x="88522" y="1324261"/>
                        <a:pt x="89665" y="1349312"/>
                        <a:pt x="111477" y="1374077"/>
                      </a:cubicBezTo>
                      <a:cubicBezTo>
                        <a:pt x="121478" y="1385411"/>
                        <a:pt x="133004" y="1395984"/>
                        <a:pt x="145386" y="1404652"/>
                      </a:cubicBezTo>
                      <a:cubicBezTo>
                        <a:pt x="195202" y="1439609"/>
                        <a:pt x="251780" y="1459992"/>
                        <a:pt x="309692" y="1476470"/>
                      </a:cubicBezTo>
                      <a:cubicBezTo>
                        <a:pt x="441042" y="1513808"/>
                        <a:pt x="575630" y="1526191"/>
                        <a:pt x="711838" y="1529429"/>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9" name="任意形状 43"/>
                <p:cNvSpPr/>
                <p:nvPr/>
              </p:nvSpPr>
              <p:spPr>
                <a:xfrm>
                  <a:off x="5759290" y="1652015"/>
                  <a:ext cx="475012" cy="475109"/>
                </a:xfrm>
                <a:custGeom>
                  <a:avLst/>
                  <a:gdLst>
                    <a:gd name="connsiteX0" fmla="*/ 237554 w 475012"/>
                    <a:gd name="connsiteY0" fmla="*/ 95 h 475109"/>
                    <a:gd name="connsiteX1" fmla="*/ 475012 w 475012"/>
                    <a:gd name="connsiteY1" fmla="*/ 238030 h 475109"/>
                    <a:gd name="connsiteX2" fmla="*/ 236697 w 475012"/>
                    <a:gd name="connsiteY2" fmla="*/ 475107 h 475109"/>
                    <a:gd name="connsiteX3" fmla="*/ 0 w 475012"/>
                    <a:gd name="connsiteY3" fmla="*/ 237935 h 475109"/>
                    <a:gd name="connsiteX4" fmla="*/ 237554 w 475012"/>
                    <a:gd name="connsiteY4" fmla="*/ 0 h 475109"/>
                    <a:gd name="connsiteX5" fmla="*/ 95155 w 475012"/>
                    <a:gd name="connsiteY5" fmla="*/ 238316 h 475109"/>
                    <a:gd name="connsiteX6" fmla="*/ 237840 w 475012"/>
                    <a:gd name="connsiteY6" fmla="*/ 380047 h 475109"/>
                    <a:gd name="connsiteX7" fmla="*/ 379953 w 475012"/>
                    <a:gd name="connsiteY7" fmla="*/ 237744 h 475109"/>
                    <a:gd name="connsiteX8" fmla="*/ 236506 w 475012"/>
                    <a:gd name="connsiteY8" fmla="*/ 95250 h 475109"/>
                    <a:gd name="connsiteX9" fmla="*/ 95155 w 475012"/>
                    <a:gd name="connsiteY9" fmla="*/ 238411 h 475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012" h="475109">
                      <a:moveTo>
                        <a:pt x="237554" y="95"/>
                      </a:moveTo>
                      <a:cubicBezTo>
                        <a:pt x="368237" y="95"/>
                        <a:pt x="475298" y="107347"/>
                        <a:pt x="475012" y="238030"/>
                      </a:cubicBezTo>
                      <a:cubicBezTo>
                        <a:pt x="474726" y="368808"/>
                        <a:pt x="367380" y="475679"/>
                        <a:pt x="236697" y="475107"/>
                      </a:cubicBezTo>
                      <a:cubicBezTo>
                        <a:pt x="106585" y="474631"/>
                        <a:pt x="286" y="368046"/>
                        <a:pt x="0" y="237935"/>
                      </a:cubicBezTo>
                      <a:cubicBezTo>
                        <a:pt x="-190" y="107252"/>
                        <a:pt x="106775" y="0"/>
                        <a:pt x="237554" y="0"/>
                      </a:cubicBezTo>
                      <a:close/>
                      <a:moveTo>
                        <a:pt x="95155" y="238316"/>
                      </a:moveTo>
                      <a:cubicBezTo>
                        <a:pt x="95822" y="316135"/>
                        <a:pt x="160497" y="380333"/>
                        <a:pt x="237840" y="380047"/>
                      </a:cubicBezTo>
                      <a:cubicBezTo>
                        <a:pt x="315468" y="379762"/>
                        <a:pt x="379857" y="315278"/>
                        <a:pt x="379953" y="237744"/>
                      </a:cubicBezTo>
                      <a:cubicBezTo>
                        <a:pt x="380048" y="159639"/>
                        <a:pt x="314135" y="94107"/>
                        <a:pt x="236506" y="95250"/>
                      </a:cubicBezTo>
                      <a:cubicBezTo>
                        <a:pt x="158496" y="96298"/>
                        <a:pt x="94488" y="161163"/>
                        <a:pt x="95155" y="238411"/>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sp>
            <p:nvSpPr>
              <p:cNvPr id="99" name="任意形状 45"/>
              <p:cNvSpPr/>
              <p:nvPr/>
            </p:nvSpPr>
            <p:spPr>
              <a:xfrm>
                <a:off x="7955280" y="4104640"/>
                <a:ext cx="349885" cy="384810"/>
              </a:xfrm>
              <a:custGeom>
                <a:avLst/>
                <a:gdLst>
                  <a:gd name="connsiteX0" fmla="*/ 1435394 w 1435393"/>
                  <a:gd name="connsiteY0" fmla="*/ 605123 h 1580055"/>
                  <a:gd name="connsiteX1" fmla="*/ 1426440 w 1435393"/>
                  <a:gd name="connsiteY1" fmla="*/ 687705 h 1580055"/>
                  <a:gd name="connsiteX2" fmla="*/ 1177552 w 1435393"/>
                  <a:gd name="connsiteY2" fmla="*/ 1262539 h 1580055"/>
                  <a:gd name="connsiteX3" fmla="*/ 776835 w 1435393"/>
                  <a:gd name="connsiteY3" fmla="*/ 1566577 h 1580055"/>
                  <a:gd name="connsiteX4" fmla="*/ 657963 w 1435393"/>
                  <a:gd name="connsiteY4" fmla="*/ 1566101 h 1580055"/>
                  <a:gd name="connsiteX5" fmla="*/ 66175 w 1435393"/>
                  <a:gd name="connsiteY5" fmla="*/ 927830 h 1580055"/>
                  <a:gd name="connsiteX6" fmla="*/ 72 w 1435393"/>
                  <a:gd name="connsiteY6" fmla="*/ 550069 h 1580055"/>
                  <a:gd name="connsiteX7" fmla="*/ 72 w 1435393"/>
                  <a:gd name="connsiteY7" fmla="*/ 378714 h 1580055"/>
                  <a:gd name="connsiteX8" fmla="*/ 84082 w 1435393"/>
                  <a:gd name="connsiteY8" fmla="*/ 256413 h 1580055"/>
                  <a:gd name="connsiteX9" fmla="*/ 254484 w 1435393"/>
                  <a:gd name="connsiteY9" fmla="*/ 85344 h 1580055"/>
                  <a:gd name="connsiteX10" fmla="*/ 346781 w 1435393"/>
                  <a:gd name="connsiteY10" fmla="*/ 2857 h 1580055"/>
                  <a:gd name="connsiteX11" fmla="*/ 351830 w 1435393"/>
                  <a:gd name="connsiteY11" fmla="*/ 0 h 1580055"/>
                  <a:gd name="connsiteX12" fmla="*/ 1080302 w 1435393"/>
                  <a:gd name="connsiteY12" fmla="*/ 0 h 1580055"/>
                  <a:gd name="connsiteX13" fmla="*/ 1085922 w 1435393"/>
                  <a:gd name="connsiteY13" fmla="*/ 2381 h 1580055"/>
                  <a:gd name="connsiteX14" fmla="*/ 1180314 w 1435393"/>
                  <a:gd name="connsiteY14" fmla="*/ 84296 h 1580055"/>
                  <a:gd name="connsiteX15" fmla="*/ 1353003 w 1435393"/>
                  <a:gd name="connsiteY15" fmla="*/ 256794 h 1580055"/>
                  <a:gd name="connsiteX16" fmla="*/ 1423392 w 1435393"/>
                  <a:gd name="connsiteY16" fmla="*/ 322040 h 1580055"/>
                  <a:gd name="connsiteX17" fmla="*/ 1435299 w 1435393"/>
                  <a:gd name="connsiteY17" fmla="*/ 354997 h 1580055"/>
                  <a:gd name="connsiteX18" fmla="*/ 1435299 w 1435393"/>
                  <a:gd name="connsiteY18" fmla="*/ 605028 h 1580055"/>
                  <a:gd name="connsiteX19" fmla="*/ 717685 w 1435393"/>
                  <a:gd name="connsiteY19" fmla="*/ 92583 h 1580055"/>
                  <a:gd name="connsiteX20" fmla="*/ 379738 w 1435393"/>
                  <a:gd name="connsiteY20" fmla="*/ 92583 h 1580055"/>
                  <a:gd name="connsiteX21" fmla="*/ 340305 w 1435393"/>
                  <a:gd name="connsiteY21" fmla="*/ 119729 h 1580055"/>
                  <a:gd name="connsiteX22" fmla="*/ 119229 w 1435393"/>
                  <a:gd name="connsiteY22" fmla="*/ 341947 h 1580055"/>
                  <a:gd name="connsiteX23" fmla="*/ 92655 w 1435393"/>
                  <a:gd name="connsiteY23" fmla="*/ 380143 h 1580055"/>
                  <a:gd name="connsiteX24" fmla="*/ 92559 w 1435393"/>
                  <a:gd name="connsiteY24" fmla="*/ 525209 h 1580055"/>
                  <a:gd name="connsiteX25" fmla="*/ 109228 w 1435393"/>
                  <a:gd name="connsiteY25" fmla="*/ 732472 h 1580055"/>
                  <a:gd name="connsiteX26" fmla="*/ 694254 w 1435393"/>
                  <a:gd name="connsiteY26" fmla="*/ 1480852 h 1580055"/>
                  <a:gd name="connsiteX27" fmla="*/ 741116 w 1435393"/>
                  <a:gd name="connsiteY27" fmla="*/ 1481042 h 1580055"/>
                  <a:gd name="connsiteX28" fmla="*/ 1180790 w 1435393"/>
                  <a:gd name="connsiteY28" fmla="*/ 1101471 h 1580055"/>
                  <a:gd name="connsiteX29" fmla="*/ 1339477 w 1435393"/>
                  <a:gd name="connsiteY29" fmla="*/ 616268 h 1580055"/>
                  <a:gd name="connsiteX30" fmla="*/ 1342525 w 1435393"/>
                  <a:gd name="connsiteY30" fmla="*/ 383381 h 1580055"/>
                  <a:gd name="connsiteX31" fmla="*/ 1313188 w 1435393"/>
                  <a:gd name="connsiteY31" fmla="*/ 340709 h 1580055"/>
                  <a:gd name="connsiteX32" fmla="*/ 1095447 w 1435393"/>
                  <a:gd name="connsiteY32" fmla="*/ 121253 h 1580055"/>
                  <a:gd name="connsiteX33" fmla="*/ 1053917 w 1435393"/>
                  <a:gd name="connsiteY33" fmla="*/ 92678 h 1580055"/>
                  <a:gd name="connsiteX34" fmla="*/ 717590 w 1435393"/>
                  <a:gd name="connsiteY34" fmla="*/ 92678 h 1580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435393" h="1580055">
                    <a:moveTo>
                      <a:pt x="1435394" y="605123"/>
                    </a:moveTo>
                    <a:cubicBezTo>
                      <a:pt x="1432441" y="632651"/>
                      <a:pt x="1429869" y="660178"/>
                      <a:pt x="1426440" y="687705"/>
                    </a:cubicBezTo>
                    <a:cubicBezTo>
                      <a:pt x="1399389" y="903542"/>
                      <a:pt x="1315950" y="1095089"/>
                      <a:pt x="1177552" y="1262539"/>
                    </a:cubicBezTo>
                    <a:cubicBezTo>
                      <a:pt x="1067919" y="1395127"/>
                      <a:pt x="933712" y="1495806"/>
                      <a:pt x="776835" y="1566577"/>
                    </a:cubicBezTo>
                    <a:cubicBezTo>
                      <a:pt x="736735" y="1584674"/>
                      <a:pt x="698064" y="1584579"/>
                      <a:pt x="657963" y="1566101"/>
                    </a:cubicBezTo>
                    <a:cubicBezTo>
                      <a:pt x="372975" y="1434656"/>
                      <a:pt x="175998" y="1221391"/>
                      <a:pt x="66175" y="927830"/>
                    </a:cubicBezTo>
                    <a:cubicBezTo>
                      <a:pt x="20741" y="806291"/>
                      <a:pt x="357" y="679799"/>
                      <a:pt x="72" y="550069"/>
                    </a:cubicBezTo>
                    <a:cubicBezTo>
                      <a:pt x="-24" y="492919"/>
                      <a:pt x="-24" y="435864"/>
                      <a:pt x="72" y="378714"/>
                    </a:cubicBezTo>
                    <a:cubicBezTo>
                      <a:pt x="167" y="320802"/>
                      <a:pt x="30075" y="276606"/>
                      <a:pt x="84082" y="256413"/>
                    </a:cubicBezTo>
                    <a:cubicBezTo>
                      <a:pt x="167140" y="225266"/>
                      <a:pt x="223909" y="168593"/>
                      <a:pt x="254484" y="85344"/>
                    </a:cubicBezTo>
                    <a:cubicBezTo>
                      <a:pt x="270581" y="41529"/>
                      <a:pt x="301252" y="13811"/>
                      <a:pt x="346781" y="2857"/>
                    </a:cubicBezTo>
                    <a:cubicBezTo>
                      <a:pt x="348591" y="2381"/>
                      <a:pt x="350211" y="953"/>
                      <a:pt x="351830" y="0"/>
                    </a:cubicBezTo>
                    <a:cubicBezTo>
                      <a:pt x="594622" y="0"/>
                      <a:pt x="837509" y="0"/>
                      <a:pt x="1080302" y="0"/>
                    </a:cubicBezTo>
                    <a:cubicBezTo>
                      <a:pt x="1082207" y="857"/>
                      <a:pt x="1083921" y="2000"/>
                      <a:pt x="1085922" y="2381"/>
                    </a:cubicBezTo>
                    <a:cubicBezTo>
                      <a:pt x="1132404" y="12287"/>
                      <a:pt x="1163931" y="39910"/>
                      <a:pt x="1180314" y="84296"/>
                    </a:cubicBezTo>
                    <a:cubicBezTo>
                      <a:pt x="1211366" y="168497"/>
                      <a:pt x="1268516" y="226123"/>
                      <a:pt x="1353003" y="256794"/>
                    </a:cubicBezTo>
                    <a:cubicBezTo>
                      <a:pt x="1385292" y="268510"/>
                      <a:pt x="1409200" y="290417"/>
                      <a:pt x="1423392" y="322040"/>
                    </a:cubicBezTo>
                    <a:cubicBezTo>
                      <a:pt x="1428155" y="332708"/>
                      <a:pt x="1431393" y="343948"/>
                      <a:pt x="1435299" y="354997"/>
                    </a:cubicBezTo>
                    <a:lnTo>
                      <a:pt x="1435299" y="605028"/>
                    </a:lnTo>
                    <a:close/>
                    <a:moveTo>
                      <a:pt x="717685" y="92583"/>
                    </a:moveTo>
                    <a:cubicBezTo>
                      <a:pt x="605004" y="92583"/>
                      <a:pt x="492419" y="92583"/>
                      <a:pt x="379738" y="92583"/>
                    </a:cubicBezTo>
                    <a:cubicBezTo>
                      <a:pt x="357164" y="92583"/>
                      <a:pt x="348210" y="98679"/>
                      <a:pt x="340305" y="119729"/>
                    </a:cubicBezTo>
                    <a:cubicBezTo>
                      <a:pt x="300014" y="227076"/>
                      <a:pt x="226100" y="300895"/>
                      <a:pt x="119229" y="341947"/>
                    </a:cubicBezTo>
                    <a:cubicBezTo>
                      <a:pt x="99131" y="349663"/>
                      <a:pt x="92655" y="358712"/>
                      <a:pt x="92655" y="380143"/>
                    </a:cubicBezTo>
                    <a:cubicBezTo>
                      <a:pt x="92655" y="428530"/>
                      <a:pt x="93036" y="476821"/>
                      <a:pt x="92559" y="525209"/>
                    </a:cubicBezTo>
                    <a:cubicBezTo>
                      <a:pt x="91797" y="594836"/>
                      <a:pt x="95322" y="664273"/>
                      <a:pt x="109228" y="732472"/>
                    </a:cubicBezTo>
                    <a:cubicBezTo>
                      <a:pt x="179999" y="1078897"/>
                      <a:pt x="374404" y="1328928"/>
                      <a:pt x="694254" y="1480852"/>
                    </a:cubicBezTo>
                    <a:cubicBezTo>
                      <a:pt x="710541" y="1488567"/>
                      <a:pt x="724829" y="1488472"/>
                      <a:pt x="741116" y="1481042"/>
                    </a:cubicBezTo>
                    <a:cubicBezTo>
                      <a:pt x="924758" y="1397413"/>
                      <a:pt x="1071824" y="1271111"/>
                      <a:pt x="1180790" y="1101471"/>
                    </a:cubicBezTo>
                    <a:cubicBezTo>
                      <a:pt x="1275755" y="953738"/>
                      <a:pt x="1330142" y="791813"/>
                      <a:pt x="1339477" y="616268"/>
                    </a:cubicBezTo>
                    <a:cubicBezTo>
                      <a:pt x="1343668" y="538829"/>
                      <a:pt x="1341858" y="461010"/>
                      <a:pt x="1342525" y="383381"/>
                    </a:cubicBezTo>
                    <a:cubicBezTo>
                      <a:pt x="1342715" y="358140"/>
                      <a:pt x="1336810" y="349853"/>
                      <a:pt x="1313188" y="340709"/>
                    </a:cubicBezTo>
                    <a:cubicBezTo>
                      <a:pt x="1207937" y="300038"/>
                      <a:pt x="1135642" y="226600"/>
                      <a:pt x="1095447" y="121253"/>
                    </a:cubicBezTo>
                    <a:cubicBezTo>
                      <a:pt x="1086779" y="98488"/>
                      <a:pt x="1078492" y="92678"/>
                      <a:pt x="1053917" y="92678"/>
                    </a:cubicBezTo>
                    <a:cubicBezTo>
                      <a:pt x="941808" y="92678"/>
                      <a:pt x="829699" y="92678"/>
                      <a:pt x="717590" y="92678"/>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0" name="任意形状 46"/>
              <p:cNvSpPr/>
              <p:nvPr/>
            </p:nvSpPr>
            <p:spPr>
              <a:xfrm>
                <a:off x="8054975" y="4171950"/>
                <a:ext cx="150495" cy="222250"/>
              </a:xfrm>
              <a:custGeom>
                <a:avLst/>
                <a:gdLst>
                  <a:gd name="connsiteX0" fmla="*/ 501904 w 617141"/>
                  <a:gd name="connsiteY0" fmla="*/ 324141 h 911833"/>
                  <a:gd name="connsiteX1" fmla="*/ 535337 w 617141"/>
                  <a:gd name="connsiteY1" fmla="*/ 330237 h 911833"/>
                  <a:gd name="connsiteX2" fmla="*/ 616014 w 617141"/>
                  <a:gd name="connsiteY2" fmla="*/ 431488 h 911833"/>
                  <a:gd name="connsiteX3" fmla="*/ 615538 w 617141"/>
                  <a:gd name="connsiteY3" fmla="*/ 718476 h 911833"/>
                  <a:gd name="connsiteX4" fmla="*/ 419894 w 617141"/>
                  <a:gd name="connsiteY4" fmla="*/ 910691 h 911833"/>
                  <a:gd name="connsiteX5" fmla="*/ 197676 w 617141"/>
                  <a:gd name="connsiteY5" fmla="*/ 910691 h 911833"/>
                  <a:gd name="connsiteX6" fmla="*/ 1556 w 617141"/>
                  <a:gd name="connsiteY6" fmla="*/ 717333 h 911833"/>
                  <a:gd name="connsiteX7" fmla="*/ 1175 w 617141"/>
                  <a:gd name="connsiteY7" fmla="*/ 431869 h 911833"/>
                  <a:gd name="connsiteX8" fmla="*/ 99568 w 617141"/>
                  <a:gd name="connsiteY8" fmla="*/ 326713 h 911833"/>
                  <a:gd name="connsiteX9" fmla="*/ 115189 w 617141"/>
                  <a:gd name="connsiteY9" fmla="*/ 324618 h 911833"/>
                  <a:gd name="connsiteX10" fmla="*/ 115189 w 617141"/>
                  <a:gd name="connsiteY10" fmla="*/ 304901 h 911833"/>
                  <a:gd name="connsiteX11" fmla="*/ 119380 w 617141"/>
                  <a:gd name="connsiteY11" fmla="*/ 158692 h 911833"/>
                  <a:gd name="connsiteX12" fmla="*/ 322263 w 617141"/>
                  <a:gd name="connsiteY12" fmla="*/ 482 h 911833"/>
                  <a:gd name="connsiteX13" fmla="*/ 501619 w 617141"/>
                  <a:gd name="connsiteY13" fmla="*/ 187172 h 911833"/>
                  <a:gd name="connsiteX14" fmla="*/ 501809 w 617141"/>
                  <a:gd name="connsiteY14" fmla="*/ 324046 h 911833"/>
                  <a:gd name="connsiteX15" fmla="*/ 309023 w 617141"/>
                  <a:gd name="connsiteY15" fmla="*/ 418248 h 911833"/>
                  <a:gd name="connsiteX16" fmla="*/ 120809 w 617141"/>
                  <a:gd name="connsiteY16" fmla="*/ 418248 h 911833"/>
                  <a:gd name="connsiteX17" fmla="*/ 93377 w 617141"/>
                  <a:gd name="connsiteY17" fmla="*/ 445395 h 911833"/>
                  <a:gd name="connsiteX18" fmla="*/ 93377 w 617141"/>
                  <a:gd name="connsiteY18" fmla="*/ 698474 h 911833"/>
                  <a:gd name="connsiteX19" fmla="*/ 213487 w 617141"/>
                  <a:gd name="connsiteY19" fmla="*/ 818489 h 911833"/>
                  <a:gd name="connsiteX20" fmla="*/ 403225 w 617141"/>
                  <a:gd name="connsiteY20" fmla="*/ 818489 h 911833"/>
                  <a:gd name="connsiteX21" fmla="*/ 524002 w 617141"/>
                  <a:gd name="connsiteY21" fmla="*/ 697521 h 911833"/>
                  <a:gd name="connsiteX22" fmla="*/ 524002 w 617141"/>
                  <a:gd name="connsiteY22" fmla="*/ 445966 h 911833"/>
                  <a:gd name="connsiteX23" fmla="*/ 495618 w 617141"/>
                  <a:gd name="connsiteY23" fmla="*/ 418153 h 911833"/>
                  <a:gd name="connsiteX24" fmla="*/ 308928 w 617141"/>
                  <a:gd name="connsiteY24" fmla="*/ 418153 h 911833"/>
                  <a:gd name="connsiteX25" fmla="*/ 408369 w 617141"/>
                  <a:gd name="connsiteY25" fmla="*/ 324713 h 911833"/>
                  <a:gd name="connsiteX26" fmla="*/ 409416 w 617141"/>
                  <a:gd name="connsiteY26" fmla="*/ 315283 h 911833"/>
                  <a:gd name="connsiteX27" fmla="*/ 409226 w 617141"/>
                  <a:gd name="connsiteY27" fmla="*/ 191934 h 911833"/>
                  <a:gd name="connsiteX28" fmla="*/ 318834 w 617141"/>
                  <a:gd name="connsiteY28" fmla="*/ 93255 h 911833"/>
                  <a:gd name="connsiteX29" fmla="*/ 211106 w 617141"/>
                  <a:gd name="connsiteY29" fmla="*/ 170312 h 911833"/>
                  <a:gd name="connsiteX30" fmla="*/ 208058 w 617141"/>
                  <a:gd name="connsiteY30" fmla="*/ 216223 h 911833"/>
                  <a:gd name="connsiteX31" fmla="*/ 207963 w 617141"/>
                  <a:gd name="connsiteY31" fmla="*/ 324618 h 911833"/>
                  <a:gd name="connsiteX32" fmla="*/ 408369 w 617141"/>
                  <a:gd name="connsiteY32" fmla="*/ 324618 h 911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17141" h="911833">
                    <a:moveTo>
                      <a:pt x="501904" y="324141"/>
                    </a:moveTo>
                    <a:cubicBezTo>
                      <a:pt x="514287" y="326332"/>
                      <a:pt x="525050" y="327475"/>
                      <a:pt x="535337" y="330237"/>
                    </a:cubicBezTo>
                    <a:cubicBezTo>
                      <a:pt x="581724" y="342905"/>
                      <a:pt x="615538" y="383482"/>
                      <a:pt x="616014" y="431488"/>
                    </a:cubicBezTo>
                    <a:cubicBezTo>
                      <a:pt x="617062" y="527119"/>
                      <a:pt x="618109" y="622941"/>
                      <a:pt x="615538" y="718476"/>
                    </a:cubicBezTo>
                    <a:cubicBezTo>
                      <a:pt x="612775" y="820680"/>
                      <a:pt x="522193" y="908595"/>
                      <a:pt x="419894" y="910691"/>
                    </a:cubicBezTo>
                    <a:cubicBezTo>
                      <a:pt x="345885" y="912215"/>
                      <a:pt x="271780" y="912215"/>
                      <a:pt x="197676" y="910691"/>
                    </a:cubicBezTo>
                    <a:cubicBezTo>
                      <a:pt x="94615" y="908691"/>
                      <a:pt x="4318" y="820584"/>
                      <a:pt x="1556" y="717333"/>
                    </a:cubicBezTo>
                    <a:cubicBezTo>
                      <a:pt x="-920" y="622274"/>
                      <a:pt x="32" y="527024"/>
                      <a:pt x="1175" y="431869"/>
                    </a:cubicBezTo>
                    <a:cubicBezTo>
                      <a:pt x="1842" y="376910"/>
                      <a:pt x="45085" y="332523"/>
                      <a:pt x="99568" y="326713"/>
                    </a:cubicBezTo>
                    <a:cubicBezTo>
                      <a:pt x="104140" y="326237"/>
                      <a:pt x="108617" y="325475"/>
                      <a:pt x="115189" y="324618"/>
                    </a:cubicBezTo>
                    <a:cubicBezTo>
                      <a:pt x="115189" y="317855"/>
                      <a:pt x="115094" y="311378"/>
                      <a:pt x="115189" y="304901"/>
                    </a:cubicBezTo>
                    <a:cubicBezTo>
                      <a:pt x="116237" y="256133"/>
                      <a:pt x="112618" y="206603"/>
                      <a:pt x="119380" y="158692"/>
                    </a:cubicBezTo>
                    <a:cubicBezTo>
                      <a:pt x="132906" y="62585"/>
                      <a:pt x="224727" y="-6471"/>
                      <a:pt x="322263" y="482"/>
                    </a:cubicBezTo>
                    <a:cubicBezTo>
                      <a:pt x="420561" y="7530"/>
                      <a:pt x="499809" y="89541"/>
                      <a:pt x="501619" y="187172"/>
                    </a:cubicBezTo>
                    <a:cubicBezTo>
                      <a:pt x="502476" y="232416"/>
                      <a:pt x="501809" y="277659"/>
                      <a:pt x="501809" y="324046"/>
                    </a:cubicBezTo>
                    <a:close/>
                    <a:moveTo>
                      <a:pt x="309023" y="418248"/>
                    </a:moveTo>
                    <a:cubicBezTo>
                      <a:pt x="246253" y="418248"/>
                      <a:pt x="183579" y="418248"/>
                      <a:pt x="120809" y="418248"/>
                    </a:cubicBezTo>
                    <a:cubicBezTo>
                      <a:pt x="98425" y="418248"/>
                      <a:pt x="93377" y="423392"/>
                      <a:pt x="93377" y="445395"/>
                    </a:cubicBezTo>
                    <a:cubicBezTo>
                      <a:pt x="93377" y="529786"/>
                      <a:pt x="93091" y="614082"/>
                      <a:pt x="93377" y="698474"/>
                    </a:cubicBezTo>
                    <a:cubicBezTo>
                      <a:pt x="93663" y="770292"/>
                      <a:pt x="141955" y="818298"/>
                      <a:pt x="213487" y="818489"/>
                    </a:cubicBezTo>
                    <a:cubicBezTo>
                      <a:pt x="276733" y="818679"/>
                      <a:pt x="339979" y="818584"/>
                      <a:pt x="403225" y="818489"/>
                    </a:cubicBezTo>
                    <a:cubicBezTo>
                      <a:pt x="475806" y="818298"/>
                      <a:pt x="523716" y="770483"/>
                      <a:pt x="524002" y="697521"/>
                    </a:cubicBezTo>
                    <a:cubicBezTo>
                      <a:pt x="524288" y="613701"/>
                      <a:pt x="524098" y="529881"/>
                      <a:pt x="524002" y="445966"/>
                    </a:cubicBezTo>
                    <a:cubicBezTo>
                      <a:pt x="524002" y="422916"/>
                      <a:pt x="519145" y="418153"/>
                      <a:pt x="495618" y="418153"/>
                    </a:cubicBezTo>
                    <a:cubicBezTo>
                      <a:pt x="433420" y="418058"/>
                      <a:pt x="371126" y="418153"/>
                      <a:pt x="308928" y="418153"/>
                    </a:cubicBezTo>
                    <a:close/>
                    <a:moveTo>
                      <a:pt x="408369" y="324713"/>
                    </a:moveTo>
                    <a:cubicBezTo>
                      <a:pt x="408750" y="321188"/>
                      <a:pt x="409416" y="318236"/>
                      <a:pt x="409416" y="315283"/>
                    </a:cubicBezTo>
                    <a:cubicBezTo>
                      <a:pt x="409416" y="274135"/>
                      <a:pt x="409893" y="233082"/>
                      <a:pt x="409226" y="191934"/>
                    </a:cubicBezTo>
                    <a:cubicBezTo>
                      <a:pt x="408369" y="140404"/>
                      <a:pt x="369888" y="98970"/>
                      <a:pt x="318834" y="93255"/>
                    </a:cubicBezTo>
                    <a:cubicBezTo>
                      <a:pt x="269590" y="87731"/>
                      <a:pt x="222346" y="120783"/>
                      <a:pt x="211106" y="170312"/>
                    </a:cubicBezTo>
                    <a:cubicBezTo>
                      <a:pt x="207772" y="185076"/>
                      <a:pt x="208248" y="200888"/>
                      <a:pt x="208058" y="216223"/>
                    </a:cubicBezTo>
                    <a:cubicBezTo>
                      <a:pt x="207677" y="252037"/>
                      <a:pt x="207963" y="287946"/>
                      <a:pt x="207963" y="324618"/>
                    </a:cubicBezTo>
                    <a:lnTo>
                      <a:pt x="408369" y="324618"/>
                    </a:ln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1" name="任意形状 47"/>
              <p:cNvSpPr/>
              <p:nvPr/>
            </p:nvSpPr>
            <p:spPr>
              <a:xfrm>
                <a:off x="8118475" y="4300855"/>
                <a:ext cx="22860" cy="43815"/>
              </a:xfrm>
              <a:custGeom>
                <a:avLst/>
                <a:gdLst>
                  <a:gd name="connsiteX0" fmla="*/ 92750 w 93024"/>
                  <a:gd name="connsiteY0" fmla="*/ 90584 h 180120"/>
                  <a:gd name="connsiteX1" fmla="*/ 92654 w 93024"/>
                  <a:gd name="connsiteY1" fmla="*/ 133732 h 180120"/>
                  <a:gd name="connsiteX2" fmla="*/ 46839 w 93024"/>
                  <a:gd name="connsiteY2" fmla="*/ 180119 h 180120"/>
                  <a:gd name="connsiteX3" fmla="*/ 643 w 93024"/>
                  <a:gd name="connsiteY3" fmla="*/ 134209 h 180120"/>
                  <a:gd name="connsiteX4" fmla="*/ 643 w 93024"/>
                  <a:gd name="connsiteY4" fmla="*/ 46483 h 180120"/>
                  <a:gd name="connsiteX5" fmla="*/ 46363 w 93024"/>
                  <a:gd name="connsiteY5" fmla="*/ 1 h 180120"/>
                  <a:gd name="connsiteX6" fmla="*/ 92654 w 93024"/>
                  <a:gd name="connsiteY6" fmla="*/ 46007 h 180120"/>
                  <a:gd name="connsiteX7" fmla="*/ 92845 w 93024"/>
                  <a:gd name="connsiteY7" fmla="*/ 90679 h 18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024" h="180120">
                    <a:moveTo>
                      <a:pt x="92750" y="90584"/>
                    </a:moveTo>
                    <a:cubicBezTo>
                      <a:pt x="92750" y="104967"/>
                      <a:pt x="93321" y="119350"/>
                      <a:pt x="92654" y="133732"/>
                    </a:cubicBezTo>
                    <a:cubicBezTo>
                      <a:pt x="91416" y="160783"/>
                      <a:pt x="72176" y="179929"/>
                      <a:pt x="46839" y="180119"/>
                    </a:cubicBezTo>
                    <a:cubicBezTo>
                      <a:pt x="21598" y="180310"/>
                      <a:pt x="1405" y="161164"/>
                      <a:pt x="643" y="134209"/>
                    </a:cubicBezTo>
                    <a:cubicBezTo>
                      <a:pt x="-214" y="104967"/>
                      <a:pt x="-214" y="75725"/>
                      <a:pt x="643" y="46483"/>
                    </a:cubicBezTo>
                    <a:cubicBezTo>
                      <a:pt x="1405" y="19623"/>
                      <a:pt x="21407" y="192"/>
                      <a:pt x="46363" y="1"/>
                    </a:cubicBezTo>
                    <a:cubicBezTo>
                      <a:pt x="71414" y="-189"/>
                      <a:pt x="91226" y="19146"/>
                      <a:pt x="92654" y="46007"/>
                    </a:cubicBezTo>
                    <a:cubicBezTo>
                      <a:pt x="93417" y="60866"/>
                      <a:pt x="92750" y="75725"/>
                      <a:pt x="92845" y="90679"/>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2" name="任意形状 48"/>
              <p:cNvSpPr>
                <a:spLocks noChangeAspect="1"/>
              </p:cNvSpPr>
              <p:nvPr/>
            </p:nvSpPr>
            <p:spPr>
              <a:xfrm>
                <a:off x="10094993" y="5352286"/>
                <a:ext cx="414576" cy="416107"/>
              </a:xfrm>
              <a:custGeom>
                <a:avLst/>
                <a:gdLst>
                  <a:gd name="connsiteX0" fmla="*/ 1007078 w 1909953"/>
                  <a:gd name="connsiteY0" fmla="*/ 0 h 1917001"/>
                  <a:gd name="connsiteX1" fmla="*/ 1007078 w 1909953"/>
                  <a:gd name="connsiteY1" fmla="*/ 309658 h 1917001"/>
                  <a:gd name="connsiteX2" fmla="*/ 1092994 w 1909953"/>
                  <a:gd name="connsiteY2" fmla="*/ 327089 h 1917001"/>
                  <a:gd name="connsiteX3" fmla="*/ 1594199 w 1909953"/>
                  <a:gd name="connsiteY3" fmla="*/ 855917 h 1917001"/>
                  <a:gd name="connsiteX4" fmla="*/ 1663256 w 1909953"/>
                  <a:gd name="connsiteY4" fmla="*/ 913734 h 1917001"/>
                  <a:gd name="connsiteX5" fmla="*/ 1909953 w 1909953"/>
                  <a:gd name="connsiteY5" fmla="*/ 912686 h 1917001"/>
                  <a:gd name="connsiteX6" fmla="*/ 1909953 w 1909953"/>
                  <a:gd name="connsiteY6" fmla="*/ 1005935 h 1917001"/>
                  <a:gd name="connsiteX7" fmla="*/ 1609249 w 1909953"/>
                  <a:gd name="connsiteY7" fmla="*/ 1005935 h 1917001"/>
                  <a:gd name="connsiteX8" fmla="*/ 1006697 w 1909953"/>
                  <a:gd name="connsiteY8" fmla="*/ 1610868 h 1917001"/>
                  <a:gd name="connsiteX9" fmla="*/ 1006697 w 1909953"/>
                  <a:gd name="connsiteY9" fmla="*/ 1917002 h 1917001"/>
                  <a:gd name="connsiteX10" fmla="*/ 908685 w 1909953"/>
                  <a:gd name="connsiteY10" fmla="*/ 1917002 h 1917001"/>
                  <a:gd name="connsiteX11" fmla="*/ 908685 w 1909953"/>
                  <a:gd name="connsiteY11" fmla="*/ 1612964 h 1917001"/>
                  <a:gd name="connsiteX12" fmla="*/ 303371 w 1909953"/>
                  <a:gd name="connsiteY12" fmla="*/ 1007650 h 1917001"/>
                  <a:gd name="connsiteX13" fmla="*/ 0 w 1909953"/>
                  <a:gd name="connsiteY13" fmla="*/ 1007650 h 1917001"/>
                  <a:gd name="connsiteX14" fmla="*/ 0 w 1909953"/>
                  <a:gd name="connsiteY14" fmla="*/ 914686 h 1917001"/>
                  <a:gd name="connsiteX15" fmla="*/ 302990 w 1909953"/>
                  <a:gd name="connsiteY15" fmla="*/ 914686 h 1917001"/>
                  <a:gd name="connsiteX16" fmla="*/ 905256 w 1909953"/>
                  <a:gd name="connsiteY16" fmla="*/ 308991 h 1917001"/>
                  <a:gd name="connsiteX17" fmla="*/ 905256 w 1909953"/>
                  <a:gd name="connsiteY17" fmla="*/ 0 h 1917001"/>
                  <a:gd name="connsiteX18" fmla="*/ 1007173 w 1909953"/>
                  <a:gd name="connsiteY18" fmla="*/ 0 h 1917001"/>
                  <a:gd name="connsiteX19" fmla="*/ 907828 w 1909953"/>
                  <a:gd name="connsiteY19" fmla="*/ 1504379 h 1917001"/>
                  <a:gd name="connsiteX20" fmla="*/ 907828 w 1909953"/>
                  <a:gd name="connsiteY20" fmla="*/ 1292067 h 1917001"/>
                  <a:gd name="connsiteX21" fmla="*/ 1006030 w 1909953"/>
                  <a:gd name="connsiteY21" fmla="*/ 1292067 h 1917001"/>
                  <a:gd name="connsiteX22" fmla="*/ 1006030 w 1909953"/>
                  <a:gd name="connsiteY22" fmla="*/ 1503426 h 1917001"/>
                  <a:gd name="connsiteX23" fmla="*/ 1499997 w 1909953"/>
                  <a:gd name="connsiteY23" fmla="*/ 1006031 h 1917001"/>
                  <a:gd name="connsiteX24" fmla="*/ 1290066 w 1909953"/>
                  <a:gd name="connsiteY24" fmla="*/ 1006031 h 1917001"/>
                  <a:gd name="connsiteX25" fmla="*/ 1290066 w 1909953"/>
                  <a:gd name="connsiteY25" fmla="*/ 910495 h 1917001"/>
                  <a:gd name="connsiteX26" fmla="*/ 1500092 w 1909953"/>
                  <a:gd name="connsiteY26" fmla="*/ 910495 h 1917001"/>
                  <a:gd name="connsiteX27" fmla="*/ 1003078 w 1909953"/>
                  <a:gd name="connsiteY27" fmla="*/ 415862 h 1917001"/>
                  <a:gd name="connsiteX28" fmla="*/ 1003078 w 1909953"/>
                  <a:gd name="connsiteY28" fmla="*/ 626650 h 1917001"/>
                  <a:gd name="connsiteX29" fmla="*/ 904018 w 1909953"/>
                  <a:gd name="connsiteY29" fmla="*/ 626650 h 1917001"/>
                  <a:gd name="connsiteX30" fmla="*/ 904018 w 1909953"/>
                  <a:gd name="connsiteY30" fmla="*/ 413385 h 1917001"/>
                  <a:gd name="connsiteX31" fmla="*/ 413957 w 1909953"/>
                  <a:gd name="connsiteY31" fmla="*/ 913352 h 1917001"/>
                  <a:gd name="connsiteX32" fmla="*/ 621411 w 1909953"/>
                  <a:gd name="connsiteY32" fmla="*/ 913352 h 1917001"/>
                  <a:gd name="connsiteX33" fmla="*/ 621411 w 1909953"/>
                  <a:gd name="connsiteY33" fmla="*/ 1011079 h 1917001"/>
                  <a:gd name="connsiteX34" fmla="*/ 410909 w 1909953"/>
                  <a:gd name="connsiteY34" fmla="*/ 1011079 h 1917001"/>
                  <a:gd name="connsiteX35" fmla="*/ 907828 w 1909953"/>
                  <a:gd name="connsiteY35" fmla="*/ 1504379 h 191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9953" h="1917001">
                    <a:moveTo>
                      <a:pt x="1007078" y="0"/>
                    </a:moveTo>
                    <a:lnTo>
                      <a:pt x="1007078" y="309658"/>
                    </a:lnTo>
                    <a:cubicBezTo>
                      <a:pt x="1036320" y="315563"/>
                      <a:pt x="1064800" y="320802"/>
                      <a:pt x="1092994" y="327089"/>
                    </a:cubicBezTo>
                    <a:cubicBezTo>
                      <a:pt x="1358836" y="386810"/>
                      <a:pt x="1551241" y="588074"/>
                      <a:pt x="1594199" y="855917"/>
                    </a:cubicBezTo>
                    <a:cubicBezTo>
                      <a:pt x="1601438" y="901351"/>
                      <a:pt x="1617821" y="915829"/>
                      <a:pt x="1663256" y="913734"/>
                    </a:cubicBezTo>
                    <a:cubicBezTo>
                      <a:pt x="1743551" y="910019"/>
                      <a:pt x="1824038" y="912686"/>
                      <a:pt x="1909953" y="912686"/>
                    </a:cubicBezTo>
                    <a:lnTo>
                      <a:pt x="1909953" y="1005935"/>
                    </a:lnTo>
                    <a:lnTo>
                      <a:pt x="1609249" y="1005935"/>
                    </a:lnTo>
                    <a:cubicBezTo>
                      <a:pt x="1552575" y="1351026"/>
                      <a:pt x="1357027" y="1554671"/>
                      <a:pt x="1006697" y="1610868"/>
                    </a:cubicBezTo>
                    <a:lnTo>
                      <a:pt x="1006697" y="1917002"/>
                    </a:lnTo>
                    <a:lnTo>
                      <a:pt x="908685" y="1917002"/>
                    </a:lnTo>
                    <a:lnTo>
                      <a:pt x="908685" y="1612964"/>
                    </a:lnTo>
                    <a:cubicBezTo>
                      <a:pt x="558546" y="1558290"/>
                      <a:pt x="361664" y="1356170"/>
                      <a:pt x="303371" y="1007650"/>
                    </a:cubicBezTo>
                    <a:lnTo>
                      <a:pt x="0" y="1007650"/>
                    </a:lnTo>
                    <a:lnTo>
                      <a:pt x="0" y="914686"/>
                    </a:lnTo>
                    <a:lnTo>
                      <a:pt x="302990" y="914686"/>
                    </a:lnTo>
                    <a:cubicBezTo>
                      <a:pt x="358997" y="568643"/>
                      <a:pt x="553784" y="364236"/>
                      <a:pt x="905256" y="308991"/>
                    </a:cubicBezTo>
                    <a:lnTo>
                      <a:pt x="905256" y="0"/>
                    </a:lnTo>
                    <a:lnTo>
                      <a:pt x="1007173" y="0"/>
                    </a:lnTo>
                    <a:close/>
                    <a:moveTo>
                      <a:pt x="907828" y="1504379"/>
                    </a:moveTo>
                    <a:lnTo>
                      <a:pt x="907828" y="1292067"/>
                    </a:lnTo>
                    <a:lnTo>
                      <a:pt x="1006030" y="1292067"/>
                    </a:lnTo>
                    <a:lnTo>
                      <a:pt x="1006030" y="1503426"/>
                    </a:lnTo>
                    <a:cubicBezTo>
                      <a:pt x="1254347" y="1502950"/>
                      <a:pt x="1502473" y="1254062"/>
                      <a:pt x="1499997" y="1006031"/>
                    </a:cubicBezTo>
                    <a:lnTo>
                      <a:pt x="1290066" y="1006031"/>
                    </a:lnTo>
                    <a:lnTo>
                      <a:pt x="1290066" y="910495"/>
                    </a:lnTo>
                    <a:lnTo>
                      <a:pt x="1500092" y="910495"/>
                    </a:lnTo>
                    <a:cubicBezTo>
                      <a:pt x="1498282" y="660940"/>
                      <a:pt x="1259205" y="422625"/>
                      <a:pt x="1003078" y="415862"/>
                    </a:cubicBezTo>
                    <a:lnTo>
                      <a:pt x="1003078" y="626650"/>
                    </a:lnTo>
                    <a:lnTo>
                      <a:pt x="904018" y="626650"/>
                    </a:lnTo>
                    <a:lnTo>
                      <a:pt x="904018" y="413385"/>
                    </a:lnTo>
                    <a:cubicBezTo>
                      <a:pt x="635603" y="438245"/>
                      <a:pt x="400335" y="677418"/>
                      <a:pt x="413957" y="913352"/>
                    </a:cubicBezTo>
                    <a:lnTo>
                      <a:pt x="621411" y="913352"/>
                    </a:lnTo>
                    <a:lnTo>
                      <a:pt x="621411" y="1011079"/>
                    </a:lnTo>
                    <a:lnTo>
                      <a:pt x="410909" y="1011079"/>
                    </a:lnTo>
                    <a:cubicBezTo>
                      <a:pt x="418052" y="1262444"/>
                      <a:pt x="652177" y="1496854"/>
                      <a:pt x="907828" y="1504379"/>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nvGrpSpPr>
              <p:cNvPr id="103" name="图形 33"/>
              <p:cNvGrpSpPr>
                <a:grpSpLocks noChangeAspect="1"/>
              </p:cNvGrpSpPr>
              <p:nvPr/>
            </p:nvGrpSpPr>
            <p:grpSpPr>
              <a:xfrm>
                <a:off x="8692631" y="5381700"/>
                <a:ext cx="392315" cy="377097"/>
                <a:chOff x="7649717" y="1311587"/>
                <a:chExt cx="1580509" cy="1519198"/>
              </a:xfrm>
              <a:solidFill>
                <a:schemeClr val="bg1"/>
              </a:solidFill>
            </p:grpSpPr>
            <p:sp>
              <p:nvSpPr>
                <p:cNvPr id="104" name="任意形状 50"/>
                <p:cNvSpPr/>
                <p:nvPr/>
              </p:nvSpPr>
              <p:spPr>
                <a:xfrm>
                  <a:off x="7649717" y="1311587"/>
                  <a:ext cx="1521965" cy="1519198"/>
                </a:xfrm>
                <a:custGeom>
                  <a:avLst/>
                  <a:gdLst>
                    <a:gd name="connsiteX0" fmla="*/ 0 w 1521965"/>
                    <a:gd name="connsiteY0" fmla="*/ 756481 h 1519198"/>
                    <a:gd name="connsiteX1" fmla="*/ 649700 w 1521965"/>
                    <a:gd name="connsiteY1" fmla="*/ 6863 h 1519198"/>
                    <a:gd name="connsiteX2" fmla="*/ 714566 w 1521965"/>
                    <a:gd name="connsiteY2" fmla="*/ 100 h 1519198"/>
                    <a:gd name="connsiteX3" fmla="*/ 780288 w 1521965"/>
                    <a:gd name="connsiteY3" fmla="*/ 53917 h 1519198"/>
                    <a:gd name="connsiteX4" fmla="*/ 724662 w 1521965"/>
                    <a:gd name="connsiteY4" fmla="*/ 115448 h 1519198"/>
                    <a:gd name="connsiteX5" fmla="*/ 587693 w 1521965"/>
                    <a:gd name="connsiteY5" fmla="*/ 138499 h 1519198"/>
                    <a:gd name="connsiteX6" fmla="*/ 121634 w 1521965"/>
                    <a:gd name="connsiteY6" fmla="*/ 832014 h 1519198"/>
                    <a:gd name="connsiteX7" fmla="*/ 684848 w 1521965"/>
                    <a:gd name="connsiteY7" fmla="*/ 1399513 h 1519198"/>
                    <a:gd name="connsiteX8" fmla="*/ 1385792 w 1521965"/>
                    <a:gd name="connsiteY8" fmla="*/ 922120 h 1519198"/>
                    <a:gd name="connsiteX9" fmla="*/ 1406176 w 1521965"/>
                    <a:gd name="connsiteY9" fmla="*/ 764196 h 1519198"/>
                    <a:gd name="connsiteX10" fmla="*/ 1466183 w 1521965"/>
                    <a:gd name="connsiteY10" fmla="*/ 700759 h 1519198"/>
                    <a:gd name="connsiteX11" fmla="*/ 1521905 w 1521965"/>
                    <a:gd name="connsiteY11" fmla="*/ 768482 h 1519198"/>
                    <a:gd name="connsiteX12" fmla="*/ 1159478 w 1521965"/>
                    <a:gd name="connsiteY12" fmla="*/ 1405133 h 1519198"/>
                    <a:gd name="connsiteX13" fmla="*/ 10668 w 1521965"/>
                    <a:gd name="connsiteY13" fmla="*/ 868399 h 1519198"/>
                    <a:gd name="connsiteX14" fmla="*/ 0 w 1521965"/>
                    <a:gd name="connsiteY14" fmla="*/ 756385 h 1519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1965" h="1519198">
                      <a:moveTo>
                        <a:pt x="0" y="756481"/>
                      </a:moveTo>
                      <a:cubicBezTo>
                        <a:pt x="5905" y="378052"/>
                        <a:pt x="274987" y="66490"/>
                        <a:pt x="649700" y="6863"/>
                      </a:cubicBezTo>
                      <a:cubicBezTo>
                        <a:pt x="671132" y="3434"/>
                        <a:pt x="692848" y="1243"/>
                        <a:pt x="714566" y="100"/>
                      </a:cubicBezTo>
                      <a:cubicBezTo>
                        <a:pt x="750951" y="-1709"/>
                        <a:pt x="778193" y="21151"/>
                        <a:pt x="780288" y="53917"/>
                      </a:cubicBezTo>
                      <a:cubicBezTo>
                        <a:pt x="782384" y="85635"/>
                        <a:pt x="760381" y="109733"/>
                        <a:pt x="724662" y="115448"/>
                      </a:cubicBezTo>
                      <a:cubicBezTo>
                        <a:pt x="678942" y="122782"/>
                        <a:pt x="632079" y="126116"/>
                        <a:pt x="587693" y="138499"/>
                      </a:cubicBezTo>
                      <a:cubicBezTo>
                        <a:pt x="282321" y="223557"/>
                        <a:pt x="86011" y="516832"/>
                        <a:pt x="121634" y="832014"/>
                      </a:cubicBezTo>
                      <a:cubicBezTo>
                        <a:pt x="154972" y="1127670"/>
                        <a:pt x="390049" y="1364557"/>
                        <a:pt x="684848" y="1399513"/>
                      </a:cubicBezTo>
                      <a:cubicBezTo>
                        <a:pt x="1002982" y="1437232"/>
                        <a:pt x="1306735" y="1231588"/>
                        <a:pt x="1385792" y="922120"/>
                      </a:cubicBezTo>
                      <a:cubicBezTo>
                        <a:pt x="1398841" y="871066"/>
                        <a:pt x="1401127" y="817060"/>
                        <a:pt x="1406176" y="764196"/>
                      </a:cubicBezTo>
                      <a:cubicBezTo>
                        <a:pt x="1409795" y="725905"/>
                        <a:pt x="1433036" y="699235"/>
                        <a:pt x="1466183" y="700759"/>
                      </a:cubicBezTo>
                      <a:cubicBezTo>
                        <a:pt x="1499616" y="702283"/>
                        <a:pt x="1523333" y="730763"/>
                        <a:pt x="1521905" y="768482"/>
                      </a:cubicBezTo>
                      <a:cubicBezTo>
                        <a:pt x="1510951" y="1043278"/>
                        <a:pt x="1392364" y="1258829"/>
                        <a:pt x="1159478" y="1405133"/>
                      </a:cubicBezTo>
                      <a:cubicBezTo>
                        <a:pt x="699707" y="1693931"/>
                        <a:pt x="83820" y="1404943"/>
                        <a:pt x="10668" y="868399"/>
                      </a:cubicBezTo>
                      <a:cubicBezTo>
                        <a:pt x="5620" y="831252"/>
                        <a:pt x="3524" y="793723"/>
                        <a:pt x="0" y="756385"/>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5" name="任意形状 51"/>
                <p:cNvSpPr/>
                <p:nvPr/>
              </p:nvSpPr>
              <p:spPr>
                <a:xfrm>
                  <a:off x="8731950" y="1421678"/>
                  <a:ext cx="498277" cy="537042"/>
                </a:xfrm>
                <a:custGeom>
                  <a:avLst/>
                  <a:gdLst>
                    <a:gd name="connsiteX0" fmla="*/ 373569 w 498277"/>
                    <a:gd name="connsiteY0" fmla="*/ 537043 h 537042"/>
                    <a:gd name="connsiteX1" fmla="*/ 144207 w 498277"/>
                    <a:gd name="connsiteY1" fmla="*/ 419409 h 537042"/>
                    <a:gd name="connsiteX2" fmla="*/ 116775 w 498277"/>
                    <a:gd name="connsiteY2" fmla="*/ 341971 h 537042"/>
                    <a:gd name="connsiteX3" fmla="*/ 197642 w 498277"/>
                    <a:gd name="connsiteY3" fmla="*/ 317873 h 537042"/>
                    <a:gd name="connsiteX4" fmla="*/ 242600 w 498277"/>
                    <a:gd name="connsiteY4" fmla="*/ 340161 h 537042"/>
                    <a:gd name="connsiteX5" fmla="*/ 231551 w 498277"/>
                    <a:gd name="connsiteY5" fmla="*/ 316253 h 537042"/>
                    <a:gd name="connsiteX6" fmla="*/ 36575 w 498277"/>
                    <a:gd name="connsiteY6" fmla="*/ 111847 h 537042"/>
                    <a:gd name="connsiteX7" fmla="*/ 4285 w 498277"/>
                    <a:gd name="connsiteY7" fmla="*/ 75271 h 537042"/>
                    <a:gd name="connsiteX8" fmla="*/ 22954 w 498277"/>
                    <a:gd name="connsiteY8" fmla="*/ 12025 h 537042"/>
                    <a:gd name="connsiteX9" fmla="*/ 94772 w 498277"/>
                    <a:gd name="connsiteY9" fmla="*/ 12596 h 537042"/>
                    <a:gd name="connsiteX10" fmla="*/ 324801 w 498277"/>
                    <a:gd name="connsiteY10" fmla="*/ 248435 h 537042"/>
                    <a:gd name="connsiteX11" fmla="*/ 360425 w 498277"/>
                    <a:gd name="connsiteY11" fmla="*/ 307967 h 537042"/>
                    <a:gd name="connsiteX12" fmla="*/ 389380 w 498277"/>
                    <a:gd name="connsiteY12" fmla="*/ 253960 h 537042"/>
                    <a:gd name="connsiteX13" fmla="*/ 467676 w 498277"/>
                    <a:gd name="connsiteY13" fmla="*/ 228528 h 537042"/>
                    <a:gd name="connsiteX14" fmla="*/ 491965 w 498277"/>
                    <a:gd name="connsiteY14" fmla="*/ 305014 h 537042"/>
                    <a:gd name="connsiteX15" fmla="*/ 373379 w 498277"/>
                    <a:gd name="connsiteY15" fmla="*/ 537043 h 537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98277" h="537042">
                      <a:moveTo>
                        <a:pt x="373569" y="537043"/>
                      </a:moveTo>
                      <a:cubicBezTo>
                        <a:pt x="295273" y="496943"/>
                        <a:pt x="219359" y="458843"/>
                        <a:pt x="144207" y="419409"/>
                      </a:cubicBezTo>
                      <a:cubicBezTo>
                        <a:pt x="112203" y="402645"/>
                        <a:pt x="102297" y="371308"/>
                        <a:pt x="116775" y="341971"/>
                      </a:cubicBezTo>
                      <a:cubicBezTo>
                        <a:pt x="131825" y="311586"/>
                        <a:pt x="163733" y="301966"/>
                        <a:pt x="197642" y="317873"/>
                      </a:cubicBezTo>
                      <a:cubicBezTo>
                        <a:pt x="210977" y="324159"/>
                        <a:pt x="224122" y="330922"/>
                        <a:pt x="242600" y="340161"/>
                      </a:cubicBezTo>
                      <a:cubicBezTo>
                        <a:pt x="237457" y="329017"/>
                        <a:pt x="235171" y="322254"/>
                        <a:pt x="231551" y="316253"/>
                      </a:cubicBezTo>
                      <a:cubicBezTo>
                        <a:pt x="181640" y="233767"/>
                        <a:pt x="116204" y="166235"/>
                        <a:pt x="36575" y="111847"/>
                      </a:cubicBezTo>
                      <a:cubicBezTo>
                        <a:pt x="23430" y="102798"/>
                        <a:pt x="10000" y="89558"/>
                        <a:pt x="4285" y="75271"/>
                      </a:cubicBezTo>
                      <a:cubicBezTo>
                        <a:pt x="-5145" y="51649"/>
                        <a:pt x="951" y="28122"/>
                        <a:pt x="22954" y="12025"/>
                      </a:cubicBezTo>
                      <a:cubicBezTo>
                        <a:pt x="46671" y="-5215"/>
                        <a:pt x="71150" y="-2929"/>
                        <a:pt x="94772" y="12596"/>
                      </a:cubicBezTo>
                      <a:cubicBezTo>
                        <a:pt x="188593" y="74414"/>
                        <a:pt x="265746" y="152614"/>
                        <a:pt x="324801" y="248435"/>
                      </a:cubicBezTo>
                      <a:cubicBezTo>
                        <a:pt x="336136" y="266723"/>
                        <a:pt x="346899" y="285392"/>
                        <a:pt x="360425" y="307967"/>
                      </a:cubicBezTo>
                      <a:cubicBezTo>
                        <a:pt x="371283" y="287678"/>
                        <a:pt x="379855" y="270533"/>
                        <a:pt x="389380" y="253960"/>
                      </a:cubicBezTo>
                      <a:cubicBezTo>
                        <a:pt x="406907" y="223575"/>
                        <a:pt x="439387" y="213288"/>
                        <a:pt x="467676" y="228528"/>
                      </a:cubicBezTo>
                      <a:cubicBezTo>
                        <a:pt x="494822" y="243197"/>
                        <a:pt x="506538" y="275867"/>
                        <a:pt x="491965" y="305014"/>
                      </a:cubicBezTo>
                      <a:cubicBezTo>
                        <a:pt x="453674" y="381785"/>
                        <a:pt x="413955" y="457890"/>
                        <a:pt x="373379" y="537043"/>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6" name="任意形状 52"/>
                <p:cNvSpPr/>
                <p:nvPr/>
              </p:nvSpPr>
              <p:spPr>
                <a:xfrm>
                  <a:off x="8338327" y="1652761"/>
                  <a:ext cx="380882" cy="682388"/>
                </a:xfrm>
                <a:custGeom>
                  <a:avLst/>
                  <a:gdLst>
                    <a:gd name="connsiteX0" fmla="*/ 143 w 380882"/>
                    <a:gd name="connsiteY0" fmla="*/ 273575 h 682388"/>
                    <a:gd name="connsiteX1" fmla="*/ 143 w 380882"/>
                    <a:gd name="connsiteY1" fmla="*/ 68978 h 682388"/>
                    <a:gd name="connsiteX2" fmla="*/ 56626 w 380882"/>
                    <a:gd name="connsiteY2" fmla="*/ 17 h 682388"/>
                    <a:gd name="connsiteX3" fmla="*/ 114538 w 380882"/>
                    <a:gd name="connsiteY3" fmla="*/ 67454 h 682388"/>
                    <a:gd name="connsiteX4" fmla="*/ 114348 w 380882"/>
                    <a:gd name="connsiteY4" fmla="*/ 414450 h 682388"/>
                    <a:gd name="connsiteX5" fmla="*/ 137303 w 380882"/>
                    <a:gd name="connsiteY5" fmla="*/ 454074 h 682388"/>
                    <a:gd name="connsiteX6" fmla="*/ 350282 w 380882"/>
                    <a:gd name="connsiteY6" fmla="*/ 576756 h 682388"/>
                    <a:gd name="connsiteX7" fmla="*/ 378952 w 380882"/>
                    <a:gd name="connsiteY7" fmla="*/ 632858 h 682388"/>
                    <a:gd name="connsiteX8" fmla="*/ 343424 w 380882"/>
                    <a:gd name="connsiteY8" fmla="*/ 678483 h 682388"/>
                    <a:gd name="connsiteX9" fmla="*/ 296371 w 380882"/>
                    <a:gd name="connsiteY9" fmla="*/ 675435 h 682388"/>
                    <a:gd name="connsiteX10" fmla="*/ 14050 w 380882"/>
                    <a:gd name="connsiteY10" fmla="*/ 512748 h 682388"/>
                    <a:gd name="connsiteX11" fmla="*/ 714 w 380882"/>
                    <a:gd name="connsiteY11" fmla="*/ 484268 h 682388"/>
                    <a:gd name="connsiteX12" fmla="*/ 143 w 380882"/>
                    <a:gd name="connsiteY12" fmla="*/ 273670 h 68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0882" h="682388">
                      <a:moveTo>
                        <a:pt x="143" y="273575"/>
                      </a:moveTo>
                      <a:cubicBezTo>
                        <a:pt x="143" y="205376"/>
                        <a:pt x="-48" y="137177"/>
                        <a:pt x="143" y="68978"/>
                      </a:cubicBezTo>
                      <a:cubicBezTo>
                        <a:pt x="334" y="25734"/>
                        <a:pt x="21098" y="779"/>
                        <a:pt x="56626" y="17"/>
                      </a:cubicBezTo>
                      <a:cubicBezTo>
                        <a:pt x="91869" y="-745"/>
                        <a:pt x="114348" y="24401"/>
                        <a:pt x="114538" y="67454"/>
                      </a:cubicBezTo>
                      <a:cubicBezTo>
                        <a:pt x="115014" y="183087"/>
                        <a:pt x="115205" y="298816"/>
                        <a:pt x="114348" y="414450"/>
                      </a:cubicBezTo>
                      <a:cubicBezTo>
                        <a:pt x="114157" y="433881"/>
                        <a:pt x="120444" y="444644"/>
                        <a:pt x="137303" y="454074"/>
                      </a:cubicBezTo>
                      <a:cubicBezTo>
                        <a:pt x="208741" y="494174"/>
                        <a:pt x="279321" y="535893"/>
                        <a:pt x="350282" y="576756"/>
                      </a:cubicBezTo>
                      <a:cubicBezTo>
                        <a:pt x="372285" y="589424"/>
                        <a:pt x="386191" y="609236"/>
                        <a:pt x="378952" y="632858"/>
                      </a:cubicBezTo>
                      <a:cubicBezTo>
                        <a:pt x="373523" y="650479"/>
                        <a:pt x="359140" y="669148"/>
                        <a:pt x="343424" y="678483"/>
                      </a:cubicBezTo>
                      <a:cubicBezTo>
                        <a:pt x="332089" y="685245"/>
                        <a:pt x="309229" y="682578"/>
                        <a:pt x="296371" y="675435"/>
                      </a:cubicBezTo>
                      <a:cubicBezTo>
                        <a:pt x="201406" y="622666"/>
                        <a:pt x="107490" y="568088"/>
                        <a:pt x="14050" y="512748"/>
                      </a:cubicBezTo>
                      <a:cubicBezTo>
                        <a:pt x="6430" y="508271"/>
                        <a:pt x="905" y="494079"/>
                        <a:pt x="714" y="484268"/>
                      </a:cubicBezTo>
                      <a:cubicBezTo>
                        <a:pt x="-429" y="414069"/>
                        <a:pt x="143" y="343869"/>
                        <a:pt x="143" y="273670"/>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7" name="任意形状 53"/>
                <p:cNvSpPr/>
                <p:nvPr/>
              </p:nvSpPr>
              <p:spPr>
                <a:xfrm>
                  <a:off x="8519402" y="1330257"/>
                  <a:ext cx="150658" cy="123638"/>
                </a:xfrm>
                <a:custGeom>
                  <a:avLst/>
                  <a:gdLst>
                    <a:gd name="connsiteX0" fmla="*/ 84435 w 150658"/>
                    <a:gd name="connsiteY0" fmla="*/ 123639 h 123638"/>
                    <a:gd name="connsiteX1" fmla="*/ 30619 w 150658"/>
                    <a:gd name="connsiteY1" fmla="*/ 107923 h 123638"/>
                    <a:gd name="connsiteX2" fmla="*/ 3282 w 150658"/>
                    <a:gd name="connsiteY2" fmla="*/ 36961 h 123638"/>
                    <a:gd name="connsiteX3" fmla="*/ 67576 w 150658"/>
                    <a:gd name="connsiteY3" fmla="*/ 1052 h 123638"/>
                    <a:gd name="connsiteX4" fmla="*/ 115677 w 150658"/>
                    <a:gd name="connsiteY4" fmla="*/ 14959 h 123638"/>
                    <a:gd name="connsiteX5" fmla="*/ 149205 w 150658"/>
                    <a:gd name="connsiteY5" fmla="*/ 80014 h 123638"/>
                    <a:gd name="connsiteX6" fmla="*/ 84435 w 150658"/>
                    <a:gd name="connsiteY6" fmla="*/ 123639 h 12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58" h="123638">
                      <a:moveTo>
                        <a:pt x="84435" y="123639"/>
                      </a:moveTo>
                      <a:cubicBezTo>
                        <a:pt x="71862" y="120115"/>
                        <a:pt x="50240" y="116400"/>
                        <a:pt x="30619" y="107923"/>
                      </a:cubicBezTo>
                      <a:cubicBezTo>
                        <a:pt x="5282" y="96969"/>
                        <a:pt x="-6147" y="63250"/>
                        <a:pt x="3282" y="36961"/>
                      </a:cubicBezTo>
                      <a:cubicBezTo>
                        <a:pt x="12045" y="12387"/>
                        <a:pt x="41192" y="-4472"/>
                        <a:pt x="67576" y="1052"/>
                      </a:cubicBezTo>
                      <a:cubicBezTo>
                        <a:pt x="83863" y="4481"/>
                        <a:pt x="100247" y="8767"/>
                        <a:pt x="115677" y="14959"/>
                      </a:cubicBezTo>
                      <a:cubicBezTo>
                        <a:pt x="142347" y="25627"/>
                        <a:pt x="155206" y="52106"/>
                        <a:pt x="149205" y="80014"/>
                      </a:cubicBezTo>
                      <a:cubicBezTo>
                        <a:pt x="143776" y="105541"/>
                        <a:pt x="120820" y="123448"/>
                        <a:pt x="84435" y="123639"/>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grpSp>
      </p:grpSp>
      <p:sp>
        <p:nvSpPr>
          <p:cNvPr id="4097" name="Rectangle 1"/>
          <p:cNvSpPr>
            <a:spLocks noGrp="1" noChangeArrowheads="1"/>
          </p:cNvSpPr>
          <p:nvPr>
            <p:ph type="title"/>
          </p:nvPr>
        </p:nvSpPr>
        <p:spPr/>
        <p:txBody>
          <a:bodyPr/>
          <a:lstStyle/>
          <a:p>
            <a:r>
              <a:rPr lang="en-US" altLang="zh-CN" sz="2800" dirty="0">
                <a:solidFill>
                  <a:schemeClr val="tx1"/>
                </a:solidFill>
                <a:latin typeface="Palatino Linotype" panose="02040502050505030304" pitchFamily="18" charset="0"/>
                <a:sym typeface="+mn-ea"/>
              </a:rPr>
              <a:t>WAA Vision and Mission</a:t>
            </a:r>
            <a:endParaRPr lang="en-US" altLang="zh-CN" sz="2800" dirty="0">
              <a:solidFill>
                <a:srgbClr val="FF0000"/>
              </a:solidFill>
              <a:latin typeface="Palatino Linotype" panose="02040502050505030304" pitchFamily="18" charset="0"/>
              <a:sym typeface="+mn-ea"/>
            </a:endParaRPr>
          </a:p>
        </p:txBody>
      </p:sp>
      <p:sp>
        <p:nvSpPr>
          <p:cNvPr id="72" name="文本框 71">
            <a:extLst>
              <a:ext uri="{FF2B5EF4-FFF2-40B4-BE49-F238E27FC236}">
                <a16:creationId xmlns:a16="http://schemas.microsoft.com/office/drawing/2014/main" id="{ABB5B88E-6ABE-4E26-9F82-AEC4D955236C}"/>
              </a:ext>
            </a:extLst>
          </p:cNvPr>
          <p:cNvSpPr txBox="1"/>
          <p:nvPr/>
        </p:nvSpPr>
        <p:spPr>
          <a:xfrm>
            <a:off x="522380" y="2363874"/>
            <a:ext cx="6824309" cy="2616101"/>
          </a:xfrm>
          <a:prstGeom prst="rect">
            <a:avLst/>
          </a:prstGeom>
          <a:noFill/>
        </p:spPr>
        <p:txBody>
          <a:bodyPr wrap="square" lIns="0" tIns="0" rIns="0" bIns="0" rtlCol="0">
            <a:spAutoFit/>
          </a:bodyPr>
          <a:lstStyle/>
          <a:p>
            <a:pPr>
              <a:spcAft>
                <a:spcPts val="1200"/>
              </a:spcAft>
            </a:pPr>
            <a:r>
              <a:rPr lang="en-US" altLang="zh-CN" sz="2000" b="1" spc="267" dirty="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Vision: </a:t>
            </a:r>
            <a:r>
              <a:rPr lang="en-US" altLang="zh-CN" sz="2000" spc="267" dirty="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Providing the Best WLAN Experience for the Digital World</a:t>
            </a:r>
          </a:p>
          <a:p>
            <a:pPr marL="285750" indent="-285750">
              <a:spcAft>
                <a:spcPts val="1200"/>
              </a:spcAft>
              <a:buFont typeface="Arial" panose="020B0604020202020204" pitchFamily="34" charset="0"/>
              <a:buChar char="•"/>
            </a:pPr>
            <a:r>
              <a:rPr lang="en-US" altLang="zh-CN" sz="2000" spc="267" dirty="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Creating an open and international WLAN industry development platform</a:t>
            </a:r>
          </a:p>
          <a:p>
            <a:pPr marL="285750" indent="-285750">
              <a:spcAft>
                <a:spcPts val="1200"/>
              </a:spcAft>
              <a:buFont typeface="Arial" panose="020B0604020202020204" pitchFamily="34" charset="0"/>
              <a:buChar char="•"/>
            </a:pPr>
            <a:r>
              <a:rPr lang="en-US" altLang="zh-CN" sz="2000" spc="267" dirty="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Establishing scenario-based WLAN performance testing and certification systems</a:t>
            </a:r>
          </a:p>
          <a:p>
            <a:pPr marL="285750" indent="-285750">
              <a:spcAft>
                <a:spcPts val="1200"/>
              </a:spcAft>
              <a:buFont typeface="Arial" panose="020B0604020202020204" pitchFamily="34" charset="0"/>
              <a:buChar char="•"/>
            </a:pPr>
            <a:r>
              <a:rPr lang="en-US" altLang="zh-CN" sz="2000" spc="267" dirty="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Building the best WLAN application experience</a:t>
            </a:r>
          </a:p>
        </p:txBody>
      </p:sp>
      <p:sp>
        <p:nvSpPr>
          <p:cNvPr id="2" name="Footer Placeholder 1">
            <a:extLst>
              <a:ext uri="{FF2B5EF4-FFF2-40B4-BE49-F238E27FC236}">
                <a16:creationId xmlns:a16="http://schemas.microsoft.com/office/drawing/2014/main" id="{96B92868-4394-4C60-A080-8D4EE0CC6FAC}"/>
              </a:ext>
            </a:extLst>
          </p:cNvPr>
          <p:cNvSpPr>
            <a:spLocks noGrp="1"/>
          </p:cNvSpPr>
          <p:nvPr>
            <p:ph type="ftr" idx="14"/>
          </p:nvPr>
        </p:nvSpPr>
        <p:spPr/>
        <p:txBody>
          <a:bodyPr/>
          <a:lstStyle/>
          <a:p>
            <a:r>
              <a:rPr lang="en-GB"/>
              <a:t>Bo Sun, Sanechips</a:t>
            </a:r>
            <a:endParaRPr lang="en-GB" dirty="0"/>
          </a:p>
        </p:txBody>
      </p:sp>
      <p:sp>
        <p:nvSpPr>
          <p:cNvPr id="3" name="Slide Number Placeholder 2">
            <a:extLst>
              <a:ext uri="{FF2B5EF4-FFF2-40B4-BE49-F238E27FC236}">
                <a16:creationId xmlns:a16="http://schemas.microsoft.com/office/drawing/2014/main" id="{2BDB0115-5624-4979-91BB-6E5E5239B65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7" name="Date Placeholder 6">
            <a:extLst>
              <a:ext uri="{FF2B5EF4-FFF2-40B4-BE49-F238E27FC236}">
                <a16:creationId xmlns:a16="http://schemas.microsoft.com/office/drawing/2014/main" id="{44E92124-A16B-4EA2-81F5-B505240B1B20}"/>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180308234"/>
      </p:ext>
    </p:extLst>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defRPr/>
            </a:pPr>
            <a:r>
              <a:rPr lang="en-US" altLang="zh-CN" sz="2800" dirty="0">
                <a:solidFill>
                  <a:schemeClr val="tx1"/>
                </a:solidFill>
                <a:latin typeface="Palatino Linotype" panose="02040502050505030304" pitchFamily="18" charset="0"/>
                <a:ea typeface="Microsoft YaHei UI" panose="020B0503020204020204" pitchFamily="34" charset="-122"/>
                <a:cs typeface="Times New Roman" panose="02020603050405020304" pitchFamily="16" charset="0"/>
              </a:rPr>
              <a:t>WAA </a:t>
            </a:r>
            <a:r>
              <a:rPr lang="en-US" altLang="zh-CN" sz="2800" dirty="0"/>
              <a:t>Organization </a:t>
            </a:r>
            <a:r>
              <a:rPr lang="en-US" altLang="zh-CN" sz="2800" dirty="0">
                <a:solidFill>
                  <a:schemeClr val="tx1"/>
                </a:solidFill>
                <a:latin typeface="Palatino Linotype" panose="02040502050505030304" pitchFamily="18" charset="0"/>
                <a:ea typeface="Microsoft YaHei UI" panose="020B0503020204020204" pitchFamily="34" charset="-122"/>
                <a:cs typeface="Times New Roman" panose="02020603050405020304" pitchFamily="16" charset="0"/>
              </a:rPr>
              <a:t>Structure</a:t>
            </a:r>
            <a:endParaRPr lang="zh-CN" altLang="en-US" sz="2800" dirty="0">
              <a:solidFill>
                <a:schemeClr val="tx1"/>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grpSp>
        <p:nvGrpSpPr>
          <p:cNvPr id="2" name="组合 1"/>
          <p:cNvGrpSpPr/>
          <p:nvPr/>
        </p:nvGrpSpPr>
        <p:grpSpPr>
          <a:xfrm>
            <a:off x="304800" y="1600200"/>
            <a:ext cx="11422102" cy="4316687"/>
            <a:chOff x="868046" y="1460112"/>
            <a:chExt cx="11471554" cy="4219864"/>
          </a:xfrm>
        </p:grpSpPr>
        <p:cxnSp>
          <p:nvCxnSpPr>
            <p:cNvPr id="7" name="直接连接符 6"/>
            <p:cNvCxnSpPr/>
            <p:nvPr/>
          </p:nvCxnSpPr>
          <p:spPr>
            <a:xfrm flipH="1">
              <a:off x="6587066" y="3412947"/>
              <a:ext cx="10248" cy="1549407"/>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a:off x="1656476" y="1460112"/>
              <a:ext cx="10683124" cy="4219864"/>
              <a:chOff x="665876" y="1231521"/>
              <a:chExt cx="10683124" cy="4219864"/>
            </a:xfrm>
          </p:grpSpPr>
          <p:sp>
            <p:nvSpPr>
              <p:cNvPr id="24" name="矩形: 圆角 23"/>
              <p:cNvSpPr/>
              <p:nvPr/>
            </p:nvSpPr>
            <p:spPr>
              <a:xfrm>
                <a:off x="3994484" y="1231521"/>
                <a:ext cx="3224463"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General</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Assembly</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5" name="矩形: 圆角 24"/>
              <p:cNvSpPr/>
              <p:nvPr/>
            </p:nvSpPr>
            <p:spPr>
              <a:xfrm>
                <a:off x="3994483" y="2231830"/>
                <a:ext cx="3224463"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Council</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6" name="矩形: 圆角 25"/>
              <p:cNvSpPr/>
              <p:nvPr/>
            </p:nvSpPr>
            <p:spPr>
              <a:xfrm>
                <a:off x="665876" y="3429000"/>
                <a:ext cx="1997114"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Expert</a:t>
                </a:r>
                <a:r>
                  <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Committee</a:t>
                </a:r>
                <a:endPar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7" name="矩形: 圆角 26"/>
              <p:cNvSpPr/>
              <p:nvPr/>
            </p:nvSpPr>
            <p:spPr>
              <a:xfrm>
                <a:off x="5923873" y="3428998"/>
                <a:ext cx="1799219"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Secretariat</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8" name="矩形: 圆角 27"/>
              <p:cNvSpPr/>
              <p:nvPr/>
            </p:nvSpPr>
            <p:spPr>
              <a:xfrm>
                <a:off x="3290231" y="3428997"/>
                <a:ext cx="1942169"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Strategy</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Advisory</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Committee</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9" name="矩形: 圆角 28"/>
              <p:cNvSpPr/>
              <p:nvPr/>
            </p:nvSpPr>
            <p:spPr>
              <a:xfrm>
                <a:off x="8216138" y="3429000"/>
                <a:ext cx="3132862"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Technical Committee on Standardization (TCS)</a:t>
                </a:r>
              </a:p>
            </p:txBody>
          </p:sp>
          <p:cxnSp>
            <p:nvCxnSpPr>
              <p:cNvPr id="30" name="连接符: 肘形 29"/>
              <p:cNvCxnSpPr>
                <a:stCxn id="25" idx="2"/>
                <a:endCxn id="26" idx="0"/>
              </p:cNvCxnSpPr>
              <p:nvPr/>
            </p:nvCxnSpPr>
            <p:spPr>
              <a:xfrm rot="5400000">
                <a:off x="3390932" y="1213217"/>
                <a:ext cx="489284" cy="3942282"/>
              </a:xfrm>
              <a:prstGeom prst="bentConnector3">
                <a:avLst/>
              </a:prstGeom>
              <a:ln w="19050"/>
            </p:spPr>
            <p:style>
              <a:lnRef idx="1">
                <a:schemeClr val="accent1"/>
              </a:lnRef>
              <a:fillRef idx="0">
                <a:schemeClr val="accent1"/>
              </a:fillRef>
              <a:effectRef idx="0">
                <a:schemeClr val="accent1"/>
              </a:effectRef>
              <a:fontRef idx="minor">
                <a:schemeClr val="tx1"/>
              </a:fontRef>
            </p:style>
          </p:cxnSp>
          <p:cxnSp>
            <p:nvCxnSpPr>
              <p:cNvPr id="31" name="直接连接符 30"/>
              <p:cNvCxnSpPr>
                <a:stCxn id="24" idx="2"/>
                <a:endCxn id="25" idx="0"/>
              </p:cNvCxnSpPr>
              <p:nvPr/>
            </p:nvCxnSpPr>
            <p:spPr>
              <a:xfrm flipH="1">
                <a:off x="5606715" y="1939407"/>
                <a:ext cx="1" cy="29242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2" name="连接符: 肘形 31"/>
              <p:cNvCxnSpPr>
                <a:stCxn id="25" idx="2"/>
                <a:endCxn id="28" idx="0"/>
              </p:cNvCxnSpPr>
              <p:nvPr/>
            </p:nvCxnSpPr>
            <p:spPr>
              <a:xfrm rot="5400000">
                <a:off x="4689376" y="2511657"/>
                <a:ext cx="489281" cy="1345399"/>
              </a:xfrm>
              <a:prstGeom prst="bentConnector3">
                <a:avLst/>
              </a:prstGeom>
              <a:ln w="19050"/>
            </p:spPr>
            <p:style>
              <a:lnRef idx="1">
                <a:schemeClr val="accent1"/>
              </a:lnRef>
              <a:fillRef idx="0">
                <a:schemeClr val="accent1"/>
              </a:fillRef>
              <a:effectRef idx="0">
                <a:schemeClr val="accent1"/>
              </a:effectRef>
              <a:fontRef idx="minor">
                <a:schemeClr val="tx1"/>
              </a:fontRef>
            </p:style>
          </p:cxnSp>
          <p:cxnSp>
            <p:nvCxnSpPr>
              <p:cNvPr id="33" name="连接符: 肘形 32"/>
              <p:cNvCxnSpPr>
                <a:stCxn id="25" idx="2"/>
                <a:endCxn id="27" idx="0"/>
              </p:cNvCxnSpPr>
              <p:nvPr/>
            </p:nvCxnSpPr>
            <p:spPr>
              <a:xfrm rot="16200000" flipH="1">
                <a:off x="5970458" y="2575973"/>
                <a:ext cx="489282" cy="121676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4" name="连接符: 肘形 33"/>
              <p:cNvCxnSpPr>
                <a:stCxn id="25" idx="2"/>
                <a:endCxn id="29" idx="0"/>
              </p:cNvCxnSpPr>
              <p:nvPr/>
            </p:nvCxnSpPr>
            <p:spPr>
              <a:xfrm rot="16200000" flipH="1">
                <a:off x="7450000" y="1096431"/>
                <a:ext cx="489284" cy="4175854"/>
              </a:xfrm>
              <a:prstGeom prst="bentConnector3">
                <a:avLst/>
              </a:prstGeom>
              <a:ln w="19050"/>
            </p:spPr>
            <p:style>
              <a:lnRef idx="1">
                <a:schemeClr val="accent1"/>
              </a:lnRef>
              <a:fillRef idx="0">
                <a:schemeClr val="accent1"/>
              </a:fillRef>
              <a:effectRef idx="0">
                <a:schemeClr val="accent1"/>
              </a:effectRef>
              <a:fontRef idx="minor">
                <a:schemeClr val="tx1"/>
              </a:fontRef>
            </p:style>
          </p:cxnSp>
          <p:sp>
            <p:nvSpPr>
              <p:cNvPr id="35" name="矩形: 圆角 34"/>
              <p:cNvSpPr/>
              <p:nvPr/>
            </p:nvSpPr>
            <p:spPr>
              <a:xfrm>
                <a:off x="665876" y="4743491"/>
                <a:ext cx="2150621" cy="707887"/>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Industrial</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Requirement</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p>
            </p:txBody>
          </p:sp>
          <p:sp>
            <p:nvSpPr>
              <p:cNvPr id="36" name="矩形: 圆角 35"/>
              <p:cNvSpPr/>
              <p:nvPr/>
            </p:nvSpPr>
            <p:spPr>
              <a:xfrm>
                <a:off x="2973004" y="4743499"/>
                <a:ext cx="1733598"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Tech Specs</a:t>
                </a:r>
              </a:p>
            </p:txBody>
          </p:sp>
          <p:sp>
            <p:nvSpPr>
              <p:cNvPr id="37" name="矩形: 圆角 36"/>
              <p:cNvSpPr/>
              <p:nvPr/>
            </p:nvSpPr>
            <p:spPr>
              <a:xfrm>
                <a:off x="4926217" y="4733763"/>
                <a:ext cx="1771586"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Testing</a:t>
                </a:r>
                <a:r>
                  <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&amp;</a:t>
                </a:r>
                <a:r>
                  <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Certification</a:t>
                </a:r>
                <a:endPar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38" name="矩形: 圆角 37"/>
              <p:cNvSpPr/>
              <p:nvPr/>
            </p:nvSpPr>
            <p:spPr>
              <a:xfrm>
                <a:off x="7001744" y="4721730"/>
                <a:ext cx="1577098"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Marketing</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39" name="矩形: 圆角 38"/>
              <p:cNvSpPr/>
              <p:nvPr/>
            </p:nvSpPr>
            <p:spPr>
              <a:xfrm>
                <a:off x="8735348" y="4721730"/>
                <a:ext cx="1892349"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Industry</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Development</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grpSp>
        <p:pic>
          <p:nvPicPr>
            <p:cNvPr id="9" name="图片 8" descr="未标题-3"/>
            <p:cNvPicPr>
              <a:picLocks noChangeAspect="1"/>
            </p:cNvPicPr>
            <p:nvPr/>
          </p:nvPicPr>
          <p:blipFill>
            <a:blip r:embed="rId3"/>
            <a:stretch>
              <a:fillRect/>
            </a:stretch>
          </p:blipFill>
          <p:spPr>
            <a:xfrm>
              <a:off x="4462694" y="2442929"/>
              <a:ext cx="707887" cy="707887"/>
            </a:xfrm>
            <a:prstGeom prst="rect">
              <a:avLst/>
            </a:prstGeom>
          </p:spPr>
        </p:pic>
        <p:sp>
          <p:nvSpPr>
            <p:cNvPr id="10" name="文本框 9"/>
            <p:cNvSpPr txBox="1"/>
            <p:nvPr/>
          </p:nvSpPr>
          <p:spPr>
            <a:xfrm>
              <a:off x="3550249" y="3086909"/>
              <a:ext cx="2532779" cy="464598"/>
            </a:xfrm>
            <a:prstGeom prst="rect">
              <a:avLst/>
            </a:prstGeom>
            <a:noFill/>
          </p:spPr>
          <p:txBody>
            <a:bodyPr wrap="square" rtlCol="0">
              <a:spAutoFit/>
            </a:bodyPr>
            <a:lstStyle/>
            <a:p>
              <a:pPr algn="ctr">
                <a:defRPr/>
              </a:pP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ZHANG</a:t>
              </a:r>
              <a:r>
                <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Ping</a:t>
              </a:r>
              <a:r>
                <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Academician</a:t>
              </a:r>
              <a:r>
                <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endPar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a:p>
              <a:pPr algn="ctr">
                <a:defRPr/>
              </a:pP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Chairman</a:t>
              </a:r>
              <a:endPar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pic>
          <p:nvPicPr>
            <p:cNvPr id="11" name="图片 10" descr="未标题-1"/>
            <p:cNvPicPr>
              <a:picLocks noChangeAspect="1"/>
            </p:cNvPicPr>
            <p:nvPr/>
          </p:nvPicPr>
          <p:blipFill>
            <a:blip r:embed="rId4"/>
            <a:stretch>
              <a:fillRect/>
            </a:stretch>
          </p:blipFill>
          <p:spPr>
            <a:xfrm>
              <a:off x="1075787" y="3657588"/>
              <a:ext cx="720000" cy="720000"/>
            </a:xfrm>
            <a:prstGeom prst="rect">
              <a:avLst/>
            </a:prstGeom>
          </p:spPr>
        </p:pic>
        <p:pic>
          <p:nvPicPr>
            <p:cNvPr id="12" name="图片 11" descr="未标题-4"/>
            <p:cNvPicPr>
              <a:picLocks noChangeAspect="1"/>
            </p:cNvPicPr>
            <p:nvPr/>
          </p:nvPicPr>
          <p:blipFill>
            <a:blip r:embed="rId5"/>
            <a:stretch>
              <a:fillRect/>
            </a:stretch>
          </p:blipFill>
          <p:spPr>
            <a:xfrm>
              <a:off x="3696295" y="3657588"/>
              <a:ext cx="720000" cy="720000"/>
            </a:xfrm>
            <a:prstGeom prst="rect">
              <a:avLst/>
            </a:prstGeom>
          </p:spPr>
        </p:pic>
        <p:pic>
          <p:nvPicPr>
            <p:cNvPr id="13" name="图片 12" descr="未标题-5"/>
            <p:cNvPicPr>
              <a:picLocks noChangeAspect="1"/>
            </p:cNvPicPr>
            <p:nvPr/>
          </p:nvPicPr>
          <p:blipFill>
            <a:blip r:embed="rId6"/>
            <a:stretch>
              <a:fillRect/>
            </a:stretch>
          </p:blipFill>
          <p:spPr>
            <a:xfrm>
              <a:off x="6075437" y="3666973"/>
              <a:ext cx="720000" cy="720000"/>
            </a:xfrm>
            <a:prstGeom prst="rect">
              <a:avLst/>
            </a:prstGeom>
          </p:spPr>
        </p:pic>
        <p:sp>
          <p:nvSpPr>
            <p:cNvPr id="14" name="矩形 13"/>
            <p:cNvSpPr/>
            <p:nvPr/>
          </p:nvSpPr>
          <p:spPr>
            <a:xfrm>
              <a:off x="868046" y="4340549"/>
              <a:ext cx="1083814" cy="464598"/>
            </a:xfrm>
            <a:prstGeom prst="rect">
              <a:avLst/>
            </a:prstGeom>
          </p:spPr>
          <p:txBody>
            <a:bodyPr wrap="none">
              <a:spAutoFit/>
            </a:bodyPr>
            <a:lstStyle/>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SHENG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err="1">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Fei</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Director</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15" name="矩形 14"/>
            <p:cNvSpPr/>
            <p:nvPr/>
          </p:nvSpPr>
          <p:spPr>
            <a:xfrm>
              <a:off x="3145595" y="4353516"/>
              <a:ext cx="2131887" cy="464598"/>
            </a:xfrm>
            <a:prstGeom prst="rect">
              <a:avLst/>
            </a:prstGeom>
          </p:spPr>
          <p:txBody>
            <a:bodyPr wrap="none">
              <a:spAutoFit/>
            </a:bodyPr>
            <a:lstStyle/>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WU</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err="1">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Hequan</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Academician</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Co-Director</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16" name="矩形 15"/>
            <p:cNvSpPr/>
            <p:nvPr/>
          </p:nvSpPr>
          <p:spPr>
            <a:xfrm>
              <a:off x="5817856" y="4329697"/>
              <a:ext cx="1338185" cy="464598"/>
            </a:xfrm>
            <a:prstGeom prst="rect">
              <a:avLst/>
            </a:prstGeom>
          </p:spPr>
          <p:txBody>
            <a:bodyPr wrap="none">
              <a:spAutoFit/>
            </a:bodyPr>
            <a:lstStyle/>
            <a:p>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ZHANG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Gang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Co-Director</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pic>
          <p:nvPicPr>
            <p:cNvPr id="17" name="图片 16" descr="未标题-2"/>
            <p:cNvPicPr>
              <a:picLocks noChangeAspect="1"/>
            </p:cNvPicPr>
            <p:nvPr/>
          </p:nvPicPr>
          <p:blipFill>
            <a:blip r:embed="rId7"/>
            <a:stretch>
              <a:fillRect/>
            </a:stretch>
          </p:blipFill>
          <p:spPr>
            <a:xfrm>
              <a:off x="8351264" y="3669100"/>
              <a:ext cx="720000" cy="720000"/>
            </a:xfrm>
            <a:prstGeom prst="rect">
              <a:avLst/>
            </a:prstGeom>
          </p:spPr>
        </p:pic>
        <p:sp>
          <p:nvSpPr>
            <p:cNvPr id="18" name="矩形 17"/>
            <p:cNvSpPr/>
            <p:nvPr/>
          </p:nvSpPr>
          <p:spPr>
            <a:xfrm>
              <a:off x="7972761" y="4340796"/>
              <a:ext cx="1505618" cy="464598"/>
            </a:xfrm>
            <a:prstGeom prst="rect">
              <a:avLst/>
            </a:prstGeom>
          </p:spPr>
          <p:txBody>
            <a:bodyPr wrap="none">
              <a:spAutoFit/>
            </a:bodyPr>
            <a:lstStyle/>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YANG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Tao</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Secretary-General</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cxnSp>
          <p:nvCxnSpPr>
            <p:cNvPr id="19" name="直接连接符 18"/>
            <p:cNvCxnSpPr/>
            <p:nvPr/>
          </p:nvCxnSpPr>
          <p:spPr>
            <a:xfrm>
              <a:off x="2859741" y="4751294"/>
              <a:ext cx="791342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2859741" y="4751294"/>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948518" y="4760256"/>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0766610" y="4751289"/>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8713692" y="4751287"/>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grpSp>
      <p:sp>
        <p:nvSpPr>
          <p:cNvPr id="3" name="Footer Placeholder 2">
            <a:extLst>
              <a:ext uri="{FF2B5EF4-FFF2-40B4-BE49-F238E27FC236}">
                <a16:creationId xmlns:a16="http://schemas.microsoft.com/office/drawing/2014/main" id="{D9B02E88-7683-46D5-B940-8E1357C79B22}"/>
              </a:ext>
            </a:extLst>
          </p:cNvPr>
          <p:cNvSpPr>
            <a:spLocks noGrp="1"/>
          </p:cNvSpPr>
          <p:nvPr>
            <p:ph type="ftr" idx="14"/>
          </p:nvPr>
        </p:nvSpPr>
        <p:spPr/>
        <p:txBody>
          <a:bodyPr/>
          <a:lstStyle/>
          <a:p>
            <a:r>
              <a:rPr lang="en-GB"/>
              <a:t>Bo Sun, Sanechips</a:t>
            </a:r>
            <a:endParaRPr lang="en-GB" dirty="0"/>
          </a:p>
        </p:txBody>
      </p:sp>
      <p:sp>
        <p:nvSpPr>
          <p:cNvPr id="40" name="Slide Number Placeholder 39">
            <a:extLst>
              <a:ext uri="{FF2B5EF4-FFF2-40B4-BE49-F238E27FC236}">
                <a16:creationId xmlns:a16="http://schemas.microsoft.com/office/drawing/2014/main" id="{A11C5022-6AEB-4A6A-8879-10A96A679101}"/>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41" name="Date Placeholder 40">
            <a:extLst>
              <a:ext uri="{FF2B5EF4-FFF2-40B4-BE49-F238E27FC236}">
                <a16:creationId xmlns:a16="http://schemas.microsoft.com/office/drawing/2014/main" id="{420DEA5F-8922-4C92-BB4B-5F6020D2AA7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96477383"/>
      </p:ext>
    </p:extLst>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22B2A-AB22-DABE-E418-C9AA98A2D0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6DF44D-AA40-E879-B164-C6178FEFD418}"/>
              </a:ext>
            </a:extLst>
          </p:cNvPr>
          <p:cNvSpPr>
            <a:spLocks noGrp="1"/>
          </p:cNvSpPr>
          <p:nvPr>
            <p:ph type="title"/>
          </p:nvPr>
        </p:nvSpPr>
        <p:spPr>
          <a:xfrm>
            <a:off x="1066801" y="457201"/>
            <a:ext cx="10361084" cy="1065213"/>
          </a:xfrm>
        </p:spPr>
        <p:txBody>
          <a:bodyPr/>
          <a:lstStyle/>
          <a:p>
            <a:r>
              <a:rPr lang="en-GB" dirty="0"/>
              <a:t>Recent WAA activities</a:t>
            </a:r>
            <a:endParaRPr lang="en-GB" dirty="0">
              <a:solidFill>
                <a:srgbClr val="FF0000"/>
              </a:solidFill>
            </a:endParaRPr>
          </a:p>
        </p:txBody>
      </p:sp>
      <p:sp>
        <p:nvSpPr>
          <p:cNvPr id="9218" name="Rectangle 2">
            <a:extLst>
              <a:ext uri="{FF2B5EF4-FFF2-40B4-BE49-F238E27FC236}">
                <a16:creationId xmlns:a16="http://schemas.microsoft.com/office/drawing/2014/main" id="{0C249AF7-2356-26AD-31AC-730D6B10E0E2}"/>
              </a:ext>
            </a:extLst>
          </p:cNvPr>
          <p:cNvSpPr>
            <a:spLocks noGrp="1" noChangeArrowheads="1"/>
          </p:cNvSpPr>
          <p:nvPr>
            <p:ph idx="1"/>
          </p:nvPr>
        </p:nvSpPr>
        <p:spPr>
          <a:xfrm>
            <a:off x="953994" y="1677193"/>
            <a:ext cx="10361084" cy="4799807"/>
          </a:xfrm>
        </p:spPr>
        <p:txBody>
          <a:bodyPr/>
          <a:lstStyle/>
          <a:p>
            <a:pPr>
              <a:lnSpc>
                <a:spcPct val="120000"/>
              </a:lnSpc>
              <a:buFont typeface="Times New Roman" panose="02020603050405020304" pitchFamily="16" charset="0"/>
              <a:buChar char="•"/>
            </a:pPr>
            <a:r>
              <a:rPr lang="en-US" altLang="zh-CN" sz="1800" b="0" dirty="0">
                <a:sym typeface="+mn-ea"/>
              </a:rPr>
              <a:t>WAA successfully hosted the Global WLAN Industry Forum in Barcelona, Spain, on March 4, 2025, with the theme "WLAN Performance: The Only Path to Building Premium WLAN“. The forum gathered over 100 industry leaders, technical experts and enterprise representatives from around the world.</a:t>
            </a:r>
          </a:p>
          <a:p>
            <a:pPr marL="742950" lvl="2" indent="-342900">
              <a:lnSpc>
                <a:spcPct val="120000"/>
              </a:lnSpc>
              <a:spcBef>
                <a:spcPts val="0"/>
              </a:spcBef>
              <a:buFont typeface="Times New Roman" panose="02020603050405020304" pitchFamily="16" charset="0"/>
              <a:buChar char="•"/>
            </a:pPr>
            <a:r>
              <a:rPr lang="en-US" altLang="zh-CN" sz="1600" dirty="0">
                <a:cs typeface="+mn-cs"/>
                <a:sym typeface="+mn-ea"/>
              </a:rPr>
              <a:t>Topics cover WLAN performance certification, cutting-edge trends in technological innovation and implementations in multiple scenarios. </a:t>
            </a:r>
          </a:p>
          <a:p>
            <a:pPr marL="742950" lvl="2" indent="-342900">
              <a:lnSpc>
                <a:spcPct val="120000"/>
              </a:lnSpc>
              <a:spcBef>
                <a:spcPts val="0"/>
              </a:spcBef>
              <a:buFont typeface="Times New Roman" panose="02020603050405020304" pitchFamily="16" charset="0"/>
              <a:buChar char="•"/>
            </a:pPr>
            <a:r>
              <a:rPr lang="en-US" altLang="zh-CN" sz="1600" dirty="0">
                <a:cs typeface="+mn-cs"/>
                <a:sym typeface="+mn-ea"/>
              </a:rPr>
              <a:t>WAA launched a new testing platform and added a new authorized laboratory during the forum.</a:t>
            </a:r>
          </a:p>
          <a:p>
            <a:pPr marL="742950" lvl="2" indent="-342900">
              <a:lnSpc>
                <a:spcPct val="120000"/>
              </a:lnSpc>
              <a:spcBef>
                <a:spcPts val="0"/>
              </a:spcBef>
              <a:buFont typeface="Times New Roman" panose="02020603050405020304" pitchFamily="16" charset="0"/>
              <a:buChar char="•"/>
            </a:pPr>
            <a:r>
              <a:rPr lang="en-US" altLang="zh-CN" sz="1600" dirty="0">
                <a:cs typeface="+mn-cs"/>
                <a:sym typeface="+mn-ea"/>
              </a:rPr>
              <a:t>WAA, together with several industry representatives, jointly released the "Global Initiative for Enhancing WLAN Performance Experience".</a:t>
            </a:r>
          </a:p>
          <a:p>
            <a:pPr>
              <a:lnSpc>
                <a:spcPct val="120000"/>
              </a:lnSpc>
              <a:buFont typeface="Times New Roman" panose="02020603050405020304" pitchFamily="16" charset="0"/>
              <a:buChar char="•"/>
            </a:pPr>
            <a:r>
              <a:rPr lang="en-US" altLang="zh-CN" sz="1800" b="0" dirty="0"/>
              <a:t>Together with the International Economic and Technical Cooperation Center of the Ministry of Industry and Information Technology of China and the Brazilian Agency for the Promotion of Exports and Investments, WAA successfully co-hosted the "2025 International Cooperation Forum on Industrial Digital Transformation" in Brazil on May 20, 2025.</a:t>
            </a:r>
          </a:p>
          <a:p>
            <a:pPr marL="742950" lvl="2" indent="-342900">
              <a:lnSpc>
                <a:spcPct val="120000"/>
              </a:lnSpc>
              <a:spcBef>
                <a:spcPts val="0"/>
              </a:spcBef>
              <a:buFont typeface="Times New Roman" panose="02020603050405020304" pitchFamily="16" charset="0"/>
              <a:buChar char="•"/>
            </a:pPr>
            <a:r>
              <a:rPr lang="en-US" altLang="zh-CN" sz="1600" dirty="0">
                <a:cs typeface="+mn-cs"/>
              </a:rPr>
              <a:t>Nearly 200 stakeholders in the industrial chain from over ten countries and regions attended the forum, jointly discussing the cutting-edge trends in industrial digital transformation and paths for international cooperation, aiming to actively advance the global development process of industrial digital transformation.</a:t>
            </a:r>
            <a:endParaRPr lang="zh-CN" altLang="en-US" sz="1600" dirty="0">
              <a:cs typeface="+mn-cs"/>
            </a:endParaRPr>
          </a:p>
        </p:txBody>
      </p:sp>
      <p:sp>
        <p:nvSpPr>
          <p:cNvPr id="6" name="Footer Placeholder 5">
            <a:extLst>
              <a:ext uri="{FF2B5EF4-FFF2-40B4-BE49-F238E27FC236}">
                <a16:creationId xmlns:a16="http://schemas.microsoft.com/office/drawing/2014/main" id="{7CC8733D-29B6-41C1-A4A6-B93EA7FCDA5E}"/>
              </a:ext>
            </a:extLst>
          </p:cNvPr>
          <p:cNvSpPr>
            <a:spLocks noGrp="1"/>
          </p:cNvSpPr>
          <p:nvPr>
            <p:ph type="ftr" idx="14"/>
          </p:nvPr>
        </p:nvSpPr>
        <p:spPr/>
        <p:txBody>
          <a:bodyPr/>
          <a:lstStyle/>
          <a:p>
            <a:r>
              <a:rPr lang="en-GB"/>
              <a:t>Bo Sun, Sanechips</a:t>
            </a:r>
            <a:endParaRPr lang="en-GB" dirty="0"/>
          </a:p>
        </p:txBody>
      </p:sp>
      <p:sp>
        <p:nvSpPr>
          <p:cNvPr id="7" name="Slide Number Placeholder 6">
            <a:extLst>
              <a:ext uri="{FF2B5EF4-FFF2-40B4-BE49-F238E27FC236}">
                <a16:creationId xmlns:a16="http://schemas.microsoft.com/office/drawing/2014/main" id="{407B3528-DD2D-451E-BF8B-87C023C5F7D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8" name="Date Placeholder 7">
            <a:extLst>
              <a:ext uri="{FF2B5EF4-FFF2-40B4-BE49-F238E27FC236}">
                <a16:creationId xmlns:a16="http://schemas.microsoft.com/office/drawing/2014/main" id="{B29D9FD1-DD7D-4185-8D75-1BAE161FDB0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38861083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 ( to be updated)</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a:t>
            </a:r>
            <a:r>
              <a:rPr lang="en-US" sz="1800" dirty="0">
                <a:solidFill>
                  <a:srgbClr val="C00000"/>
                </a:solidFill>
              </a:rPr>
              <a:t>July 2025</a:t>
            </a:r>
          </a:p>
        </p:txBody>
      </p:sp>
      <p:graphicFrame>
        <p:nvGraphicFramePr>
          <p:cNvPr id="3" name="Table 2"/>
          <p:cNvGraphicFramePr>
            <a:graphicFrameLocks noGrp="1"/>
          </p:cNvGraphicFramePr>
          <p:nvPr>
            <p:extLst>
              <p:ext uri="{D42A27DB-BD31-4B8C-83A1-F6EECF244321}">
                <p14:modId xmlns:p14="http://schemas.microsoft.com/office/powerpoint/2010/main" val="1978187134"/>
              </p:ext>
            </p:extLst>
          </p:nvPr>
        </p:nvGraphicFramePr>
        <p:xfrm>
          <a:off x="962330" y="2403743"/>
          <a:ext cx="10665885" cy="3394181"/>
        </p:xfrm>
        <a:graphic>
          <a:graphicData uri="http://schemas.openxmlformats.org/drawingml/2006/table">
            <a:tbl>
              <a:tblPr firstRow="1" bandRow="1">
                <a:tableStyleId>{5C22544A-7EE6-4342-B048-85BDC9FD1C3A}</a:tableStyleId>
              </a:tblPr>
              <a:tblGrid>
                <a:gridCol w="3461196">
                  <a:extLst>
                    <a:ext uri="{9D8B030D-6E8A-4147-A177-3AD203B41FA5}">
                      <a16:colId xmlns:a16="http://schemas.microsoft.com/office/drawing/2014/main" val="3336049185"/>
                    </a:ext>
                  </a:extLst>
                </a:gridCol>
                <a:gridCol w="1955969">
                  <a:extLst>
                    <a:ext uri="{9D8B030D-6E8A-4147-A177-3AD203B41FA5}">
                      <a16:colId xmlns:a16="http://schemas.microsoft.com/office/drawing/2014/main" val="1921072032"/>
                    </a:ext>
                  </a:extLst>
                </a:gridCol>
                <a:gridCol w="1711473">
                  <a:extLst>
                    <a:ext uri="{9D8B030D-6E8A-4147-A177-3AD203B41FA5}">
                      <a16:colId xmlns:a16="http://schemas.microsoft.com/office/drawing/2014/main" val="3854697234"/>
                    </a:ext>
                  </a:extLst>
                </a:gridCol>
                <a:gridCol w="3537247">
                  <a:extLst>
                    <a:ext uri="{9D8B030D-6E8A-4147-A177-3AD203B41FA5}">
                      <a16:colId xmlns:a16="http://schemas.microsoft.com/office/drawing/2014/main" val="3834352144"/>
                    </a:ext>
                  </a:extLst>
                </a:gridCol>
              </a:tblGrid>
              <a:tr h="49185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chemeClr val="tx1"/>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chemeClr val="tx1"/>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138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4901688"/>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rgbClr val="FF0000"/>
                          </a:solidFill>
                          <a:effectLst/>
                          <a:latin typeface="Times New Roman" pitchFamily="18" charset="0"/>
                          <a:sym typeface="Wingdings" panose="05000000000000000000" pitchFamily="2" charset="2"/>
                        </a:rPr>
                        <a:t>REVmf</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6000+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Feb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2029420"/>
                  </a:ext>
                </a:extLst>
              </a:tr>
              <a:tr h="40869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802.11-2028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1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364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r h="22940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rgbClr val="C00000"/>
                          </a:solidFill>
                          <a:effectLst/>
                          <a:latin typeface="Times New Roman" pitchFamily="18" charset="0"/>
                        </a:rPr>
                        <a:t>802.11-2028 </a:t>
                      </a:r>
                      <a:r>
                        <a:rPr kumimoji="0" lang="en-US" sz="1600" b="0" i="0" u="none" strike="noStrike" cap="none" normalizeH="0" baseline="0">
                          <a:ln>
                            <a:noFill/>
                          </a:ln>
                          <a:solidFill>
                            <a:srgbClr val="C00000"/>
                          </a:solidFill>
                          <a:effectLst/>
                          <a:latin typeface="Times New Roman" pitchFamily="18" charset="0"/>
                        </a:rPr>
                        <a:t>Amendment </a:t>
                      </a:r>
                      <a:r>
                        <a:rPr kumimoji="0" lang="en-US" sz="1600" b="0" i="0" u="none" strike="noStrike" cap="none" normalizeH="0" baseline="0" dirty="0">
                          <a:ln>
                            <a:noFill/>
                          </a:ln>
                          <a:solidFill>
                            <a:schemeClr val="tx1"/>
                          </a:solidFill>
                          <a:effectLst/>
                          <a:latin typeface="Times New Roman" pitchFamily="18" charset="0"/>
                        </a:rPr>
                        <a:t>2</a:t>
                      </a:r>
                      <a:r>
                        <a:rPr kumimoji="0" lang="en-US" sz="1600" b="0" i="0" u="none" strike="noStrike" cap="none" normalizeH="0" baseline="0">
                          <a:ln>
                            <a:noFill/>
                          </a:ln>
                          <a:solidFill>
                            <a:schemeClr val="tx1"/>
                          </a:solidFill>
                          <a:effectLst/>
                          <a:latin typeface="Times New Roman" pitchFamily="18" charset="0"/>
                        </a:rPr>
                        <a:t> </a:t>
                      </a:r>
                      <a:r>
                        <a:rPr kumimoji="0" lang="en-US" sz="1600" b="0" i="0" u="none" strike="noStrike" cap="none" normalizeH="0" baseline="0" dirty="0">
                          <a:ln>
                            <a:noFill/>
                          </a:ln>
                          <a:solidFill>
                            <a:schemeClr val="tx1"/>
                          </a:solidFill>
                          <a:effectLst/>
                          <a:latin typeface="Times New Roman" pitchFamily="18" charset="0"/>
                        </a:rPr>
                        <a:t>(?)</a:t>
                      </a:r>
                      <a:endPar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TGbp</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2028</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888610"/>
                  </a:ext>
                </a:extLst>
              </a:tr>
            </a:tbl>
          </a:graphicData>
        </a:graphic>
      </p:graphicFrame>
      <p:sp>
        <p:nvSpPr>
          <p:cNvPr id="7" name="Footer Placeholder 6">
            <a:extLst>
              <a:ext uri="{FF2B5EF4-FFF2-40B4-BE49-F238E27FC236}">
                <a16:creationId xmlns:a16="http://schemas.microsoft.com/office/drawing/2014/main" id="{1F4B7C3B-5276-4425-8A3C-43D42735B4BB}"/>
              </a:ext>
            </a:extLst>
          </p:cNvPr>
          <p:cNvSpPr>
            <a:spLocks noGrp="1"/>
          </p:cNvSpPr>
          <p:nvPr>
            <p:ph type="ftr" idx="14"/>
          </p:nvPr>
        </p:nvSpPr>
        <p:spPr/>
        <p:txBody>
          <a:bodyPr/>
          <a:lstStyle/>
          <a:p>
            <a:r>
              <a:rPr lang="en-GB"/>
              <a:t>Emily Qi, Self</a:t>
            </a:r>
            <a:endParaRPr lang="en-GB" dirty="0"/>
          </a:p>
        </p:txBody>
      </p:sp>
      <p:sp>
        <p:nvSpPr>
          <p:cNvPr id="8" name="Slide Number Placeholder 7">
            <a:extLst>
              <a:ext uri="{FF2B5EF4-FFF2-40B4-BE49-F238E27FC236}">
                <a16:creationId xmlns:a16="http://schemas.microsoft.com/office/drawing/2014/main" id="{CB2E8A6A-2F9A-45E6-B0D8-C373888513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9" name="Date Placeholder 8">
            <a:extLst>
              <a:ext uri="{FF2B5EF4-FFF2-40B4-BE49-F238E27FC236}">
                <a16:creationId xmlns:a16="http://schemas.microsoft.com/office/drawing/2014/main" id="{4DC65A20-DDF5-4136-BBFE-0EFB218F80B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71530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1" y="457201"/>
            <a:ext cx="10361084" cy="1065213"/>
          </a:xfrm>
        </p:spPr>
        <p:txBody>
          <a:bodyPr/>
          <a:lstStyle/>
          <a:p>
            <a:r>
              <a:rPr lang="en-GB" dirty="0"/>
              <a:t>Recent WAA activities</a:t>
            </a:r>
          </a:p>
        </p:txBody>
      </p:sp>
      <p:sp>
        <p:nvSpPr>
          <p:cNvPr id="9218" name="Rectangle 2"/>
          <p:cNvSpPr>
            <a:spLocks noGrp="1" noChangeArrowheads="1"/>
          </p:cNvSpPr>
          <p:nvPr>
            <p:ph idx="1"/>
          </p:nvPr>
        </p:nvSpPr>
        <p:spPr>
          <a:xfrm>
            <a:off x="953994" y="1752600"/>
            <a:ext cx="10361084" cy="4343400"/>
          </a:xfrm>
        </p:spPr>
        <p:txBody>
          <a:bodyPr/>
          <a:lstStyle/>
          <a:p>
            <a:pPr>
              <a:buFont typeface="Times New Roman" panose="02020603050405020304" pitchFamily="16" charset="0"/>
              <a:buChar char="•"/>
            </a:pPr>
            <a:r>
              <a:rPr lang="en-US" altLang="zh-CN" sz="2000" b="0" dirty="0"/>
              <a:t>WAA held the 4th TCS Plenary Session in Shenzhen, China, on January 17, 2025.  </a:t>
            </a:r>
          </a:p>
          <a:p>
            <a:pPr lvl="1">
              <a:spcBef>
                <a:spcPts val="0"/>
              </a:spcBef>
              <a:buFont typeface="Times New Roman" panose="02020603050405020304" pitchFamily="16" charset="0"/>
              <a:buChar char="•"/>
            </a:pPr>
            <a:r>
              <a:rPr lang="en-US" altLang="zh-CN" sz="1800" b="0" dirty="0"/>
              <a:t>9 tech specifications were released;</a:t>
            </a:r>
          </a:p>
          <a:p>
            <a:pPr lvl="1">
              <a:spcBef>
                <a:spcPts val="0"/>
              </a:spcBef>
              <a:buFont typeface="Times New Roman" panose="02020603050405020304" pitchFamily="16" charset="0"/>
              <a:buChar char="•"/>
            </a:pPr>
            <a:r>
              <a:rPr lang="en-US" altLang="zh-CN" sz="1800" b="0" dirty="0"/>
              <a:t>Home WG approved the formation of WLAN Experience Enhancement Task force.</a:t>
            </a:r>
          </a:p>
          <a:p>
            <a:pPr lvl="1">
              <a:spcBef>
                <a:spcPts val="0"/>
              </a:spcBef>
              <a:buFont typeface="Times New Roman" panose="02020603050405020304" pitchFamily="16" charset="0"/>
              <a:buChar char="•"/>
            </a:pPr>
            <a:endParaRPr lang="en-US" altLang="zh-CN" sz="1800" b="0" dirty="0"/>
          </a:p>
          <a:p>
            <a:pPr>
              <a:buFont typeface="Times New Roman" panose="02020603050405020304" pitchFamily="16" charset="0"/>
              <a:buChar char="•"/>
            </a:pPr>
            <a:r>
              <a:rPr lang="en-US" altLang="zh-CN" sz="2000" b="0" dirty="0"/>
              <a:t>WAA held the 5th TCS Plenary Session in Guilin, China, on April 2, 2025, .</a:t>
            </a:r>
          </a:p>
          <a:p>
            <a:pPr lvl="1">
              <a:spcBef>
                <a:spcPts val="0"/>
              </a:spcBef>
              <a:buFont typeface="Times New Roman" panose="02020603050405020304" pitchFamily="16" charset="0"/>
              <a:buChar char="•"/>
            </a:pPr>
            <a:r>
              <a:rPr lang="en-US" altLang="zh-CN" sz="1800" dirty="0">
                <a:sym typeface="+mn-ea"/>
              </a:rPr>
              <a:t>Approved the formation of WLAN Spectrum Study Group. The group resolved to produce technical reports on the 5.4 GHz and 60 GHz frequency bands for discussion with the “State Radio Regulation Committee.”</a:t>
            </a:r>
          </a:p>
          <a:p>
            <a:pPr lvl="1">
              <a:lnSpc>
                <a:spcPct val="120000"/>
              </a:lnSpc>
              <a:spcBef>
                <a:spcPts val="0"/>
              </a:spcBef>
              <a:buFont typeface="Times New Roman" panose="02020603050405020304" pitchFamily="16" charset="0"/>
              <a:buChar char="•"/>
            </a:pPr>
            <a:r>
              <a:rPr lang="en-US" altLang="zh-CN" sz="1800" dirty="0">
                <a:sym typeface="+mn-ea"/>
              </a:rPr>
              <a:t>Approved the formation of </a:t>
            </a:r>
            <a:r>
              <a:rPr lang="en-US" altLang="zh-CN" sz="1800" dirty="0"/>
              <a:t>Energy Industry WLAN </a:t>
            </a:r>
            <a:r>
              <a:rPr lang="en-US" altLang="zh-CN" sz="1800" dirty="0">
                <a:sym typeface="+mn-ea"/>
              </a:rPr>
              <a:t>WG</a:t>
            </a:r>
            <a:r>
              <a:rPr lang="en-US" altLang="zh-CN" sz="1800" dirty="0"/>
              <a:t>, Network-Endpoint Collaboration Technology WG, and Healthcare Industry WLAN WG. </a:t>
            </a:r>
          </a:p>
          <a:p>
            <a:pPr lvl="1">
              <a:lnSpc>
                <a:spcPct val="120000"/>
              </a:lnSpc>
              <a:spcBef>
                <a:spcPts val="0"/>
              </a:spcBef>
              <a:buFont typeface="Times New Roman" panose="02020603050405020304" pitchFamily="16" charset="0"/>
              <a:buChar char="•"/>
            </a:pPr>
            <a:r>
              <a:rPr lang="en-US" altLang="zh-CN" sz="1800" dirty="0">
                <a:sym typeface="+mn-ea"/>
              </a:rPr>
              <a:t>Approved the formation of </a:t>
            </a:r>
            <a:r>
              <a:rPr lang="en-US" altLang="zh-CN" sz="1800" dirty="0"/>
              <a:t>WLAN Experience Enhancement Network-Terminal Collaboration Spec (Based on 802.11be) </a:t>
            </a:r>
            <a:r>
              <a:rPr lang="en-US" altLang="zh-CN" sz="1800" dirty="0">
                <a:sym typeface="+mn-ea"/>
              </a:rPr>
              <a:t>Task Force</a:t>
            </a:r>
            <a:r>
              <a:rPr lang="en-US" altLang="zh-CN" sz="1800" dirty="0"/>
              <a:t>, Campus WLAN Experience Enhancement Technology </a:t>
            </a:r>
            <a:r>
              <a:rPr lang="en-US" altLang="zh-CN" sz="1800" dirty="0">
                <a:sym typeface="+mn-ea"/>
              </a:rPr>
              <a:t>Task Force</a:t>
            </a:r>
            <a:r>
              <a:rPr lang="en-US" altLang="zh-CN" sz="1800" dirty="0"/>
              <a:t>, Smart Hospital WLAN Application Experience </a:t>
            </a:r>
            <a:r>
              <a:rPr lang="en-US" altLang="zh-CN" sz="1800" dirty="0">
                <a:sym typeface="+mn-ea"/>
              </a:rPr>
              <a:t>Task Force</a:t>
            </a:r>
            <a:r>
              <a:rPr lang="en-US" altLang="zh-CN" sz="1800" dirty="0"/>
              <a:t>, and FTTR-B Networking WLAN Performance and Experience </a:t>
            </a:r>
            <a:r>
              <a:rPr lang="en-US" altLang="zh-CN" sz="1800" dirty="0">
                <a:sym typeface="+mn-ea"/>
              </a:rPr>
              <a:t>Task Force.</a:t>
            </a:r>
          </a:p>
        </p:txBody>
      </p:sp>
      <p:sp>
        <p:nvSpPr>
          <p:cNvPr id="6" name="Footer Placeholder 5">
            <a:extLst>
              <a:ext uri="{FF2B5EF4-FFF2-40B4-BE49-F238E27FC236}">
                <a16:creationId xmlns:a16="http://schemas.microsoft.com/office/drawing/2014/main" id="{9AD2BC38-3BC5-4861-A048-A013D64806BE}"/>
              </a:ext>
            </a:extLst>
          </p:cNvPr>
          <p:cNvSpPr>
            <a:spLocks noGrp="1"/>
          </p:cNvSpPr>
          <p:nvPr>
            <p:ph type="ftr" idx="14"/>
          </p:nvPr>
        </p:nvSpPr>
        <p:spPr/>
        <p:txBody>
          <a:bodyPr/>
          <a:lstStyle/>
          <a:p>
            <a:r>
              <a:rPr lang="en-GB"/>
              <a:t>Bo Sun, Sanechips</a:t>
            </a:r>
            <a:endParaRPr lang="en-GB" dirty="0"/>
          </a:p>
        </p:txBody>
      </p:sp>
      <p:sp>
        <p:nvSpPr>
          <p:cNvPr id="7" name="Slide Number Placeholder 6">
            <a:extLst>
              <a:ext uri="{FF2B5EF4-FFF2-40B4-BE49-F238E27FC236}">
                <a16:creationId xmlns:a16="http://schemas.microsoft.com/office/drawing/2014/main" id="{7E46486A-093D-4DE6-82B2-C3C5727F223B}"/>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8" name="Date Placeholder 7">
            <a:extLst>
              <a:ext uri="{FF2B5EF4-FFF2-40B4-BE49-F238E27FC236}">
                <a16:creationId xmlns:a16="http://schemas.microsoft.com/office/drawing/2014/main" id="{2ECA9832-3623-4475-8234-39C3FD6D939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279808151"/>
      </p:ext>
    </p:extLst>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699" y="343125"/>
            <a:ext cx="10361084" cy="1065213"/>
          </a:xfrm>
        </p:spPr>
        <p:txBody>
          <a:bodyPr/>
          <a:lstStyle/>
          <a:p>
            <a:r>
              <a:rPr lang="en-US" altLang="zh-CN" dirty="0"/>
              <a:t>Task Group Progress</a:t>
            </a:r>
            <a:endParaRPr lang="en-US" dirty="0"/>
          </a:p>
        </p:txBody>
      </p:sp>
      <p:graphicFrame>
        <p:nvGraphicFramePr>
          <p:cNvPr id="9" name="表格 9"/>
          <p:cNvGraphicFramePr>
            <a:graphicFrameLocks noGrp="1"/>
          </p:cNvGraphicFramePr>
          <p:nvPr>
            <p:extLst>
              <p:ext uri="{D42A27DB-BD31-4B8C-83A1-F6EECF244321}">
                <p14:modId xmlns:p14="http://schemas.microsoft.com/office/powerpoint/2010/main" val="2680970561"/>
              </p:ext>
            </p:extLst>
          </p:nvPr>
        </p:nvGraphicFramePr>
        <p:xfrm>
          <a:off x="407458" y="1391920"/>
          <a:ext cx="11403542" cy="4856480"/>
        </p:xfrm>
        <a:graphic>
          <a:graphicData uri="http://schemas.openxmlformats.org/drawingml/2006/table">
            <a:tbl>
              <a:tblPr firstRow="1" bandRow="1">
                <a:tableStyleId>{21E4AEA4-8DFA-4A89-87EB-49C32662AFE0}</a:tableStyleId>
              </a:tblPr>
              <a:tblGrid>
                <a:gridCol w="1524530">
                  <a:extLst>
                    <a:ext uri="{9D8B030D-6E8A-4147-A177-3AD203B41FA5}">
                      <a16:colId xmlns:a16="http://schemas.microsoft.com/office/drawing/2014/main" val="20000"/>
                    </a:ext>
                  </a:extLst>
                </a:gridCol>
                <a:gridCol w="5176351">
                  <a:extLst>
                    <a:ext uri="{9D8B030D-6E8A-4147-A177-3AD203B41FA5}">
                      <a16:colId xmlns:a16="http://schemas.microsoft.com/office/drawing/2014/main" val="20001"/>
                    </a:ext>
                  </a:extLst>
                </a:gridCol>
                <a:gridCol w="4702661">
                  <a:extLst>
                    <a:ext uri="{9D8B030D-6E8A-4147-A177-3AD203B41FA5}">
                      <a16:colId xmlns:a16="http://schemas.microsoft.com/office/drawing/2014/main" val="20002"/>
                    </a:ext>
                  </a:extLst>
                </a:gridCol>
              </a:tblGrid>
              <a:tr h="370840">
                <a:tc>
                  <a:txBody>
                    <a:bodyPr/>
                    <a:lstStyle/>
                    <a:p>
                      <a:pPr algn="ctr"/>
                      <a:r>
                        <a:rPr lang="en-US" altLang="zh-CN" sz="1400" dirty="0"/>
                        <a:t>Group Name</a:t>
                      </a:r>
                      <a:endParaRPr lang="zh-CN" altLang="en-US" sz="1400" dirty="0"/>
                    </a:p>
                  </a:txBody>
                  <a:tcPr/>
                </a:tc>
                <a:tc>
                  <a:txBody>
                    <a:bodyPr/>
                    <a:lstStyle/>
                    <a:p>
                      <a:pPr algn="ctr"/>
                      <a:r>
                        <a:rPr lang="en-US" altLang="zh-CN" sz="1400" dirty="0"/>
                        <a:t>Group Scope</a:t>
                      </a:r>
                      <a:endParaRPr lang="zh-CN" altLang="en-US" sz="1400" dirty="0"/>
                    </a:p>
                  </a:txBody>
                  <a:tcPr/>
                </a:tc>
                <a:tc>
                  <a:txBody>
                    <a:bodyPr/>
                    <a:lstStyle/>
                    <a:p>
                      <a:pPr algn="ctr"/>
                      <a:r>
                        <a:rPr lang="en-US" altLang="zh-CN" sz="1400" dirty="0"/>
                        <a:t>Est. Release Time</a:t>
                      </a:r>
                      <a:endParaRPr lang="zh-CN" altLang="en-US" sz="1400" dirty="0"/>
                    </a:p>
                  </a:txBody>
                  <a:tcPr/>
                </a:tc>
                <a:extLst>
                  <a:ext uri="{0D108BD9-81ED-4DB2-BD59-A6C34878D82A}">
                    <a16:rowId xmlns:a16="http://schemas.microsoft.com/office/drawing/2014/main" val="10000"/>
                  </a:ext>
                </a:extLst>
              </a:tr>
              <a:tr h="370840">
                <a:tc>
                  <a:txBody>
                    <a:bodyPr/>
                    <a:lstStyle/>
                    <a:p>
                      <a:r>
                        <a:rPr lang="en-US" altLang="zh-CN" sz="1200" b="1" dirty="0"/>
                        <a:t>Campus WG</a:t>
                      </a:r>
                      <a:endParaRPr lang="zh-CN" altLang="en-US" sz="1200" b="1" dirty="0"/>
                    </a:p>
                  </a:txBody>
                  <a:tcPr/>
                </a:tc>
                <a:tc>
                  <a:txBody>
                    <a:bodyPr/>
                    <a:lstStyle/>
                    <a:p>
                      <a:r>
                        <a:rPr lang="en-US" altLang="zh-CN" sz="1200" b="0" dirty="0"/>
                        <a:t>Focus on the performance evaluation of WLAN deployed in campus scenarios, the development of technical specifications for experience enhancement. </a:t>
                      </a:r>
                      <a:endParaRPr lang="zh-CN" altLang="en-US" sz="12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The release date for the 1.0 version of the planned campus experience enhancement </a:t>
                      </a:r>
                      <a:r>
                        <a:rPr lang="en-US" altLang="zh-CN" sz="1200" b="0" dirty="0"/>
                        <a:t>specifications</a:t>
                      </a:r>
                      <a:r>
                        <a:rPr lang="en-US" altLang="zh-CN" sz="1200" dirty="0"/>
                        <a:t> is December 2025.</a:t>
                      </a:r>
                      <a:endParaRPr lang="zh-CN" altLang="en-US" sz="1200" dirty="0"/>
                    </a:p>
                  </a:txBody>
                  <a:tcPr/>
                </a:tc>
                <a:extLst>
                  <a:ext uri="{0D108BD9-81ED-4DB2-BD59-A6C34878D82A}">
                    <a16:rowId xmlns:a16="http://schemas.microsoft.com/office/drawing/2014/main" val="10001"/>
                  </a:ext>
                </a:extLst>
              </a:tr>
              <a:tr h="370840">
                <a:tc>
                  <a:txBody>
                    <a:bodyPr/>
                    <a:lstStyle/>
                    <a:p>
                      <a:r>
                        <a:rPr lang="en-US" altLang="zh-CN" sz="1200" b="1" dirty="0"/>
                        <a:t>Home WG</a:t>
                      </a:r>
                      <a:endParaRPr lang="zh-CN" altLang="en-US" sz="1200" b="1" dirty="0"/>
                    </a:p>
                  </a:txBody>
                  <a:tcPr/>
                </a:tc>
                <a:tc>
                  <a:txBody>
                    <a:bodyPr/>
                    <a:lstStyle/>
                    <a:p>
                      <a:r>
                        <a:rPr lang="en-US" altLang="zh-CN" sz="1200" b="0" dirty="0"/>
                        <a:t>Focus on WLAN application requirements in home scenarios. Conduct technical research on aspects such as network topology, network capabilities, service experience, security, and green energy efficiency for single home devices (e.g., home gateways, wireless routers, etc.) and home networking devices (e.g., FTTR, AC+AP, etc.), tech spec development on technical indicator requirements and testing methods</a:t>
                      </a:r>
                      <a:r>
                        <a:rPr lang="en-US" altLang="zh-CN" sz="1200" b="0" baseline="0" dirty="0"/>
                        <a:t> to support WAA </a:t>
                      </a:r>
                      <a:r>
                        <a:rPr lang="en-US" altLang="zh-CN" sz="1200" b="0" dirty="0"/>
                        <a:t>testing and certification program.</a:t>
                      </a:r>
                      <a:endParaRPr lang="zh-CN" altLang="en-US" sz="1200" b="0" dirty="0"/>
                    </a:p>
                  </a:txBody>
                  <a:tcPr/>
                </a:tc>
                <a:tc>
                  <a:txBody>
                    <a:bodyPr/>
                    <a:lstStyle/>
                    <a:p>
                      <a:r>
                        <a:rPr lang="en-US" altLang="zh-CN" sz="1200" b="0" dirty="0"/>
                        <a:t>It is planned to release the technical requirements and testing methods for WLAN experience enhancement within 2025.</a:t>
                      </a:r>
                      <a:endParaRPr lang="zh-CN" altLang="en-US" sz="1200" b="0" dirty="0"/>
                    </a:p>
                  </a:txBody>
                  <a:tcPr/>
                </a:tc>
                <a:extLst>
                  <a:ext uri="{0D108BD9-81ED-4DB2-BD59-A6C34878D82A}">
                    <a16:rowId xmlns:a16="http://schemas.microsoft.com/office/drawing/2014/main" val="10002"/>
                  </a:ext>
                </a:extLst>
              </a:tr>
              <a:tr h="370840">
                <a:tc>
                  <a:txBody>
                    <a:bodyPr/>
                    <a:lstStyle/>
                    <a:p>
                      <a:r>
                        <a:rPr lang="en-US" altLang="zh-CN" sz="1200" b="1" dirty="0"/>
                        <a:t>Industry WG</a:t>
                      </a:r>
                      <a:endParaRPr lang="zh-CN" altLang="en-US" sz="1200" b="1" dirty="0"/>
                    </a:p>
                  </a:txBody>
                  <a:tcPr/>
                </a:tc>
                <a:tc>
                  <a:txBody>
                    <a:bodyPr/>
                    <a:lstStyle/>
                    <a:p>
                      <a:r>
                        <a:rPr lang="en-US" altLang="zh-CN" sz="1200" b="0" dirty="0"/>
                        <a:t>The WG is currently convening members to participate.</a:t>
                      </a:r>
                      <a:endParaRPr lang="zh-CN" altLang="en-US" sz="1200" b="0" dirty="0"/>
                    </a:p>
                  </a:txBody>
                  <a:tcPr/>
                </a:tc>
                <a:tc>
                  <a:txBody>
                    <a:bodyPr/>
                    <a:lstStyle/>
                    <a:p>
                      <a:endParaRPr lang="zh-CN" altLang="en-US" sz="1200" b="0" dirty="0"/>
                    </a:p>
                  </a:txBody>
                  <a:tcPr/>
                </a:tc>
                <a:extLst>
                  <a:ext uri="{0D108BD9-81ED-4DB2-BD59-A6C34878D82A}">
                    <a16:rowId xmlns:a16="http://schemas.microsoft.com/office/drawing/2014/main" val="10003"/>
                  </a:ext>
                </a:extLst>
              </a:tr>
              <a:tr h="370840">
                <a:tc>
                  <a:txBody>
                    <a:bodyPr/>
                    <a:lstStyle/>
                    <a:p>
                      <a:r>
                        <a:rPr lang="en-US" altLang="zh-CN" sz="1200" b="1" dirty="0"/>
                        <a:t>Energy Industry WLAN WG</a:t>
                      </a:r>
                      <a:endParaRPr lang="zh-CN" altLang="en-US" sz="1200" b="1" dirty="0"/>
                    </a:p>
                  </a:txBody>
                  <a:tcPr/>
                </a:tc>
                <a:tc>
                  <a:txBody>
                    <a:bodyPr/>
                    <a:lstStyle/>
                    <a:p>
                      <a:r>
                        <a:rPr lang="en-US" altLang="zh-CN" sz="1200" b="0" i="0" kern="1200" dirty="0">
                          <a:solidFill>
                            <a:schemeClr val="dk1"/>
                          </a:solidFill>
                          <a:effectLst/>
                          <a:latin typeface="+mn-lt"/>
                          <a:ea typeface="+mn-ea"/>
                          <a:cs typeface="+mn-cs"/>
                        </a:rPr>
                        <a:t>Focus on WLAN for substations, converter stations, solar and wind power plants, which must support mobile video surveillance, access from mobile operation terminals, and real-time monitoring, power regulation, and fault handling of new-energy generation equipment.</a:t>
                      </a:r>
                      <a:endParaRPr lang="zh-CN" altLang="en-US" sz="1200" b="0" dirty="0"/>
                    </a:p>
                  </a:txBody>
                  <a:tcPr/>
                </a:tc>
                <a:tc>
                  <a:txBody>
                    <a:bodyPr/>
                    <a:lstStyle/>
                    <a:p>
                      <a:r>
                        <a:rPr lang="en-US" altLang="zh-CN" sz="1200" b="0" dirty="0"/>
                        <a:t>Working on the requirement baseline, focus on the </a:t>
                      </a:r>
                    </a:p>
                    <a:p>
                      <a:r>
                        <a:rPr lang="en-US" altLang="zh-CN" sz="1200" b="0" dirty="0"/>
                        <a:t>outdoor coverage and roaming, </a:t>
                      </a:r>
                    </a:p>
                    <a:p>
                      <a:r>
                        <a:rPr lang="en-US" altLang="zh-CN" sz="1200" b="0" dirty="0"/>
                        <a:t>high-speed video transmission support and security</a:t>
                      </a:r>
                      <a:endParaRPr lang="zh-CN" altLang="en-US" sz="1200" b="0" dirty="0"/>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t>Network-</a:t>
                      </a:r>
                      <a:r>
                        <a:rPr lang="zh-CN" altLang="en-US" sz="1200" b="1" dirty="0">
                          <a:sym typeface="+mn-ea"/>
                        </a:rPr>
                        <a:t>Terminal</a:t>
                      </a:r>
                      <a:r>
                        <a:rPr lang="en-US" altLang="zh-CN" sz="1200" b="1" dirty="0"/>
                        <a:t> Collaboration Technology  WG</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t>Focus </a:t>
                      </a:r>
                      <a:r>
                        <a:rPr lang="zh-CN" altLang="en-US" sz="1200" b="0" dirty="0"/>
                        <a:t>on the </a:t>
                      </a:r>
                      <a:r>
                        <a:rPr lang="en-US" altLang="zh-CN" sz="1200" b="0" dirty="0"/>
                        <a:t>WLAN performance enhancement through</a:t>
                      </a:r>
                      <a:r>
                        <a:rPr lang="en-US" altLang="zh-CN" sz="1200" b="0" baseline="0" dirty="0"/>
                        <a:t> network-terminal collaboration to support high-quality service demands.</a:t>
                      </a:r>
                      <a:r>
                        <a:rPr lang="zh-CN" altLang="en-US" sz="1200" b="0" dirty="0"/>
                        <a:t> </a:t>
                      </a:r>
                    </a:p>
                  </a:txBody>
                  <a:tcPr/>
                </a:tc>
                <a:tc>
                  <a:txBody>
                    <a:bodyPr/>
                    <a:lstStyle/>
                    <a:p>
                      <a:pPr marL="285750" indent="-285750">
                        <a:buFont typeface="Arial" panose="020B0604020202020204" pitchFamily="34" charset="0"/>
                        <a:buChar char="•"/>
                      </a:pPr>
                      <a:r>
                        <a:rPr lang="zh-CN" altLang="en-US" sz="1200" b="0" dirty="0"/>
                        <a:t>《WLAN Experience Enhanced Network- </a:t>
                      </a:r>
                      <a:r>
                        <a:rPr lang="zh-CN" altLang="en-US" sz="1200" dirty="0">
                          <a:sym typeface="+mn-ea"/>
                        </a:rPr>
                        <a:t>Terminal</a:t>
                      </a:r>
                      <a:r>
                        <a:rPr lang="zh-CN" altLang="en-US" sz="1200" b="0" dirty="0"/>
                        <a:t> Collaboration Test Method - Q</a:t>
                      </a:r>
                      <a:r>
                        <a:rPr lang="en-US" altLang="zh-CN" sz="1200" b="0" dirty="0"/>
                        <a:t>o</a:t>
                      </a:r>
                      <a:r>
                        <a:rPr lang="zh-CN" altLang="en-US" sz="1200" b="0" dirty="0"/>
                        <a:t>S Collaboration》: 2025-11</a:t>
                      </a:r>
                    </a:p>
                    <a:p>
                      <a:pPr marL="285750" indent="-285750">
                        <a:buFont typeface="Arial" panose="020B0604020202020204" pitchFamily="34" charset="0"/>
                        <a:buChar char="•"/>
                      </a:pPr>
                      <a:r>
                        <a:rPr lang="zh-CN" altLang="en-US" sz="1200" b="0" dirty="0"/>
                        <a:t>《WLAN Experience Enhanced Network- </a:t>
                      </a:r>
                      <a:r>
                        <a:rPr lang="zh-CN" altLang="en-US" sz="1200" dirty="0">
                          <a:sym typeface="+mn-ea"/>
                        </a:rPr>
                        <a:t>Terminal</a:t>
                      </a:r>
                      <a:r>
                        <a:rPr lang="zh-CN" altLang="en-US" sz="1200" b="0" dirty="0"/>
                        <a:t> Collaboration Technical Requirements (Based on 802.11be) 》: 2025-12</a:t>
                      </a:r>
                    </a:p>
                    <a:p>
                      <a:pPr marL="285750" indent="-285750">
                        <a:buFont typeface="Arial" panose="020B0604020202020204" pitchFamily="34" charset="0"/>
                        <a:buChar char="•"/>
                      </a:pPr>
                      <a:r>
                        <a:rPr lang="zh-CN" altLang="en-US" sz="1200" b="0" dirty="0"/>
                        <a:t>《WLAN Experience Enhanced Network- </a:t>
                      </a:r>
                      <a:r>
                        <a:rPr lang="zh-CN" altLang="en-US" sz="1200" dirty="0">
                          <a:sym typeface="+mn-ea"/>
                        </a:rPr>
                        <a:t>Terminal</a:t>
                      </a:r>
                      <a:r>
                        <a:rPr lang="zh-CN" altLang="en-US" sz="1200" b="0" dirty="0"/>
                        <a:t> Collaboration Test Specification (Based on 802.11be) 》: 2026-03</a:t>
                      </a:r>
                    </a:p>
                  </a:txBody>
                  <a:tcPr/>
                </a:tc>
                <a:extLst>
                  <a:ext uri="{0D108BD9-81ED-4DB2-BD59-A6C34878D82A}">
                    <a16:rowId xmlns:a16="http://schemas.microsoft.com/office/drawing/2014/main" val="10005"/>
                  </a:ext>
                </a:extLst>
              </a:tr>
              <a:tr h="370840">
                <a:tc>
                  <a:txBody>
                    <a:bodyPr/>
                    <a:lstStyle/>
                    <a:p>
                      <a:r>
                        <a:rPr lang="en-US" altLang="zh-CN" sz="1200" b="1" dirty="0"/>
                        <a:t>Healthcare Industry WLAN WG</a:t>
                      </a:r>
                      <a:endParaRPr lang="zh-CN" altLang="en-US" sz="1200" b="1" dirty="0"/>
                    </a:p>
                  </a:txBody>
                  <a:tcPr/>
                </a:tc>
                <a:tc>
                  <a:txBody>
                    <a:bodyPr/>
                    <a:lstStyle/>
                    <a:p>
                      <a:r>
                        <a:rPr lang="en-US" altLang="zh-CN" sz="1200" b="0" kern="1200" dirty="0">
                          <a:solidFill>
                            <a:schemeClr val="dk1"/>
                          </a:solidFill>
                          <a:latin typeface="+mn-lt"/>
                          <a:ea typeface="+mn-ea"/>
                          <a:cs typeface="+mn-cs"/>
                        </a:rPr>
                        <a:t>Focus on WLAN coverage in hospital, integrate IoT to support medical IoT applications, ensure medical data privacy at acceptable deployment costs. </a:t>
                      </a:r>
                      <a:endParaRPr lang="zh-CN" altLang="en-US" sz="1200" b="0" kern="1200" dirty="0">
                        <a:solidFill>
                          <a:schemeClr val="dk1"/>
                        </a:solidFill>
                        <a:latin typeface="+mn-lt"/>
                        <a:ea typeface="+mn-ea"/>
                        <a:cs typeface="+mn-cs"/>
                      </a:endParaRPr>
                    </a:p>
                  </a:txBody>
                  <a:tcPr/>
                </a:tc>
                <a:tc>
                  <a:txBody>
                    <a:bodyPr/>
                    <a:lstStyle/>
                    <a:p>
                      <a:r>
                        <a:rPr lang="en-US" altLang="zh-CN" sz="1200" b="0" kern="1200" dirty="0">
                          <a:solidFill>
                            <a:schemeClr val="dk1"/>
                          </a:solidFill>
                          <a:latin typeface="+mn-lt"/>
                          <a:ea typeface="+mn-ea"/>
                          <a:cs typeface="+mn-cs"/>
                        </a:rPr>
                        <a:t>The hospital WLAN deployment guidance project has already been approved and initiated.  </a:t>
                      </a:r>
                      <a:endParaRPr lang="zh-CN" altLang="en-US" sz="12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bl>
          </a:graphicData>
        </a:graphic>
      </p:graphicFrame>
      <p:sp>
        <p:nvSpPr>
          <p:cNvPr id="3" name="Footer Placeholder 2">
            <a:extLst>
              <a:ext uri="{FF2B5EF4-FFF2-40B4-BE49-F238E27FC236}">
                <a16:creationId xmlns:a16="http://schemas.microsoft.com/office/drawing/2014/main" id="{CA7E2298-7FD0-48DF-9DA1-1B808D05874D}"/>
              </a:ext>
            </a:extLst>
          </p:cNvPr>
          <p:cNvSpPr>
            <a:spLocks noGrp="1"/>
          </p:cNvSpPr>
          <p:nvPr>
            <p:ph type="ftr" idx="14"/>
          </p:nvPr>
        </p:nvSpPr>
        <p:spPr/>
        <p:txBody>
          <a:bodyPr/>
          <a:lstStyle/>
          <a:p>
            <a:r>
              <a:rPr lang="en-GB"/>
              <a:t>Bo Sun, Sanechips</a:t>
            </a:r>
            <a:endParaRPr lang="en-GB" dirty="0"/>
          </a:p>
        </p:txBody>
      </p:sp>
      <p:sp>
        <p:nvSpPr>
          <p:cNvPr id="4" name="Slide Number Placeholder 3">
            <a:extLst>
              <a:ext uri="{FF2B5EF4-FFF2-40B4-BE49-F238E27FC236}">
                <a16:creationId xmlns:a16="http://schemas.microsoft.com/office/drawing/2014/main" id="{0B09ED72-605D-40F9-93E3-BDCF9768F386}"/>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8" name="Date Placeholder 7">
            <a:extLst>
              <a:ext uri="{FF2B5EF4-FFF2-40B4-BE49-F238E27FC236}">
                <a16:creationId xmlns:a16="http://schemas.microsoft.com/office/drawing/2014/main" id="{2F5FE5D6-2BB1-436D-B29B-2ED9948C85C7}"/>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6309945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 Task Group Progress</a:t>
            </a:r>
            <a:endParaRPr lang="en-US" dirty="0"/>
          </a:p>
        </p:txBody>
      </p:sp>
      <p:graphicFrame>
        <p:nvGraphicFramePr>
          <p:cNvPr id="9" name="表格 9"/>
          <p:cNvGraphicFramePr>
            <a:graphicFrameLocks noGrp="1"/>
          </p:cNvGraphicFramePr>
          <p:nvPr>
            <p:extLst>
              <p:ext uri="{D42A27DB-BD31-4B8C-83A1-F6EECF244321}">
                <p14:modId xmlns:p14="http://schemas.microsoft.com/office/powerpoint/2010/main" val="64857316"/>
              </p:ext>
            </p:extLst>
          </p:nvPr>
        </p:nvGraphicFramePr>
        <p:xfrm>
          <a:off x="609601" y="1619340"/>
          <a:ext cx="10972800" cy="3839787"/>
        </p:xfrm>
        <a:graphic>
          <a:graphicData uri="http://schemas.openxmlformats.org/drawingml/2006/table">
            <a:tbl>
              <a:tblPr firstRow="1" bandRow="1">
                <a:tableStyleId>{21E4AEA4-8DFA-4A89-87EB-49C32662AFE0}</a:tableStyleId>
              </a:tblPr>
              <a:tblGrid>
                <a:gridCol w="1688123">
                  <a:extLst>
                    <a:ext uri="{9D8B030D-6E8A-4147-A177-3AD203B41FA5}">
                      <a16:colId xmlns:a16="http://schemas.microsoft.com/office/drawing/2014/main" val="20001"/>
                    </a:ext>
                  </a:extLst>
                </a:gridCol>
                <a:gridCol w="7174523">
                  <a:extLst>
                    <a:ext uri="{9D8B030D-6E8A-4147-A177-3AD203B41FA5}">
                      <a16:colId xmlns:a16="http://schemas.microsoft.com/office/drawing/2014/main" val="20002"/>
                    </a:ext>
                  </a:extLst>
                </a:gridCol>
                <a:gridCol w="2110154">
                  <a:extLst>
                    <a:ext uri="{9D8B030D-6E8A-4147-A177-3AD203B41FA5}">
                      <a16:colId xmlns:a16="http://schemas.microsoft.com/office/drawing/2014/main" val="20003"/>
                    </a:ext>
                  </a:extLst>
                </a:gridCol>
              </a:tblGrid>
              <a:tr h="383682">
                <a:tc>
                  <a:txBody>
                    <a:bodyPr/>
                    <a:lstStyle/>
                    <a:p>
                      <a:pPr algn="ctr"/>
                      <a:r>
                        <a:rPr lang="en-US" altLang="zh-CN" sz="1600" dirty="0"/>
                        <a:t>Group Name</a:t>
                      </a:r>
                      <a:endParaRPr lang="zh-CN" altLang="en-US" sz="1600" dirty="0"/>
                    </a:p>
                  </a:txBody>
                  <a:tcPr/>
                </a:tc>
                <a:tc>
                  <a:txBody>
                    <a:bodyPr/>
                    <a:lstStyle/>
                    <a:p>
                      <a:pPr algn="ctr"/>
                      <a:r>
                        <a:rPr lang="en-US" altLang="zh-CN" sz="1600" dirty="0"/>
                        <a:t>Group Scope</a:t>
                      </a:r>
                      <a:endParaRPr lang="zh-CN" altLang="en-US" sz="1600" dirty="0"/>
                    </a:p>
                  </a:txBody>
                  <a:tcPr/>
                </a:tc>
                <a:tc>
                  <a:txBody>
                    <a:bodyPr/>
                    <a:lstStyle/>
                    <a:p>
                      <a:pPr algn="ctr"/>
                      <a:r>
                        <a:rPr lang="en-US" altLang="zh-CN" sz="1600" dirty="0"/>
                        <a:t>Est.</a:t>
                      </a:r>
                      <a:r>
                        <a:rPr lang="en-US" altLang="zh-CN" sz="1600" baseline="0" dirty="0"/>
                        <a:t> Release</a:t>
                      </a:r>
                      <a:endParaRPr lang="zh-CN" altLang="en-US" sz="1600" dirty="0"/>
                    </a:p>
                  </a:txBody>
                  <a:tcPr/>
                </a:tc>
                <a:extLst>
                  <a:ext uri="{0D108BD9-81ED-4DB2-BD59-A6C34878D82A}">
                    <a16:rowId xmlns:a16="http://schemas.microsoft.com/office/drawing/2014/main" val="10000"/>
                  </a:ext>
                </a:extLst>
              </a:tr>
              <a:tr h="1352985">
                <a:tc>
                  <a:txBody>
                    <a:bodyPr/>
                    <a:lstStyle/>
                    <a:p>
                      <a:r>
                        <a:rPr lang="en-US" altLang="zh-CN" sz="1400" b="1" i="0" kern="1200" dirty="0">
                          <a:solidFill>
                            <a:schemeClr val="dk1"/>
                          </a:solidFill>
                          <a:effectLst/>
                          <a:latin typeface="+mn-lt"/>
                          <a:ea typeface="+mn-ea"/>
                          <a:cs typeface="+mn-cs"/>
                        </a:rPr>
                        <a:t>WLAN-Spectrum SG</a:t>
                      </a:r>
                      <a:endParaRPr lang="zh-CN" altLang="en-US" sz="1400" b="1" dirty="0"/>
                    </a:p>
                  </a:txBody>
                  <a:tcPr/>
                </a:tc>
                <a:tc>
                  <a:txBody>
                    <a:bodyPr/>
                    <a:lstStyle/>
                    <a:p>
                      <a:r>
                        <a:rPr lang="en-US" altLang="zh-CN" sz="1400" b="0" i="0" kern="1200" dirty="0">
                          <a:solidFill>
                            <a:schemeClr val="dk1"/>
                          </a:solidFill>
                          <a:effectLst/>
                          <a:latin typeface="+mn-lt"/>
                          <a:ea typeface="+mn-ea"/>
                          <a:cs typeface="+mn-cs"/>
                        </a:rPr>
                        <a:t>The group conduct</a:t>
                      </a:r>
                      <a:r>
                        <a:rPr lang="en-US" altLang="zh-CN" sz="1400" b="0" i="0" kern="1200" baseline="0" dirty="0">
                          <a:solidFill>
                            <a:schemeClr val="dk1"/>
                          </a:solidFill>
                          <a:effectLst/>
                          <a:latin typeface="+mn-lt"/>
                          <a:ea typeface="+mn-ea"/>
                          <a:cs typeface="+mn-cs"/>
                        </a:rPr>
                        <a:t> the </a:t>
                      </a:r>
                      <a:r>
                        <a:rPr lang="en-US" altLang="zh-CN" sz="1400" b="0" i="0" kern="1200" dirty="0">
                          <a:solidFill>
                            <a:schemeClr val="dk1"/>
                          </a:solidFill>
                          <a:effectLst/>
                          <a:latin typeface="+mn-lt"/>
                          <a:ea typeface="+mn-ea"/>
                          <a:cs typeface="+mn-cs"/>
                        </a:rPr>
                        <a:t>research work related to WLAN spectrum, including:</a:t>
                      </a:r>
                    </a:p>
                    <a:p>
                      <a:pPr marL="342900" indent="-342900">
                        <a:buFont typeface="+mj-lt"/>
                        <a:buAutoNum type="arabicPeriod"/>
                      </a:pPr>
                      <a:r>
                        <a:rPr lang="en-US" altLang="zh-CN" sz="1400" b="0" i="0" kern="1200" dirty="0">
                          <a:solidFill>
                            <a:schemeClr val="dk1"/>
                          </a:solidFill>
                          <a:effectLst/>
                          <a:latin typeface="+mn-lt"/>
                          <a:ea typeface="+mn-ea"/>
                          <a:cs typeface="+mn-cs"/>
                        </a:rPr>
                        <a:t>Research on service requirements and regulations about spectrum, especially in China.</a:t>
                      </a:r>
                    </a:p>
                    <a:p>
                      <a:pPr marL="342900" indent="-342900">
                        <a:buFont typeface="+mj-lt"/>
                        <a:buAutoNum type="arabicPeriod"/>
                      </a:pPr>
                      <a:r>
                        <a:rPr lang="en-US" altLang="zh-CN" sz="1400" b="0" i="0" kern="1200" dirty="0">
                          <a:solidFill>
                            <a:schemeClr val="dk1"/>
                          </a:solidFill>
                          <a:effectLst/>
                          <a:latin typeface="+mn-lt"/>
                          <a:ea typeface="+mn-ea"/>
                          <a:cs typeface="+mn-cs"/>
                        </a:rPr>
                        <a:t>Research on coexistence and interference between WLAN and other systems</a:t>
                      </a:r>
                    </a:p>
                    <a:p>
                      <a:pPr marL="0" indent="0">
                        <a:buFont typeface="+mj-lt"/>
                        <a:buNone/>
                      </a:pPr>
                      <a:endParaRPr lang="en-US" altLang="zh-CN" sz="1400" b="0" i="0" kern="1200" dirty="0">
                        <a:solidFill>
                          <a:schemeClr val="dk1"/>
                        </a:solidFill>
                        <a:effectLst/>
                        <a:latin typeface="+mn-lt"/>
                        <a:ea typeface="+mn-ea"/>
                        <a:cs typeface="+mn-cs"/>
                      </a:endParaRPr>
                    </a:p>
                    <a:p>
                      <a:pPr marL="0" indent="0">
                        <a:buFont typeface="+mj-lt"/>
                        <a:buNone/>
                      </a:pPr>
                      <a:r>
                        <a:rPr lang="en-US" altLang="zh-CN" sz="1400" b="0" i="0" kern="1200" dirty="0">
                          <a:solidFill>
                            <a:schemeClr val="dk1"/>
                          </a:solidFill>
                          <a:effectLst/>
                          <a:latin typeface="+mn-lt"/>
                          <a:ea typeface="+mn-ea"/>
                          <a:cs typeface="+mn-cs"/>
                        </a:rPr>
                        <a:t>The output includes technical report related to service requirements and spectrum regulations.</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a:t>The TR is planned to publish in Dec. 2025</a:t>
                      </a:r>
                      <a:endParaRPr lang="zh-CN" altLang="en-US" sz="1400" dirty="0"/>
                    </a:p>
                    <a:p>
                      <a:endParaRPr lang="zh-CN" altLang="en-US" sz="1400" dirty="0"/>
                    </a:p>
                  </a:txBody>
                  <a:tcPr/>
                </a:tc>
                <a:extLst>
                  <a:ext uri="{0D108BD9-81ED-4DB2-BD59-A6C34878D82A}">
                    <a16:rowId xmlns:a16="http://schemas.microsoft.com/office/drawing/2014/main" val="10001"/>
                  </a:ext>
                </a:extLst>
              </a:tr>
              <a:tr h="706783">
                <a:tc>
                  <a:txBody>
                    <a:bodyPr/>
                    <a:lstStyle/>
                    <a:p>
                      <a:r>
                        <a:rPr lang="en-US" altLang="zh-CN" sz="1400" b="1" i="0" kern="1200" dirty="0">
                          <a:solidFill>
                            <a:schemeClr val="dk1"/>
                          </a:solidFill>
                          <a:effectLst/>
                          <a:latin typeface="+mn-lt"/>
                          <a:ea typeface="+mn-ea"/>
                          <a:cs typeface="+mn-cs"/>
                        </a:rPr>
                        <a:t>AI-WLAN</a:t>
                      </a:r>
                      <a:r>
                        <a:rPr lang="zh-CN" altLang="en-US" sz="1400" b="1" i="0" kern="1200" dirty="0">
                          <a:solidFill>
                            <a:schemeClr val="dk1"/>
                          </a:solidFill>
                          <a:effectLst/>
                          <a:latin typeface="+mn-lt"/>
                          <a:ea typeface="+mn-ea"/>
                          <a:cs typeface="+mn-cs"/>
                        </a:rPr>
                        <a:t> </a:t>
                      </a:r>
                      <a:r>
                        <a:rPr lang="en-US" altLang="zh-CN" sz="1400" b="1" i="0" kern="1200" dirty="0">
                          <a:solidFill>
                            <a:schemeClr val="dk1"/>
                          </a:solidFill>
                          <a:effectLst/>
                          <a:latin typeface="+mn-lt"/>
                          <a:ea typeface="+mn-ea"/>
                          <a:cs typeface="+mn-cs"/>
                        </a:rPr>
                        <a:t>SG</a:t>
                      </a:r>
                      <a:endParaRPr lang="zh-CN" altLang="en-US" sz="1400" b="1" dirty="0"/>
                    </a:p>
                  </a:txBody>
                  <a:tcPr/>
                </a:tc>
                <a:tc>
                  <a:txBody>
                    <a:bodyPr/>
                    <a:lstStyle/>
                    <a:p>
                      <a:pPr marL="0" indent="0">
                        <a:buFont typeface="+mj-lt"/>
                        <a:buNone/>
                      </a:pPr>
                      <a:r>
                        <a:rPr lang="en-US" altLang="zh-CN" sz="1400" kern="1200" dirty="0">
                          <a:solidFill>
                            <a:schemeClr val="dk1"/>
                          </a:solidFill>
                          <a:latin typeface="+mn-lt"/>
                          <a:ea typeface="+mn-ea"/>
                          <a:cs typeface="+mn-cs"/>
                        </a:rPr>
                        <a:t>The group conducts research on requirements on WLAN-4-AI and AI-4-WLAN. </a:t>
                      </a:r>
                    </a:p>
                    <a:p>
                      <a:pPr marL="0" indent="0">
                        <a:buFont typeface="+mj-lt"/>
                        <a:buNone/>
                      </a:pPr>
                      <a:r>
                        <a:rPr lang="en-US" altLang="zh-CN" sz="1400" kern="1200" dirty="0">
                          <a:solidFill>
                            <a:schemeClr val="dk1"/>
                          </a:solidFill>
                          <a:latin typeface="+mn-lt"/>
                          <a:ea typeface="+mn-ea"/>
                          <a:cs typeface="+mn-cs"/>
                        </a:rPr>
                        <a:t>The</a:t>
                      </a:r>
                      <a:r>
                        <a:rPr lang="en-US" altLang="zh-CN" sz="1400" kern="1200" baseline="0" dirty="0">
                          <a:solidFill>
                            <a:schemeClr val="dk1"/>
                          </a:solidFill>
                          <a:latin typeface="+mn-lt"/>
                          <a:ea typeface="+mn-ea"/>
                          <a:cs typeface="+mn-cs"/>
                        </a:rPr>
                        <a:t> expected output includes technical </a:t>
                      </a:r>
                      <a:r>
                        <a:rPr lang="en-US" altLang="zh-CN" sz="1400" kern="1200" dirty="0">
                          <a:solidFill>
                            <a:schemeClr val="dk1"/>
                          </a:solidFill>
                          <a:latin typeface="+mn-lt"/>
                          <a:ea typeface="+mn-ea"/>
                          <a:cs typeface="+mn-cs"/>
                        </a:rPr>
                        <a:t>Report on interested topics. </a:t>
                      </a:r>
                    </a:p>
                    <a:p>
                      <a:pPr marL="0" indent="0">
                        <a:buFont typeface="+mj-lt"/>
                        <a:buNone/>
                      </a:pPr>
                      <a:r>
                        <a:rPr lang="en-US" altLang="zh-CN" sz="1400" kern="1200" dirty="0">
                          <a:solidFill>
                            <a:schemeClr val="dk1"/>
                          </a:solidFill>
                          <a:latin typeface="+mn-lt"/>
                          <a:ea typeface="+mn-ea"/>
                          <a:cs typeface="+mn-cs"/>
                        </a:rPr>
                        <a:t>- 1</a:t>
                      </a:r>
                      <a:r>
                        <a:rPr lang="en-US" altLang="zh-CN" sz="1400" kern="1200" baseline="30000" dirty="0">
                          <a:solidFill>
                            <a:schemeClr val="dk1"/>
                          </a:solidFill>
                          <a:latin typeface="+mn-lt"/>
                          <a:ea typeface="+mn-ea"/>
                          <a:cs typeface="+mn-cs"/>
                        </a:rPr>
                        <a:t>st</a:t>
                      </a:r>
                      <a:r>
                        <a:rPr lang="en-US" altLang="zh-CN" sz="1400" kern="1200" baseline="0" dirty="0">
                          <a:solidFill>
                            <a:schemeClr val="dk1"/>
                          </a:solidFill>
                          <a:latin typeface="+mn-lt"/>
                          <a:ea typeface="+mn-ea"/>
                          <a:cs typeface="+mn-cs"/>
                        </a:rPr>
                        <a:t> report </a:t>
                      </a:r>
                      <a:r>
                        <a:rPr lang="en-US" altLang="zh-CN" sz="1400" kern="1200" dirty="0">
                          <a:solidFill>
                            <a:schemeClr val="dk1"/>
                          </a:solidFill>
                          <a:latin typeface="+mn-lt"/>
                          <a:ea typeface="+mn-ea"/>
                          <a:cs typeface="+mn-cs"/>
                        </a:rPr>
                        <a:t>“AI-Powered New Connectivity Enabling the New Industrial Revolution” released</a:t>
                      </a:r>
                    </a:p>
                  </a:txBody>
                  <a:tcPr/>
                </a:tc>
                <a:tc>
                  <a:txBody>
                    <a:bodyPr/>
                    <a:lstStyle/>
                    <a:p>
                      <a:pPr marL="0" indent="0">
                        <a:buFont typeface="+mj-lt"/>
                        <a:buNone/>
                      </a:pPr>
                      <a:r>
                        <a:rPr lang="en-US" altLang="zh-CN" sz="1400" dirty="0"/>
                        <a:t>The technical report has published in May 2025</a:t>
                      </a:r>
                    </a:p>
                  </a:txBody>
                  <a:tcPr/>
                </a:tc>
                <a:extLst>
                  <a:ext uri="{0D108BD9-81ED-4DB2-BD59-A6C34878D82A}">
                    <a16:rowId xmlns:a16="http://schemas.microsoft.com/office/drawing/2014/main" val="10002"/>
                  </a:ext>
                </a:extLst>
              </a:tr>
              <a:tr h="706783">
                <a:tc>
                  <a:txBody>
                    <a:bodyPr/>
                    <a:lstStyle/>
                    <a:p>
                      <a:r>
                        <a:rPr lang="en-US" altLang="zh-CN" sz="1400" b="1" dirty="0"/>
                        <a:t>User Experience in WLAN Network TF</a:t>
                      </a:r>
                      <a:endParaRPr lang="zh-CN" altLang="en-US" sz="1400" b="1" dirty="0"/>
                    </a:p>
                  </a:txBody>
                  <a:tcPr/>
                </a:tc>
                <a:tc>
                  <a:txBody>
                    <a:bodyPr/>
                    <a:lstStyle/>
                    <a:p>
                      <a:pPr marL="342900" indent="-342900" algn="l" defTabSz="914400" rtl="0" eaLnBrk="1" latinLnBrk="0" hangingPunct="1">
                        <a:buFont typeface="+mj-lt"/>
                        <a:buAutoNum type="arabicPeriod"/>
                      </a:pPr>
                      <a:r>
                        <a:rPr lang="en-US" altLang="zh-CN" sz="1400" b="1" u="sng" kern="1200" baseline="0" dirty="0">
                          <a:solidFill>
                            <a:schemeClr val="dk1"/>
                          </a:solidFill>
                          <a:latin typeface="+mn-lt"/>
                          <a:ea typeface="+mn-ea"/>
                          <a:cs typeface="+mn-cs"/>
                        </a:rPr>
                        <a:t>Background: </a:t>
                      </a:r>
                      <a:r>
                        <a:rPr lang="en-US" altLang="zh-CN" sz="1400" kern="1200" dirty="0">
                          <a:solidFill>
                            <a:schemeClr val="dk1"/>
                          </a:solidFill>
                          <a:latin typeface="+mn-lt"/>
                          <a:ea typeface="+mn-ea"/>
                          <a:cs typeface="+mn-cs"/>
                        </a:rPr>
                        <a:t>WAA, in collaboration with several of its members, submitted a proposal to IEEE </a:t>
                      </a:r>
                      <a:r>
                        <a:rPr lang="en-US" altLang="zh-CN" sz="1400" kern="1200" dirty="0" err="1">
                          <a:solidFill>
                            <a:schemeClr val="dk1"/>
                          </a:solidFill>
                          <a:latin typeface="+mn-lt"/>
                          <a:ea typeface="+mn-ea"/>
                          <a:cs typeface="+mn-cs"/>
                        </a:rPr>
                        <a:t>ICCom</a:t>
                      </a:r>
                      <a:r>
                        <a:rPr lang="en-US" altLang="zh-CN" sz="1400" kern="1200" dirty="0">
                          <a:solidFill>
                            <a:schemeClr val="dk1"/>
                          </a:solidFill>
                          <a:latin typeface="+mn-lt"/>
                          <a:ea typeface="+mn-ea"/>
                          <a:cs typeface="+mn-cs"/>
                        </a:rPr>
                        <a:t> to establish an activity Group on "User Experience in WLAN Network," which was approved on August 4, 2024.</a:t>
                      </a:r>
                    </a:p>
                    <a:p>
                      <a:pPr marL="342900" indent="-342900" algn="l" defTabSz="914400" rtl="0" eaLnBrk="1" latinLnBrk="0" hangingPunct="1">
                        <a:buFont typeface="+mj-lt"/>
                        <a:buAutoNum type="arabicPeriod"/>
                      </a:pPr>
                      <a:r>
                        <a:rPr lang="en-US" altLang="zh-CN" sz="1400" b="1" u="sng" kern="1200" baseline="0" dirty="0">
                          <a:solidFill>
                            <a:schemeClr val="dk1"/>
                          </a:solidFill>
                          <a:latin typeface="+mn-lt"/>
                          <a:ea typeface="+mn-ea"/>
                          <a:cs typeface="+mn-cs"/>
                        </a:rPr>
                        <a:t>Scope:</a:t>
                      </a:r>
                      <a:r>
                        <a:rPr lang="en-US" altLang="zh-CN" sz="1400" baseline="0" dirty="0"/>
                        <a:t> r</a:t>
                      </a:r>
                      <a:r>
                        <a:rPr lang="en-US" altLang="zh-CN" sz="1400" dirty="0"/>
                        <a:t>esearch on wireless broadband service and IoT service requirements and possible technical solution.</a:t>
                      </a:r>
                    </a:p>
                    <a:p>
                      <a:pPr marL="342900" indent="-342900">
                        <a:buFont typeface="+mj-lt"/>
                        <a:buAutoNum type="arabicPeriod"/>
                      </a:pPr>
                      <a:r>
                        <a:rPr lang="en-US" altLang="zh-CN" sz="1400" b="1" u="sng" kern="1200" baseline="0" dirty="0">
                          <a:solidFill>
                            <a:schemeClr val="dk1"/>
                          </a:solidFill>
                          <a:latin typeface="+mn-lt"/>
                          <a:ea typeface="+mn-ea"/>
                          <a:cs typeface="+mn-cs"/>
                        </a:rPr>
                        <a:t>Est. Output: </a:t>
                      </a:r>
                      <a:r>
                        <a:rPr lang="en-US" altLang="zh-CN" sz="1400" dirty="0"/>
                        <a:t>whitepaper on WLAN performance and user experience</a:t>
                      </a:r>
                      <a:endParaRPr lang="zh-CN" altLang="en-US" sz="1400" dirty="0"/>
                    </a:p>
                  </a:txBody>
                  <a:tcPr/>
                </a:tc>
                <a:tc>
                  <a:txBody>
                    <a:bodyPr/>
                    <a:lstStyle/>
                    <a:p>
                      <a:pPr marL="0" indent="0">
                        <a:buFont typeface="+mj-lt"/>
                        <a:buNone/>
                      </a:pPr>
                      <a:r>
                        <a:rPr lang="en-US" altLang="zh-CN" sz="1400" dirty="0"/>
                        <a:t>The whitepaper is planned to publish in Dec. 2025</a:t>
                      </a:r>
                      <a:endParaRPr lang="zh-CN" altLang="en-US" sz="1400" dirty="0"/>
                    </a:p>
                  </a:txBody>
                  <a:tcPr/>
                </a:tc>
                <a:extLst>
                  <a:ext uri="{0D108BD9-81ED-4DB2-BD59-A6C34878D82A}">
                    <a16:rowId xmlns:a16="http://schemas.microsoft.com/office/drawing/2014/main" val="10003"/>
                  </a:ext>
                </a:extLst>
              </a:tr>
            </a:tbl>
          </a:graphicData>
        </a:graphic>
      </p:graphicFrame>
      <p:sp>
        <p:nvSpPr>
          <p:cNvPr id="3" name="Footer Placeholder 2">
            <a:extLst>
              <a:ext uri="{FF2B5EF4-FFF2-40B4-BE49-F238E27FC236}">
                <a16:creationId xmlns:a16="http://schemas.microsoft.com/office/drawing/2014/main" id="{DB7D8F2C-7C84-4D27-B9F7-5F543E45DAA3}"/>
              </a:ext>
            </a:extLst>
          </p:cNvPr>
          <p:cNvSpPr>
            <a:spLocks noGrp="1"/>
          </p:cNvSpPr>
          <p:nvPr>
            <p:ph type="ftr" idx="14"/>
          </p:nvPr>
        </p:nvSpPr>
        <p:spPr/>
        <p:txBody>
          <a:bodyPr/>
          <a:lstStyle/>
          <a:p>
            <a:r>
              <a:rPr lang="en-GB"/>
              <a:t>Bo Sun, Sanechips</a:t>
            </a:r>
            <a:endParaRPr lang="en-GB" dirty="0"/>
          </a:p>
        </p:txBody>
      </p:sp>
      <p:sp>
        <p:nvSpPr>
          <p:cNvPr id="4" name="Slide Number Placeholder 3">
            <a:extLst>
              <a:ext uri="{FF2B5EF4-FFF2-40B4-BE49-F238E27FC236}">
                <a16:creationId xmlns:a16="http://schemas.microsoft.com/office/drawing/2014/main" id="{83DAF460-51BD-4B5A-B9B8-92E740ECBBB8}"/>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8" name="Date Placeholder 7">
            <a:extLst>
              <a:ext uri="{FF2B5EF4-FFF2-40B4-BE49-F238E27FC236}">
                <a16:creationId xmlns:a16="http://schemas.microsoft.com/office/drawing/2014/main" id="{116E1271-CCF6-4703-B91D-1CA90D90A8F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5424212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Recent publications</a:t>
            </a:r>
          </a:p>
        </p:txBody>
      </p:sp>
      <p:sp>
        <p:nvSpPr>
          <p:cNvPr id="3" name="Content Placeholder 2"/>
          <p:cNvSpPr>
            <a:spLocks noGrp="1"/>
          </p:cNvSpPr>
          <p:nvPr>
            <p:ph idx="1"/>
          </p:nvPr>
        </p:nvSpPr>
        <p:spPr>
          <a:xfrm>
            <a:off x="929217" y="2085510"/>
            <a:ext cx="10361084" cy="4113213"/>
          </a:xfrm>
        </p:spPr>
        <p:txBody>
          <a:bodyPr/>
          <a:lstStyle/>
          <a:p>
            <a:pPr>
              <a:buFont typeface="Arial" panose="020B0604020202020204" pitchFamily="34" charset="0"/>
              <a:buChar char="•"/>
            </a:pPr>
            <a:r>
              <a:rPr lang="en-US" altLang="zh-CN" sz="2000" dirty="0"/>
              <a:t>Open Specification</a:t>
            </a:r>
            <a:r>
              <a:rPr lang="en-US" sz="2000" dirty="0">
                <a:solidFill>
                  <a:schemeClr val="tx1"/>
                </a:solidFill>
              </a:rPr>
              <a:t> Releases: </a:t>
            </a:r>
            <a:endParaRPr lang="en-US" sz="2000" dirty="0">
              <a:solidFill>
                <a:srgbClr val="FF000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altLang="zh-CN" sz="1600" dirty="0">
                <a:solidFill>
                  <a:schemeClr val="tx1"/>
                </a:solidFill>
                <a:hlinkClick r:id="rId3"/>
              </a:rPr>
              <a:t>WAA-TS-001-2024 Technical Specification for WLAN Performance in Campus Office Scenarios</a:t>
            </a:r>
            <a:endParaRPr lang="en-US" altLang="zh-CN" sz="1600" dirty="0">
              <a:solidFill>
                <a:schemeClr val="tx1"/>
              </a:solidFill>
            </a:endParaRPr>
          </a:p>
          <a:p>
            <a:pPr lvl="1">
              <a:buFont typeface="Arial" panose="020B0604020202020204" pitchFamily="34" charset="0"/>
              <a:buChar char="•"/>
            </a:pPr>
            <a:r>
              <a:rPr lang="en-US" altLang="zh-CN" sz="1600" dirty="0">
                <a:solidFill>
                  <a:schemeClr val="tx1"/>
                </a:solidFill>
                <a:hlinkClick r:id="rId4"/>
              </a:rPr>
              <a:t>WAA-TS 013-2025 Technical Specification for Campus Office WLAN Performance and Experience (Based on IEEE 802.11be-2024)</a:t>
            </a:r>
            <a:endParaRPr lang="en-US" altLang="zh-CN" sz="1600" dirty="0">
              <a:solidFill>
                <a:schemeClr val="tx1"/>
              </a:solidFill>
            </a:endParaRPr>
          </a:p>
          <a:p>
            <a:pPr lvl="1">
              <a:buFont typeface="Arial" panose="020B0604020202020204" pitchFamily="34" charset="0"/>
              <a:buChar char="•"/>
            </a:pPr>
            <a:r>
              <a:rPr lang="en-US" sz="1600" dirty="0">
                <a:solidFill>
                  <a:schemeClr val="tx1"/>
                </a:solidFill>
                <a:hlinkClick r:id="rId5"/>
              </a:rPr>
              <a:t>WAA-TS 015-2025 Technical Specification for WLAN Single-Device Performance and Experience in Home Scenarios(Based on IEEE 802.11be-2024)</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6"/>
              </a:rPr>
              <a:t>WAA-TS 017-2025 Technical Specification for WLAN Device Networking Performance and Experience in Home Scenarios(Based on IEEE 802.11be-2024)</a:t>
            </a:r>
            <a:endParaRPr lang="en-US" sz="1600" dirty="0">
              <a:solidFill>
                <a:schemeClr val="tx1"/>
              </a:solidFill>
            </a:endParaRPr>
          </a:p>
          <a:p>
            <a:pPr>
              <a:buFont typeface="Arial" panose="020B0604020202020204" pitchFamily="34" charset="0"/>
              <a:buChar char="•"/>
            </a:pPr>
            <a:r>
              <a:rPr lang="en-US" sz="2000" dirty="0">
                <a:solidFill>
                  <a:schemeClr val="tx1"/>
                </a:solidFill>
              </a:rPr>
              <a:t>Open W</a:t>
            </a:r>
            <a:r>
              <a:rPr lang="en-US" altLang="zh-CN" sz="2000" dirty="0">
                <a:solidFill>
                  <a:schemeClr val="tx1"/>
                </a:solidFill>
              </a:rPr>
              <a:t>hite Papers/Tech Reports:</a:t>
            </a:r>
          </a:p>
          <a:p>
            <a:pPr lvl="1">
              <a:buFont typeface="Arial" panose="020B0604020202020204" pitchFamily="34" charset="0"/>
              <a:buChar char="•"/>
            </a:pPr>
            <a:r>
              <a:rPr lang="en-US" altLang="zh-CN" sz="1600" dirty="0">
                <a:solidFill>
                  <a:schemeClr val="tx1"/>
                </a:solidFill>
                <a:hlinkClick r:id="rId7"/>
              </a:rPr>
              <a:t>Smart </a:t>
            </a:r>
            <a:r>
              <a:rPr lang="en-US" altLang="zh-CN" sz="1600" dirty="0" err="1">
                <a:solidFill>
                  <a:schemeClr val="tx1"/>
                </a:solidFill>
                <a:hlinkClick r:id="rId7"/>
              </a:rPr>
              <a:t>CampusWi</a:t>
            </a:r>
            <a:r>
              <a:rPr lang="en-US" altLang="zh-CN" sz="1600" dirty="0">
                <a:solidFill>
                  <a:schemeClr val="tx1"/>
                </a:solidFill>
                <a:hlinkClick r:id="rId7"/>
              </a:rPr>
              <a:t>-Fi CSI Sensing Development and Use Cases </a:t>
            </a:r>
            <a:r>
              <a:rPr lang="en-US" altLang="zh-CN" sz="1600" dirty="0" err="1">
                <a:solidFill>
                  <a:schemeClr val="tx1"/>
                </a:solidFill>
                <a:hlinkClick r:id="rId7"/>
              </a:rPr>
              <a:t>WhitePaper</a:t>
            </a:r>
            <a:endParaRPr lang="en-US" altLang="zh-CN" sz="1600" dirty="0">
              <a:solidFill>
                <a:schemeClr val="tx1"/>
              </a:solidFill>
            </a:endParaRPr>
          </a:p>
          <a:p>
            <a:pPr lvl="1">
              <a:buFont typeface="Arial" panose="020B0604020202020204" pitchFamily="34" charset="0"/>
              <a:buChar char="•"/>
            </a:pPr>
            <a:r>
              <a:rPr lang="en-US" sz="1600" dirty="0">
                <a:solidFill>
                  <a:schemeClr val="tx1"/>
                </a:solidFill>
                <a:hlinkClick r:id="rId8"/>
              </a:rPr>
              <a:t>Research Report on AI-</a:t>
            </a:r>
            <a:r>
              <a:rPr lang="en-US" sz="1600" dirty="0" err="1">
                <a:solidFill>
                  <a:schemeClr val="tx1"/>
                </a:solidFill>
                <a:hlinkClick r:id="rId8"/>
              </a:rPr>
              <a:t>PoweredNew</a:t>
            </a:r>
            <a:r>
              <a:rPr lang="en-US" sz="1600" dirty="0">
                <a:solidFill>
                  <a:schemeClr val="tx1"/>
                </a:solidFill>
                <a:hlinkClick r:id="rId8"/>
              </a:rPr>
              <a:t> Connectivity Enabling </a:t>
            </a:r>
            <a:r>
              <a:rPr lang="en-US" sz="1600" dirty="0" err="1">
                <a:solidFill>
                  <a:schemeClr val="tx1"/>
                </a:solidFill>
                <a:hlinkClick r:id="rId8"/>
              </a:rPr>
              <a:t>theNew</a:t>
            </a:r>
            <a:r>
              <a:rPr lang="en-US" sz="1600" dirty="0">
                <a:solidFill>
                  <a:schemeClr val="tx1"/>
                </a:solidFill>
                <a:hlinkClick r:id="rId8"/>
              </a:rPr>
              <a:t> Industrial Revolution</a:t>
            </a:r>
            <a:endParaRPr lang="en-US" sz="1600" dirty="0">
              <a:solidFill>
                <a:schemeClr val="tx1"/>
              </a:solidFill>
            </a:endParaRPr>
          </a:p>
        </p:txBody>
      </p:sp>
      <p:sp>
        <p:nvSpPr>
          <p:cNvPr id="4" name="Footer Placeholder 3">
            <a:extLst>
              <a:ext uri="{FF2B5EF4-FFF2-40B4-BE49-F238E27FC236}">
                <a16:creationId xmlns:a16="http://schemas.microsoft.com/office/drawing/2014/main" id="{F48CBC7C-F64D-4612-97ED-6B1B133B8730}"/>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02248C74-7373-4F78-BAAF-A2373FBE9481}"/>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9" name="Date Placeholder 8">
            <a:extLst>
              <a:ext uri="{FF2B5EF4-FFF2-40B4-BE49-F238E27FC236}">
                <a16:creationId xmlns:a16="http://schemas.microsoft.com/office/drawing/2014/main" id="{2548D268-8BE9-4BE8-A76C-A47B9CDAFF6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2051892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WAA Certification Program Progress</a:t>
            </a:r>
            <a:endParaRPr lang="en-GB" dirty="0">
              <a:solidFill>
                <a:srgbClr val="FF0000"/>
              </a:solidFill>
            </a:endParaRPr>
          </a:p>
        </p:txBody>
      </p:sp>
      <p:sp>
        <p:nvSpPr>
          <p:cNvPr id="3" name="内容占位符 2"/>
          <p:cNvSpPr>
            <a:spLocks noGrp="1"/>
          </p:cNvSpPr>
          <p:nvPr>
            <p:ph idx="1"/>
          </p:nvPr>
        </p:nvSpPr>
        <p:spPr>
          <a:xfrm>
            <a:off x="914401" y="1981201"/>
            <a:ext cx="10361084" cy="4419599"/>
          </a:xfrm>
        </p:spPr>
        <p:txBody>
          <a:bodyPr/>
          <a:lstStyle/>
          <a:p>
            <a:pPr>
              <a:buFont typeface="Arial" panose="020B0604020202020204" pitchFamily="34" charset="0"/>
              <a:buChar char="•"/>
            </a:pPr>
            <a:r>
              <a:rPr lang="en-US" altLang="zh-CN" sz="1600" dirty="0">
                <a:solidFill>
                  <a:schemeClr val="tx1"/>
                </a:solidFill>
                <a:sym typeface="+mn-ea"/>
              </a:rPr>
              <a:t>Certification Program for WLAN Device Networking Performance and Experience in Home Scenarios(Based on IEEE 802.11be); Est. launch time: </a:t>
            </a:r>
            <a:r>
              <a:rPr lang="en-US" altLang="zh-CN" sz="1600" dirty="0">
                <a:solidFill>
                  <a:schemeClr val="tx1"/>
                </a:solidFill>
                <a:ea typeface="宋体" panose="02010600030101010101" pitchFamily="2" charset="-122"/>
                <a:sym typeface="+mn-ea"/>
              </a:rPr>
              <a:t>2025</a:t>
            </a:r>
            <a:endParaRPr lang="en-US" altLang="zh-CN" sz="1600" dirty="0">
              <a:solidFill>
                <a:schemeClr val="tx1"/>
              </a:solidFill>
              <a:sym typeface="+mn-ea"/>
            </a:endParaRPr>
          </a:p>
          <a:p>
            <a:pPr marL="742950" lvl="1" indent="-285750">
              <a:buFont typeface="Arial" panose="020B0604020202020204" pitchFamily="34" charset="0"/>
              <a:buChar char="•"/>
            </a:pPr>
            <a:r>
              <a:rPr lang="en-US" altLang="zh-CN" sz="1600" kern="1200" noProof="0" dirty="0">
                <a:ln>
                  <a:noFill/>
                </a:ln>
                <a:solidFill>
                  <a:schemeClr val="tx1"/>
                </a:solidFill>
                <a:effectLst/>
                <a:uLnTx/>
                <a:uFillTx/>
                <a:latin typeface="Times New Roman" panose="02020603050405020304" pitchFamily="16" charset="0"/>
                <a:ea typeface="MS Gothic" panose="020B0609070205080204" charset="-128"/>
                <a:cs typeface="+mn-cs"/>
                <a:sym typeface="+mn-ea"/>
              </a:rPr>
              <a:t>focusing on WLAN operator’s network in home scenario</a:t>
            </a:r>
          </a:p>
          <a:p>
            <a:pPr lvl="1">
              <a:buFont typeface="Arial" panose="020B0604020202020204" pitchFamily="34" charset="0"/>
              <a:buChar char="•"/>
            </a:pPr>
            <a:r>
              <a:rPr lang="en-US" altLang="zh-CN" sz="1600" kern="1200" noProof="0" dirty="0">
                <a:ln>
                  <a:noFill/>
                </a:ln>
                <a:solidFill>
                  <a:schemeClr val="tx1"/>
                </a:solidFill>
                <a:effectLst/>
                <a:uLnTx/>
                <a:uFillTx/>
                <a:latin typeface="Times New Roman" panose="02020603050405020304" pitchFamily="16" charset="0"/>
                <a:ea typeface="MS Gothic" panose="020B0609070205080204" charset="-128"/>
                <a:cs typeface="+mn-cs"/>
                <a:sym typeface="+mn-ea"/>
              </a:rPr>
              <a:t>the world’s first certification program focusing on performance and user experience for 11be networking devices</a:t>
            </a:r>
          </a:p>
          <a:p>
            <a:pPr lvl="1">
              <a:buFont typeface="Arial" panose="020B0604020202020204" pitchFamily="34" charset="0"/>
              <a:buChar char="•"/>
            </a:pPr>
            <a:r>
              <a:rPr lang="en-US" altLang="zh-CN" sz="1600" dirty="0">
                <a:solidFill>
                  <a:schemeClr val="tx1"/>
                </a:solidFill>
                <a:sym typeface="+mn-ea"/>
              </a:rPr>
              <a:t>CMCC has adopted this certification as pre-requisite for WLAN devices </a:t>
            </a:r>
            <a:r>
              <a:rPr lang="en-US" altLang="zh-CN" sz="1600" kern="1200" noProof="0" dirty="0">
                <a:ln>
                  <a:noFill/>
                </a:ln>
                <a:solidFill>
                  <a:schemeClr val="tx1"/>
                </a:solidFill>
                <a:effectLst/>
                <a:uLnTx/>
                <a:uFillTx/>
                <a:latin typeface="Times New Roman" panose="02020603050405020304" pitchFamily="16" charset="0"/>
                <a:ea typeface="MS Gothic" panose="020B0609070205080204" charset="-128"/>
                <a:cs typeface="+mn-cs"/>
                <a:sym typeface="+mn-ea"/>
              </a:rPr>
              <a:t>procurement</a:t>
            </a:r>
            <a:endParaRPr lang="en-US" altLang="zh-CN" sz="1600" dirty="0">
              <a:solidFill>
                <a:schemeClr val="tx1"/>
              </a:solidFill>
              <a:sym typeface="+mn-ea"/>
            </a:endParaRPr>
          </a:p>
          <a:p>
            <a:pPr lvl="1">
              <a:buFont typeface="Arial" panose="020B0604020202020204" pitchFamily="34" charset="0"/>
              <a:buChar char="•"/>
            </a:pPr>
            <a:endParaRPr lang="en-US" altLang="zh-CN" sz="1400" dirty="0">
              <a:solidFill>
                <a:schemeClr val="tx1"/>
              </a:solidFill>
            </a:endParaRPr>
          </a:p>
          <a:p>
            <a:pPr marL="342900" lvl="0" indent="-342900">
              <a:buFont typeface="Arial" panose="020B0604020202020204" pitchFamily="34" charset="0"/>
              <a:buChar char="•"/>
            </a:pPr>
            <a:r>
              <a:rPr lang="en-US" altLang="zh-CN" sz="1600" dirty="0">
                <a:solidFill>
                  <a:schemeClr val="tx1"/>
                </a:solidFill>
                <a:sym typeface="+mn-ea"/>
              </a:rPr>
              <a:t>Certification Program for </a:t>
            </a:r>
            <a:r>
              <a:rPr lang="en-US" altLang="zh-CN" sz="1600" dirty="0">
                <a:solidFill>
                  <a:schemeClr val="tx1"/>
                </a:solidFill>
              </a:rPr>
              <a:t>Campus Office WLAN Performance; The Cert. b</a:t>
            </a:r>
            <a:r>
              <a:rPr lang="en-US" altLang="zh-CN" sz="1600" dirty="0">
                <a:solidFill>
                  <a:schemeClr val="tx1"/>
                </a:solidFill>
                <a:sym typeface="+mn-ea"/>
              </a:rPr>
              <a:t>ased on IEEE 802.11ax launched in 2023, and the Cert. based on IEEE 802.11be launched in 2024</a:t>
            </a:r>
            <a:endParaRPr lang="en-US" altLang="zh-CN" sz="1600" dirty="0">
              <a:solidFill>
                <a:schemeClr val="tx1"/>
              </a:solidFill>
            </a:endParaRPr>
          </a:p>
          <a:p>
            <a:pPr lvl="1">
              <a:buFont typeface="Arial" panose="020B0604020202020204" pitchFamily="34" charset="0"/>
              <a:buChar char="•"/>
            </a:pPr>
            <a:r>
              <a:rPr lang="en-US" altLang="zh-CN" sz="1600" dirty="0">
                <a:solidFill>
                  <a:schemeClr val="tx1"/>
                </a:solidFill>
              </a:rPr>
              <a:t>focusing on the performance and experience of WLAN in campus office scenarios</a:t>
            </a:r>
          </a:p>
          <a:p>
            <a:pPr lvl="1">
              <a:buFont typeface="Arial" panose="020B0604020202020204" pitchFamily="34" charset="0"/>
              <a:buChar char="•"/>
            </a:pPr>
            <a:r>
              <a:rPr lang="en-US" altLang="zh-CN" sz="1600" dirty="0">
                <a:solidFill>
                  <a:schemeClr val="tx1"/>
                </a:solidFill>
              </a:rPr>
              <a:t>As of now, a total of 4 products have obtained certificates. </a:t>
            </a:r>
          </a:p>
          <a:p>
            <a:pPr marL="457200" lvl="1" indent="0">
              <a:buFont typeface="Arial" panose="020B0604020202020204" pitchFamily="34" charset="0"/>
              <a:buNone/>
            </a:pPr>
            <a:endParaRPr lang="en-US" altLang="zh-CN" sz="1600" dirty="0">
              <a:solidFill>
                <a:schemeClr val="tx1"/>
              </a:solidFill>
            </a:endParaRPr>
          </a:p>
          <a:p>
            <a:pPr marL="342900" lvl="0" indent="-342900">
              <a:buFont typeface="Arial" panose="020B0604020202020204" pitchFamily="34" charset="0"/>
              <a:buChar char="•"/>
            </a:pPr>
            <a:r>
              <a:rPr lang="en-US" altLang="zh-CN" sz="1600" dirty="0">
                <a:solidFill>
                  <a:schemeClr val="tx1"/>
                </a:solidFill>
                <a:sym typeface="+mn-ea"/>
              </a:rPr>
              <a:t>Certification Program for </a:t>
            </a:r>
            <a:r>
              <a:rPr lang="en-US" altLang="zh-CN" sz="1600" dirty="0">
                <a:solidFill>
                  <a:schemeClr val="tx1"/>
                </a:solidFill>
              </a:rPr>
              <a:t>WLAN Single-Device Performance and Experience in Home Scenarios; The Cert. based on IEEE 802.11ax launched in 2023, and the Cert. b</a:t>
            </a:r>
            <a:r>
              <a:rPr lang="en-US" altLang="zh-CN" sz="1600" dirty="0">
                <a:solidFill>
                  <a:schemeClr val="tx1"/>
                </a:solidFill>
                <a:sym typeface="+mn-ea"/>
              </a:rPr>
              <a:t>ased on IEEE 802.11be launched in 2024</a:t>
            </a:r>
          </a:p>
          <a:p>
            <a:pPr marL="742950" lvl="1" indent="-285750">
              <a:buFont typeface="Arial" panose="020B0604020202020204" pitchFamily="34" charset="0"/>
              <a:buChar char="•"/>
            </a:pPr>
            <a:r>
              <a:rPr lang="en-US" altLang="zh-CN" sz="1600" dirty="0">
                <a:solidFill>
                  <a:schemeClr val="tx1"/>
                </a:solidFill>
              </a:rPr>
              <a:t>focusing on the performance and experience of WLAN in home single-device scenarios</a:t>
            </a:r>
          </a:p>
          <a:p>
            <a:pPr lvl="1">
              <a:buFont typeface="Arial" panose="020B0604020202020204" pitchFamily="34" charset="0"/>
              <a:buChar char="•"/>
            </a:pPr>
            <a:r>
              <a:rPr lang="en-US" altLang="zh-CN" sz="1600" dirty="0">
                <a:solidFill>
                  <a:schemeClr val="tx1"/>
                </a:solidFill>
              </a:rPr>
              <a:t>As of now, a total of 4 products have obtained certificates.</a:t>
            </a:r>
          </a:p>
        </p:txBody>
      </p:sp>
      <p:sp>
        <p:nvSpPr>
          <p:cNvPr id="2" name="Footer Placeholder 1">
            <a:extLst>
              <a:ext uri="{FF2B5EF4-FFF2-40B4-BE49-F238E27FC236}">
                <a16:creationId xmlns:a16="http://schemas.microsoft.com/office/drawing/2014/main" id="{08249ED6-907D-46FE-B11A-F535E285C99B}"/>
              </a:ext>
            </a:extLst>
          </p:cNvPr>
          <p:cNvSpPr>
            <a:spLocks noGrp="1"/>
          </p:cNvSpPr>
          <p:nvPr>
            <p:ph type="ftr" idx="14"/>
          </p:nvPr>
        </p:nvSpPr>
        <p:spPr/>
        <p:txBody>
          <a:bodyPr/>
          <a:lstStyle/>
          <a:p>
            <a:r>
              <a:rPr lang="en-GB"/>
              <a:t>Bo Sun, Sanechips</a:t>
            </a:r>
            <a:endParaRPr lang="en-GB" dirty="0"/>
          </a:p>
        </p:txBody>
      </p:sp>
      <p:sp>
        <p:nvSpPr>
          <p:cNvPr id="7" name="Slide Number Placeholder 6">
            <a:extLst>
              <a:ext uri="{FF2B5EF4-FFF2-40B4-BE49-F238E27FC236}">
                <a16:creationId xmlns:a16="http://schemas.microsoft.com/office/drawing/2014/main" id="{A3D0A84E-B2B5-4F2D-BD67-23FA1450270A}"/>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8" name="Date Placeholder 7">
            <a:extLst>
              <a:ext uri="{FF2B5EF4-FFF2-40B4-BE49-F238E27FC236}">
                <a16:creationId xmlns:a16="http://schemas.microsoft.com/office/drawing/2014/main" id="{0132DD1F-9CF1-4800-B9B9-F576BCC572A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8124730"/>
      </p:ext>
    </p:extLst>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Further information</a:t>
            </a:r>
            <a:endParaRPr lang="en-GB" dirty="0"/>
          </a:p>
        </p:txBody>
      </p:sp>
      <p:sp>
        <p:nvSpPr>
          <p:cNvPr id="2" name="Content Placeholder 1"/>
          <p:cNvSpPr>
            <a:spLocks noGrp="1"/>
          </p:cNvSpPr>
          <p:nvPr>
            <p:ph idx="1"/>
          </p:nvPr>
        </p:nvSpPr>
        <p:spPr>
          <a:xfrm>
            <a:off x="838200" y="1830390"/>
            <a:ext cx="10744200" cy="4494210"/>
          </a:xfrm>
        </p:spPr>
        <p:txBody>
          <a:bodyPr>
            <a:normAutofit fontScale="92500" lnSpcReduction="20000"/>
          </a:bodyPr>
          <a:lstStyle/>
          <a:p>
            <a:pPr>
              <a:lnSpc>
                <a:spcPct val="120000"/>
              </a:lnSpc>
              <a:spcBef>
                <a:spcPts val="0"/>
              </a:spcBef>
              <a:spcAft>
                <a:spcPts val="600"/>
              </a:spcAft>
              <a:buFont typeface="Arial" panose="020B0604020202020204" pitchFamily="34" charset="0"/>
              <a:buChar char="•"/>
            </a:pPr>
            <a:r>
              <a:rPr lang="en-US" altLang="zh-CN" b="0" dirty="0"/>
              <a:t>The WAA TCS Plenary Session Plan</a:t>
            </a:r>
          </a:p>
          <a:p>
            <a:pPr lvl="1">
              <a:lnSpc>
                <a:spcPct val="120000"/>
              </a:lnSpc>
              <a:spcBef>
                <a:spcPts val="0"/>
              </a:spcBef>
              <a:spcAft>
                <a:spcPts val="600"/>
              </a:spcAft>
              <a:buFont typeface="Arial" panose="020B0604020202020204" pitchFamily="34" charset="0"/>
              <a:buChar char="•"/>
            </a:pPr>
            <a:r>
              <a:rPr lang="en-US" altLang="zh-CN" b="0" dirty="0"/>
              <a:t>The 6th WAA TCS Plenary Session, October 2025; </a:t>
            </a:r>
            <a:r>
              <a:rPr lang="en-US" altLang="zh-CN" dirty="0"/>
              <a:t>China</a:t>
            </a:r>
            <a:r>
              <a:rPr lang="en-US" altLang="zh-CN" b="0" dirty="0"/>
              <a:t> </a:t>
            </a:r>
          </a:p>
          <a:p>
            <a:pPr lvl="1">
              <a:lnSpc>
                <a:spcPct val="120000"/>
              </a:lnSpc>
              <a:spcBef>
                <a:spcPts val="0"/>
              </a:spcBef>
              <a:spcAft>
                <a:spcPts val="600"/>
              </a:spcAft>
              <a:buFont typeface="Arial" panose="020B0604020202020204" pitchFamily="34" charset="0"/>
              <a:buChar char="•"/>
            </a:pPr>
            <a:r>
              <a:rPr lang="en-US" altLang="zh-CN" b="0" dirty="0"/>
              <a:t>The 7th WAA TCS Plenary Session, April 2026; Thailand/Malaysia.</a:t>
            </a:r>
            <a:endParaRPr lang="zh-CN" altLang="en-US" dirty="0"/>
          </a:p>
          <a:p>
            <a:pPr>
              <a:lnSpc>
                <a:spcPct val="120000"/>
              </a:lnSpc>
              <a:spcBef>
                <a:spcPts val="0"/>
              </a:spcBef>
              <a:spcAft>
                <a:spcPts val="600"/>
              </a:spcAft>
              <a:buFont typeface="Arial" panose="020B0604020202020204" pitchFamily="34" charset="0"/>
              <a:buChar char="•"/>
            </a:pPr>
            <a:r>
              <a:rPr lang="en-US" altLang="zh-CN" b="0" dirty="0"/>
              <a:t>The WAA will host the 2026 WLAN Global Industry Forum in Barcelona, Spain, in Mar 2026.</a:t>
            </a:r>
          </a:p>
          <a:p>
            <a:pPr>
              <a:lnSpc>
                <a:spcPct val="120000"/>
              </a:lnSpc>
              <a:spcBef>
                <a:spcPts val="0"/>
              </a:spcBef>
              <a:spcAft>
                <a:spcPts val="600"/>
              </a:spcAft>
              <a:buFont typeface="Arial" panose="020B0604020202020204" pitchFamily="34" charset="0"/>
              <a:buChar char="•"/>
            </a:pPr>
            <a:r>
              <a:rPr lang="en-US" altLang="zh-CN" b="0" dirty="0">
                <a:solidFill>
                  <a:schemeClr val="tx1"/>
                </a:solidFill>
              </a:rPr>
              <a:t>The Consumer Electronics Innovation Congress (CEIC) will be held in Shenzhen</a:t>
            </a:r>
            <a:r>
              <a:rPr lang="zh-CN" altLang="en-US" b="0" dirty="0">
                <a:solidFill>
                  <a:schemeClr val="tx1"/>
                </a:solidFill>
              </a:rPr>
              <a:t>，</a:t>
            </a:r>
            <a:r>
              <a:rPr lang="en-US" altLang="zh-CN" b="0" dirty="0">
                <a:solidFill>
                  <a:schemeClr val="tx1"/>
                </a:solidFill>
              </a:rPr>
              <a:t>China on November 6-8, 2025, co-hosted by WAA. </a:t>
            </a:r>
          </a:p>
          <a:p>
            <a:pPr lvl="1">
              <a:lnSpc>
                <a:spcPct val="120000"/>
              </a:lnSpc>
              <a:spcBef>
                <a:spcPts val="0"/>
              </a:spcBef>
              <a:spcAft>
                <a:spcPts val="600"/>
              </a:spcAft>
              <a:buFont typeface="Arial" panose="020B0604020202020204" pitchFamily="34" charset="0"/>
              <a:buChar char="•"/>
            </a:pPr>
            <a:r>
              <a:rPr lang="en-US" altLang="zh-CN" dirty="0">
                <a:solidFill>
                  <a:schemeClr val="tx1"/>
                </a:solidFill>
              </a:rPr>
              <a:t>WAA will host in-parallel forums</a:t>
            </a:r>
            <a:r>
              <a:rPr lang="en-US" altLang="zh-CN" b="0" dirty="0">
                <a:solidFill>
                  <a:schemeClr val="tx1"/>
                </a:solidFill>
              </a:rPr>
              <a:t>, e.g. the Testing &amp; Certification Forum (tentative name) and the Short-Range Wireless Communication Forum (tentative name).</a:t>
            </a:r>
          </a:p>
          <a:p>
            <a:pPr>
              <a:buFont typeface="Arial" panose="020B0604020202020204" pitchFamily="34" charset="0"/>
              <a:buChar char="•"/>
            </a:pPr>
            <a:endParaRPr lang="en-US" dirty="0">
              <a:solidFill>
                <a:srgbClr val="FF0000"/>
              </a:solidFill>
            </a:endParaRPr>
          </a:p>
          <a:p>
            <a:pPr>
              <a:buFont typeface="Arial" panose="020B0604020202020204" pitchFamily="34" charset="0"/>
              <a:buChar char="•"/>
            </a:pPr>
            <a:endParaRPr dirty="0">
              <a:solidFill>
                <a:srgbClr val="FF0000"/>
              </a:solidFill>
            </a:endParaRPr>
          </a:p>
          <a:p>
            <a:pPr>
              <a:buFont typeface="Arial" panose="020B0604020202020204" pitchFamily="34" charset="0"/>
              <a:buChar char="•"/>
            </a:pPr>
            <a:r>
              <a:rPr lang="en-US" dirty="0">
                <a:solidFill>
                  <a:schemeClr val="tx1"/>
                </a:solidFill>
              </a:rPr>
              <a:t>Find more information at https://www.waa-alliance.org/</a:t>
            </a:r>
            <a:endParaRPr lang="en-GB" dirty="0"/>
          </a:p>
        </p:txBody>
      </p:sp>
      <p:sp>
        <p:nvSpPr>
          <p:cNvPr id="6" name="Footer Placeholder 5">
            <a:extLst>
              <a:ext uri="{FF2B5EF4-FFF2-40B4-BE49-F238E27FC236}">
                <a16:creationId xmlns:a16="http://schemas.microsoft.com/office/drawing/2014/main" id="{1E97AB49-5D47-41B9-ACD4-1E1EA5825BF6}"/>
              </a:ext>
            </a:extLst>
          </p:cNvPr>
          <p:cNvSpPr>
            <a:spLocks noGrp="1"/>
          </p:cNvSpPr>
          <p:nvPr>
            <p:ph type="ftr" idx="14"/>
          </p:nvPr>
        </p:nvSpPr>
        <p:spPr/>
        <p:txBody>
          <a:bodyPr/>
          <a:lstStyle/>
          <a:p>
            <a:r>
              <a:rPr lang="en-GB"/>
              <a:t>Bo Sun, Sanechips</a:t>
            </a:r>
            <a:endParaRPr lang="en-GB" dirty="0"/>
          </a:p>
        </p:txBody>
      </p:sp>
      <p:sp>
        <p:nvSpPr>
          <p:cNvPr id="7" name="Slide Number Placeholder 6">
            <a:extLst>
              <a:ext uri="{FF2B5EF4-FFF2-40B4-BE49-F238E27FC236}">
                <a16:creationId xmlns:a16="http://schemas.microsoft.com/office/drawing/2014/main" id="{9E7E7B6F-708A-4B17-8400-702CCD21B5F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8" name="Date Placeholder 7">
            <a:extLst>
              <a:ext uri="{FF2B5EF4-FFF2-40B4-BE49-F238E27FC236}">
                <a16:creationId xmlns:a16="http://schemas.microsoft.com/office/drawing/2014/main" id="{88E74E85-4177-4A22-BE17-FDD86C06AE0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765634103"/>
      </p:ext>
    </p:extLst>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a:t>
            </a:r>
            <a:r>
              <a:rPr lang="tr-TR" i="0" dirty="0" err="1">
                <a:solidFill>
                  <a:srgbClr val="000000"/>
                </a:solidFill>
                <a:effectLst/>
              </a:rPr>
              <a:t>July</a:t>
            </a:r>
            <a:r>
              <a:rPr lang="tr-TR" i="0" dirty="0">
                <a:solidFill>
                  <a:srgbClr val="000000"/>
                </a:solidFill>
                <a:effectLst/>
              </a:rPr>
              <a:t> </a:t>
            </a:r>
            <a:r>
              <a:rPr lang="en-US" i="0" dirty="0">
                <a:solidFill>
                  <a:srgbClr val="000000"/>
                </a:solidFill>
                <a:effectLst/>
              </a:rPr>
              <a:t>2025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a:t>
            </a:r>
            <a:r>
              <a:rPr lang="tr-TR" sz="2000" b="0" dirty="0"/>
              <a:t>7</a:t>
            </a:r>
            <a:r>
              <a:rPr lang="en-GB" sz="2000" b="0" dirty="0"/>
              <a:t>-</a:t>
            </a:r>
            <a:r>
              <a:rPr lang="tr-TR" sz="2000" b="0" dirty="0"/>
              <a:t>30</a:t>
            </a:r>
            <a:endParaRPr lang="en-GB" sz="2000" b="0"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756111303"/>
              </p:ext>
            </p:extLst>
          </p:nvPr>
        </p:nvGraphicFramePr>
        <p:xfrm>
          <a:off x="482600" y="2667969"/>
          <a:ext cx="10896600" cy="3355269"/>
        </p:xfrm>
        <a:graphic>
          <a:graphicData uri="http://schemas.openxmlformats.org/presentationml/2006/ole">
            <mc:AlternateContent xmlns:mc="http://schemas.openxmlformats.org/markup-compatibility/2006">
              <mc:Choice xmlns:v="urn:schemas-microsoft-com:vml" Requires="v">
                <p:oleObj spid="_x0000_s7170" name="Document" r:id="rId4" imgW="8250056" imgH="2546213" progId="Word.Document.8">
                  <p:embed/>
                </p:oleObj>
              </mc:Choice>
              <mc:Fallback>
                <p:oleObj name="Document" r:id="rId4" imgW="8250056" imgH="2546213"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5"/>
                      <a:srcRect/>
                      <a:stretch>
                        <a:fillRect/>
                      </a:stretch>
                    </p:blipFill>
                    <p:spPr bwMode="auto">
                      <a:xfrm>
                        <a:off x="482600" y="2667969"/>
                        <a:ext cx="10896600" cy="3355269"/>
                      </a:xfrm>
                      <a:prstGeom prst="rect">
                        <a:avLst/>
                      </a:prstGeom>
                      <a:noFill/>
                    </p:spPr>
                  </p:pic>
                </p:oleObj>
              </mc:Fallback>
            </mc:AlternateContent>
          </a:graphicData>
        </a:graphic>
      </p:graphicFrame>
      <p:sp>
        <p:nvSpPr>
          <p:cNvPr id="3" name="Footer Placeholder 2">
            <a:extLst>
              <a:ext uri="{FF2B5EF4-FFF2-40B4-BE49-F238E27FC236}">
                <a16:creationId xmlns:a16="http://schemas.microsoft.com/office/drawing/2014/main" id="{8FE992B7-C565-4A7F-8468-F49A28E7F36C}"/>
              </a:ext>
            </a:extLst>
          </p:cNvPr>
          <p:cNvSpPr>
            <a:spLocks noGrp="1"/>
          </p:cNvSpPr>
          <p:nvPr>
            <p:ph type="ftr" idx="11"/>
          </p:nvPr>
        </p:nvSpPr>
        <p:spPr/>
        <p:txBody>
          <a:bodyPr/>
          <a:lstStyle/>
          <a:p>
            <a:r>
              <a:rPr lang="en-GB"/>
              <a:t>Tuncer Baykas, Ofinno</a:t>
            </a:r>
          </a:p>
        </p:txBody>
      </p:sp>
      <p:sp>
        <p:nvSpPr>
          <p:cNvPr id="4" name="Slide Number Placeholder 3">
            <a:extLst>
              <a:ext uri="{FF2B5EF4-FFF2-40B4-BE49-F238E27FC236}">
                <a16:creationId xmlns:a16="http://schemas.microsoft.com/office/drawing/2014/main" id="{F3CE9A57-6736-40AC-9B43-491C2C924C4A}"/>
              </a:ext>
            </a:extLst>
          </p:cNvPr>
          <p:cNvSpPr>
            <a:spLocks noGrp="1"/>
          </p:cNvSpPr>
          <p:nvPr>
            <p:ph type="sldNum" idx="12"/>
          </p:nvPr>
        </p:nvSpPr>
        <p:spPr/>
        <p:txBody>
          <a:bodyPr/>
          <a:lstStyle/>
          <a:p>
            <a:r>
              <a:rPr lang="en-GB"/>
              <a:t>Slide </a:t>
            </a:r>
            <a:fld id="{DE40C9FC-4879-4F20-9ECA-A574A90476B7}" type="slidenum">
              <a:rPr lang="en-GB" smtClean="0"/>
              <a:pPr/>
              <a:t>66</a:t>
            </a:fld>
            <a:endParaRPr lang="en-GB"/>
          </a:p>
        </p:txBody>
      </p:sp>
      <p:sp>
        <p:nvSpPr>
          <p:cNvPr id="5" name="Date Placeholder 4">
            <a:extLst>
              <a:ext uri="{FF2B5EF4-FFF2-40B4-BE49-F238E27FC236}">
                <a16:creationId xmlns:a16="http://schemas.microsoft.com/office/drawing/2014/main" id="{6C8D36D7-FBF5-4382-9927-C1213DB67EAF}"/>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31755201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Monday PM</a:t>
            </a:r>
            <a:r>
              <a:rPr lang="tr-TR" b="0" dirty="0">
                <a:solidFill>
                  <a:schemeClr val="tx1"/>
                </a:solidFill>
                <a:latin typeface="+mj-lt"/>
              </a:rPr>
              <a:t>2</a:t>
            </a:r>
            <a:r>
              <a:rPr lang="en-US" b="0" dirty="0">
                <a:solidFill>
                  <a:schemeClr val="tx1"/>
                </a:solidFill>
                <a:latin typeface="+mj-lt"/>
              </a:rPr>
              <a:t> and Thursday PM3 (</a:t>
            </a:r>
            <a:r>
              <a:rPr lang="tr-TR" b="0" dirty="0">
                <a:solidFill>
                  <a:schemeClr val="tx1"/>
                </a:solidFill>
                <a:latin typeface="+mj-lt"/>
              </a:rPr>
              <a:t>7</a:t>
            </a:r>
            <a:r>
              <a:rPr lang="en-US" b="0" dirty="0">
                <a:solidFill>
                  <a:schemeClr val="tx1"/>
                </a:solidFill>
                <a:latin typeface="+mj-lt"/>
              </a:rPr>
              <a:t>:30 PM). </a:t>
            </a:r>
          </a:p>
          <a:p>
            <a:pPr marL="0">
              <a:buFont typeface="Arial" panose="020B0604020202020204" pitchFamily="34" charset="0"/>
              <a:buChar char="•"/>
            </a:pPr>
            <a:endParaRPr lang="en-US" b="0" i="0" dirty="0">
              <a:solidFill>
                <a:schemeClr val="tx1"/>
              </a:solidFill>
              <a:effectLst/>
              <a:latin typeface="+mj-lt"/>
            </a:endParaRPr>
          </a:p>
          <a:p>
            <a:pPr marL="0" indent="0"/>
            <a:br>
              <a:rPr lang="en-US" b="1" i="0" dirty="0">
                <a:solidFill>
                  <a:srgbClr val="006699"/>
                </a:solidFill>
                <a:effectLst/>
                <a:latin typeface="+mj-lt"/>
              </a:rPr>
            </a:br>
            <a:endParaRPr lang="en-US" dirty="0">
              <a:latin typeface="+mj-lt"/>
            </a:endParaRPr>
          </a:p>
        </p:txBody>
      </p:sp>
      <p:graphicFrame>
        <p:nvGraphicFramePr>
          <p:cNvPr id="7" name="Table 7">
            <a:extLst>
              <a:ext uri="{FF2B5EF4-FFF2-40B4-BE49-F238E27FC236}">
                <a16:creationId xmlns:a16="http://schemas.microsoft.com/office/drawing/2014/main" id="{33FD431F-2698-6EFD-037F-D426BCC76382}"/>
              </a:ext>
            </a:extLst>
          </p:cNvPr>
          <p:cNvGraphicFramePr>
            <a:graphicFrameLocks/>
          </p:cNvGraphicFramePr>
          <p:nvPr>
            <p:extLst>
              <p:ext uri="{D42A27DB-BD31-4B8C-83A1-F6EECF244321}">
                <p14:modId xmlns:p14="http://schemas.microsoft.com/office/powerpoint/2010/main" val="3683242308"/>
              </p:ext>
            </p:extLst>
          </p:nvPr>
        </p:nvGraphicFramePr>
        <p:xfrm>
          <a:off x="2180432" y="364871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a:latin typeface="Calibri" panose="020F0502020204030204" pitchFamily="34" charset="0"/>
                          <a:cs typeface="Calibri" panose="020F0502020204030204" pitchFamily="34" charset="0"/>
                        </a:rPr>
                        <a:t>Self</a:t>
                      </a:r>
                      <a:r>
                        <a:rPr lang="en-US" sz="200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69687732"/>
                  </a:ext>
                </a:extLst>
              </a:tr>
            </a:tbl>
          </a:graphicData>
        </a:graphic>
      </p:graphicFrame>
      <p:sp>
        <p:nvSpPr>
          <p:cNvPr id="3" name="Footer Placeholder 2">
            <a:extLst>
              <a:ext uri="{FF2B5EF4-FFF2-40B4-BE49-F238E27FC236}">
                <a16:creationId xmlns:a16="http://schemas.microsoft.com/office/drawing/2014/main" id="{5C64FA66-9B6D-447D-8362-3048049F9049}"/>
              </a:ext>
            </a:extLst>
          </p:cNvPr>
          <p:cNvSpPr>
            <a:spLocks noGrp="1"/>
          </p:cNvSpPr>
          <p:nvPr>
            <p:ph type="ftr" idx="14"/>
          </p:nvPr>
        </p:nvSpPr>
        <p:spPr/>
        <p:txBody>
          <a:bodyPr/>
          <a:lstStyle/>
          <a:p>
            <a:r>
              <a:rPr lang="en-GB"/>
              <a:t>Tuncer Baykas, Ofinno</a:t>
            </a:r>
            <a:endParaRPr lang="en-GB" dirty="0"/>
          </a:p>
        </p:txBody>
      </p:sp>
      <p:sp>
        <p:nvSpPr>
          <p:cNvPr id="8" name="Slide Number Placeholder 7">
            <a:extLst>
              <a:ext uri="{FF2B5EF4-FFF2-40B4-BE49-F238E27FC236}">
                <a16:creationId xmlns:a16="http://schemas.microsoft.com/office/drawing/2014/main" id="{44CBAC29-7449-4A1C-98E7-B2EE46B37960}"/>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9" name="Date Placeholder 8">
            <a:extLst>
              <a:ext uri="{FF2B5EF4-FFF2-40B4-BE49-F238E27FC236}">
                <a16:creationId xmlns:a16="http://schemas.microsoft.com/office/drawing/2014/main" id="{18C3DD37-C19D-475B-9FA1-B6484092BE0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0372014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a:t>
            </a:r>
            <a:r>
              <a:rPr lang="tr-TR" sz="3200" dirty="0"/>
              <a:t> </a:t>
            </a:r>
            <a:r>
              <a:rPr lang="tr-TR" sz="3200" dirty="0" err="1"/>
              <a:t>Letter</a:t>
            </a:r>
            <a:r>
              <a:rPr lang="tr-TR" sz="3200" dirty="0"/>
              <a:t> </a:t>
            </a:r>
            <a:r>
              <a:rPr lang="tr-TR" sz="3200" dirty="0" err="1"/>
              <a:t>Ballots</a:t>
            </a:r>
            <a:endParaRPr lang="en-US" sz="3200" dirty="0"/>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1295400" y="1977606"/>
            <a:ext cx="10744200" cy="362892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kern="0" dirty="0" err="1">
                <a:solidFill>
                  <a:srgbClr val="222222"/>
                </a:solidFill>
                <a:highlight>
                  <a:srgbClr val="FFFFFF"/>
                </a:highlight>
                <a:latin typeface="+mj-lt"/>
              </a:rPr>
              <a:t>None</a:t>
            </a:r>
            <a:endParaRPr lang="es-ES" kern="0" dirty="0">
              <a:solidFill>
                <a:srgbClr val="222222"/>
              </a:solidFill>
              <a:highlight>
                <a:srgbClr val="FFFFFF"/>
              </a:highlight>
              <a:latin typeface="+mj-lt"/>
            </a:endParaRPr>
          </a:p>
        </p:txBody>
      </p:sp>
      <p:sp>
        <p:nvSpPr>
          <p:cNvPr id="2" name="Footer Placeholder 1">
            <a:extLst>
              <a:ext uri="{FF2B5EF4-FFF2-40B4-BE49-F238E27FC236}">
                <a16:creationId xmlns:a16="http://schemas.microsoft.com/office/drawing/2014/main" id="{E3D73830-AB05-4779-9209-288576609E21}"/>
              </a:ext>
            </a:extLst>
          </p:cNvPr>
          <p:cNvSpPr>
            <a:spLocks noGrp="1"/>
          </p:cNvSpPr>
          <p:nvPr>
            <p:ph type="ftr" idx="14"/>
          </p:nvPr>
        </p:nvSpPr>
        <p:spPr/>
        <p:txBody>
          <a:bodyPr/>
          <a:lstStyle/>
          <a:p>
            <a:r>
              <a:rPr lang="en-GB"/>
              <a:t>Tuncer Baykas, Ofinno</a:t>
            </a:r>
            <a:endParaRPr lang="en-GB" dirty="0"/>
          </a:p>
        </p:txBody>
      </p:sp>
      <p:sp>
        <p:nvSpPr>
          <p:cNvPr id="8" name="Slide Number Placeholder 7">
            <a:extLst>
              <a:ext uri="{FF2B5EF4-FFF2-40B4-BE49-F238E27FC236}">
                <a16:creationId xmlns:a16="http://schemas.microsoft.com/office/drawing/2014/main" id="{DE50C730-DD89-4BE4-8192-F8FB4BD2414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9" name="Date Placeholder 8">
            <a:extLst>
              <a:ext uri="{FF2B5EF4-FFF2-40B4-BE49-F238E27FC236}">
                <a16:creationId xmlns:a16="http://schemas.microsoft.com/office/drawing/2014/main" id="{7038CABF-2789-4D70-88B9-C1FF3FC5402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57445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BF75-58A4-B6C3-003E-D4B48225BFA9}"/>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3B44F09E-3A65-192F-6705-FFC035E3AF20}"/>
              </a:ext>
            </a:extLst>
          </p:cNvPr>
          <p:cNvSpPr>
            <a:spLocks noGrp="1"/>
          </p:cNvSpPr>
          <p:nvPr>
            <p:ph type="title"/>
          </p:nvPr>
        </p:nvSpPr>
        <p:spPr>
          <a:xfrm>
            <a:off x="743372" y="731522"/>
            <a:ext cx="10454909" cy="1136227"/>
          </a:xfrm>
        </p:spPr>
        <p:txBody>
          <a:bodyPr/>
          <a:lstStyle/>
          <a:p>
            <a:r>
              <a:rPr lang="tr-TR" dirty="0"/>
              <a:t>PAR/CSD </a:t>
            </a:r>
            <a:r>
              <a:rPr lang="tr-TR" dirty="0" err="1"/>
              <a:t>Review</a:t>
            </a:r>
            <a:endParaRPr lang="en-US" sz="3200" dirty="0"/>
          </a:p>
        </p:txBody>
      </p:sp>
      <p:sp>
        <p:nvSpPr>
          <p:cNvPr id="3" name="Content Placeholder 2">
            <a:extLst>
              <a:ext uri="{FF2B5EF4-FFF2-40B4-BE49-F238E27FC236}">
                <a16:creationId xmlns:a16="http://schemas.microsoft.com/office/drawing/2014/main" id="{BC912700-76E7-DDBE-DC2F-423CEDFB9696}"/>
              </a:ext>
            </a:extLst>
          </p:cNvPr>
          <p:cNvSpPr txBox="1">
            <a:spLocks/>
          </p:cNvSpPr>
          <p:nvPr/>
        </p:nvSpPr>
        <p:spPr bwMode="auto">
          <a:xfrm>
            <a:off x="1219200" y="1981960"/>
            <a:ext cx="10744200" cy="362892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kern="0" dirty="0">
                <a:solidFill>
                  <a:srgbClr val="222222"/>
                </a:solidFill>
                <a:highlight>
                  <a:srgbClr val="FFFFFF"/>
                </a:highlight>
                <a:latin typeface="+mj-lt"/>
              </a:rPr>
              <a:t>802.19 sent </a:t>
            </a:r>
            <a:r>
              <a:rPr lang="tr-TR" kern="0" dirty="0" err="1">
                <a:solidFill>
                  <a:srgbClr val="222222"/>
                </a:solidFill>
                <a:highlight>
                  <a:srgbClr val="FFFFFF"/>
                </a:highlight>
                <a:latin typeface="+mj-lt"/>
              </a:rPr>
              <a:t>comments</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to</a:t>
            </a:r>
            <a:r>
              <a:rPr lang="tr-TR" kern="0" dirty="0">
                <a:solidFill>
                  <a:srgbClr val="222222"/>
                </a:solidFill>
                <a:highlight>
                  <a:srgbClr val="FFFFFF"/>
                </a:highlight>
                <a:latin typeface="+mj-lt"/>
              </a:rPr>
              <a:t> 802.11 WG </a:t>
            </a:r>
            <a:r>
              <a:rPr lang="tr-TR" kern="0" dirty="0" err="1">
                <a:solidFill>
                  <a:srgbClr val="222222"/>
                </a:solidFill>
                <a:highlight>
                  <a:srgbClr val="FFFFFF"/>
                </a:highlight>
                <a:latin typeface="+mj-lt"/>
              </a:rPr>
              <a:t>about</a:t>
            </a:r>
            <a:r>
              <a:rPr lang="tr-TR" kern="0" dirty="0">
                <a:solidFill>
                  <a:srgbClr val="222222"/>
                </a:solidFill>
                <a:highlight>
                  <a:srgbClr val="FFFFFF"/>
                </a:highlight>
                <a:latin typeface="+mj-lt"/>
              </a:rPr>
              <a:t> 802.11bt PAR </a:t>
            </a:r>
            <a:r>
              <a:rPr lang="tr-TR" kern="0" dirty="0" err="1">
                <a:solidFill>
                  <a:srgbClr val="222222"/>
                </a:solidFill>
                <a:highlight>
                  <a:srgbClr val="FFFFFF"/>
                </a:highlight>
                <a:latin typeface="+mj-lt"/>
              </a:rPr>
              <a:t>and</a:t>
            </a:r>
            <a:r>
              <a:rPr lang="tr-TR" kern="0" dirty="0">
                <a:solidFill>
                  <a:srgbClr val="222222"/>
                </a:solidFill>
                <a:highlight>
                  <a:srgbClr val="FFFFFF"/>
                </a:highlight>
                <a:latin typeface="+mj-lt"/>
              </a:rPr>
              <a:t> CSD.</a:t>
            </a:r>
            <a:endParaRPr lang="es-ES" kern="0" dirty="0">
              <a:solidFill>
                <a:srgbClr val="222222"/>
              </a:solidFill>
              <a:highlight>
                <a:srgbClr val="FFFFFF"/>
              </a:highlight>
              <a:latin typeface="+mj-lt"/>
            </a:endParaRPr>
          </a:p>
        </p:txBody>
      </p:sp>
      <p:sp>
        <p:nvSpPr>
          <p:cNvPr id="2" name="Footer Placeholder 1">
            <a:extLst>
              <a:ext uri="{FF2B5EF4-FFF2-40B4-BE49-F238E27FC236}">
                <a16:creationId xmlns:a16="http://schemas.microsoft.com/office/drawing/2014/main" id="{8E84D301-0681-47CD-92CC-138B520A8CE2}"/>
              </a:ext>
            </a:extLst>
          </p:cNvPr>
          <p:cNvSpPr>
            <a:spLocks noGrp="1"/>
          </p:cNvSpPr>
          <p:nvPr>
            <p:ph type="ftr" idx="14"/>
          </p:nvPr>
        </p:nvSpPr>
        <p:spPr/>
        <p:txBody>
          <a:bodyPr/>
          <a:lstStyle/>
          <a:p>
            <a:r>
              <a:rPr lang="en-GB"/>
              <a:t>Tuncer Baykas, Ofinno</a:t>
            </a:r>
            <a:endParaRPr lang="en-GB" dirty="0"/>
          </a:p>
        </p:txBody>
      </p:sp>
      <p:sp>
        <p:nvSpPr>
          <p:cNvPr id="8" name="Slide Number Placeholder 7">
            <a:extLst>
              <a:ext uri="{FF2B5EF4-FFF2-40B4-BE49-F238E27FC236}">
                <a16:creationId xmlns:a16="http://schemas.microsoft.com/office/drawing/2014/main" id="{C13AB2DB-8952-499D-89E1-7C3D4BEEE9E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9" name="Date Placeholder 8">
            <a:extLst>
              <a:ext uri="{FF2B5EF4-FFF2-40B4-BE49-F238E27FC236}">
                <a16:creationId xmlns:a16="http://schemas.microsoft.com/office/drawing/2014/main" id="{9D72B606-5401-4283-9000-74ECCF7BF43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761665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618280991"/>
              </p:ext>
            </p:extLst>
          </p:nvPr>
        </p:nvGraphicFramePr>
        <p:xfrm>
          <a:off x="899753" y="1574250"/>
          <a:ext cx="10587567" cy="3947246"/>
        </p:xfrm>
        <a:graphic>
          <a:graphicData uri="http://schemas.openxmlformats.org/drawingml/2006/table">
            <a:tbl>
              <a:tblPr firstRow="1">
                <a:tableStyleId>{073A0DAA-6AF3-43AB-8588-CEC1D06C72B9}</a:tableStyleId>
              </a:tblPr>
              <a:tblGrid>
                <a:gridCol w="697833">
                  <a:extLst>
                    <a:ext uri="{9D8B030D-6E8A-4147-A177-3AD203B41FA5}">
                      <a16:colId xmlns:a16="http://schemas.microsoft.com/office/drawing/2014/main" val="4261970102"/>
                    </a:ext>
                  </a:extLst>
                </a:gridCol>
                <a:gridCol w="791861">
                  <a:extLst>
                    <a:ext uri="{9D8B030D-6E8A-4147-A177-3AD203B41FA5}">
                      <a16:colId xmlns:a16="http://schemas.microsoft.com/office/drawing/2014/main" val="78877518"/>
                    </a:ext>
                  </a:extLst>
                </a:gridCol>
                <a:gridCol w="485745">
                  <a:extLst>
                    <a:ext uri="{9D8B030D-6E8A-4147-A177-3AD203B41FA5}">
                      <a16:colId xmlns:a16="http://schemas.microsoft.com/office/drawing/2014/main" val="1625024730"/>
                    </a:ext>
                  </a:extLst>
                </a:gridCol>
                <a:gridCol w="485745">
                  <a:extLst>
                    <a:ext uri="{9D8B030D-6E8A-4147-A177-3AD203B41FA5}">
                      <a16:colId xmlns:a16="http://schemas.microsoft.com/office/drawing/2014/main" val="2198051875"/>
                    </a:ext>
                  </a:extLst>
                </a:gridCol>
                <a:gridCol w="485745">
                  <a:extLst>
                    <a:ext uri="{9D8B030D-6E8A-4147-A177-3AD203B41FA5}">
                      <a16:colId xmlns:a16="http://schemas.microsoft.com/office/drawing/2014/main" val="2849464904"/>
                    </a:ext>
                  </a:extLst>
                </a:gridCol>
                <a:gridCol w="485745">
                  <a:extLst>
                    <a:ext uri="{9D8B030D-6E8A-4147-A177-3AD203B41FA5}">
                      <a16:colId xmlns:a16="http://schemas.microsoft.com/office/drawing/2014/main" val="3784159027"/>
                    </a:ext>
                  </a:extLst>
                </a:gridCol>
                <a:gridCol w="439031">
                  <a:extLst>
                    <a:ext uri="{9D8B030D-6E8A-4147-A177-3AD203B41FA5}">
                      <a16:colId xmlns:a16="http://schemas.microsoft.com/office/drawing/2014/main" val="1499934070"/>
                    </a:ext>
                  </a:extLst>
                </a:gridCol>
                <a:gridCol w="496098">
                  <a:extLst>
                    <a:ext uri="{9D8B030D-6E8A-4147-A177-3AD203B41FA5}">
                      <a16:colId xmlns:a16="http://schemas.microsoft.com/office/drawing/2014/main" val="3923096383"/>
                    </a:ext>
                  </a:extLst>
                </a:gridCol>
                <a:gridCol w="496098">
                  <a:extLst>
                    <a:ext uri="{9D8B030D-6E8A-4147-A177-3AD203B41FA5}">
                      <a16:colId xmlns:a16="http://schemas.microsoft.com/office/drawing/2014/main" val="1031708747"/>
                    </a:ext>
                  </a:extLst>
                </a:gridCol>
                <a:gridCol w="496098">
                  <a:extLst>
                    <a:ext uri="{9D8B030D-6E8A-4147-A177-3AD203B41FA5}">
                      <a16:colId xmlns:a16="http://schemas.microsoft.com/office/drawing/2014/main" val="2437252008"/>
                    </a:ext>
                  </a:extLst>
                </a:gridCol>
                <a:gridCol w="1368373">
                  <a:extLst>
                    <a:ext uri="{9D8B030D-6E8A-4147-A177-3AD203B41FA5}">
                      <a16:colId xmlns:a16="http://schemas.microsoft.com/office/drawing/2014/main" val="309422106"/>
                    </a:ext>
                  </a:extLst>
                </a:gridCol>
                <a:gridCol w="636579">
                  <a:extLst>
                    <a:ext uri="{9D8B030D-6E8A-4147-A177-3AD203B41FA5}">
                      <a16:colId xmlns:a16="http://schemas.microsoft.com/office/drawing/2014/main" val="2746800865"/>
                    </a:ext>
                  </a:extLst>
                </a:gridCol>
                <a:gridCol w="1945036">
                  <a:extLst>
                    <a:ext uri="{9D8B030D-6E8A-4147-A177-3AD203B41FA5}">
                      <a16:colId xmlns:a16="http://schemas.microsoft.com/office/drawing/2014/main" val="664609411"/>
                    </a:ext>
                  </a:extLst>
                </a:gridCol>
                <a:gridCol w="1277580">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March 10,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a:t>
                      </a:r>
                      <a:r>
                        <a:rPr lang="en-US" sz="1200" dirty="0">
                          <a:solidFill>
                            <a:srgbClr val="C00000"/>
                          </a:solidFill>
                        </a:rPr>
                        <a:t>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r h="0">
                <a:tc>
                  <a:txBody>
                    <a:bodyPr/>
                    <a:lstStyle/>
                    <a:p>
                      <a:pPr algn="ctr"/>
                      <a:r>
                        <a:rPr lang="en-US" sz="1400" b="0" dirty="0">
                          <a:solidFill>
                            <a:schemeClr val="tx1"/>
                          </a:solidFill>
                          <a:latin typeface="+mn-lt"/>
                          <a:cs typeface="Arial" panose="020B0604020202020204" pitchFamily="34" charset="0"/>
                        </a:rPr>
                        <a:t>mf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Po-kai Huang, </a:t>
                      </a:r>
                      <a:r>
                        <a:rPr lang="en-US" sz="1200" dirty="0">
                          <a:solidFill>
                            <a:schemeClr val="tx1"/>
                          </a:solidFill>
                        </a:rPr>
                        <a:t>Edward Au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73615"/>
                  </a:ext>
                </a:extLst>
              </a:tr>
              <a:tr h="205252">
                <a:tc>
                  <a:txBody>
                    <a:bodyPr/>
                    <a:lstStyle/>
                    <a:p>
                      <a:pPr algn="ctr"/>
                      <a:r>
                        <a:rPr lang="en-US" sz="1400" b="0" dirty="0">
                          <a:solidFill>
                            <a:schemeClr val="tx1"/>
                          </a:solidFill>
                          <a:latin typeface="+mn-lt"/>
                          <a:cs typeface="Arial" panose="020B0604020202020204" pitchFamily="34" charset="0"/>
                        </a:rPr>
                        <a:t>bn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C0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b="0" dirty="0"/>
                        <a:t>Ross Jian Yu </a:t>
                      </a:r>
                      <a:endParaRPr lang="en-US" sz="12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16225"/>
                  </a:ext>
                </a:extLst>
              </a:tr>
              <a:tr h="2052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bp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C0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Yinan Qi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4624098"/>
                  </a:ext>
                </a:extLst>
              </a:tr>
            </a:tbl>
          </a:graphicData>
        </a:graphic>
      </p:graphicFrame>
      <p:sp>
        <p:nvSpPr>
          <p:cNvPr id="8" name="Text Box 231"/>
          <p:cNvSpPr txBox="1">
            <a:spLocks noChangeArrowheads="1"/>
          </p:cNvSpPr>
          <p:nvPr/>
        </p:nvSpPr>
        <p:spPr bwMode="auto">
          <a:xfrm>
            <a:off x="715826" y="1051030"/>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2025</a:t>
            </a:r>
            <a:endParaRPr lang="en-US" sz="1800" dirty="0">
              <a:solidFill>
                <a:srgbClr val="FF0000"/>
              </a:solidFill>
              <a:latin typeface="Arial" charset="0"/>
            </a:endParaRPr>
          </a:p>
        </p:txBody>
      </p:sp>
      <p:sp>
        <p:nvSpPr>
          <p:cNvPr id="9" name="Text Box 116"/>
          <p:cNvSpPr txBox="1">
            <a:spLocks noChangeArrowheads="1"/>
          </p:cNvSpPr>
          <p:nvPr/>
        </p:nvSpPr>
        <p:spPr bwMode="auto">
          <a:xfrm>
            <a:off x="899753" y="589365"/>
            <a:ext cx="2986447" cy="276999"/>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
        <p:nvSpPr>
          <p:cNvPr id="3" name="Footer Placeholder 2">
            <a:extLst>
              <a:ext uri="{FF2B5EF4-FFF2-40B4-BE49-F238E27FC236}">
                <a16:creationId xmlns:a16="http://schemas.microsoft.com/office/drawing/2014/main" id="{73F62B4E-9A25-4D3A-B02D-E22170735F41}"/>
              </a:ext>
            </a:extLst>
          </p:cNvPr>
          <p:cNvSpPr>
            <a:spLocks noGrp="1"/>
          </p:cNvSpPr>
          <p:nvPr>
            <p:ph type="ftr" idx="14"/>
          </p:nvPr>
        </p:nvSpPr>
        <p:spPr/>
        <p:txBody>
          <a:bodyPr/>
          <a:lstStyle/>
          <a:p>
            <a:r>
              <a:rPr lang="en-GB"/>
              <a:t>Emily Qi, Self</a:t>
            </a:r>
            <a:endParaRPr lang="en-GB" dirty="0"/>
          </a:p>
        </p:txBody>
      </p:sp>
      <p:sp>
        <p:nvSpPr>
          <p:cNvPr id="7" name="Slide Number Placeholder 6">
            <a:extLst>
              <a:ext uri="{FF2B5EF4-FFF2-40B4-BE49-F238E27FC236}">
                <a16:creationId xmlns:a16="http://schemas.microsoft.com/office/drawing/2014/main" id="{68A96DDA-25AC-461F-811A-153648AA325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1" name="Date Placeholder 10">
            <a:extLst>
              <a:ext uri="{FF2B5EF4-FFF2-40B4-BE49-F238E27FC236}">
                <a16:creationId xmlns:a16="http://schemas.microsoft.com/office/drawing/2014/main" id="{1F615A04-9342-4F65-AA25-210FD18B0E10}"/>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0544876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a:xfrm>
            <a:off x="871543" y="1524000"/>
            <a:ext cx="10634657" cy="4113213"/>
          </a:xfrm>
        </p:spPr>
        <p:txBody>
          <a:bodyPr/>
          <a:lstStyle/>
          <a:p>
            <a:r>
              <a:rPr lang="en-US" sz="2250" b="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250" b="0" dirty="0"/>
              <a:t>This amendment includes recommendations with respect to new devices, as well as compatibility with deployed legacy devices</a:t>
            </a:r>
            <a:r>
              <a:rPr lang="tr-TR" sz="2250" b="0" dirty="0"/>
              <a:t>.</a:t>
            </a:r>
          </a:p>
          <a:p>
            <a:endParaRPr lang="tr-TR" sz="2250" b="0" dirty="0"/>
          </a:p>
          <a:p>
            <a:endParaRPr lang="en-US" sz="2250" b="0" dirty="0"/>
          </a:p>
          <a:p>
            <a:endParaRPr lang="en-US" sz="2250" dirty="0"/>
          </a:p>
          <a:p>
            <a:r>
              <a:rPr lang="en-US" sz="2250" dirty="0"/>
              <a:t>	</a:t>
            </a:r>
          </a:p>
          <a:p>
            <a:endParaRPr lang="en-US" sz="2250" dirty="0"/>
          </a:p>
        </p:txBody>
      </p:sp>
      <p:sp>
        <p:nvSpPr>
          <p:cNvPr id="5" name="Footer Placeholder 4">
            <a:extLst>
              <a:ext uri="{FF2B5EF4-FFF2-40B4-BE49-F238E27FC236}">
                <a16:creationId xmlns:a16="http://schemas.microsoft.com/office/drawing/2014/main" id="{6EC3F984-6EA7-4AB3-A4FC-FD33A0585F38}"/>
              </a:ext>
            </a:extLst>
          </p:cNvPr>
          <p:cNvSpPr>
            <a:spLocks noGrp="1"/>
          </p:cNvSpPr>
          <p:nvPr>
            <p:ph type="ftr" idx="14"/>
          </p:nvPr>
        </p:nvSpPr>
        <p:spPr/>
        <p:txBody>
          <a:bodyPr/>
          <a:lstStyle/>
          <a:p>
            <a:r>
              <a:rPr lang="en-GB"/>
              <a:t>Tuncer Baykas, Ofinno</a:t>
            </a:r>
            <a:endParaRPr lang="en-GB" dirty="0"/>
          </a:p>
        </p:txBody>
      </p:sp>
      <p:sp>
        <p:nvSpPr>
          <p:cNvPr id="8" name="Slide Number Placeholder 7">
            <a:extLst>
              <a:ext uri="{FF2B5EF4-FFF2-40B4-BE49-F238E27FC236}">
                <a16:creationId xmlns:a16="http://schemas.microsoft.com/office/drawing/2014/main" id="{CDA67709-25E7-4B99-A3B5-6801755F1EA6}"/>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9" name="Date Placeholder 8">
            <a:extLst>
              <a:ext uri="{FF2B5EF4-FFF2-40B4-BE49-F238E27FC236}">
                <a16:creationId xmlns:a16="http://schemas.microsoft.com/office/drawing/2014/main" id="{BB4B88F2-0DD5-499D-B4E1-3EE5465AC87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2940086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07FF3F-4A5C-59B3-591A-6267908B5268}"/>
              </a:ext>
            </a:extLst>
          </p:cNvPr>
          <p:cNvSpPr>
            <a:spLocks noGrp="1"/>
          </p:cNvSpPr>
          <p:nvPr>
            <p:ph type="title"/>
          </p:nvPr>
        </p:nvSpPr>
        <p:spPr/>
        <p:txBody>
          <a:bodyPr/>
          <a:lstStyle/>
          <a:p>
            <a:r>
              <a:rPr lang="tr-TR" dirty="0" err="1"/>
              <a:t>Being</a:t>
            </a:r>
            <a:r>
              <a:rPr lang="tr-TR" dirty="0"/>
              <a:t> IEEE </a:t>
            </a:r>
            <a:r>
              <a:rPr lang="tr-TR" dirty="0" err="1"/>
              <a:t>Senior</a:t>
            </a:r>
            <a:r>
              <a:rPr lang="tr-TR" dirty="0"/>
              <a:t> </a:t>
            </a:r>
            <a:r>
              <a:rPr lang="tr-TR" dirty="0" err="1"/>
              <a:t>Member</a:t>
            </a:r>
            <a:endParaRPr lang="tr-TR" dirty="0"/>
          </a:p>
        </p:txBody>
      </p:sp>
      <p:sp>
        <p:nvSpPr>
          <p:cNvPr id="3" name="İçerik Yer Tutucusu 2">
            <a:extLst>
              <a:ext uri="{FF2B5EF4-FFF2-40B4-BE49-F238E27FC236}">
                <a16:creationId xmlns:a16="http://schemas.microsoft.com/office/drawing/2014/main" id="{B0E7324F-B815-9299-E29F-89ABD57717E8}"/>
              </a:ext>
            </a:extLst>
          </p:cNvPr>
          <p:cNvSpPr>
            <a:spLocks noGrp="1"/>
          </p:cNvSpPr>
          <p:nvPr>
            <p:ph idx="1"/>
          </p:nvPr>
        </p:nvSpPr>
        <p:spPr>
          <a:xfrm>
            <a:off x="929218" y="1600200"/>
            <a:ext cx="10361084" cy="4113213"/>
          </a:xfrm>
        </p:spPr>
        <p:txBody>
          <a:bodyPr/>
          <a:lstStyle/>
          <a:p>
            <a:pPr>
              <a:buFont typeface="Arial" panose="020B0604020202020204" pitchFamily="34" charset="0"/>
              <a:buChar char="•"/>
            </a:pPr>
            <a:r>
              <a:rPr lang="en-US" dirty="0"/>
              <a:t>Recognition: </a:t>
            </a:r>
            <a:r>
              <a:rPr lang="en-US" b="0" dirty="0"/>
              <a:t>The professional recognition of your peers for technical and professional excellence.</a:t>
            </a:r>
          </a:p>
          <a:p>
            <a:pPr>
              <a:buFont typeface="Arial" panose="020B0604020202020204" pitchFamily="34" charset="0"/>
              <a:buChar char="•"/>
            </a:pPr>
            <a:r>
              <a:rPr lang="en-US" dirty="0"/>
              <a:t>Letter of commendation: </a:t>
            </a:r>
            <a:r>
              <a:rPr lang="en-US" b="0" dirty="0"/>
              <a:t>A letter of commendation on the achievement of Senior member grade will be sent to your employer (upon request). </a:t>
            </a:r>
            <a:endParaRPr lang="tr-TR" b="0" dirty="0"/>
          </a:p>
          <a:p>
            <a:pPr>
              <a:buFont typeface="Arial" panose="020B0604020202020204" pitchFamily="34" charset="0"/>
              <a:buChar char="•"/>
            </a:pPr>
            <a:r>
              <a:rPr lang="en-US" dirty="0"/>
              <a:t>Complimentary Society Membership: </a:t>
            </a:r>
            <a:r>
              <a:rPr lang="en-US" b="0" dirty="0"/>
              <a:t>You may join one new IEEE Society for one year.</a:t>
            </a:r>
          </a:p>
          <a:p>
            <a:pPr>
              <a:buFont typeface="Arial" panose="020B0604020202020204" pitchFamily="34" charset="0"/>
              <a:buChar char="•"/>
            </a:pPr>
            <a:r>
              <a:rPr lang="en-US" dirty="0"/>
              <a:t>Senior Member plaque: </a:t>
            </a:r>
            <a:r>
              <a:rPr lang="en-US" b="0" dirty="0"/>
              <a:t>An engraved plaque you can proudly display to colleagues, clients, and employers. </a:t>
            </a:r>
            <a:endParaRPr lang="tr-TR" b="0" dirty="0"/>
          </a:p>
          <a:p>
            <a:pPr>
              <a:buFont typeface="Arial" panose="020B0604020202020204" pitchFamily="34" charset="0"/>
              <a:buChar char="•"/>
            </a:pPr>
            <a:endParaRPr lang="tr-TR" b="0" dirty="0"/>
          </a:p>
          <a:p>
            <a:r>
              <a:rPr lang="tr-TR" dirty="0" err="1"/>
              <a:t>For</a:t>
            </a:r>
            <a:r>
              <a:rPr lang="tr-TR" dirty="0"/>
              <a:t> </a:t>
            </a:r>
            <a:r>
              <a:rPr lang="tr-TR" dirty="0" err="1"/>
              <a:t>more</a:t>
            </a:r>
            <a:r>
              <a:rPr lang="tr-TR" dirty="0"/>
              <a:t> </a:t>
            </a:r>
            <a:r>
              <a:rPr lang="tr-TR" dirty="0" err="1"/>
              <a:t>information</a:t>
            </a:r>
            <a:r>
              <a:rPr lang="tr-TR" dirty="0"/>
              <a:t>: https://www.ieee.org/membership/senior/</a:t>
            </a:r>
          </a:p>
        </p:txBody>
      </p:sp>
      <p:sp>
        <p:nvSpPr>
          <p:cNvPr id="7" name="Footer Placeholder 6">
            <a:extLst>
              <a:ext uri="{FF2B5EF4-FFF2-40B4-BE49-F238E27FC236}">
                <a16:creationId xmlns:a16="http://schemas.microsoft.com/office/drawing/2014/main" id="{2C649387-F152-41AF-8360-8BE28F91BC42}"/>
              </a:ext>
            </a:extLst>
          </p:cNvPr>
          <p:cNvSpPr>
            <a:spLocks noGrp="1"/>
          </p:cNvSpPr>
          <p:nvPr>
            <p:ph type="ftr" idx="14"/>
          </p:nvPr>
        </p:nvSpPr>
        <p:spPr/>
        <p:txBody>
          <a:bodyPr/>
          <a:lstStyle/>
          <a:p>
            <a:r>
              <a:rPr lang="en-GB"/>
              <a:t>Tuncer Baykas, Ofinno</a:t>
            </a:r>
            <a:endParaRPr lang="en-GB" dirty="0"/>
          </a:p>
        </p:txBody>
      </p:sp>
      <p:sp>
        <p:nvSpPr>
          <p:cNvPr id="8" name="Slide Number Placeholder 7">
            <a:extLst>
              <a:ext uri="{FF2B5EF4-FFF2-40B4-BE49-F238E27FC236}">
                <a16:creationId xmlns:a16="http://schemas.microsoft.com/office/drawing/2014/main" id="{064A65CB-36FF-4ABF-A4ED-81149962DC9C}"/>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9" name="Date Placeholder 8">
            <a:extLst>
              <a:ext uri="{FF2B5EF4-FFF2-40B4-BE49-F238E27FC236}">
                <a16:creationId xmlns:a16="http://schemas.microsoft.com/office/drawing/2014/main" id="{7E1110E9-481B-4688-AC63-CC7C681F2BC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68455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AB18D-1A19-417F-8A68-F82823B72678}"/>
              </a:ext>
            </a:extLst>
          </p:cNvPr>
          <p:cNvSpPr>
            <a:spLocks noGrp="1"/>
          </p:cNvSpPr>
          <p:nvPr>
            <p:ph type="ctrTitle"/>
          </p:nvPr>
        </p:nvSpPr>
        <p:spPr/>
        <p:txBody>
          <a:bodyPr/>
          <a:lstStyle/>
          <a:p>
            <a:r>
              <a:rPr lang="en-US"/>
              <a:t>802.15 liaison</a:t>
            </a:r>
          </a:p>
        </p:txBody>
      </p:sp>
      <p:sp>
        <p:nvSpPr>
          <p:cNvPr id="3" name="Subtitle 2">
            <a:extLst>
              <a:ext uri="{FF2B5EF4-FFF2-40B4-BE49-F238E27FC236}">
                <a16:creationId xmlns:a16="http://schemas.microsoft.com/office/drawing/2014/main" id="{2F344E16-4D29-4235-91BC-3B6DA48A6CC4}"/>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AB99EB90-FE5A-46D4-8A06-3E93A542D069}"/>
              </a:ext>
            </a:extLst>
          </p:cNvPr>
          <p:cNvSpPr>
            <a:spLocks noGrp="1"/>
          </p:cNvSpPr>
          <p:nvPr>
            <p:ph type="ftr" idx="11"/>
          </p:nvPr>
        </p:nvSpPr>
        <p:spPr/>
        <p:txBody>
          <a:bodyPr/>
          <a:lstStyle/>
          <a:p>
            <a:r>
              <a:rPr lang="en-GB"/>
              <a:t>Ben Rolfe, BCA</a:t>
            </a:r>
          </a:p>
        </p:txBody>
      </p:sp>
      <p:sp>
        <p:nvSpPr>
          <p:cNvPr id="8" name="Slide Number Placeholder 7">
            <a:extLst>
              <a:ext uri="{FF2B5EF4-FFF2-40B4-BE49-F238E27FC236}">
                <a16:creationId xmlns:a16="http://schemas.microsoft.com/office/drawing/2014/main" id="{2D4645C3-5B78-4E6D-B875-2E80B9598D2D}"/>
              </a:ext>
            </a:extLst>
          </p:cNvPr>
          <p:cNvSpPr>
            <a:spLocks noGrp="1"/>
          </p:cNvSpPr>
          <p:nvPr>
            <p:ph type="sldNum" idx="12"/>
          </p:nvPr>
        </p:nvSpPr>
        <p:spPr/>
        <p:txBody>
          <a:bodyPr/>
          <a:lstStyle/>
          <a:p>
            <a:r>
              <a:rPr lang="en-GB"/>
              <a:t>Slide </a:t>
            </a:r>
            <a:fld id="{DE40C9FC-4879-4F20-9ECA-A574A90476B7}" type="slidenum">
              <a:rPr lang="en-GB" smtClean="0"/>
              <a:pPr/>
              <a:t>72</a:t>
            </a:fld>
            <a:endParaRPr lang="en-GB"/>
          </a:p>
        </p:txBody>
      </p:sp>
      <p:sp>
        <p:nvSpPr>
          <p:cNvPr id="9" name="Date Placeholder 8">
            <a:extLst>
              <a:ext uri="{FF2B5EF4-FFF2-40B4-BE49-F238E27FC236}">
                <a16:creationId xmlns:a16="http://schemas.microsoft.com/office/drawing/2014/main" id="{948E89F0-9D3A-4E4B-AE7B-CC66EBD59E9F}"/>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7052565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802.18 Liaison Report – July 2025</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28 July 2025</a:t>
            </a:r>
          </a:p>
        </p:txBody>
      </p:sp>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a:t>
            </a:r>
          </a:p>
        </p:txBody>
      </p:sp>
      <p:graphicFrame>
        <p:nvGraphicFramePr>
          <p:cNvPr id="9" name="Table 8"/>
          <p:cNvGraphicFramePr>
            <a:graphicFrameLocks noGrp="1"/>
          </p:cNvGraphicFramePr>
          <p:nvPr>
            <p:extLst>
              <p:ext uri="{D42A27DB-BD31-4B8C-83A1-F6EECF244321}">
                <p14:modId xmlns:p14="http://schemas.microsoft.com/office/powerpoint/2010/main" val="3745824140"/>
              </p:ext>
            </p:extLst>
          </p:nvPr>
        </p:nvGraphicFramePr>
        <p:xfrm>
          <a:off x="3048000" y="4191000"/>
          <a:ext cx="8305801" cy="76034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bl>
          </a:graphicData>
        </a:graphic>
      </p:graphicFrame>
      <p:sp>
        <p:nvSpPr>
          <p:cNvPr id="2" name="Footer Placeholder 1">
            <a:extLst>
              <a:ext uri="{FF2B5EF4-FFF2-40B4-BE49-F238E27FC236}">
                <a16:creationId xmlns:a16="http://schemas.microsoft.com/office/drawing/2014/main" id="{AA774715-8E95-4313-8B4B-9C28991F69F5}"/>
              </a:ext>
            </a:extLst>
          </p:cNvPr>
          <p:cNvSpPr>
            <a:spLocks noGrp="1"/>
          </p:cNvSpPr>
          <p:nvPr>
            <p:ph type="ftr" idx="14"/>
          </p:nvPr>
        </p:nvSpPr>
        <p:spPr/>
        <p:txBody>
          <a:bodyPr/>
          <a:lstStyle/>
          <a:p>
            <a:r>
              <a:rPr lang="en-GB"/>
              <a:t>Edward Au, Huawei</a:t>
            </a:r>
            <a:endParaRPr lang="en-GB" dirty="0"/>
          </a:p>
        </p:txBody>
      </p:sp>
      <p:sp>
        <p:nvSpPr>
          <p:cNvPr id="3" name="Slide Number Placeholder 2">
            <a:extLst>
              <a:ext uri="{FF2B5EF4-FFF2-40B4-BE49-F238E27FC236}">
                <a16:creationId xmlns:a16="http://schemas.microsoft.com/office/drawing/2014/main" id="{BB5ED461-F27D-4D03-870A-D96700E630D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4" name="Date Placeholder 3">
            <a:extLst>
              <a:ext uri="{FF2B5EF4-FFF2-40B4-BE49-F238E27FC236}">
                <a16:creationId xmlns:a16="http://schemas.microsoft.com/office/drawing/2014/main" id="{3432B2E4-9227-4E5A-B26F-33EC6CE339C7}"/>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703475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RR-TAG at a glance</a:t>
            </a:r>
          </a:p>
        </p:txBody>
      </p:sp>
      <p:sp>
        <p:nvSpPr>
          <p:cNvPr id="10" name="Content Placeholder 2"/>
          <p:cNvSpPr>
            <a:spLocks noGrp="1"/>
          </p:cNvSpPr>
          <p:nvPr>
            <p:ph idx="1"/>
          </p:nvPr>
        </p:nvSpPr>
        <p:spPr>
          <a:xfrm>
            <a:off x="838200" y="1524000"/>
            <a:ext cx="10363200" cy="4113213"/>
          </a:xfrm>
        </p:spPr>
        <p:txBody>
          <a:bodyPr/>
          <a:lstStyle/>
          <a:p>
            <a:pPr algn="just"/>
            <a:r>
              <a:rPr lang="en-US" altLang="en-US" sz="2200" dirty="0"/>
              <a:t>Membership as of 17 May 2025</a:t>
            </a:r>
          </a:p>
          <a:p>
            <a:pPr lvl="1" algn="just">
              <a:spcBef>
                <a:spcPts val="300"/>
              </a:spcBef>
              <a:buFont typeface="Arial" panose="020B0604020202020204" pitchFamily="34" charset="0"/>
              <a:buChar char="•"/>
            </a:pPr>
            <a:r>
              <a:rPr lang="en-US" altLang="en-US" sz="1800" dirty="0"/>
              <a:t>65 voters (including 10 on LMSC)</a:t>
            </a:r>
          </a:p>
          <a:p>
            <a:pPr lvl="1" algn="just">
              <a:spcBef>
                <a:spcPts val="300"/>
              </a:spcBef>
              <a:buFont typeface="Arial" panose="020B0604020202020204" pitchFamily="34" charset="0"/>
              <a:buChar char="•"/>
            </a:pPr>
            <a:r>
              <a:rPr lang="en-US" altLang="en-US" sz="1800" dirty="0"/>
              <a:t>10 nearly voters</a:t>
            </a:r>
          </a:p>
          <a:p>
            <a:pPr lvl="1" algn="just">
              <a:spcBef>
                <a:spcPts val="300"/>
              </a:spcBef>
              <a:buFont typeface="Arial" panose="020B0604020202020204" pitchFamily="34" charset="0"/>
              <a:buChar char="•"/>
            </a:pPr>
            <a:r>
              <a:rPr lang="en-US" altLang="en-US" sz="1800" dirty="0"/>
              <a:t>14 aspirants </a:t>
            </a:r>
            <a:endParaRPr lang="en-US" altLang="en-US" dirty="0"/>
          </a:p>
          <a:p>
            <a:pPr algn="just"/>
            <a:r>
              <a:rPr lang="en-US" altLang="en-US" sz="2200" dirty="0"/>
              <a:t>Officers</a:t>
            </a:r>
          </a:p>
          <a:p>
            <a:pPr lvl="1" algn="just">
              <a:spcBef>
                <a:spcPts val="300"/>
              </a:spcBef>
              <a:buFont typeface="Arial" panose="020B0604020202020204" pitchFamily="34" charset="0"/>
              <a:buChar char="•"/>
            </a:pPr>
            <a:r>
              <a:rPr lang="en-US" altLang="en-US" sz="1800" dirty="0"/>
              <a:t>Chair:  Edward Au (Huawei Technologies)</a:t>
            </a:r>
          </a:p>
          <a:p>
            <a:pPr lvl="1" algn="just">
              <a:spcBef>
                <a:spcPts val="300"/>
              </a:spcBef>
              <a:buFont typeface="Arial" panose="020B0604020202020204" pitchFamily="34" charset="0"/>
              <a:buChar char="•"/>
            </a:pPr>
            <a:r>
              <a:rPr lang="en-US" altLang="en-US" sz="1800" dirty="0"/>
              <a:t>Co-Vice Chair:  Gaurav </a:t>
            </a:r>
            <a:r>
              <a:rPr lang="en-US" altLang="en-US" sz="1800" dirty="0" err="1"/>
              <a:t>Patwardhan</a:t>
            </a:r>
            <a:r>
              <a:rPr lang="en-US" altLang="en-US" sz="1800" dirty="0"/>
              <a:t> (Hewlett Packard Enterprise)</a:t>
            </a:r>
          </a:p>
          <a:p>
            <a:pPr lvl="1" algn="just">
              <a:spcBef>
                <a:spcPts val="300"/>
              </a:spcBef>
              <a:buFont typeface="Arial" panose="020B0604020202020204" pitchFamily="34" charset="0"/>
              <a:buChar char="•"/>
            </a:pPr>
            <a:r>
              <a:rPr lang="en-US" altLang="en-US" sz="1800" dirty="0"/>
              <a:t>Co-Vice Chair:  Al Petrick (Jones-Petrick Associates)</a:t>
            </a:r>
          </a:p>
          <a:p>
            <a:pPr lvl="1" algn="just">
              <a:spcBef>
                <a:spcPts val="300"/>
              </a:spcBef>
              <a:buFont typeface="Arial" panose="020B0604020202020204" pitchFamily="34" charset="0"/>
              <a:buChar char="•"/>
            </a:pPr>
            <a:r>
              <a:rPr lang="en-US" altLang="en-US" sz="1800" dirty="0"/>
              <a:t>Secretary:  </a:t>
            </a:r>
            <a:r>
              <a:rPr lang="en-US" altLang="en-US" sz="1800" dirty="0" err="1"/>
              <a:t>Chenhe</a:t>
            </a:r>
            <a:r>
              <a:rPr lang="en-US" altLang="en-US" sz="1800" dirty="0"/>
              <a:t> Ji (Huawei Technologies)</a:t>
            </a:r>
          </a:p>
          <a:p>
            <a:pPr lvl="1" algn="just">
              <a:spcBef>
                <a:spcPts val="300"/>
              </a:spcBef>
              <a:buFont typeface="Arial" panose="020B0604020202020204" pitchFamily="34" charset="0"/>
              <a:buChar char="•"/>
            </a:pPr>
            <a:r>
              <a:rPr lang="en-US" altLang="en-US" sz="1800" dirty="0">
                <a:solidFill>
                  <a:schemeClr val="tx1"/>
                </a:solidFill>
                <a:cs typeface="Arial" panose="020B0604020202020204" pitchFamily="34" charset="0"/>
              </a:rPr>
              <a:t>IEEE SA Program Manager:  Jodi </a:t>
            </a:r>
            <a:r>
              <a:rPr lang="en-US" altLang="en-US" sz="1800" dirty="0" err="1">
                <a:solidFill>
                  <a:schemeClr val="tx1"/>
                </a:solidFill>
                <a:cs typeface="Arial" panose="020B0604020202020204" pitchFamily="34" charset="0"/>
              </a:rPr>
              <a:t>Haasz</a:t>
            </a:r>
            <a:r>
              <a:rPr lang="en-US" altLang="en-US" sz="1800" dirty="0">
                <a:solidFill>
                  <a:schemeClr val="tx1"/>
                </a:solidFill>
                <a:cs typeface="Arial" panose="020B0604020202020204" pitchFamily="34" charset="0"/>
              </a:rPr>
              <a:t> (IEEE SA)</a:t>
            </a:r>
            <a:endParaRPr lang="en-US" altLang="en-US" sz="1800" dirty="0">
              <a:solidFill>
                <a:schemeClr val="tx1"/>
              </a:solidFil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
        <p:nvSpPr>
          <p:cNvPr id="3" name="Footer Placeholder 2">
            <a:extLst>
              <a:ext uri="{FF2B5EF4-FFF2-40B4-BE49-F238E27FC236}">
                <a16:creationId xmlns:a16="http://schemas.microsoft.com/office/drawing/2014/main" id="{46B2A93B-4608-43AB-B882-21C31BA6ADCE}"/>
              </a:ext>
            </a:extLst>
          </p:cNvPr>
          <p:cNvSpPr>
            <a:spLocks noGrp="1"/>
          </p:cNvSpPr>
          <p:nvPr>
            <p:ph type="ftr" idx="14"/>
          </p:nvPr>
        </p:nvSpPr>
        <p:spPr/>
        <p:txBody>
          <a:bodyPr/>
          <a:lstStyle/>
          <a:p>
            <a:r>
              <a:rPr lang="en-GB"/>
              <a:t>Edward Au, Huawei</a:t>
            </a:r>
            <a:endParaRPr lang="en-GB" dirty="0"/>
          </a:p>
        </p:txBody>
      </p:sp>
      <p:sp>
        <p:nvSpPr>
          <p:cNvPr id="4" name="Slide Number Placeholder 3">
            <a:extLst>
              <a:ext uri="{FF2B5EF4-FFF2-40B4-BE49-F238E27FC236}">
                <a16:creationId xmlns:a16="http://schemas.microsoft.com/office/drawing/2014/main" id="{FF4A53FD-F875-4F91-8302-94A0ABCC5AC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Date Placeholder 4">
            <a:extLst>
              <a:ext uri="{FF2B5EF4-FFF2-40B4-BE49-F238E27FC236}">
                <a16:creationId xmlns:a16="http://schemas.microsoft.com/office/drawing/2014/main" id="{75AD4382-EE96-4184-AB74-FBCCBE8896F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9129517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Progress since the 2025 May interim</a:t>
            </a:r>
          </a:p>
        </p:txBody>
      </p:sp>
      <p:sp>
        <p:nvSpPr>
          <p:cNvPr id="10" name="Content Placeholder 2"/>
          <p:cNvSpPr>
            <a:spLocks noGrp="1"/>
          </p:cNvSpPr>
          <p:nvPr>
            <p:ph idx="1"/>
          </p:nvPr>
        </p:nvSpPr>
        <p:spPr>
          <a:xfrm>
            <a:off x="838200" y="1524000"/>
            <a:ext cx="10363200" cy="4571999"/>
          </a:xfrm>
        </p:spPr>
        <p:txBody>
          <a:bodyPr/>
          <a:lstStyle/>
          <a:p>
            <a:pPr algn="just">
              <a:buFont typeface="Arial" panose="020B0604020202020204" pitchFamily="34" charset="0"/>
              <a:buChar char="•"/>
            </a:pPr>
            <a:r>
              <a:rPr lang="en-US" altLang="en-US" sz="2200" dirty="0"/>
              <a:t>Reviewed the </a:t>
            </a:r>
            <a:r>
              <a:rPr lang="en-US" altLang="en-US" sz="2200" dirty="0">
                <a:hlinkClick r:id="rId3"/>
              </a:rPr>
              <a:t>latest ongoing consultations</a:t>
            </a:r>
            <a:endParaRPr lang="en-US" altLang="en-US" sz="2200" dirty="0"/>
          </a:p>
          <a:p>
            <a:pPr algn="just">
              <a:spcBef>
                <a:spcPts val="1800"/>
              </a:spcBef>
              <a:buFont typeface="Arial" panose="020B0604020202020204" pitchFamily="34" charset="0"/>
              <a:buChar char="•"/>
            </a:pPr>
            <a:r>
              <a:rPr lang="en-US" altLang="en-US" sz="2200" dirty="0"/>
              <a:t>Approved the following IEEE 802 LMSC submissions:</a:t>
            </a:r>
          </a:p>
          <a:p>
            <a:pPr lvl="1" algn="just">
              <a:buFont typeface="Arial" panose="020B0604020202020204" pitchFamily="34" charset="0"/>
              <a:buChar char="•"/>
            </a:pPr>
            <a:r>
              <a:rPr lang="en-US" sz="1600" dirty="0"/>
              <a:t>South Africa ICASA:  </a:t>
            </a:r>
            <a:r>
              <a:rPr lang="en-US" sz="1600" dirty="0">
                <a:hlinkClick r:id="rId4"/>
              </a:rPr>
              <a:t>Draft radio frequency plan 2025 (NRFP)</a:t>
            </a:r>
            <a:endParaRPr lang="en-US" sz="1600" dirty="0"/>
          </a:p>
          <a:p>
            <a:pPr lvl="1" algn="just">
              <a:buFont typeface="Arial" panose="020B0604020202020204" pitchFamily="34" charset="0"/>
              <a:buChar char="•"/>
            </a:pPr>
            <a:r>
              <a:rPr lang="en-US" sz="1600" dirty="0"/>
              <a:t>South Africa ICASA:  </a:t>
            </a:r>
            <a:r>
              <a:rPr lang="en-US" sz="1600" dirty="0">
                <a:hlinkClick r:id="rId5"/>
              </a:rPr>
              <a:t>Draft regulations on dynamic spectrum access and opportunistic spectrum management in the innovation spectrum 3800-4200 MHz and 5925-6425 MHz</a:t>
            </a:r>
            <a:endParaRPr lang="en-US" sz="1600" dirty="0"/>
          </a:p>
          <a:p>
            <a:pPr lvl="1" algn="just">
              <a:buFont typeface="Arial" panose="020B0604020202020204" pitchFamily="34" charset="0"/>
              <a:buChar char="•"/>
            </a:pPr>
            <a:r>
              <a:rPr lang="en-US" sz="1600" dirty="0"/>
              <a:t>India TRAI:  </a:t>
            </a:r>
            <a:r>
              <a:rPr lang="en-US" sz="1600" dirty="0">
                <a:hlinkClick r:id="rId6"/>
              </a:rPr>
              <a:t>Consultation Paper on Assignment of the Microwave Spectrum in 6 GHz (lower), 7 GHz, 13 GHz, 15 GHz, 18 GHz, 21 GHz Bands, E-Band, and V-Band</a:t>
            </a:r>
            <a:endParaRPr lang="en-US" sz="1600" dirty="0"/>
          </a:p>
          <a:p>
            <a:pPr lvl="1" algn="just">
              <a:buFont typeface="Arial" panose="020B0604020202020204" pitchFamily="34" charset="0"/>
              <a:buChar char="•"/>
            </a:pPr>
            <a:r>
              <a:rPr lang="en-CA" sz="1600" dirty="0"/>
              <a:t>Colombia ANE:  </a:t>
            </a:r>
            <a:r>
              <a:rPr lang="en-US" sz="1600" dirty="0">
                <a:hlinkClick r:id="rId7"/>
              </a:rPr>
              <a:t>Proposal for flexibility of the 900 MHz band</a:t>
            </a:r>
            <a:endParaRPr lang="en-US" sz="1600" dirty="0"/>
          </a:p>
          <a:p>
            <a:pPr algn="just">
              <a:spcBef>
                <a:spcPts val="2400"/>
              </a:spcBef>
              <a:spcAft>
                <a:spcPts val="600"/>
              </a:spcAft>
              <a:buFont typeface="Arial" panose="020B0604020202020204" pitchFamily="34" charset="0"/>
              <a:buChar char="•"/>
            </a:pPr>
            <a:r>
              <a:rPr lang="en-US" altLang="en-US" sz="2200" dirty="0">
                <a:latin typeface="+mj-lt"/>
              </a:rPr>
              <a:t>Discussed the latest topics related to spectrum and regulation i</a:t>
            </a:r>
            <a:r>
              <a:rPr lang="en-US" altLang="en-US" sz="2200" dirty="0"/>
              <a:t>n Europe, North America, and Asia Pacific.</a:t>
            </a:r>
          </a:p>
          <a:p>
            <a:pPr algn="just">
              <a:buFont typeface="Arial" panose="020B0604020202020204" pitchFamily="34" charset="0"/>
              <a:buChar char="•"/>
            </a:pPr>
            <a:endParaRPr lang="en-US" altLang="en-US" sz="22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
        <p:nvSpPr>
          <p:cNvPr id="3" name="Footer Placeholder 2">
            <a:extLst>
              <a:ext uri="{FF2B5EF4-FFF2-40B4-BE49-F238E27FC236}">
                <a16:creationId xmlns:a16="http://schemas.microsoft.com/office/drawing/2014/main" id="{0FAEDD26-146C-4070-9F84-6ED25374C484}"/>
              </a:ext>
            </a:extLst>
          </p:cNvPr>
          <p:cNvSpPr>
            <a:spLocks noGrp="1"/>
          </p:cNvSpPr>
          <p:nvPr>
            <p:ph type="ftr" idx="14"/>
          </p:nvPr>
        </p:nvSpPr>
        <p:spPr/>
        <p:txBody>
          <a:bodyPr/>
          <a:lstStyle/>
          <a:p>
            <a:r>
              <a:rPr lang="en-GB"/>
              <a:t>Edward Au, Huawei</a:t>
            </a:r>
            <a:endParaRPr lang="en-GB" dirty="0"/>
          </a:p>
        </p:txBody>
      </p:sp>
      <p:sp>
        <p:nvSpPr>
          <p:cNvPr id="4" name="Slide Number Placeholder 3">
            <a:extLst>
              <a:ext uri="{FF2B5EF4-FFF2-40B4-BE49-F238E27FC236}">
                <a16:creationId xmlns:a16="http://schemas.microsoft.com/office/drawing/2014/main" id="{A0B76983-B7F2-4A34-B5D8-822381ABF03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Date Placeholder 4">
            <a:extLst>
              <a:ext uri="{FF2B5EF4-FFF2-40B4-BE49-F238E27FC236}">
                <a16:creationId xmlns:a16="http://schemas.microsoft.com/office/drawing/2014/main" id="{85AD673D-5005-40C8-B069-226F196C1DD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18953901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838200" y="606426"/>
            <a:ext cx="10439400"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Objectives this week (1)</a:t>
            </a:r>
          </a:p>
        </p:txBody>
      </p:sp>
      <p:sp>
        <p:nvSpPr>
          <p:cNvPr id="11" name="Content Placeholder 2"/>
          <p:cNvSpPr>
            <a:spLocks noGrp="1"/>
          </p:cNvSpPr>
          <p:nvPr>
            <p:ph idx="1"/>
          </p:nvPr>
        </p:nvSpPr>
        <p:spPr>
          <a:xfrm>
            <a:off x="914400" y="1524000"/>
            <a:ext cx="7772400" cy="4495800"/>
          </a:xfrm>
        </p:spPr>
        <p:txBody>
          <a:bodyPr/>
          <a:lstStyle/>
          <a:p>
            <a:pPr marL="230188" marR="117475" indent="-230188" algn="just">
              <a:buFont typeface="Times New Roman" pitchFamily="16" charset="0"/>
              <a:buChar char="•"/>
              <a:tabLst>
                <a:tab pos="230188" algn="l"/>
              </a:tabLst>
            </a:pPr>
            <a:r>
              <a:rPr lang="en-US" sz="2200" dirty="0"/>
              <a:t>Invited presentations (member enrichment activities)</a:t>
            </a:r>
          </a:p>
          <a:p>
            <a:pPr marL="630238" marR="117475" lvl="1" indent="-230188" algn="just">
              <a:buFont typeface="Times New Roman" pitchFamily="16" charset="0"/>
              <a:buChar char="•"/>
              <a:tabLst>
                <a:tab pos="230188" algn="l"/>
              </a:tabLst>
            </a:pPr>
            <a:r>
              <a:rPr lang="en-US" sz="1600" dirty="0"/>
              <a:t>Speaker:  Mr. Sietse van der Gaast, Co-chair of Body of European Regulators for Electronic Communications (BEREC) Wireless Network Evolution working group</a:t>
            </a:r>
          </a:p>
          <a:p>
            <a:pPr marL="630238" marR="117475" lvl="1" indent="-230188" algn="just">
              <a:buFont typeface="Times New Roman" pitchFamily="16" charset="0"/>
              <a:buChar char="•"/>
              <a:tabLst>
                <a:tab pos="230188" algn="l"/>
              </a:tabLst>
            </a:pPr>
            <a:r>
              <a:rPr lang="en-US" sz="1600" dirty="0"/>
              <a:t>Title:  Introduction to BEREC</a:t>
            </a:r>
          </a:p>
          <a:p>
            <a:pPr marL="630238" marR="117475" lvl="1" indent="-230188" algn="just">
              <a:buFont typeface="Times New Roman" pitchFamily="16" charset="0"/>
              <a:buChar char="•"/>
              <a:tabLst>
                <a:tab pos="230188" algn="l"/>
              </a:tabLst>
            </a:pPr>
            <a:r>
              <a:rPr lang="en-US" sz="1600" dirty="0"/>
              <a:t>Document:  </a:t>
            </a:r>
            <a:r>
              <a:rPr lang="en-US" sz="1600" dirty="0">
                <a:hlinkClick r:id="rId3"/>
              </a:rPr>
              <a:t>18-25/0065</a:t>
            </a:r>
            <a:endParaRPr lang="en-US" sz="16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buFont typeface="Times New Roman" pitchFamily="16" charset="0"/>
              <a:buChar char="•"/>
              <a:tabLst>
                <a:tab pos="230188" algn="l"/>
              </a:tabLst>
            </a:pPr>
            <a:r>
              <a:rPr lang="en-US" sz="1600" dirty="0"/>
              <a:t>Speaker:  Dr. Pelin Salem, Cisco Systems</a:t>
            </a:r>
          </a:p>
          <a:p>
            <a:pPr marL="630238" marR="117475" lvl="1" indent="-230188" algn="just">
              <a:buFont typeface="Times New Roman" pitchFamily="16" charset="0"/>
              <a:buChar char="•"/>
              <a:tabLst>
                <a:tab pos="230188" algn="l"/>
              </a:tabLst>
            </a:pPr>
            <a:r>
              <a:rPr lang="en-US" sz="1600" dirty="0"/>
              <a:t>Title:  FCC KDB basics</a:t>
            </a:r>
          </a:p>
          <a:p>
            <a:pPr marL="630238" marR="117475" lvl="1" indent="-230188" algn="just">
              <a:buFont typeface="Times New Roman" pitchFamily="16" charset="0"/>
              <a:buChar char="•"/>
              <a:tabLst>
                <a:tab pos="230188" algn="l"/>
              </a:tabLst>
            </a:pPr>
            <a:r>
              <a:rPr lang="en-US" sz="1600" dirty="0"/>
              <a:t>Document:  </a:t>
            </a:r>
            <a:r>
              <a:rPr lang="en-US" sz="1600" spc="-5" dirty="0">
                <a:solidFill>
                  <a:schemeClr val="tx1"/>
                </a:solidFill>
                <a:cs typeface="Arial"/>
                <a:hlinkClick r:id="rId4"/>
              </a:rPr>
              <a:t>18-25/0064</a:t>
            </a:r>
            <a:endParaRPr lang="en-US" sz="1600" spc="-5" dirty="0">
              <a:solidFill>
                <a:schemeClr val="tx1"/>
              </a:solidFill>
              <a:cs typeface="Arial"/>
            </a:endParaRPr>
          </a:p>
          <a:p>
            <a:pPr marL="630238" marR="117475" lvl="1" indent="-230188" algn="just">
              <a:buFont typeface="Times New Roman" pitchFamily="16" charset="0"/>
              <a:buChar char="•"/>
              <a:tabLst>
                <a:tab pos="230188" algn="l"/>
              </a:tabLst>
            </a:pPr>
            <a:endParaRPr lang="en-US" sz="16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
        <p:nvSpPr>
          <p:cNvPr id="3" name="Footer Placeholder 2">
            <a:extLst>
              <a:ext uri="{FF2B5EF4-FFF2-40B4-BE49-F238E27FC236}">
                <a16:creationId xmlns:a16="http://schemas.microsoft.com/office/drawing/2014/main" id="{FF627B4A-A859-4771-9316-F9C18B09671A}"/>
              </a:ext>
            </a:extLst>
          </p:cNvPr>
          <p:cNvSpPr>
            <a:spLocks noGrp="1"/>
          </p:cNvSpPr>
          <p:nvPr>
            <p:ph type="ftr" idx="14"/>
          </p:nvPr>
        </p:nvSpPr>
        <p:spPr/>
        <p:txBody>
          <a:bodyPr/>
          <a:lstStyle/>
          <a:p>
            <a:r>
              <a:rPr lang="en-GB"/>
              <a:t>Edward Au, Huawei</a:t>
            </a:r>
            <a:endParaRPr lang="en-GB" dirty="0"/>
          </a:p>
        </p:txBody>
      </p:sp>
      <p:sp>
        <p:nvSpPr>
          <p:cNvPr id="4" name="Slide Number Placeholder 3">
            <a:extLst>
              <a:ext uri="{FF2B5EF4-FFF2-40B4-BE49-F238E27FC236}">
                <a16:creationId xmlns:a16="http://schemas.microsoft.com/office/drawing/2014/main" id="{A2EBA57D-BEB6-4DDF-A03C-92ABA345ED2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Date Placeholder 4">
            <a:extLst>
              <a:ext uri="{FF2B5EF4-FFF2-40B4-BE49-F238E27FC236}">
                <a16:creationId xmlns:a16="http://schemas.microsoft.com/office/drawing/2014/main" id="{BEFC0C53-346E-4440-BD19-2499C152B28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7707370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838200" y="606426"/>
            <a:ext cx="10439400"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Objectives this week (2)</a:t>
            </a:r>
          </a:p>
        </p:txBody>
      </p:sp>
      <p:sp>
        <p:nvSpPr>
          <p:cNvPr id="10" name="Content Placeholder 2"/>
          <p:cNvSpPr>
            <a:spLocks noGrp="1"/>
          </p:cNvSpPr>
          <p:nvPr>
            <p:ph idx="1"/>
          </p:nvPr>
        </p:nvSpPr>
        <p:spPr>
          <a:xfrm>
            <a:off x="838200" y="1524000"/>
            <a:ext cx="10439400" cy="4648200"/>
          </a:xfrm>
        </p:spPr>
        <p:txBody>
          <a:bodyPr/>
          <a:lstStyle/>
          <a:p>
            <a:pPr algn="just">
              <a:spcBef>
                <a:spcPts val="1800"/>
              </a:spcBef>
              <a:buFont typeface="Arial" panose="020B0604020202020204" pitchFamily="34" charset="0"/>
              <a:buChar char="•"/>
            </a:pPr>
            <a:r>
              <a:rPr lang="en-US" altLang="en-US" sz="2200" dirty="0">
                <a:cs typeface="Arial" panose="020B0604020202020204" pitchFamily="34" charset="0"/>
              </a:rPr>
              <a:t>Discuss the latest topics related to spectrum and regulation in Europe, North America, and Asia Pacific, including </a:t>
            </a:r>
          </a:p>
          <a:p>
            <a:pPr lvl="1" algn="just">
              <a:spcBef>
                <a:spcPts val="600"/>
              </a:spcBef>
              <a:buFont typeface="Arial" panose="020B0604020202020204" pitchFamily="34" charset="0"/>
              <a:buChar char="•"/>
            </a:pPr>
            <a:r>
              <a:rPr lang="en-US" altLang="en-US" sz="1800" dirty="0">
                <a:cs typeface="Arial" panose="020B0604020202020204" pitchFamily="34" charset="0"/>
              </a:rPr>
              <a:t>ETSI BRAN 2025 July update </a:t>
            </a:r>
          </a:p>
          <a:p>
            <a:pPr lvl="1" algn="just">
              <a:spcBef>
                <a:spcPts val="600"/>
              </a:spcBef>
              <a:buFont typeface="Arial" panose="020B0604020202020204" pitchFamily="34" charset="0"/>
              <a:buChar char="•"/>
            </a:pPr>
            <a:r>
              <a:rPr lang="en-US" altLang="en-US" sz="1800" dirty="0">
                <a:cs typeface="Arial" panose="020B0604020202020204" pitchFamily="34" charset="0"/>
              </a:rPr>
              <a:t>Ongoing work of ECC PT1 with regards to whether or not a guard band is needed at the bottom end of the upper 6 GHz band to protect Wi-Fi (and other unlicensed technologies) at the top end of the lower 6 GHz band from IMT signal levels.</a:t>
            </a:r>
          </a:p>
          <a:p>
            <a:pPr marL="625475" lvl="1" indent="-173038" algn="just">
              <a:spcBef>
                <a:spcPts val="600"/>
              </a:spcBef>
              <a:buFont typeface="Arial" panose="020B0604020202020204" pitchFamily="34" charset="0"/>
              <a:buChar char="•"/>
            </a:pPr>
            <a:endParaRPr lang="en-US" altLang="en-US" sz="1600" dirty="0">
              <a:cs typeface="Arial" panose="020B0604020202020204" pitchFamily="34" charset="0"/>
            </a:endParaRPr>
          </a:p>
          <a:p>
            <a:pPr algn="just">
              <a:spcBef>
                <a:spcPts val="1800"/>
              </a:spcBef>
              <a:buFont typeface="Arial" panose="020B0604020202020204" pitchFamily="34" charset="0"/>
              <a:buChar char="•"/>
            </a:pPr>
            <a:endParaRPr lang="en-US" altLang="en-US" sz="2200" dirty="0">
              <a:cs typeface="Arial" panose="020B0604020202020204" pitchFamily="34" charset="0"/>
            </a:endParaRPr>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
        <p:nvSpPr>
          <p:cNvPr id="3" name="Footer Placeholder 2">
            <a:extLst>
              <a:ext uri="{FF2B5EF4-FFF2-40B4-BE49-F238E27FC236}">
                <a16:creationId xmlns:a16="http://schemas.microsoft.com/office/drawing/2014/main" id="{A4B98C52-5255-43C7-B7AC-BDD62B2B21AF}"/>
              </a:ext>
            </a:extLst>
          </p:cNvPr>
          <p:cNvSpPr>
            <a:spLocks noGrp="1"/>
          </p:cNvSpPr>
          <p:nvPr>
            <p:ph type="ftr" idx="14"/>
          </p:nvPr>
        </p:nvSpPr>
        <p:spPr/>
        <p:txBody>
          <a:bodyPr/>
          <a:lstStyle/>
          <a:p>
            <a:r>
              <a:rPr lang="en-GB"/>
              <a:t>Edward Au, Huawei</a:t>
            </a:r>
            <a:endParaRPr lang="en-GB" dirty="0"/>
          </a:p>
        </p:txBody>
      </p:sp>
      <p:sp>
        <p:nvSpPr>
          <p:cNvPr id="4" name="Slide Number Placeholder 3">
            <a:extLst>
              <a:ext uri="{FF2B5EF4-FFF2-40B4-BE49-F238E27FC236}">
                <a16:creationId xmlns:a16="http://schemas.microsoft.com/office/drawing/2014/main" id="{19813BD7-3BDB-47DA-BCE0-F3FDF125DFCF}"/>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Date Placeholder 4">
            <a:extLst>
              <a:ext uri="{FF2B5EF4-FFF2-40B4-BE49-F238E27FC236}">
                <a16:creationId xmlns:a16="http://schemas.microsoft.com/office/drawing/2014/main" id="{98ED8E25-77C9-4F36-8C15-08182FEC792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069596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D33AD-FF2A-456C-B0C0-23AFD3595CC0}"/>
              </a:ext>
            </a:extLst>
          </p:cNvPr>
          <p:cNvSpPr>
            <a:spLocks noGrp="1"/>
          </p:cNvSpPr>
          <p:nvPr>
            <p:ph type="ctrTitle"/>
          </p:nvPr>
        </p:nvSpPr>
        <p:spPr/>
        <p:txBody>
          <a:bodyPr/>
          <a:lstStyle/>
          <a:p>
            <a:r>
              <a:rPr lang="en-US"/>
              <a:t>802.24 liaison</a:t>
            </a:r>
          </a:p>
        </p:txBody>
      </p:sp>
      <p:sp>
        <p:nvSpPr>
          <p:cNvPr id="3" name="Subtitle 2">
            <a:extLst>
              <a:ext uri="{FF2B5EF4-FFF2-40B4-BE49-F238E27FC236}">
                <a16:creationId xmlns:a16="http://schemas.microsoft.com/office/drawing/2014/main" id="{84329C8A-4FD7-4E8E-8005-48E51EF76677}"/>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C0E128A6-EE98-4700-ABC6-CB5B22DE2A17}"/>
              </a:ext>
            </a:extLst>
          </p:cNvPr>
          <p:cNvSpPr>
            <a:spLocks noGrp="1"/>
          </p:cNvSpPr>
          <p:nvPr>
            <p:ph type="ftr" idx="11"/>
          </p:nvPr>
        </p:nvSpPr>
        <p:spPr/>
        <p:txBody>
          <a:bodyPr/>
          <a:lstStyle/>
          <a:p>
            <a:r>
              <a:rPr lang="en-GB"/>
              <a:t>Tim Godfrey, EPRI</a:t>
            </a:r>
          </a:p>
        </p:txBody>
      </p:sp>
      <p:sp>
        <p:nvSpPr>
          <p:cNvPr id="8" name="Slide Number Placeholder 7">
            <a:extLst>
              <a:ext uri="{FF2B5EF4-FFF2-40B4-BE49-F238E27FC236}">
                <a16:creationId xmlns:a16="http://schemas.microsoft.com/office/drawing/2014/main" id="{C00477F1-CDB8-4A49-A57A-44072ABEADC6}"/>
              </a:ext>
            </a:extLst>
          </p:cNvPr>
          <p:cNvSpPr>
            <a:spLocks noGrp="1"/>
          </p:cNvSpPr>
          <p:nvPr>
            <p:ph type="sldNum" idx="12"/>
          </p:nvPr>
        </p:nvSpPr>
        <p:spPr/>
        <p:txBody>
          <a:bodyPr/>
          <a:lstStyle/>
          <a:p>
            <a:r>
              <a:rPr lang="en-GB"/>
              <a:t>Slide </a:t>
            </a:r>
            <a:fld id="{DE40C9FC-4879-4F20-9ECA-A574A90476B7}" type="slidenum">
              <a:rPr lang="en-GB" smtClean="0"/>
              <a:pPr/>
              <a:t>78</a:t>
            </a:fld>
            <a:endParaRPr lang="en-GB"/>
          </a:p>
        </p:txBody>
      </p:sp>
      <p:sp>
        <p:nvSpPr>
          <p:cNvPr id="9" name="Date Placeholder 8">
            <a:extLst>
              <a:ext uri="{FF2B5EF4-FFF2-40B4-BE49-F238E27FC236}">
                <a16:creationId xmlns:a16="http://schemas.microsoft.com/office/drawing/2014/main" id="{04F27B60-02A8-4BA4-A860-66D820AFBEAB}"/>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31598231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5DC89-A2CB-46C1-A5D4-1FF76B951971}"/>
              </a:ext>
            </a:extLst>
          </p:cNvPr>
          <p:cNvSpPr>
            <a:spLocks noGrp="1"/>
          </p:cNvSpPr>
          <p:nvPr>
            <p:ph type="ctrTitle"/>
          </p:nvPr>
        </p:nvSpPr>
        <p:spPr/>
        <p:txBody>
          <a:bodyPr/>
          <a:lstStyle/>
          <a:p>
            <a:r>
              <a:rPr lang="en-US"/>
              <a:t>802c status</a:t>
            </a:r>
          </a:p>
        </p:txBody>
      </p:sp>
      <p:sp>
        <p:nvSpPr>
          <p:cNvPr id="3" name="Subtitle 2">
            <a:extLst>
              <a:ext uri="{FF2B5EF4-FFF2-40B4-BE49-F238E27FC236}">
                <a16:creationId xmlns:a16="http://schemas.microsoft.com/office/drawing/2014/main" id="{8606D4A4-D71A-4E69-A66A-564DEBD16F69}"/>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FBBBBD9F-9AB5-4F05-9A52-30B5469B4F87}"/>
              </a:ext>
            </a:extLst>
          </p:cNvPr>
          <p:cNvSpPr>
            <a:spLocks noGrp="1"/>
          </p:cNvSpPr>
          <p:nvPr>
            <p:ph type="ftr" idx="11"/>
          </p:nvPr>
        </p:nvSpPr>
        <p:spPr/>
        <p:txBody>
          <a:bodyPr/>
          <a:lstStyle/>
          <a:p>
            <a:r>
              <a:rPr lang="en-GB"/>
              <a:t>Joseph Levy, InterDigital</a:t>
            </a:r>
          </a:p>
        </p:txBody>
      </p:sp>
      <p:sp>
        <p:nvSpPr>
          <p:cNvPr id="8" name="Slide Number Placeholder 7">
            <a:extLst>
              <a:ext uri="{FF2B5EF4-FFF2-40B4-BE49-F238E27FC236}">
                <a16:creationId xmlns:a16="http://schemas.microsoft.com/office/drawing/2014/main" id="{9F8DCA27-81AD-4B17-9B19-3EC0509BA1E8}"/>
              </a:ext>
            </a:extLst>
          </p:cNvPr>
          <p:cNvSpPr>
            <a:spLocks noGrp="1"/>
          </p:cNvSpPr>
          <p:nvPr>
            <p:ph type="sldNum" idx="12"/>
          </p:nvPr>
        </p:nvSpPr>
        <p:spPr/>
        <p:txBody>
          <a:bodyPr/>
          <a:lstStyle/>
          <a:p>
            <a:r>
              <a:rPr lang="en-GB"/>
              <a:t>Slide </a:t>
            </a:r>
            <a:fld id="{DE40C9FC-4879-4F20-9ECA-A574A90476B7}" type="slidenum">
              <a:rPr lang="en-GB" smtClean="0"/>
              <a:pPr/>
              <a:t>79</a:t>
            </a:fld>
            <a:endParaRPr lang="en-GB"/>
          </a:p>
        </p:txBody>
      </p:sp>
      <p:sp>
        <p:nvSpPr>
          <p:cNvPr id="9" name="Date Placeholder 8">
            <a:extLst>
              <a:ext uri="{FF2B5EF4-FFF2-40B4-BE49-F238E27FC236}">
                <a16:creationId xmlns:a16="http://schemas.microsoft.com/office/drawing/2014/main" id="{365717C1-D1BC-441D-AF6B-03B1632C59EE}"/>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521317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EE02-E317-B749-0021-1768F5A0D23F}"/>
              </a:ext>
            </a:extLst>
          </p:cNvPr>
          <p:cNvSpPr>
            <a:spLocks noGrp="1"/>
          </p:cNvSpPr>
          <p:nvPr>
            <p:ph type="title"/>
          </p:nvPr>
        </p:nvSpPr>
        <p:spPr/>
        <p:txBody>
          <a:bodyPr/>
          <a:lstStyle/>
          <a:p>
            <a:r>
              <a:rPr lang="en-US" dirty="0"/>
              <a:t>802.11bk and 802.11bf publication review</a:t>
            </a:r>
          </a:p>
        </p:txBody>
      </p:sp>
      <p:sp>
        <p:nvSpPr>
          <p:cNvPr id="3" name="Content Placeholder 2">
            <a:extLst>
              <a:ext uri="{FF2B5EF4-FFF2-40B4-BE49-F238E27FC236}">
                <a16:creationId xmlns:a16="http://schemas.microsoft.com/office/drawing/2014/main" id="{BF557CE5-2609-80CB-1126-C4B283B71C10}"/>
              </a:ext>
            </a:extLst>
          </p:cNvPr>
          <p:cNvSpPr>
            <a:spLocks noGrp="1"/>
          </p:cNvSpPr>
          <p:nvPr>
            <p:ph sz="half" idx="1"/>
          </p:nvPr>
        </p:nvSpPr>
        <p:spPr/>
        <p:txBody>
          <a:bodyPr/>
          <a:lstStyle/>
          <a:p>
            <a:r>
              <a:rPr lang="en-US" dirty="0"/>
              <a:t>802.11bk:</a:t>
            </a:r>
          </a:p>
          <a:p>
            <a:r>
              <a:rPr lang="en-US" dirty="0"/>
              <a:t>Jonathan Segev</a:t>
            </a:r>
          </a:p>
          <a:p>
            <a:r>
              <a:rPr lang="en-US" dirty="0"/>
              <a:t>Roy Want</a:t>
            </a:r>
          </a:p>
          <a:p>
            <a:r>
              <a:rPr lang="en-US" dirty="0"/>
              <a:t>Carol Ansley (ANA)</a:t>
            </a:r>
          </a:p>
          <a:p>
            <a:r>
              <a:rPr lang="en-US" dirty="0"/>
              <a:t>Edward Au</a:t>
            </a:r>
          </a:p>
          <a:p>
            <a:r>
              <a:rPr lang="en-US" dirty="0"/>
              <a:t>Joseph Levy</a:t>
            </a:r>
          </a:p>
        </p:txBody>
      </p:sp>
      <p:sp>
        <p:nvSpPr>
          <p:cNvPr id="7" name="Content Placeholder 6">
            <a:extLst>
              <a:ext uri="{FF2B5EF4-FFF2-40B4-BE49-F238E27FC236}">
                <a16:creationId xmlns:a16="http://schemas.microsoft.com/office/drawing/2014/main" id="{FEFD6168-E28B-D643-669B-18F87BB375DA}"/>
              </a:ext>
            </a:extLst>
          </p:cNvPr>
          <p:cNvSpPr>
            <a:spLocks noGrp="1"/>
          </p:cNvSpPr>
          <p:nvPr>
            <p:ph sz="half" idx="2"/>
          </p:nvPr>
        </p:nvSpPr>
        <p:spPr/>
        <p:txBody>
          <a:bodyPr/>
          <a:lstStyle/>
          <a:p>
            <a:r>
              <a:rPr lang="en-US" dirty="0"/>
              <a:t>802.11bf</a:t>
            </a:r>
          </a:p>
          <a:p>
            <a:r>
              <a:rPr lang="en-US" dirty="0"/>
              <a:t>Tony Xiao Han</a:t>
            </a:r>
          </a:p>
          <a:p>
            <a:r>
              <a:rPr lang="en-US" dirty="0"/>
              <a:t>Claudio da Silva</a:t>
            </a:r>
          </a:p>
          <a:p>
            <a:r>
              <a:rPr lang="en-US" dirty="0"/>
              <a:t>Carol Ansley (ANA)</a:t>
            </a:r>
          </a:p>
          <a:p>
            <a:r>
              <a:rPr lang="en-US" dirty="0"/>
              <a:t>Edward Au</a:t>
            </a:r>
          </a:p>
          <a:p>
            <a:r>
              <a:rPr lang="en-US" dirty="0"/>
              <a:t>Joseph Levy</a:t>
            </a:r>
          </a:p>
        </p:txBody>
      </p:sp>
      <p:sp>
        <p:nvSpPr>
          <p:cNvPr id="8" name="Footer Placeholder 7">
            <a:extLst>
              <a:ext uri="{FF2B5EF4-FFF2-40B4-BE49-F238E27FC236}">
                <a16:creationId xmlns:a16="http://schemas.microsoft.com/office/drawing/2014/main" id="{30E222CD-B604-4FDA-8FB9-3745E7D002F5}"/>
              </a:ext>
            </a:extLst>
          </p:cNvPr>
          <p:cNvSpPr>
            <a:spLocks noGrp="1"/>
          </p:cNvSpPr>
          <p:nvPr>
            <p:ph type="ftr" idx="11"/>
          </p:nvPr>
        </p:nvSpPr>
        <p:spPr/>
        <p:txBody>
          <a:bodyPr/>
          <a:lstStyle/>
          <a:p>
            <a:r>
              <a:rPr lang="en-GB"/>
              <a:t>Emily Qi, Self</a:t>
            </a:r>
          </a:p>
        </p:txBody>
      </p:sp>
      <p:sp>
        <p:nvSpPr>
          <p:cNvPr id="9" name="Slide Number Placeholder 8">
            <a:extLst>
              <a:ext uri="{FF2B5EF4-FFF2-40B4-BE49-F238E27FC236}">
                <a16:creationId xmlns:a16="http://schemas.microsoft.com/office/drawing/2014/main" id="{CEDBE6CC-AF01-4249-90D1-AB271353EE73}"/>
              </a:ext>
            </a:extLst>
          </p:cNvPr>
          <p:cNvSpPr>
            <a:spLocks noGrp="1"/>
          </p:cNvSpPr>
          <p:nvPr>
            <p:ph type="sldNum" idx="12"/>
          </p:nvPr>
        </p:nvSpPr>
        <p:spPr/>
        <p:txBody>
          <a:bodyPr/>
          <a:lstStyle/>
          <a:p>
            <a:r>
              <a:rPr lang="en-GB"/>
              <a:t>Slide </a:t>
            </a:r>
            <a:fld id="{1CD163DD-D5E7-41DA-95F2-71530C24F8C3}" type="slidenum">
              <a:rPr lang="en-GB" smtClean="0"/>
              <a:pPr/>
              <a:t>8</a:t>
            </a:fld>
            <a:endParaRPr lang="en-GB"/>
          </a:p>
        </p:txBody>
      </p:sp>
      <p:sp>
        <p:nvSpPr>
          <p:cNvPr id="10" name="Date Placeholder 9">
            <a:extLst>
              <a:ext uri="{FF2B5EF4-FFF2-40B4-BE49-F238E27FC236}">
                <a16:creationId xmlns:a16="http://schemas.microsoft.com/office/drawing/2014/main" id="{B9840802-41F6-4CB2-87EB-665AD11DF00F}"/>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646214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324B3-48B0-3CAF-0A45-66D4BB68D882}"/>
              </a:ext>
            </a:extLst>
          </p:cNvPr>
          <p:cNvSpPr>
            <a:spLocks noGrp="1"/>
          </p:cNvSpPr>
          <p:nvPr>
            <p:ph type="title"/>
          </p:nvPr>
        </p:nvSpPr>
        <p:spPr/>
        <p:txBody>
          <a:bodyPr/>
          <a:lstStyle/>
          <a:p>
            <a:r>
              <a:rPr lang="en-US" dirty="0"/>
              <a:t>802.11bk and 802.11bf publication review</a:t>
            </a:r>
          </a:p>
        </p:txBody>
      </p:sp>
      <p:sp>
        <p:nvSpPr>
          <p:cNvPr id="3" name="Content Placeholder 2">
            <a:extLst>
              <a:ext uri="{FF2B5EF4-FFF2-40B4-BE49-F238E27FC236}">
                <a16:creationId xmlns:a16="http://schemas.microsoft.com/office/drawing/2014/main" id="{42971F7C-AD0F-2A06-28CC-F9419C961A48}"/>
              </a:ext>
            </a:extLst>
          </p:cNvPr>
          <p:cNvSpPr>
            <a:spLocks noGrp="1"/>
          </p:cNvSpPr>
          <p:nvPr>
            <p:ph idx="1"/>
          </p:nvPr>
        </p:nvSpPr>
        <p:spPr/>
        <p:txBody>
          <a:bodyPr/>
          <a:lstStyle/>
          <a:p>
            <a:r>
              <a:rPr lang="en-US" dirty="0"/>
              <a:t>Proofs available: 30 July 2025</a:t>
            </a:r>
          </a:p>
          <a:p>
            <a:r>
              <a:rPr lang="en-US" dirty="0"/>
              <a:t>Proofs returned: 20 August 2025</a:t>
            </a:r>
          </a:p>
          <a:p>
            <a:r>
              <a:rPr lang="en-US" dirty="0"/>
              <a:t>Final proofs to you for two-day review: 27 August 2025</a:t>
            </a:r>
          </a:p>
          <a:p>
            <a:r>
              <a:rPr lang="en-US" dirty="0"/>
              <a:t>Publication date: 5 September 2025</a:t>
            </a:r>
          </a:p>
        </p:txBody>
      </p:sp>
      <p:sp>
        <p:nvSpPr>
          <p:cNvPr id="4" name="Footer Placeholder 3">
            <a:extLst>
              <a:ext uri="{FF2B5EF4-FFF2-40B4-BE49-F238E27FC236}">
                <a16:creationId xmlns:a16="http://schemas.microsoft.com/office/drawing/2014/main" id="{BCDFE9C1-C8AF-45D9-98CB-2D3205C3082C}"/>
              </a:ext>
            </a:extLst>
          </p:cNvPr>
          <p:cNvSpPr>
            <a:spLocks noGrp="1"/>
          </p:cNvSpPr>
          <p:nvPr>
            <p:ph type="ftr" idx="14"/>
          </p:nvPr>
        </p:nvSpPr>
        <p:spPr/>
        <p:txBody>
          <a:bodyPr/>
          <a:lstStyle/>
          <a:p>
            <a:r>
              <a:rPr lang="en-GB"/>
              <a:t>Emily Qi, Self</a:t>
            </a:r>
            <a:endParaRPr lang="en-GB" dirty="0"/>
          </a:p>
        </p:txBody>
      </p:sp>
      <p:sp>
        <p:nvSpPr>
          <p:cNvPr id="8" name="Slide Number Placeholder 7">
            <a:extLst>
              <a:ext uri="{FF2B5EF4-FFF2-40B4-BE49-F238E27FC236}">
                <a16:creationId xmlns:a16="http://schemas.microsoft.com/office/drawing/2014/main" id="{C2AC4594-70E0-49AF-BA3A-BA38F2C64F0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26992497-C6D9-4D9C-821A-1EB8114B4D87}"/>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661712991"/>
      </p:ext>
    </p:extLst>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070C0"/>
      </a:hlink>
      <a:folHlink>
        <a:srgbClr val="0070C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7072</Words>
  <Application>Microsoft Office PowerPoint</Application>
  <PresentationFormat>Widescreen</PresentationFormat>
  <Paragraphs>1182</Paragraphs>
  <Slides>79</Slides>
  <Notes>49</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79</vt:i4>
      </vt:variant>
    </vt:vector>
  </HeadingPairs>
  <TitlesOfParts>
    <vt:vector size="93" baseType="lpstr">
      <vt:lpstr>微软雅黑</vt:lpstr>
      <vt:lpstr>Microsoft YaHei UI</vt:lpstr>
      <vt:lpstr>MS Gothic</vt:lpstr>
      <vt:lpstr>MS PGothic</vt:lpstr>
      <vt:lpstr>宋体</vt:lpstr>
      <vt:lpstr>宋体</vt:lpstr>
      <vt:lpstr>Arial</vt:lpstr>
      <vt:lpstr>Arial Unicode MS</vt:lpstr>
      <vt:lpstr>Calibri</vt:lpstr>
      <vt:lpstr>Palatino Linotype</vt:lpstr>
      <vt:lpstr>Times New Roman</vt:lpstr>
      <vt:lpstr>Wingdings</vt:lpstr>
      <vt:lpstr>Office Theme</vt:lpstr>
      <vt:lpstr>Document</vt:lpstr>
      <vt:lpstr>802.11 WG July 2025 Session Report</vt:lpstr>
      <vt:lpstr>Abstract</vt:lpstr>
      <vt:lpstr>802.11 WG Editor’s Closing Report (July 2025)</vt:lpstr>
      <vt:lpstr>Volunteer Editor Contacts</vt:lpstr>
      <vt:lpstr>July meeting roundtable status report (to be updated)</vt:lpstr>
      <vt:lpstr>Editor Amendment Ordering ( to be updated)</vt:lpstr>
      <vt:lpstr>Draft Development Snapshot</vt:lpstr>
      <vt:lpstr>802.11bk and 802.11bf publication review</vt:lpstr>
      <vt:lpstr>802.11bk and 802.11bf publication review</vt:lpstr>
      <vt:lpstr>ANA managed number spaces</vt:lpstr>
      <vt:lpstr>ANA</vt:lpstr>
      <vt:lpstr>July 2025 AIML SC Closing Report</vt:lpstr>
      <vt:lpstr>Work Completed</vt:lpstr>
      <vt:lpstr>Plans for September 2025</vt:lpstr>
      <vt:lpstr>ARC SC (Architecture)</vt:lpstr>
      <vt:lpstr>Coex SC (Coexistence)</vt:lpstr>
      <vt:lpstr>PAR Review SC  Jon Rosdahl, Chair</vt:lpstr>
      <vt:lpstr>WNG SC (Wireless Next Generation)</vt:lpstr>
      <vt:lpstr>JTC1 802 SC</vt:lpstr>
      <vt:lpstr>REVmf Closing Report – July 2025</vt:lpstr>
      <vt:lpstr>Work Completed</vt:lpstr>
      <vt:lpstr>Plans for September</vt:lpstr>
      <vt:lpstr>TGmf Timeline</vt:lpstr>
      <vt:lpstr>Adhoc Motion</vt:lpstr>
      <vt:lpstr>TGbi (Enhanced Data Privacy)</vt:lpstr>
      <vt:lpstr>TGbn (Ultra High Reliability)</vt:lpstr>
      <vt:lpstr>TGbp (Ambient Power)</vt:lpstr>
      <vt:lpstr>TGbq (Integrated mmWave)</vt:lpstr>
      <vt:lpstr>TGbr (Enhanced Light Communications)</vt:lpstr>
      <vt:lpstr>PQC SG (Post Quantum Cryptography)</vt:lpstr>
      <vt:lpstr>AUTO TIG (Automotive)</vt:lpstr>
      <vt:lpstr>WFA liaison</vt:lpstr>
      <vt:lpstr>IEEE 802.11-IETF Liaison Report</vt:lpstr>
      <vt:lpstr>Abstract</vt:lpstr>
      <vt:lpstr>IETF Meetings</vt:lpstr>
      <vt:lpstr>IETF- IEEE 802 Liaison Activity  </vt:lpstr>
      <vt:lpstr>IETF protocol use with 802.11 technology</vt:lpstr>
      <vt:lpstr>BOFs at IETF 123 July 19-25, 2025</vt:lpstr>
      <vt:lpstr>IETF/IRTF groups being (re-)chartered</vt:lpstr>
      <vt:lpstr>IETF/IRTF groups being (re-)chartered</vt:lpstr>
      <vt:lpstr>YANG Model Catalog</vt:lpstr>
      <vt:lpstr>IoT-related work</vt:lpstr>
      <vt:lpstr>IoT-related work (cont.)</vt:lpstr>
      <vt:lpstr>MADINAS WG</vt:lpstr>
      <vt:lpstr>EAP Method Update (EMU)</vt:lpstr>
      <vt:lpstr>Operations Area Working Group</vt:lpstr>
      <vt:lpstr>Internet Area Working Group </vt:lpstr>
      <vt:lpstr>Transport Layer Security (TLS)</vt:lpstr>
      <vt:lpstr>Deterministic Networking (DETNET)</vt:lpstr>
      <vt:lpstr>Autonomic Networking Integrated Model and Approach (ANIMA) </vt:lpstr>
      <vt:lpstr>Additional Topic</vt:lpstr>
      <vt:lpstr>References</vt:lpstr>
      <vt:lpstr>WBA liaison</vt:lpstr>
      <vt:lpstr>World WLAN Application Alliance (WAA) Liaison Report to IEEE 802.11 July 2025</vt:lpstr>
      <vt:lpstr>Abstract</vt:lpstr>
      <vt:lpstr>Liaison background </vt:lpstr>
      <vt:lpstr>WAA Vision and Mission</vt:lpstr>
      <vt:lpstr>WAA Organization Structure</vt:lpstr>
      <vt:lpstr>Recent WAA activities</vt:lpstr>
      <vt:lpstr>Recent WAA activities</vt:lpstr>
      <vt:lpstr>Task Group Progress</vt:lpstr>
      <vt:lpstr> Task Group Progress</vt:lpstr>
      <vt:lpstr>Recent publications</vt:lpstr>
      <vt:lpstr>WAA Certification Program Progress</vt:lpstr>
      <vt:lpstr>Further information</vt:lpstr>
      <vt:lpstr>802.19 WG  July 2025 Liaison Report</vt:lpstr>
      <vt:lpstr>IEEE 802.19 Overview</vt:lpstr>
      <vt:lpstr>Coexistence Assessment Document Letter Ballots</vt:lpstr>
      <vt:lpstr>PAR/CSD Review</vt:lpstr>
      <vt:lpstr>802.19.3a Task Group</vt:lpstr>
      <vt:lpstr>Being IEEE Senior Member</vt:lpstr>
      <vt:lpstr>802.15 liaison</vt:lpstr>
      <vt:lpstr>802.18 Liaison Report – July 2025</vt:lpstr>
      <vt:lpstr>RR-TAG at a glance</vt:lpstr>
      <vt:lpstr>Progress since the 2025 May interim</vt:lpstr>
      <vt:lpstr>Objectives this week (1)</vt:lpstr>
      <vt:lpstr>Objectives this week (2)</vt:lpstr>
      <vt:lpstr>802.24 liaison</vt:lpstr>
      <vt:lpstr>802c status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162</cp:revision>
  <cp:lastPrinted>1601-01-01T00:00:00Z</cp:lastPrinted>
  <dcterms:created xsi:type="dcterms:W3CDTF">2018-05-10T15:59:06Z</dcterms:created>
  <dcterms:modified xsi:type="dcterms:W3CDTF">2025-07-30T11:24:39Z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2019-03-15 16:56:13Z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1753874669</vt:lpwstr>
  </property>
</Properties>
</file>