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9"/>
  </p:notesMasterIdLst>
  <p:handoutMasterIdLst>
    <p:handoutMasterId r:id="rId30"/>
  </p:handoutMasterIdLst>
  <p:sldIdLst>
    <p:sldId id="256" r:id="rId5"/>
    <p:sldId id="257" r:id="rId6"/>
    <p:sldId id="283" r:id="rId7"/>
    <p:sldId id="2350" r:id="rId8"/>
    <p:sldId id="2383" r:id="rId9"/>
    <p:sldId id="258" r:id="rId10"/>
    <p:sldId id="259" r:id="rId11"/>
    <p:sldId id="2397" r:id="rId12"/>
    <p:sldId id="287" r:id="rId13"/>
    <p:sldId id="274" r:id="rId14"/>
    <p:sldId id="275" r:id="rId15"/>
    <p:sldId id="2388" r:id="rId16"/>
    <p:sldId id="2389" r:id="rId17"/>
    <p:sldId id="2073" r:id="rId18"/>
    <p:sldId id="2390" r:id="rId19"/>
    <p:sldId id="2391" r:id="rId20"/>
    <p:sldId id="2392" r:id="rId21"/>
    <p:sldId id="2393" r:id="rId22"/>
    <p:sldId id="1578" r:id="rId23"/>
    <p:sldId id="1579" r:id="rId24"/>
    <p:sldId id="2398" r:id="rId25"/>
    <p:sldId id="264" r:id="rId26"/>
    <p:sldId id="2396" r:id="rId27"/>
    <p:sldId id="267"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533" autoAdjust="0"/>
    <p:restoredTop sz="94660"/>
  </p:normalViewPr>
  <p:slideViewPr>
    <p:cSldViewPr>
      <p:cViewPr varScale="1">
        <p:scale>
          <a:sx n="96" d="100"/>
          <a:sy n="96" d="100"/>
        </p:scale>
        <p:origin x="82" y="48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12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802.11-25/1045r1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Month Year</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802.11-25/1045r1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802.11-25/1045r1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802.11-25/1045r1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51983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802.11-25/1045r1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802.11-25/1045r1</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6977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802.11-25/1045r1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23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43662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802.11-25/1045r1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802.11-25/1045r1</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452662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3625" y="536575"/>
            <a:ext cx="4705350" cy="2647950"/>
          </a:xfrm>
        </p:spPr>
      </p:sp>
      <p:sp>
        <p:nvSpPr>
          <p:cNvPr id="3" name="Notes Placeholder 2"/>
          <p:cNvSpPr>
            <a:spLocks noGrp="1"/>
          </p:cNvSpPr>
          <p:nvPr>
            <p:ph type="body" idx="1"/>
          </p:nvPr>
        </p:nvSpPr>
        <p:spPr/>
        <p:txBody>
          <a:bodyPr>
            <a:normAutofit/>
          </a:bodyPr>
          <a:lstStyle/>
          <a:p>
            <a:endParaRPr lang="en-US" dirty="0"/>
          </a:p>
        </p:txBody>
      </p:sp>
      <p:sp>
        <p:nvSpPr>
          <p:cNvPr id="5" name="Date Placeholder 4"/>
          <p:cNvSpPr>
            <a:spLocks noGrp="1"/>
          </p:cNvSpPr>
          <p:nvPr>
            <p:ph type="dt" idx="11"/>
          </p:nvPr>
        </p:nvSpPr>
        <p:spPr>
          <a:xfrm>
            <a:off x="883896" y="20213"/>
            <a:ext cx="1041952" cy="215444"/>
          </a:xfrm>
        </p:spPr>
        <p:txBody>
          <a:bodyPr/>
          <a:lstStyle/>
          <a:p>
            <a:pPr>
              <a:defRPr/>
            </a:pPr>
            <a:r>
              <a:rPr lang="en-US"/>
              <a:t>March 2018</a:t>
            </a:r>
          </a:p>
        </p:txBody>
      </p:sp>
      <p:sp>
        <p:nvSpPr>
          <p:cNvPr id="6" name="Footer Placeholder 5"/>
          <p:cNvSpPr>
            <a:spLocks noGrp="1"/>
          </p:cNvSpPr>
          <p:nvPr>
            <p:ph type="ftr" sz="quarter" idx="12"/>
          </p:nvPr>
        </p:nvSpPr>
        <p:spPr>
          <a:xfrm>
            <a:off x="5595220" y="6864241"/>
            <a:ext cx="2895601" cy="184666"/>
          </a:xfrm>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4635019" y="6864241"/>
            <a:ext cx="415177" cy="184666"/>
          </a:xfrm>
        </p:spPr>
        <p:txBody>
          <a:bodyPr/>
          <a:lstStyle/>
          <a:p>
            <a:pPr>
              <a:defRPr/>
            </a:pPr>
            <a:r>
              <a:rPr lang="en-US"/>
              <a:t>Page </a:t>
            </a:r>
            <a:fld id="{7797EB75-BD9E-45DB-A35F-6C321BEA61EF}" type="slidenum">
              <a:rPr lang="en-US" smtClean="0"/>
              <a:pPr>
                <a:defRPr/>
              </a:pPr>
              <a:t>5</a:t>
            </a:fld>
            <a:endParaRPr lang="en-US"/>
          </a:p>
        </p:txBody>
      </p:sp>
    </p:spTree>
    <p:extLst>
      <p:ext uri="{BB962C8B-B14F-4D97-AF65-F5344CB8AC3E}">
        <p14:creationId xmlns:p14="http://schemas.microsoft.com/office/powerpoint/2010/main" val="2053939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802.11-25/1045r1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38181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802.11-25/1045r1</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548680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802.11-25/1045r1</a:t>
            </a:r>
          </a:p>
        </p:txBody>
      </p:sp>
      <p:sp>
        <p:nvSpPr>
          <p:cNvPr id="5" name="Rectangle 3"/>
          <p:cNvSpPr>
            <a:spLocks noGrp="1" noChangeArrowheads="1"/>
          </p:cNvSpPr>
          <p:nvPr>
            <p:ph type="dt"/>
          </p:nvPr>
        </p:nvSpPr>
        <p:spPr>
          <a:ln/>
        </p:spPr>
        <p:txBody>
          <a:bodyPr/>
          <a:lstStyle/>
          <a:p>
            <a:r>
              <a:rPr lang="en-US"/>
              <a:t>July 2025</a:t>
            </a:r>
          </a:p>
        </p:txBody>
      </p:sp>
      <p:sp>
        <p:nvSpPr>
          <p:cNvPr id="6" name="Rectangle 6"/>
          <p:cNvSpPr>
            <a:spLocks noGrp="1" noChangeArrowheads="1"/>
          </p:cNvSpPr>
          <p:nvPr>
            <p:ph type="ftr"/>
          </p:nvPr>
        </p:nvSpPr>
        <p:spPr>
          <a:ln/>
        </p:spPr>
        <p:txBody>
          <a:bodyPr/>
          <a:lstStyle/>
          <a:p>
            <a:r>
              <a:rPr lang="en-US"/>
              <a:t>Marc Emmelmann, SELF</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0316E4E-9467-F658-E2F8-FDD2E4A6A655}"/>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802.11-25/1045r1</a:t>
            </a:r>
          </a:p>
        </p:txBody>
      </p:sp>
      <p:sp>
        <p:nvSpPr>
          <p:cNvPr id="16387" name="Rectangle 3">
            <a:extLst>
              <a:ext uri="{FF2B5EF4-FFF2-40B4-BE49-F238E27FC236}">
                <a16:creationId xmlns:a16="http://schemas.microsoft.com/office/drawing/2014/main" id="{727DC58B-0AD4-9385-1ED5-E2FC12C2AEE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C0F7BCDB-B44F-D1BD-E4BE-EED865C6BA8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23821599-2418-8E63-AEC8-C977C053C4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3A83B2F-9E2C-4DE3-B48D-241AB7E3333A}" type="slidenum">
              <a:rPr lang="en-US" altLang="en-US" smtClean="0"/>
              <a:pPr>
                <a:spcBef>
                  <a:spcPct val="0"/>
                </a:spcBef>
              </a:pPr>
              <a:t>10</a:t>
            </a:fld>
            <a:endParaRPr lang="en-US" altLang="en-US"/>
          </a:p>
        </p:txBody>
      </p:sp>
      <p:sp>
        <p:nvSpPr>
          <p:cNvPr id="16390" name="Rectangle 2">
            <a:extLst>
              <a:ext uri="{FF2B5EF4-FFF2-40B4-BE49-F238E27FC236}">
                <a16:creationId xmlns:a16="http://schemas.microsoft.com/office/drawing/2014/main" id="{1C362020-B58F-82C5-129E-BA88D7284C11}"/>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0A840F7C-222D-CD07-413D-7FE493F35A41}"/>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41761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31D5E9C-8508-4AA8-B0B2-5152880D386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802.11-25/1045r1</a:t>
            </a:r>
          </a:p>
        </p:txBody>
      </p:sp>
      <p:sp>
        <p:nvSpPr>
          <p:cNvPr id="16387" name="Rectangle 3">
            <a:extLst>
              <a:ext uri="{FF2B5EF4-FFF2-40B4-BE49-F238E27FC236}">
                <a16:creationId xmlns:a16="http://schemas.microsoft.com/office/drawing/2014/main" id="{204147BA-2DF6-4A39-BC13-5568E64F4B1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201424C8-98EF-4D9E-85AA-34F9E0A9794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DC8224F6-0F60-4005-9D65-DE70930288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B3F440B-0484-4FE3-B860-DE40816D92C9}" type="slidenum">
              <a:rPr lang="en-US" altLang="en-US" sz="1200" smtClean="0"/>
              <a:pPr/>
              <a:t>12</a:t>
            </a:fld>
            <a:endParaRPr lang="en-US" altLang="en-US" sz="1200"/>
          </a:p>
        </p:txBody>
      </p:sp>
      <p:sp>
        <p:nvSpPr>
          <p:cNvPr id="16390" name="Rectangle 2">
            <a:extLst>
              <a:ext uri="{FF2B5EF4-FFF2-40B4-BE49-F238E27FC236}">
                <a16:creationId xmlns:a16="http://schemas.microsoft.com/office/drawing/2014/main" id="{67692396-9051-4115-926E-D0800F7C8D08}"/>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E53F7D09-ECD2-4CB4-9294-4F16CA848D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746307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2024</a:t>
            </a:r>
            <a:endParaRPr lang="en-GB"/>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2024</a:t>
            </a:r>
            <a:endParaRPr lang="en-GB"/>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2024</a:t>
            </a:r>
            <a:endParaRPr lang="en-GB"/>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2024</a:t>
            </a:r>
            <a:endParaRPr lang="en-GB"/>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802.11-25/1045r1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5/11-25-0947-00-0wng-wng-meeting-minutes-2025-may-warsaw-meeting.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5/ec-25-0126-00-JTC1-agenda-for-july-2025-mixed-mode.pptx"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5/11-25-1048-08-00bn-july-2025-mac-phy-adhoc-agenda.docx" TargetMode="External"/><Relationship Id="rId2" Type="http://schemas.openxmlformats.org/officeDocument/2006/relationships/hyperlink" Target="https://mentor.ieee.org/802.11/dcn/25/11-25-0986-20-00bn-may-july-tgbn-teleconference-agenda.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1064-01-00bn-tgbn-july-2025-meeting-agenda.pptx" TargetMode="External"/><Relationship Id="rId4" Type="http://schemas.openxmlformats.org/officeDocument/2006/relationships/hyperlink" Target="https://mentor.ieee.org/802.11/dcn/25/11-25-0296-28-00bn-ieee-802-11bn-cc50-comments-on-d0-1.xlsx"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989-04-00bp-tg-bp-tc-agenda-till-jul-2025.pptx" TargetMode="Externa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s://mentor.ieee.org/802.11/dcn/25/11-25-0991-03-00bp-teleconference-minutes-may-june-july-2025.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ocuments?is_dcn=1334&amp;is_group=0000&amp;is_year=2025"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ocuments?is_dcn=1055&amp;is_group=00bq&amp;is_year=2025"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5/11-25-0958-00-0PQC-draft-p802-11bt-par.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5/11-25-0943-02-auto-auto-tig-meeting-minutes-2025-may.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5/11-25-1062-02-0arc-arc-sc-agenda-july-2025.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cn/23/11-23-0880-09-0arc-revised-annex-g-containing-example-frame-exchange-sequences.docx" TargetMode="External"/><Relationship Id="rId4" Type="http://schemas.openxmlformats.org/officeDocument/2006/relationships/hyperlink" Target="https://mentor.ieee.org/802.11/dcn/25/11-25-0923-02-0arc-proposed-changes-to-802-11-definitions-based-on-802-2024.ppt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5/11-25-0958-00-0PQC-draft-p802-11bt-par.pdf" TargetMode="External"/><Relationship Id="rId3" Type="http://schemas.openxmlformats.org/officeDocument/2006/relationships/hyperlink" Target="https://www.ieee802.org/1/files/public/docs2025/dq-draft-PAR-extension-0525-v01.pdf" TargetMode="External"/><Relationship Id="rId7" Type="http://schemas.openxmlformats.org/officeDocument/2006/relationships/hyperlink" Target="https://mentor.ieee.org/802-ec/dcn/25/ec-25-0128-00-LMSC-ieee-p802-3dq-draft-csd.pdf" TargetMode="External"/><Relationship Id="rId2" Type="http://schemas.openxmlformats.org/officeDocument/2006/relationships/hyperlink" Target="https://www.ieee802.org/1/files/public/docs2025/60802-draft-PAR-extension-0525-v01.pdf" TargetMode="External"/><Relationship Id="rId1" Type="http://schemas.openxmlformats.org/officeDocument/2006/relationships/slideLayout" Target="../slideLayouts/slideLayout2.xml"/><Relationship Id="rId6" Type="http://schemas.openxmlformats.org/officeDocument/2006/relationships/hyperlink" Target="https://mentor.ieee.org/802-ec/dcn/25/ec-25-0127-00-LMSC-ieee-p802-3dq-draft-par.pdf" TargetMode="External"/><Relationship Id="rId5" Type="http://schemas.openxmlformats.org/officeDocument/2006/relationships/hyperlink" Target="https://www.ieee802.org/1/files/public/docs2025/ee-draft-CSD-0525-v01.pdf" TargetMode="External"/><Relationship Id="rId10" Type="http://schemas.openxmlformats.org/officeDocument/2006/relationships/hyperlink" Target="https://mentor.ieee.org/802-ec/dcn/25/ec-25-0134-00-LMSC-p802-11bi-par-extension-request.pdf" TargetMode="External"/><Relationship Id="rId4" Type="http://schemas.openxmlformats.org/officeDocument/2006/relationships/hyperlink" Target="https://www.ieee802.org/1/files/public/docs2025/ee-draft-PAR-0525-v01.pdf" TargetMode="External"/><Relationship Id="rId9" Type="http://schemas.openxmlformats.org/officeDocument/2006/relationships/hyperlink" Target="https://mentor.ieee.org/802.11/dcn/25/11-25-0598-03-0PQC-pqc-draft-proposed-cs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July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2025-07-27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94942895"/>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spid="_x0000_s1037" name="Document" r:id="rId4" imgW="10459112" imgH="2538262" progId="Word.Document.8">
                  <p:embed/>
                </p:oleObj>
              </mc:Choice>
              <mc:Fallback>
                <p:oleObj name="Document" r:id="rId4" imgW="10459112" imgH="2538262" progId="Word.Document.8">
                  <p:embed/>
                  <p:pic>
                    <p:nvPicPr>
                      <p:cNvPr id="3075" name="Object 3"/>
                      <p:cNvPicPr>
                        <a:picLocks noChangeAspect="1" noChangeArrowheads="1"/>
                      </p:cNvPicPr>
                      <p:nvPr/>
                    </p:nvPicPr>
                    <p:blipFill>
                      <a:blip r:embed="rId5"/>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5" name="Footer Placeholder 4">
            <a:extLst>
              <a:ext uri="{FF2B5EF4-FFF2-40B4-BE49-F238E27FC236}">
                <a16:creationId xmlns:a16="http://schemas.microsoft.com/office/drawing/2014/main" id="{CA3D87DD-8840-4004-8091-4215511F77FE}"/>
              </a:ext>
            </a:extLst>
          </p:cNvPr>
          <p:cNvSpPr>
            <a:spLocks noGrp="1"/>
          </p:cNvSpPr>
          <p:nvPr>
            <p:ph type="ftr" idx="11"/>
          </p:nvPr>
        </p:nvSpPr>
        <p:spPr/>
        <p:txBody>
          <a:bodyPr/>
          <a:lstStyle/>
          <a:p>
            <a:r>
              <a:rPr lang="en-GB"/>
              <a:t>Stephen McCann, Huawei</a:t>
            </a:r>
          </a:p>
        </p:txBody>
      </p:sp>
      <p:sp>
        <p:nvSpPr>
          <p:cNvPr id="6" name="Slide Number Placeholder 5">
            <a:extLst>
              <a:ext uri="{FF2B5EF4-FFF2-40B4-BE49-F238E27FC236}">
                <a16:creationId xmlns:a16="http://schemas.microsoft.com/office/drawing/2014/main" id="{2CDDAEB6-979E-4B8C-A064-13D9DFD76179}"/>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
        <p:nvSpPr>
          <p:cNvPr id="7" name="Date Placeholder 6">
            <a:extLst>
              <a:ext uri="{FF2B5EF4-FFF2-40B4-BE49-F238E27FC236}">
                <a16:creationId xmlns:a16="http://schemas.microsoft.com/office/drawing/2014/main" id="{800937B5-FC96-4D28-ABB8-82C93B872873}"/>
              </a:ext>
            </a:extLst>
          </p:cNvPr>
          <p:cNvSpPr>
            <a:spLocks noGrp="1"/>
          </p:cNvSpPr>
          <p:nvPr>
            <p:ph type="dt" idx="10"/>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7DB2B7F6-210C-0BB4-0C96-8A8845DCFFF2}"/>
              </a:ext>
            </a:extLst>
          </p:cNvPr>
          <p:cNvSpPr>
            <a:spLocks noGrp="1" noChangeArrowheads="1"/>
          </p:cNvSpPr>
          <p:nvPr>
            <p:ph type="title"/>
          </p:nvPr>
        </p:nvSpPr>
        <p:spPr>
          <a:xfrm>
            <a:off x="2209800" y="581026"/>
            <a:ext cx="7772400" cy="561975"/>
          </a:xfrm>
        </p:spPr>
        <p:txBody>
          <a:bodyPr/>
          <a:lstStyle/>
          <a:p>
            <a:pPr eaLnBrk="1" hangingPunct="1"/>
            <a:r>
              <a:rPr lang="en-US" altLang="en-US" dirty="0"/>
              <a:t>802.11 WNG – July 2025 (1/2)</a:t>
            </a:r>
          </a:p>
        </p:txBody>
      </p:sp>
      <p:sp>
        <p:nvSpPr>
          <p:cNvPr id="15363" name="Rectangle 3">
            <a:extLst>
              <a:ext uri="{FF2B5EF4-FFF2-40B4-BE49-F238E27FC236}">
                <a16:creationId xmlns:a16="http://schemas.microsoft.com/office/drawing/2014/main" id="{5808A656-4E20-CB2D-5332-CCC72EC83519}"/>
              </a:ext>
            </a:extLst>
          </p:cNvPr>
          <p:cNvSpPr>
            <a:spLocks noGrp="1" noChangeArrowheads="1"/>
          </p:cNvSpPr>
          <p:nvPr>
            <p:ph idx="1"/>
          </p:nvPr>
        </p:nvSpPr>
        <p:spPr>
          <a:xfrm>
            <a:off x="287300" y="1566040"/>
            <a:ext cx="11734800" cy="4162424"/>
          </a:xfrm>
        </p:spPr>
        <p:txBody>
          <a:bodyPr/>
          <a:lstStyle/>
          <a:p>
            <a:pPr marL="457200" indent="-457200">
              <a:lnSpc>
                <a:spcPct val="110000"/>
              </a:lnSpc>
              <a:spcBef>
                <a:spcPts val="0"/>
              </a:spcBef>
              <a:defRPr/>
            </a:pPr>
            <a:r>
              <a:rPr lang="en-GB" altLang="en-US" sz="2800" dirty="0"/>
              <a:t>Agenda Approval/Announcements</a:t>
            </a:r>
          </a:p>
          <a:p>
            <a:pPr marL="457200" indent="-457200">
              <a:lnSpc>
                <a:spcPct val="110000"/>
              </a:lnSpc>
              <a:spcBef>
                <a:spcPts val="0"/>
              </a:spcBef>
              <a:defRPr/>
            </a:pPr>
            <a:r>
              <a:rPr lang="en-GB" altLang="en-US" sz="2800" dirty="0"/>
              <a:t>Approval of Previous meeting minutes </a:t>
            </a:r>
          </a:p>
          <a:p>
            <a:pPr marL="838200" lvl="1" indent="-381000">
              <a:lnSpc>
                <a:spcPct val="110000"/>
              </a:lnSpc>
              <a:spcBef>
                <a:spcPts val="0"/>
              </a:spcBef>
              <a:defRPr/>
            </a:pPr>
            <a:r>
              <a:rPr lang="en-GB" altLang="en-US" dirty="0"/>
              <a:t>Minutes from May:</a:t>
            </a:r>
          </a:p>
          <a:p>
            <a:pPr marL="1181100" lvl="2" indent="-381000">
              <a:lnSpc>
                <a:spcPct val="110000"/>
              </a:lnSpc>
              <a:spcBef>
                <a:spcPts val="0"/>
              </a:spcBef>
              <a:defRPr/>
            </a:pPr>
            <a:r>
              <a:rPr lang="en-GB" altLang="en-US" dirty="0">
                <a:hlinkClick r:id="rId3"/>
              </a:rPr>
              <a:t>https://mentor.ieee.org/802.11/dcn/25/11-25-0947-00-0wng-wng-meeting-minutes-2025-may-warsaw-meeting.docx</a:t>
            </a:r>
            <a:r>
              <a:rPr lang="en-GB" altLang="en-US" dirty="0"/>
              <a:t> </a:t>
            </a:r>
          </a:p>
          <a:p>
            <a:pPr marL="438150" indent="-381000">
              <a:lnSpc>
                <a:spcPct val="110000"/>
              </a:lnSpc>
              <a:spcBef>
                <a:spcPts val="0"/>
              </a:spcBef>
              <a:defRPr/>
            </a:pPr>
            <a:r>
              <a:rPr lang="en-GB" altLang="en-US" sz="2800" dirty="0"/>
              <a:t>Presentations</a:t>
            </a:r>
          </a:p>
          <a:p>
            <a:pPr marL="457200" lvl="1" indent="0">
              <a:lnSpc>
                <a:spcPct val="110000"/>
              </a:lnSpc>
              <a:spcBef>
                <a:spcPts val="0"/>
              </a:spcBef>
              <a:buNone/>
              <a:defRPr/>
            </a:pPr>
            <a:r>
              <a:rPr lang="en-US" sz="2400" b="1" dirty="0">
                <a:highlight>
                  <a:srgbClr val="FFFFFF"/>
                </a:highlight>
              </a:rPr>
              <a:t>AM1 (0900-1100)</a:t>
            </a:r>
          </a:p>
          <a:p>
            <a:pPr lvl="1">
              <a:lnSpc>
                <a:spcPct val="110000"/>
              </a:lnSpc>
              <a:spcBef>
                <a:spcPts val="0"/>
              </a:spcBef>
              <a:buFont typeface="Wingdings" panose="05000000000000000000" pitchFamily="2" charset="2"/>
              <a:buChar char="Ø"/>
              <a:defRPr/>
            </a:pPr>
            <a:r>
              <a:rPr lang="en-US" sz="2400" dirty="0" err="1">
                <a:highlight>
                  <a:srgbClr val="FFFFFF"/>
                </a:highlight>
              </a:rPr>
              <a:t>Openwifi</a:t>
            </a:r>
            <a:r>
              <a:rPr lang="en-US" sz="2400" dirty="0">
                <a:highlight>
                  <a:srgbClr val="FFFFFF"/>
                </a:highlight>
              </a:rPr>
              <a:t> and sub-20 MHz Co-OFDMA, Robbe </a:t>
            </a:r>
            <a:r>
              <a:rPr lang="en-US" sz="2400" dirty="0" err="1">
                <a:highlight>
                  <a:srgbClr val="FFFFFF"/>
                </a:highlight>
              </a:rPr>
              <a:t>Gaeremynck</a:t>
            </a:r>
            <a:r>
              <a:rPr lang="en-US" sz="2400" dirty="0">
                <a:highlight>
                  <a:srgbClr val="FFFFFF"/>
                </a:highlight>
              </a:rPr>
              <a:t> (Ghent Univ)</a:t>
            </a:r>
          </a:p>
          <a:p>
            <a:pPr lvl="1">
              <a:lnSpc>
                <a:spcPct val="110000"/>
              </a:lnSpc>
              <a:spcBef>
                <a:spcPts val="0"/>
              </a:spcBef>
              <a:buFont typeface="Wingdings" panose="05000000000000000000" pitchFamily="2" charset="2"/>
              <a:buChar char="Ø"/>
              <a:defRPr/>
            </a:pPr>
            <a:r>
              <a:rPr lang="en-US" sz="2400" dirty="0">
                <a:highlight>
                  <a:srgbClr val="FFFFFF"/>
                </a:highlight>
              </a:rPr>
              <a:t>Signal Design for Sensing Security/Privacy in ISAC, Christos </a:t>
            </a:r>
            <a:r>
              <a:rPr lang="en-US" sz="2400" dirty="0" err="1">
                <a:highlight>
                  <a:srgbClr val="FFFFFF"/>
                </a:highlight>
              </a:rPr>
              <a:t>Masouros</a:t>
            </a:r>
            <a:r>
              <a:rPr lang="en-US" sz="2400" dirty="0">
                <a:highlight>
                  <a:srgbClr val="FFFFFF"/>
                </a:highlight>
              </a:rPr>
              <a:t> (Univ College London)</a:t>
            </a:r>
          </a:p>
          <a:p>
            <a:pPr lvl="1">
              <a:lnSpc>
                <a:spcPct val="110000"/>
              </a:lnSpc>
              <a:spcBef>
                <a:spcPts val="0"/>
              </a:spcBef>
              <a:buFont typeface="Wingdings" panose="05000000000000000000" pitchFamily="2" charset="2"/>
              <a:buChar char="Ø"/>
              <a:defRPr/>
            </a:pPr>
            <a:r>
              <a:rPr lang="en-US" sz="2400" dirty="0">
                <a:highlight>
                  <a:srgbClr val="FFFFFF"/>
                </a:highlight>
              </a:rPr>
              <a:t>Rate Splitting Multiple Access for 802.11, Bruno </a:t>
            </a:r>
            <a:r>
              <a:rPr lang="en-US" sz="2400" dirty="0" err="1">
                <a:highlight>
                  <a:srgbClr val="FFFFFF"/>
                </a:highlight>
              </a:rPr>
              <a:t>Clerckx</a:t>
            </a:r>
            <a:r>
              <a:rPr lang="en-US" sz="2400" dirty="0">
                <a:highlight>
                  <a:srgbClr val="FFFFFF"/>
                </a:highlight>
              </a:rPr>
              <a:t> (Imperial College)</a:t>
            </a:r>
          </a:p>
          <a:p>
            <a:pPr lvl="1">
              <a:lnSpc>
                <a:spcPct val="110000"/>
              </a:lnSpc>
              <a:spcBef>
                <a:spcPts val="0"/>
              </a:spcBef>
              <a:buFont typeface="Wingdings" panose="05000000000000000000" pitchFamily="2" charset="2"/>
              <a:buChar char="Ø"/>
              <a:defRPr/>
            </a:pPr>
            <a:r>
              <a:rPr lang="en-US" sz="2400" dirty="0">
                <a:highlight>
                  <a:srgbClr val="FFFFFF"/>
                </a:highlight>
              </a:rPr>
              <a:t>Multiband Channel Model for 802.11, Volker Jungnickel, et al (Fraunhofer)</a:t>
            </a:r>
          </a:p>
        </p:txBody>
      </p:sp>
      <p:sp>
        <p:nvSpPr>
          <p:cNvPr id="15367" name="Rectangle 1">
            <a:extLst>
              <a:ext uri="{FF2B5EF4-FFF2-40B4-BE49-F238E27FC236}">
                <a16:creationId xmlns:a16="http://schemas.microsoft.com/office/drawing/2014/main" id="{46466877-483C-4321-9727-BE02BE36AF45}"/>
              </a:ext>
            </a:extLst>
          </p:cNvPr>
          <p:cNvSpPr>
            <a:spLocks noChangeArrowheads="1"/>
          </p:cNvSpPr>
          <p:nvPr/>
        </p:nvSpPr>
        <p:spPr bwMode="auto">
          <a:xfrm>
            <a:off x="1524000" y="1066801"/>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29 July 2025, 0900-1100 &amp; 1930-2130 Central European Summer Time</a:t>
            </a:r>
          </a:p>
        </p:txBody>
      </p:sp>
      <p:sp>
        <p:nvSpPr>
          <p:cNvPr id="2" name="Footer Placeholder 1">
            <a:extLst>
              <a:ext uri="{FF2B5EF4-FFF2-40B4-BE49-F238E27FC236}">
                <a16:creationId xmlns:a16="http://schemas.microsoft.com/office/drawing/2014/main" id="{DACB90BD-D810-4BEA-9B9A-EA01C29CB5EF}"/>
              </a:ext>
            </a:extLst>
          </p:cNvPr>
          <p:cNvSpPr>
            <a:spLocks noGrp="1"/>
          </p:cNvSpPr>
          <p:nvPr>
            <p:ph type="ftr" idx="14"/>
          </p:nvPr>
        </p:nvSpPr>
        <p:spPr/>
        <p:txBody>
          <a:bodyPr/>
          <a:lstStyle/>
          <a:p>
            <a:r>
              <a:rPr lang="en-GB"/>
              <a:t>Jim Lansford, Farafir SRL</a:t>
            </a:r>
            <a:endParaRPr lang="en-GB" dirty="0"/>
          </a:p>
        </p:txBody>
      </p:sp>
      <p:sp>
        <p:nvSpPr>
          <p:cNvPr id="3" name="Slide Number Placeholder 2">
            <a:extLst>
              <a:ext uri="{FF2B5EF4-FFF2-40B4-BE49-F238E27FC236}">
                <a16:creationId xmlns:a16="http://schemas.microsoft.com/office/drawing/2014/main" id="{81C79771-CBE1-4CD9-8A2B-EA7AA775382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Date Placeholder 3">
            <a:extLst>
              <a:ext uri="{FF2B5EF4-FFF2-40B4-BE49-F238E27FC236}">
                <a16:creationId xmlns:a16="http://schemas.microsoft.com/office/drawing/2014/main" id="{03B6D7E5-9A16-48F8-984A-FDA46395D4E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717337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F0ED3-C475-7AB9-0F59-28C0EB566C02}"/>
              </a:ext>
            </a:extLst>
          </p:cNvPr>
          <p:cNvSpPr>
            <a:spLocks noGrp="1"/>
          </p:cNvSpPr>
          <p:nvPr>
            <p:ph type="title"/>
          </p:nvPr>
        </p:nvSpPr>
        <p:spPr>
          <a:xfrm>
            <a:off x="914400" y="685800"/>
            <a:ext cx="10363200" cy="762000"/>
          </a:xfrm>
        </p:spPr>
        <p:txBody>
          <a:bodyPr/>
          <a:lstStyle/>
          <a:p>
            <a:r>
              <a:rPr lang="en-US" altLang="en-US" dirty="0"/>
              <a:t>802.11 WNG – July 2025 (2/2)</a:t>
            </a:r>
            <a:endParaRPr lang="en-US" dirty="0"/>
          </a:p>
        </p:txBody>
      </p:sp>
      <p:sp>
        <p:nvSpPr>
          <p:cNvPr id="3" name="Content Placeholder 2">
            <a:extLst>
              <a:ext uri="{FF2B5EF4-FFF2-40B4-BE49-F238E27FC236}">
                <a16:creationId xmlns:a16="http://schemas.microsoft.com/office/drawing/2014/main" id="{C975A448-9160-01B2-3170-38D3789E9F8D}"/>
              </a:ext>
            </a:extLst>
          </p:cNvPr>
          <p:cNvSpPr>
            <a:spLocks noGrp="1"/>
          </p:cNvSpPr>
          <p:nvPr>
            <p:ph idx="1"/>
          </p:nvPr>
        </p:nvSpPr>
        <p:spPr>
          <a:xfrm>
            <a:off x="457200" y="1828800"/>
            <a:ext cx="11201400" cy="4114800"/>
          </a:xfrm>
        </p:spPr>
        <p:txBody>
          <a:bodyPr/>
          <a:lstStyle/>
          <a:p>
            <a:pPr marL="457200" lvl="1" indent="0">
              <a:lnSpc>
                <a:spcPct val="110000"/>
              </a:lnSpc>
              <a:spcBef>
                <a:spcPts val="0"/>
              </a:spcBef>
              <a:buNone/>
              <a:defRPr/>
            </a:pPr>
            <a:r>
              <a:rPr lang="en-US" sz="2400" b="1" dirty="0">
                <a:highlight>
                  <a:srgbClr val="FFFFFF"/>
                </a:highlight>
              </a:rPr>
              <a:t>PM3 (1930-2130)</a:t>
            </a:r>
          </a:p>
          <a:p>
            <a:pPr lvl="1">
              <a:lnSpc>
                <a:spcPct val="110000"/>
              </a:lnSpc>
              <a:spcBef>
                <a:spcPts val="0"/>
              </a:spcBef>
              <a:buFont typeface="Wingdings" panose="05000000000000000000" pitchFamily="2" charset="2"/>
              <a:buChar char="Ø"/>
              <a:defRPr/>
            </a:pPr>
            <a:r>
              <a:rPr lang="en-US" sz="2400" dirty="0">
                <a:highlight>
                  <a:srgbClr val="FFFFFF"/>
                </a:highlight>
              </a:rPr>
              <a:t>High-resolution sensing with multiband communication signals, Jacopo Pegoraro  (Univ of Padova)</a:t>
            </a:r>
          </a:p>
          <a:p>
            <a:pPr lvl="1">
              <a:lnSpc>
                <a:spcPct val="110000"/>
              </a:lnSpc>
              <a:spcBef>
                <a:spcPts val="0"/>
              </a:spcBef>
              <a:buFont typeface="Wingdings" panose="05000000000000000000" pitchFamily="2" charset="2"/>
              <a:buChar char="Ø"/>
              <a:defRPr/>
            </a:pPr>
            <a:r>
              <a:rPr lang="en-US" sz="2400" dirty="0">
                <a:highlight>
                  <a:srgbClr val="FFFFFF"/>
                </a:highlight>
              </a:rPr>
              <a:t>AI-driven Dirty Paper Coding for Multiuser MIMO, Mathini </a:t>
            </a:r>
            <a:r>
              <a:rPr lang="en-US" sz="2400" dirty="0" err="1">
                <a:highlight>
                  <a:srgbClr val="FFFFFF"/>
                </a:highlight>
              </a:rPr>
              <a:t>Sellathurai</a:t>
            </a:r>
            <a:r>
              <a:rPr lang="en-US" sz="2400" dirty="0">
                <a:highlight>
                  <a:srgbClr val="FFFFFF"/>
                </a:highlight>
              </a:rPr>
              <a:t>  (Heriot-Watt University)</a:t>
            </a:r>
          </a:p>
          <a:p>
            <a:pPr lvl="1">
              <a:lnSpc>
                <a:spcPct val="110000"/>
              </a:lnSpc>
              <a:spcBef>
                <a:spcPts val="0"/>
              </a:spcBef>
              <a:buFont typeface="Wingdings" panose="05000000000000000000" pitchFamily="2" charset="2"/>
              <a:buChar char="Ø"/>
              <a:defRPr/>
            </a:pPr>
            <a:r>
              <a:rPr lang="en-US" sz="2400" dirty="0">
                <a:highlight>
                  <a:srgbClr val="FFFFFF"/>
                </a:highlight>
              </a:rPr>
              <a:t>Status update: ns-3 </a:t>
            </a:r>
            <a:r>
              <a:rPr lang="en-US" sz="2400" dirty="0" err="1">
                <a:highlight>
                  <a:srgbClr val="FFFFFF"/>
                </a:highlight>
              </a:rPr>
              <a:t>WiFi</a:t>
            </a:r>
            <a:r>
              <a:rPr lang="en-US" sz="2400" dirty="0">
                <a:highlight>
                  <a:srgbClr val="FFFFFF"/>
                </a:highlight>
              </a:rPr>
              <a:t> Simulations, </a:t>
            </a:r>
            <a:r>
              <a:rPr lang="en-US" sz="2400" dirty="0" err="1">
                <a:highlight>
                  <a:srgbClr val="FFFFFF"/>
                </a:highlight>
              </a:rPr>
              <a:t>Muyuan</a:t>
            </a:r>
            <a:r>
              <a:rPr lang="en-US" sz="2400" dirty="0">
                <a:highlight>
                  <a:srgbClr val="FFFFFF"/>
                </a:highlight>
              </a:rPr>
              <a:t> Shen (Univ of Washington)</a:t>
            </a:r>
            <a:endParaRPr lang="en-US" sz="2400" dirty="0">
              <a:solidFill>
                <a:srgbClr val="222222"/>
              </a:solidFill>
              <a:highlight>
                <a:srgbClr val="FFFFFF"/>
              </a:highlight>
              <a:cs typeface="Arial" panose="020B0604020202020204" pitchFamily="34" charset="0"/>
            </a:endParaRPr>
          </a:p>
          <a:p>
            <a:pPr marL="457200" indent="-457200">
              <a:lnSpc>
                <a:spcPct val="110000"/>
              </a:lnSpc>
              <a:spcBef>
                <a:spcPts val="0"/>
              </a:spcBef>
              <a:defRPr/>
            </a:pPr>
            <a:r>
              <a:rPr lang="en-US" altLang="en-US" sz="2800" dirty="0"/>
              <a:t>Plans for September 2025</a:t>
            </a:r>
          </a:p>
          <a:p>
            <a:pPr marL="857250" lvl="1" indent="-457200" eaLnBrk="1" hangingPunct="1">
              <a:lnSpc>
                <a:spcPct val="110000"/>
              </a:lnSpc>
              <a:spcBef>
                <a:spcPts val="0"/>
              </a:spcBef>
              <a:defRPr/>
            </a:pPr>
            <a:r>
              <a:rPr lang="en-US" altLang="en-US" dirty="0">
                <a:solidFill>
                  <a:srgbClr val="000000"/>
                </a:solidFill>
              </a:rPr>
              <a:t>Chair will make a call for presentations in advance</a:t>
            </a:r>
          </a:p>
          <a:p>
            <a:pPr marL="457200" indent="-457200">
              <a:lnSpc>
                <a:spcPct val="110000"/>
              </a:lnSpc>
              <a:spcBef>
                <a:spcPts val="0"/>
              </a:spcBef>
              <a:defRPr/>
            </a:pPr>
            <a:r>
              <a:rPr lang="en-US" altLang="en-US" sz="2800" dirty="0"/>
              <a:t>Adjourn</a:t>
            </a:r>
          </a:p>
          <a:p>
            <a:pPr marL="0" indent="0" algn="ctr" eaLnBrk="1" hangingPunct="1">
              <a:spcBef>
                <a:spcPts val="0"/>
              </a:spcBef>
              <a:buNone/>
              <a:defRPr/>
            </a:pPr>
            <a:r>
              <a:rPr lang="en-US" altLang="en-US" sz="2800" dirty="0"/>
              <a:t>Current agenda is document 11-25/1053r0</a:t>
            </a:r>
          </a:p>
          <a:p>
            <a:endParaRPr lang="en-US" sz="2800" dirty="0"/>
          </a:p>
        </p:txBody>
      </p:sp>
      <p:sp>
        <p:nvSpPr>
          <p:cNvPr id="7" name="Rectangle 1">
            <a:extLst>
              <a:ext uri="{FF2B5EF4-FFF2-40B4-BE49-F238E27FC236}">
                <a16:creationId xmlns:a16="http://schemas.microsoft.com/office/drawing/2014/main" id="{E4128B12-E80F-6438-DDB8-D94C2A61FE9F}"/>
              </a:ext>
            </a:extLst>
          </p:cNvPr>
          <p:cNvSpPr>
            <a:spLocks noChangeArrowheads="1"/>
          </p:cNvSpPr>
          <p:nvPr/>
        </p:nvSpPr>
        <p:spPr bwMode="auto">
          <a:xfrm>
            <a:off x="1574801" y="1314390"/>
            <a:ext cx="9144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dirty="0">
                <a:solidFill>
                  <a:schemeClr val="tx2"/>
                </a:solidFill>
              </a:rPr>
              <a:t>29 July 2025, 0900-1100 &amp; 1930-2130 Central European Summer Time</a:t>
            </a:r>
          </a:p>
        </p:txBody>
      </p:sp>
      <p:sp>
        <p:nvSpPr>
          <p:cNvPr id="5" name="Footer Placeholder 4">
            <a:extLst>
              <a:ext uri="{FF2B5EF4-FFF2-40B4-BE49-F238E27FC236}">
                <a16:creationId xmlns:a16="http://schemas.microsoft.com/office/drawing/2014/main" id="{F350B7E7-71B7-4D38-A27F-66723DEE6C19}"/>
              </a:ext>
            </a:extLst>
          </p:cNvPr>
          <p:cNvSpPr>
            <a:spLocks noGrp="1"/>
          </p:cNvSpPr>
          <p:nvPr>
            <p:ph type="ftr" idx="14"/>
          </p:nvPr>
        </p:nvSpPr>
        <p:spPr/>
        <p:txBody>
          <a:bodyPr/>
          <a:lstStyle/>
          <a:p>
            <a:r>
              <a:rPr lang="en-GB"/>
              <a:t>Jim Lansford, Farafir SRL</a:t>
            </a:r>
            <a:endParaRPr lang="en-GB" dirty="0"/>
          </a:p>
        </p:txBody>
      </p:sp>
      <p:sp>
        <p:nvSpPr>
          <p:cNvPr id="6" name="Slide Number Placeholder 5">
            <a:extLst>
              <a:ext uri="{FF2B5EF4-FFF2-40B4-BE49-F238E27FC236}">
                <a16:creationId xmlns:a16="http://schemas.microsoft.com/office/drawing/2014/main" id="{405889D9-7793-4143-A0C3-C52D161D152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9" name="Date Placeholder 8">
            <a:extLst>
              <a:ext uri="{FF2B5EF4-FFF2-40B4-BE49-F238E27FC236}">
                <a16:creationId xmlns:a16="http://schemas.microsoft.com/office/drawing/2014/main" id="{70E2EE2E-C45F-4930-919A-613867F522B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45941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AD760D47-1541-450F-A9F4-3EE3A4E58EF0}"/>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dirty="0"/>
              <a:t>IEEE 802 JTC1 SC will meet once on </a:t>
            </a:r>
            <a:r>
              <a:rPr lang="en-AU" altLang="en-US" dirty="0"/>
              <a:t>Tue, 29 July 2025 @ 5 pm CET</a:t>
            </a:r>
            <a:endParaRPr lang="en-US" altLang="en-US" dirty="0"/>
          </a:p>
        </p:txBody>
      </p:sp>
      <p:sp>
        <p:nvSpPr>
          <p:cNvPr id="3078" name="Content Placeholder 2">
            <a:extLst>
              <a:ext uri="{FF2B5EF4-FFF2-40B4-BE49-F238E27FC236}">
                <a16:creationId xmlns:a16="http://schemas.microsoft.com/office/drawing/2014/main" id="{627ED99F-55AC-42D4-9A6E-D9C9BEC370F9}"/>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a:t>
            </a:r>
            <a:r>
              <a:rPr lang="en-AU" altLang="en-US" dirty="0">
                <a:hlinkClick r:id="rId3"/>
              </a:rPr>
              <a:t>ec-25-0126r00</a:t>
            </a:r>
            <a:r>
              <a:rPr lang="en-AU" altLang="en-US" dirty="0"/>
              <a:t>) will include “the usual”:</a:t>
            </a:r>
          </a:p>
          <a:p>
            <a:pPr marL="0" indent="0">
              <a:defRPr/>
            </a:pPr>
            <a:endParaRPr lang="en-AU" altLang="en-US" dirty="0"/>
          </a:p>
          <a:p>
            <a:pPr>
              <a:defRPr/>
            </a:pPr>
            <a:r>
              <a:rPr lang="en-AU" dirty="0"/>
              <a:t>Review of status of PSDO process</a:t>
            </a:r>
          </a:p>
          <a:p>
            <a:pPr lvl="1">
              <a:defRPr/>
            </a:pPr>
            <a:r>
              <a:rPr lang="en-AU" dirty="0"/>
              <a:t>Review liaisons &amp; notifications of projects to SC 6</a:t>
            </a:r>
          </a:p>
          <a:p>
            <a:pPr lvl="1">
              <a:defRPr/>
            </a:pPr>
            <a:r>
              <a:rPr lang="en-AU" dirty="0"/>
              <a:t>Review status of ballots</a:t>
            </a:r>
          </a:p>
          <a:p>
            <a:pPr lvl="1">
              <a:defRPr/>
            </a:pPr>
            <a:endParaRPr lang="en-AU" dirty="0"/>
          </a:p>
          <a:p>
            <a:pPr lvl="1">
              <a:defRPr/>
            </a:pPr>
            <a:r>
              <a:rPr lang="en-AU" dirty="0"/>
              <a:t>But we will also review recent IPR issues and how that may affect IEEE 802.11-2024’s submission</a:t>
            </a:r>
          </a:p>
        </p:txBody>
      </p:sp>
      <p:sp>
        <p:nvSpPr>
          <p:cNvPr id="5" name="Footer Placeholder 4">
            <a:extLst>
              <a:ext uri="{FF2B5EF4-FFF2-40B4-BE49-F238E27FC236}">
                <a16:creationId xmlns:a16="http://schemas.microsoft.com/office/drawing/2014/main" id="{D7D35ABD-C89B-4B1A-ACE6-AD4267D28028}"/>
              </a:ext>
            </a:extLst>
          </p:cNvPr>
          <p:cNvSpPr>
            <a:spLocks noGrp="1"/>
          </p:cNvSpPr>
          <p:nvPr>
            <p:ph type="ftr" idx="11"/>
          </p:nvPr>
        </p:nvSpPr>
        <p:spPr/>
        <p:txBody>
          <a:bodyPr/>
          <a:lstStyle/>
          <a:p>
            <a:r>
              <a:rPr lang="en-GB"/>
              <a:t>Peter Yee, AKAYLA</a:t>
            </a:r>
          </a:p>
        </p:txBody>
      </p:sp>
      <p:sp>
        <p:nvSpPr>
          <p:cNvPr id="6" name="Slide Number Placeholder 5">
            <a:extLst>
              <a:ext uri="{FF2B5EF4-FFF2-40B4-BE49-F238E27FC236}">
                <a16:creationId xmlns:a16="http://schemas.microsoft.com/office/drawing/2014/main" id="{01C7FBB4-28C5-4BDE-9E9D-C547DEC4A7EF}"/>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sp>
        <p:nvSpPr>
          <p:cNvPr id="7" name="Date Placeholder 6">
            <a:extLst>
              <a:ext uri="{FF2B5EF4-FFF2-40B4-BE49-F238E27FC236}">
                <a16:creationId xmlns:a16="http://schemas.microsoft.com/office/drawing/2014/main" id="{367C61CC-0769-4919-B4C8-567299087306}"/>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359474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9A690F96-F50F-4421-ACF9-7FBC8ADE58D3}"/>
              </a:ext>
            </a:extLst>
          </p:cNvPr>
          <p:cNvSpPr>
            <a:spLocks noGrp="1"/>
          </p:cNvSpPr>
          <p:nvPr>
            <p:ph type="title"/>
          </p:nvPr>
        </p:nvSpPr>
        <p:spPr>
          <a:xfrm>
            <a:off x="899222" y="610393"/>
            <a:ext cx="10361084" cy="1065213"/>
          </a:xfrm>
        </p:spPr>
        <p:txBody>
          <a:bodyPr/>
          <a:lstStyle/>
          <a:p>
            <a:r>
              <a:rPr lang="en-AU" dirty="0"/>
              <a:t>A large number of IEEE 802 submissions are in the PSDO balloting &amp; publication process – but…</a:t>
            </a:r>
          </a:p>
        </p:txBody>
      </p:sp>
      <p:sp>
        <p:nvSpPr>
          <p:cNvPr id="13" name="Content Placeholder 2">
            <a:extLst>
              <a:ext uri="{FF2B5EF4-FFF2-40B4-BE49-F238E27FC236}">
                <a16:creationId xmlns:a16="http://schemas.microsoft.com/office/drawing/2014/main" id="{144ABE54-771A-0D47-C3B3-21618112F4D4}"/>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4" name="Content Placeholder 2">
            <a:extLst>
              <a:ext uri="{FF2B5EF4-FFF2-40B4-BE49-F238E27FC236}">
                <a16:creationId xmlns:a16="http://schemas.microsoft.com/office/drawing/2014/main" id="{944F97B6-ADE0-D1AE-DEAA-548D8AEE0E93}"/>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5" name="Rectangle 14">
            <a:extLst>
              <a:ext uri="{FF2B5EF4-FFF2-40B4-BE49-F238E27FC236}">
                <a16:creationId xmlns:a16="http://schemas.microsoft.com/office/drawing/2014/main" id="{2C247F2E-3D47-A937-B139-69199601BFF9}"/>
              </a:ext>
            </a:extLst>
          </p:cNvPr>
          <p:cNvSpPr/>
          <p:nvPr/>
        </p:nvSpPr>
        <p:spPr bwMode="auto">
          <a:xfrm>
            <a:off x="2394672" y="6047582"/>
            <a:ext cx="1260475" cy="354012"/>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6" name="Content Placeholder 2">
            <a:extLst>
              <a:ext uri="{FF2B5EF4-FFF2-40B4-BE49-F238E27FC236}">
                <a16:creationId xmlns:a16="http://schemas.microsoft.com/office/drawing/2014/main" id="{4F4F6614-02B8-E0B1-DDC6-CDD68EEA13E6}"/>
              </a:ext>
            </a:extLst>
          </p:cNvPr>
          <p:cNvSpPr txBox="1">
            <a:spLocks/>
          </p:cNvSpPr>
          <p:nvPr/>
        </p:nvSpPr>
        <p:spPr bwMode="auto">
          <a:xfrm>
            <a:off x="4784364" y="16002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60-day ballot</a:t>
            </a:r>
          </a:p>
          <a:p>
            <a:pPr lvl="2">
              <a:defRPr/>
            </a:pPr>
            <a:r>
              <a:rPr lang="en-AU" dirty="0"/>
              <a:t>IEEE 802-REVc</a:t>
            </a:r>
          </a:p>
          <a:p>
            <a:pPr lvl="1">
              <a:spcBef>
                <a:spcPts val="800"/>
              </a:spcBef>
              <a:defRPr/>
            </a:pPr>
            <a:r>
              <a:rPr lang="en-AU" sz="1600" kern="0" dirty="0"/>
              <a:t>Passed 60-day ballot</a:t>
            </a:r>
            <a:br>
              <a:rPr lang="en-AU" sz="1600" kern="0" dirty="0"/>
            </a:br>
            <a:r>
              <a:rPr lang="en-AU" sz="1600" dirty="0"/>
              <a:t>(resolutions req)</a:t>
            </a:r>
            <a:endParaRPr lang="en-AU" sz="1600" kern="0" dirty="0"/>
          </a:p>
          <a:p>
            <a:pPr lvl="2">
              <a:spcBef>
                <a:spcPts val="200"/>
              </a:spcBef>
              <a:defRPr/>
            </a:pPr>
            <a:r>
              <a:rPr lang="en-AU" kern="0" dirty="0">
                <a:solidFill>
                  <a:srgbClr val="FF0000"/>
                </a:solidFill>
              </a:rPr>
              <a:t>IEEE 802.11ax</a:t>
            </a:r>
          </a:p>
          <a:p>
            <a:pPr lvl="1">
              <a:spcBef>
                <a:spcPts val="800"/>
              </a:spcBef>
              <a:defRPr/>
            </a:pPr>
            <a:r>
              <a:rPr lang="en-AU" sz="1600" kern="0" dirty="0"/>
              <a:t>Failed 60-day ballot</a:t>
            </a:r>
          </a:p>
          <a:p>
            <a:pPr lvl="2">
              <a:spcBef>
                <a:spcPts val="200"/>
              </a:spcBef>
              <a:defRPr/>
            </a:pPr>
            <a:r>
              <a:rPr lang="en-AU" kern="0" dirty="0">
                <a:solidFill>
                  <a:srgbClr val="FF0000"/>
                </a:solidFill>
              </a:rPr>
              <a:t>IEEE 802.11ay</a:t>
            </a:r>
          </a:p>
          <a:p>
            <a:pPr lvl="1">
              <a:spcBef>
                <a:spcPts val="480"/>
              </a:spcBef>
              <a:defRPr/>
            </a:pPr>
            <a:r>
              <a:rPr lang="en-AU" sz="1600" kern="0" dirty="0"/>
              <a:t>Cancelled 60-day ballot</a:t>
            </a:r>
          </a:p>
          <a:p>
            <a:pPr lvl="2">
              <a:spcBef>
                <a:spcPts val="480"/>
              </a:spcBef>
              <a:defRPr/>
            </a:pPr>
            <a:r>
              <a:rPr lang="en-AU" kern="0" dirty="0">
                <a:solidFill>
                  <a:srgbClr val="FF0000"/>
                </a:solidFill>
              </a:rPr>
              <a:t>IEEE 802.15.13</a:t>
            </a:r>
          </a:p>
          <a:p>
            <a:pPr lvl="2">
              <a:spcBef>
                <a:spcPts val="480"/>
              </a:spcBef>
              <a:defRPr/>
            </a:pPr>
            <a:r>
              <a:rPr lang="en-AU" kern="0" dirty="0">
                <a:solidFill>
                  <a:srgbClr val="FF0000"/>
                </a:solidFill>
              </a:rPr>
              <a:t>IEEE 802.19.1</a:t>
            </a:r>
          </a:p>
          <a:p>
            <a:pPr lvl="1">
              <a:spcBef>
                <a:spcPts val="480"/>
              </a:spcBef>
              <a:defRPr/>
            </a:pPr>
            <a:r>
              <a:rPr lang="en-AU" sz="1600" kern="0" dirty="0"/>
              <a:t>Waiting for FDIS</a:t>
            </a:r>
          </a:p>
          <a:p>
            <a:pPr lvl="2">
              <a:spcBef>
                <a:spcPts val="200"/>
              </a:spcBef>
              <a:defRPr/>
            </a:pPr>
            <a:r>
              <a:rPr lang="en-AU" kern="0" dirty="0"/>
              <a:t>IEEE 802.1Qdx</a:t>
            </a:r>
          </a:p>
          <a:p>
            <a:pPr lvl="2">
              <a:spcBef>
                <a:spcPts val="200"/>
              </a:spcBef>
              <a:defRPr/>
            </a:pPr>
            <a:r>
              <a:rPr lang="en-AU" kern="0" dirty="0"/>
              <a:t>IEEE 802.1ASdm</a:t>
            </a:r>
          </a:p>
          <a:p>
            <a:pPr lvl="2">
              <a:spcBef>
                <a:spcPts val="200"/>
              </a:spcBef>
              <a:defRPr/>
            </a:pPr>
            <a:r>
              <a:rPr lang="en-AU" kern="0" dirty="0"/>
              <a:t>IEEE 802.1ASdn</a:t>
            </a:r>
          </a:p>
          <a:p>
            <a:pPr lvl="2">
              <a:spcBef>
                <a:spcPts val="200"/>
              </a:spcBef>
              <a:defRPr/>
            </a:pPr>
            <a:r>
              <a:rPr lang="en-AU" dirty="0"/>
              <a:t>IEEE 802.3-2022</a:t>
            </a:r>
          </a:p>
          <a:p>
            <a:pPr lvl="2">
              <a:spcBef>
                <a:spcPts val="200"/>
              </a:spcBef>
              <a:defRPr/>
            </a:pPr>
            <a:r>
              <a:rPr lang="en-AU" dirty="0"/>
              <a:t>IEEE 802.15.3-2023</a:t>
            </a:r>
          </a:p>
        </p:txBody>
      </p:sp>
      <p:sp>
        <p:nvSpPr>
          <p:cNvPr id="17" name="Content Placeholder 2">
            <a:extLst>
              <a:ext uri="{FF2B5EF4-FFF2-40B4-BE49-F238E27FC236}">
                <a16:creationId xmlns:a16="http://schemas.microsoft.com/office/drawing/2014/main" id="{DDBBEF5C-4EC7-D96F-D833-FBE4AD31620E}"/>
              </a:ext>
            </a:extLst>
          </p:cNvPr>
          <p:cNvSpPr txBox="1">
            <a:spLocks/>
          </p:cNvSpPr>
          <p:nvPr/>
        </p:nvSpPr>
        <p:spPr bwMode="auto">
          <a:xfrm>
            <a:off x="7358928" y="16002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In FDIS</a:t>
            </a:r>
          </a:p>
          <a:p>
            <a:pPr lvl="2">
              <a:defRPr/>
            </a:pPr>
            <a:r>
              <a:rPr lang="en-AU" kern="0" dirty="0"/>
              <a:t>IEEE 802.1DC</a:t>
            </a:r>
          </a:p>
          <a:p>
            <a:pPr lvl="2">
              <a:defRPr/>
            </a:pPr>
            <a:r>
              <a:rPr lang="en-AU" kern="0" dirty="0"/>
              <a:t>IEEE 802.1Qdj</a:t>
            </a:r>
          </a:p>
          <a:p>
            <a:pPr lvl="2">
              <a:defRPr/>
            </a:pPr>
            <a:r>
              <a:rPr lang="en-AU" kern="0" dirty="0"/>
              <a:t>IEEE 802.15.7-2018</a:t>
            </a:r>
          </a:p>
          <a:p>
            <a:pPr lvl="1">
              <a:defRPr/>
            </a:pPr>
            <a:r>
              <a:rPr lang="en-AU" sz="1600" kern="0" dirty="0"/>
              <a:t>Passed FDIS ballot</a:t>
            </a:r>
            <a:br>
              <a:rPr lang="en-AU" sz="1600" kern="0" dirty="0"/>
            </a:br>
            <a:r>
              <a:rPr lang="en-AU" sz="1600" dirty="0"/>
              <a:t>(resolutions req)</a:t>
            </a:r>
          </a:p>
          <a:p>
            <a:pPr lvl="1">
              <a:defRPr/>
            </a:pPr>
            <a:r>
              <a:rPr lang="en-AU" sz="1600" kern="0" dirty="0"/>
              <a:t>Waiting for publication</a:t>
            </a:r>
          </a:p>
          <a:p>
            <a:pPr lvl="2">
              <a:defRPr/>
            </a:pPr>
            <a:r>
              <a:rPr lang="en-AU" kern="0" dirty="0"/>
              <a:t>IEEE 802.1ASdr</a:t>
            </a:r>
          </a:p>
          <a:p>
            <a:pPr lvl="2">
              <a:defRPr/>
            </a:pPr>
            <a:r>
              <a:rPr lang="en-AU" kern="0" dirty="0"/>
              <a:t>IEEE </a:t>
            </a:r>
            <a:r>
              <a:rPr lang="en-AU" dirty="0">
                <a:cs typeface="Arial" panose="020B0604020202020204" pitchFamily="34" charset="0"/>
              </a:rPr>
              <a:t>.1CS-2020/Cor1</a:t>
            </a:r>
          </a:p>
          <a:p>
            <a:pPr lvl="2">
              <a:defRPr/>
            </a:pPr>
            <a:r>
              <a:rPr lang="en-AU" kern="0" dirty="0"/>
              <a:t>IEEE 802.15.4-2020</a:t>
            </a:r>
            <a:endParaRPr lang="en-AU" dirty="0">
              <a:cs typeface="Arial" panose="020B0604020202020204" pitchFamily="34" charset="0"/>
            </a:endParaRPr>
          </a:p>
          <a:p>
            <a:pPr lvl="2">
              <a:defRPr/>
            </a:pPr>
            <a:r>
              <a:rPr lang="en-AU" kern="0" dirty="0"/>
              <a:t>IEEE 802.1Qcz</a:t>
            </a:r>
          </a:p>
          <a:p>
            <a:pPr lvl="2">
              <a:defRPr/>
            </a:pPr>
            <a:r>
              <a:rPr lang="en-AU" kern="0" dirty="0"/>
              <a:t>IEEE 802.1AEdk</a:t>
            </a:r>
            <a:endParaRPr lang="en-AU" dirty="0">
              <a:cs typeface="Arial" panose="020B0604020202020204" pitchFamily="34" charset="0"/>
            </a:endParaRPr>
          </a:p>
          <a:p>
            <a:pPr lvl="2">
              <a:defRPr/>
            </a:pPr>
            <a:r>
              <a:rPr lang="en-AU" dirty="0"/>
              <a:t>IEEE 802.15.9</a:t>
            </a:r>
          </a:p>
          <a:p>
            <a:pPr lvl="2">
              <a:defRPr/>
            </a:pPr>
            <a:r>
              <a:rPr lang="en-AU" kern="0" dirty="0"/>
              <a:t>IEEE 802.1Qcj</a:t>
            </a:r>
          </a:p>
          <a:p>
            <a:pPr lvl="1">
              <a:defRPr/>
            </a:pPr>
            <a:r>
              <a:rPr lang="en-AU" sz="1600" kern="0" dirty="0"/>
              <a:t>Published</a:t>
            </a:r>
          </a:p>
        </p:txBody>
      </p:sp>
      <p:sp>
        <p:nvSpPr>
          <p:cNvPr id="18" name="Content Placeholder 2">
            <a:extLst>
              <a:ext uri="{FF2B5EF4-FFF2-40B4-BE49-F238E27FC236}">
                <a16:creationId xmlns:a16="http://schemas.microsoft.com/office/drawing/2014/main" id="{44E6D47F-3504-94A9-F942-33D843422342}"/>
              </a:ext>
            </a:extLst>
          </p:cNvPr>
          <p:cNvSpPr txBox="1">
            <a:spLocks/>
          </p:cNvSpPr>
          <p:nvPr/>
        </p:nvSpPr>
        <p:spPr bwMode="auto">
          <a:xfrm>
            <a:off x="2193564" y="16002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600" kern="0" dirty="0"/>
              <a:t>Waiting for 60-day ballot</a:t>
            </a:r>
          </a:p>
          <a:p>
            <a:pPr lvl="2">
              <a:spcBef>
                <a:spcPts val="200"/>
              </a:spcBef>
              <a:defRPr/>
            </a:pPr>
            <a:r>
              <a:rPr lang="en-AU" dirty="0">
                <a:solidFill>
                  <a:srgbClr val="FF0000"/>
                </a:solidFill>
              </a:rPr>
              <a:t>IEEE 802.11ba</a:t>
            </a:r>
          </a:p>
          <a:p>
            <a:pPr lvl="2">
              <a:spcBef>
                <a:spcPts val="200"/>
              </a:spcBef>
              <a:defRPr/>
            </a:pPr>
            <a:r>
              <a:rPr lang="en-AU" dirty="0"/>
              <a:t>IEEE 802.11-2024</a:t>
            </a:r>
          </a:p>
        </p:txBody>
      </p:sp>
      <p:sp>
        <p:nvSpPr>
          <p:cNvPr id="2" name="Footer Placeholder 1">
            <a:extLst>
              <a:ext uri="{FF2B5EF4-FFF2-40B4-BE49-F238E27FC236}">
                <a16:creationId xmlns:a16="http://schemas.microsoft.com/office/drawing/2014/main" id="{51B495BB-86EC-49AF-80A5-4C5C057EED22}"/>
              </a:ext>
            </a:extLst>
          </p:cNvPr>
          <p:cNvSpPr>
            <a:spLocks noGrp="1"/>
          </p:cNvSpPr>
          <p:nvPr>
            <p:ph type="ftr" idx="14"/>
          </p:nvPr>
        </p:nvSpPr>
        <p:spPr/>
        <p:txBody>
          <a:bodyPr/>
          <a:lstStyle/>
          <a:p>
            <a:r>
              <a:rPr lang="en-GB"/>
              <a:t>Peter Yee, AKAYLA</a:t>
            </a:r>
            <a:endParaRPr lang="en-GB" dirty="0"/>
          </a:p>
        </p:txBody>
      </p:sp>
      <p:sp>
        <p:nvSpPr>
          <p:cNvPr id="3" name="Slide Number Placeholder 2">
            <a:extLst>
              <a:ext uri="{FF2B5EF4-FFF2-40B4-BE49-F238E27FC236}">
                <a16:creationId xmlns:a16="http://schemas.microsoft.com/office/drawing/2014/main" id="{1511E441-0688-4CFD-8124-DBA22FBB319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C8304489-91FE-4366-9078-A7BBE1BD203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608346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AU" dirty="0"/>
              <a:t>IEEE 802 has sent 111 standards through the PSDO adoption process, with 29 in-process</a:t>
            </a:r>
            <a:endParaRPr lang="en-AU" dirty="0">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65616958"/>
              </p:ext>
            </p:extLst>
          </p:nvPr>
        </p:nvGraphicFramePr>
        <p:xfrm>
          <a:off x="3238500" y="214884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4026387333"/>
                    </a:ext>
                  </a:extLst>
                </a:gridCol>
                <a:gridCol w="1930400">
                  <a:extLst>
                    <a:ext uri="{9D8B030D-6E8A-4147-A177-3AD203B41FA5}">
                      <a16:colId xmlns:a16="http://schemas.microsoft.com/office/drawing/2014/main" val="1749157900"/>
                    </a:ext>
                  </a:extLst>
                </a:gridCol>
                <a:gridCol w="1930400">
                  <a:extLst>
                    <a:ext uri="{9D8B030D-6E8A-4147-A177-3AD203B41FA5}">
                      <a16:colId xmlns:a16="http://schemas.microsoft.com/office/drawing/2014/main" val="3686578755"/>
                    </a:ext>
                  </a:extLst>
                </a:gridCol>
              </a:tblGrid>
              <a:tr h="370840">
                <a:tc>
                  <a:txBody>
                    <a:bodyPr/>
                    <a:lstStyle/>
                    <a:p>
                      <a:pPr algn="ctr"/>
                      <a:r>
                        <a:rPr lang="en-AU" dirty="0"/>
                        <a:t>WG</a:t>
                      </a:r>
                    </a:p>
                  </a:txBody>
                  <a:tcPr/>
                </a:tc>
                <a:tc>
                  <a:txBody>
                    <a:bodyPr/>
                    <a:lstStyle/>
                    <a:p>
                      <a:pPr algn="ctr"/>
                      <a:r>
                        <a:rPr lang="en-AU"/>
                        <a:t>Completed</a:t>
                      </a:r>
                    </a:p>
                  </a:txBody>
                  <a:tcPr/>
                </a:tc>
                <a:tc>
                  <a:txBody>
                    <a:bodyPr/>
                    <a:lstStyle/>
                    <a:p>
                      <a:pPr algn="ctr"/>
                      <a:r>
                        <a:rPr lang="en-AU" dirty="0"/>
                        <a:t>In-process</a:t>
                      </a:r>
                    </a:p>
                  </a:txBody>
                  <a:tcPr/>
                </a:tc>
                <a:extLst>
                  <a:ext uri="{0D108BD9-81ED-4DB2-BD59-A6C34878D82A}">
                    <a16:rowId xmlns:a16="http://schemas.microsoft.com/office/drawing/2014/main" val="2218623818"/>
                  </a:ext>
                </a:extLst>
              </a:tr>
              <a:tr h="370840">
                <a:tc>
                  <a:txBody>
                    <a:bodyPr/>
                    <a:lstStyle/>
                    <a:p>
                      <a:pPr algn="ctr"/>
                      <a:r>
                        <a:rPr lang="en-AU" b="1" dirty="0"/>
                        <a:t>802.1</a:t>
                      </a:r>
                    </a:p>
                  </a:txBody>
                  <a:tcPr/>
                </a:tc>
                <a:tc>
                  <a:txBody>
                    <a:bodyPr/>
                    <a:lstStyle/>
                    <a:p>
                      <a:pPr algn="ctr"/>
                      <a:r>
                        <a:rPr lang="en-AU" dirty="0"/>
                        <a:t>58</a:t>
                      </a:r>
                    </a:p>
                  </a:txBody>
                  <a:tcPr/>
                </a:tc>
                <a:tc>
                  <a:txBody>
                    <a:bodyPr/>
                    <a:lstStyle/>
                    <a:p>
                      <a:pPr algn="ctr"/>
                      <a:r>
                        <a:rPr lang="en-US" dirty="0"/>
                        <a:t>8</a:t>
                      </a:r>
                      <a:endParaRPr lang="en-AU" dirty="0"/>
                    </a:p>
                  </a:txBody>
                  <a:tcPr/>
                </a:tc>
                <a:extLst>
                  <a:ext uri="{0D108BD9-81ED-4DB2-BD59-A6C34878D82A}">
                    <a16:rowId xmlns:a16="http://schemas.microsoft.com/office/drawing/2014/main" val="2541870238"/>
                  </a:ext>
                </a:extLst>
              </a:tr>
              <a:tr h="370840">
                <a:tc>
                  <a:txBody>
                    <a:bodyPr/>
                    <a:lstStyle/>
                    <a:p>
                      <a:pPr algn="ctr"/>
                      <a:r>
                        <a:rPr lang="en-AU" b="1" dirty="0"/>
                        <a:t>802.3</a:t>
                      </a:r>
                    </a:p>
                  </a:txBody>
                  <a:tcPr/>
                </a:tc>
                <a:tc>
                  <a:txBody>
                    <a:bodyPr/>
                    <a:lstStyle/>
                    <a:p>
                      <a:pPr algn="ctr"/>
                      <a:r>
                        <a:rPr lang="en-AU" dirty="0"/>
                        <a:t>32</a:t>
                      </a:r>
                    </a:p>
                  </a:txBody>
                  <a:tcPr/>
                </a:tc>
                <a:tc>
                  <a:txBody>
                    <a:bodyPr/>
                    <a:lstStyle/>
                    <a:p>
                      <a:pPr algn="ctr"/>
                      <a:r>
                        <a:rPr lang="en-AU" dirty="0"/>
                        <a:t>8</a:t>
                      </a:r>
                    </a:p>
                  </a:txBody>
                  <a:tcPr/>
                </a:tc>
                <a:extLst>
                  <a:ext uri="{0D108BD9-81ED-4DB2-BD59-A6C34878D82A}">
                    <a16:rowId xmlns:a16="http://schemas.microsoft.com/office/drawing/2014/main" val="2616437558"/>
                  </a:ext>
                </a:extLst>
              </a:tr>
              <a:tr h="370840">
                <a:tc>
                  <a:txBody>
                    <a:bodyPr/>
                    <a:lstStyle/>
                    <a:p>
                      <a:pPr algn="ctr"/>
                      <a:r>
                        <a:rPr lang="en-AU" b="1" dirty="0"/>
                        <a:t>802.11</a:t>
                      </a:r>
                    </a:p>
                  </a:txBody>
                  <a:tcPr/>
                </a:tc>
                <a:tc>
                  <a:txBody>
                    <a:bodyPr/>
                    <a:lstStyle/>
                    <a:p>
                      <a:pPr algn="ctr"/>
                      <a:r>
                        <a:rPr lang="en-AU" dirty="0"/>
                        <a:t>13</a:t>
                      </a:r>
                    </a:p>
                  </a:txBody>
                  <a:tcPr/>
                </a:tc>
                <a:tc>
                  <a:txBody>
                    <a:bodyPr/>
                    <a:lstStyle/>
                    <a:p>
                      <a:pPr algn="ctr"/>
                      <a:r>
                        <a:rPr lang="en-AU" dirty="0"/>
                        <a:t>0</a:t>
                      </a:r>
                    </a:p>
                  </a:txBody>
                  <a:tcPr/>
                </a:tc>
                <a:extLst>
                  <a:ext uri="{0D108BD9-81ED-4DB2-BD59-A6C34878D82A}">
                    <a16:rowId xmlns:a16="http://schemas.microsoft.com/office/drawing/2014/main" val="3943146548"/>
                  </a:ext>
                </a:extLst>
              </a:tr>
              <a:tr h="370840">
                <a:tc>
                  <a:txBody>
                    <a:bodyPr/>
                    <a:lstStyle/>
                    <a:p>
                      <a:pPr algn="ctr"/>
                      <a:r>
                        <a:rPr lang="en-AU" b="1" dirty="0"/>
                        <a:t>802.15</a:t>
                      </a:r>
                    </a:p>
                  </a:txBody>
                  <a:tcPr/>
                </a:tc>
                <a:tc>
                  <a:txBody>
                    <a:bodyPr/>
                    <a:lstStyle/>
                    <a:p>
                      <a:pPr algn="ctr"/>
                      <a:r>
                        <a:rPr lang="en-AU" dirty="0"/>
                        <a:t>5</a:t>
                      </a:r>
                    </a:p>
                  </a:txBody>
                  <a:tcPr/>
                </a:tc>
                <a:tc>
                  <a:txBody>
                    <a:bodyPr/>
                    <a:lstStyle/>
                    <a:p>
                      <a:pPr algn="ctr"/>
                      <a:r>
                        <a:rPr lang="en-AU" dirty="0"/>
                        <a:t>6</a:t>
                      </a:r>
                    </a:p>
                  </a:txBody>
                  <a:tcPr/>
                </a:tc>
                <a:extLst>
                  <a:ext uri="{0D108BD9-81ED-4DB2-BD59-A6C34878D82A}">
                    <a16:rowId xmlns:a16="http://schemas.microsoft.com/office/drawing/2014/main" val="2187709932"/>
                  </a:ext>
                </a:extLst>
              </a:tr>
              <a:tr h="370840">
                <a:tc>
                  <a:txBody>
                    <a:bodyPr/>
                    <a:lstStyle/>
                    <a:p>
                      <a:pPr algn="ctr"/>
                      <a:r>
                        <a:rPr lang="en-AU" b="1"/>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930315798"/>
                  </a:ext>
                </a:extLst>
              </a:tr>
              <a:tr h="370840">
                <a:tc>
                  <a:txBody>
                    <a:bodyPr/>
                    <a:lstStyle/>
                    <a:p>
                      <a:pPr algn="ctr"/>
                      <a:r>
                        <a:rPr lang="en-AU" b="1"/>
                        <a:t>802.19</a:t>
                      </a:r>
                    </a:p>
                  </a:txBody>
                  <a:tcPr/>
                </a:tc>
                <a:tc>
                  <a:txBody>
                    <a:bodyPr/>
                    <a:lstStyle/>
                    <a:p>
                      <a:pPr algn="ctr"/>
                      <a:r>
                        <a:rPr lang="en-AU" dirty="0"/>
                        <a:t>0</a:t>
                      </a:r>
                    </a:p>
                  </a:txBody>
                  <a:tcPr/>
                </a:tc>
                <a:tc>
                  <a:txBody>
                    <a:bodyPr/>
                    <a:lstStyle/>
                    <a:p>
                      <a:pPr algn="ctr"/>
                      <a:r>
                        <a:rPr lang="en-AU" dirty="0"/>
                        <a:t>1</a:t>
                      </a:r>
                    </a:p>
                  </a:txBody>
                  <a:tcPr/>
                </a:tc>
                <a:extLst>
                  <a:ext uri="{0D108BD9-81ED-4DB2-BD59-A6C34878D82A}">
                    <a16:rowId xmlns:a16="http://schemas.microsoft.com/office/drawing/2014/main" val="3937154170"/>
                  </a:ext>
                </a:extLst>
              </a:tr>
              <a:tr h="370840">
                <a:tc>
                  <a:txBody>
                    <a:bodyPr/>
                    <a:lstStyle/>
                    <a:p>
                      <a:pPr algn="ctr"/>
                      <a:r>
                        <a:rPr lang="en-AU" b="1"/>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3179030079"/>
                  </a:ext>
                </a:extLst>
              </a:tr>
              <a:tr h="370840">
                <a:tc>
                  <a:txBody>
                    <a:bodyPr/>
                    <a:lstStyle/>
                    <a:p>
                      <a:pPr algn="ctr"/>
                      <a:r>
                        <a:rPr lang="en-AU" b="1"/>
                        <a:t>802.22</a:t>
                      </a:r>
                    </a:p>
                  </a:txBody>
                  <a:tcPr/>
                </a:tc>
                <a:tc>
                  <a:txBody>
                    <a:bodyPr/>
                    <a:lstStyle/>
                    <a:p>
                      <a:pPr algn="ctr"/>
                      <a:r>
                        <a:rPr lang="en-AU" dirty="0"/>
                        <a:t>4</a:t>
                      </a:r>
                    </a:p>
                  </a:txBody>
                  <a:tcPr>
                    <a:lnB w="12700" cap="flat" cmpd="sng" algn="ctr">
                      <a:solidFill>
                        <a:schemeClr val="tx1"/>
                      </a:solidFill>
                      <a:prstDash val="solid"/>
                      <a:round/>
                      <a:headEnd type="none" w="med" len="med"/>
                      <a:tailEnd type="none" w="med" len="med"/>
                    </a:lnB>
                  </a:tcPr>
                </a:tc>
                <a:tc>
                  <a:txBody>
                    <a:bodyPr/>
                    <a:lstStyle/>
                    <a:p>
                      <a:pPr algn="ctr"/>
                      <a:r>
                        <a:rPr lang="en-AU" dirty="0"/>
                        <a:t>0</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6360250"/>
                  </a:ext>
                </a:extLst>
              </a:tr>
              <a:tr h="370840">
                <a:tc>
                  <a:txBody>
                    <a:bodyPr/>
                    <a:lstStyle/>
                    <a:p>
                      <a:pPr algn="ctr"/>
                      <a:r>
                        <a:rPr lang="en-AU" b="1"/>
                        <a:t>All</a:t>
                      </a:r>
                    </a:p>
                  </a:txBody>
                  <a:tcPr/>
                </a:tc>
                <a:tc>
                  <a:txBody>
                    <a:bodyPr/>
                    <a:lstStyle/>
                    <a:p>
                      <a:pPr algn="ctr"/>
                      <a:r>
                        <a:rPr lang="en-AU" b="1" dirty="0"/>
                        <a:t>111</a:t>
                      </a:r>
                    </a:p>
                  </a:txBody>
                  <a:tcPr>
                    <a:lnT w="12700" cap="flat" cmpd="sng" algn="ctr">
                      <a:solidFill>
                        <a:schemeClr val="tx1"/>
                      </a:solidFill>
                      <a:prstDash val="solid"/>
                      <a:round/>
                      <a:headEnd type="none" w="med" len="med"/>
                      <a:tailEnd type="none" w="med" len="med"/>
                    </a:lnT>
                  </a:tcPr>
                </a:tc>
                <a:tc>
                  <a:txBody>
                    <a:bodyPr/>
                    <a:lstStyle/>
                    <a:p>
                      <a:pPr algn="ctr"/>
                      <a:r>
                        <a:rPr lang="en-US" b="1" dirty="0"/>
                        <a:t>29</a:t>
                      </a:r>
                      <a:endParaRPr lang="en-AU" b="1"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024263602"/>
                  </a:ext>
                </a:extLst>
              </a:tr>
            </a:tbl>
          </a:graphicData>
        </a:graphic>
      </p:graphicFrame>
      <p:sp>
        <p:nvSpPr>
          <p:cNvPr id="3" name="Footer Placeholder 2">
            <a:extLst>
              <a:ext uri="{FF2B5EF4-FFF2-40B4-BE49-F238E27FC236}">
                <a16:creationId xmlns:a16="http://schemas.microsoft.com/office/drawing/2014/main" id="{4E7B46F3-4134-404A-9BB0-CE667FDE84B0}"/>
              </a:ext>
            </a:extLst>
          </p:cNvPr>
          <p:cNvSpPr>
            <a:spLocks noGrp="1"/>
          </p:cNvSpPr>
          <p:nvPr>
            <p:ph type="ftr" idx="14"/>
          </p:nvPr>
        </p:nvSpPr>
        <p:spPr/>
        <p:txBody>
          <a:bodyPr/>
          <a:lstStyle/>
          <a:p>
            <a:r>
              <a:rPr lang="en-GB"/>
              <a:t>Peter Yee, AKAYLA</a:t>
            </a:r>
            <a:endParaRPr lang="en-GB" dirty="0"/>
          </a:p>
        </p:txBody>
      </p:sp>
      <p:sp>
        <p:nvSpPr>
          <p:cNvPr id="7" name="Slide Number Placeholder 6">
            <a:extLst>
              <a:ext uri="{FF2B5EF4-FFF2-40B4-BE49-F238E27FC236}">
                <a16:creationId xmlns:a16="http://schemas.microsoft.com/office/drawing/2014/main" id="{09C6F3EE-3F9E-4A5E-B5A9-B1536DAC937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8" name="Date Placeholder 7">
            <a:extLst>
              <a:ext uri="{FF2B5EF4-FFF2-40B4-BE49-F238E27FC236}">
                <a16:creationId xmlns:a16="http://schemas.microsoft.com/office/drawing/2014/main" id="{10416E4A-833D-4FA4-9C04-AB7F23540DC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87380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TGmf</a:t>
            </a:r>
            <a:r>
              <a:rPr lang="en-US" altLang="en-US" dirty="0"/>
              <a:t> (Maintenance)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ea typeface="ＭＳ Ｐゴシック" panose="020B0600070205080204" pitchFamily="34" charset="-128"/>
              </a:rPr>
              <a:t>IEEE 802.11bh-2024 was published in June</a:t>
            </a:r>
          </a:p>
          <a:p>
            <a:pPr lvl="1">
              <a:buFont typeface="Arial" panose="020B0604020202020204" pitchFamily="34" charset="0"/>
              <a:buChar char="•"/>
              <a:defRPr/>
            </a:pPr>
            <a:r>
              <a:rPr lang="en-US" altLang="en-US" sz="1600" dirty="0">
                <a:ea typeface="ＭＳ Ｐゴシック" panose="020B0600070205080204" pitchFamily="34" charset="-128"/>
              </a:rPr>
              <a:t>IEEE 802.11be-2024 was published last week</a:t>
            </a:r>
          </a:p>
          <a:p>
            <a:pPr lvl="1">
              <a:buFont typeface="Arial" panose="020B0604020202020204" pitchFamily="34" charset="0"/>
              <a:buChar char="•"/>
              <a:defRPr/>
            </a:pPr>
            <a:r>
              <a:rPr lang="en-US" altLang="en-US" sz="1600" dirty="0" err="1">
                <a:ea typeface="ＭＳ Ｐゴシック" panose="020B0600070205080204" pitchFamily="34" charset="-128"/>
              </a:rPr>
              <a:t>TGmf</a:t>
            </a:r>
            <a:r>
              <a:rPr lang="en-US" altLang="en-US" sz="1600" dirty="0">
                <a:ea typeface="ＭＳ Ｐゴシック" panose="020B0600070205080204" pitchFamily="34" charset="-128"/>
              </a:rPr>
              <a:t> editors are working on creating D1.0 - WG LB will start after this plenary meeting</a:t>
            </a:r>
          </a:p>
          <a:p>
            <a:pPr marL="0" indent="0">
              <a:buFontTx/>
              <a:buNone/>
              <a:defRPr/>
            </a:pPr>
            <a:r>
              <a:rPr lang="en-US" altLang="en-US" sz="2000" dirty="0">
                <a:ea typeface="ＭＳ Ｐゴシック" panose="020B0600070205080204" pitchFamily="34" charset="-128"/>
              </a:rPr>
              <a:t>Objectives:</a:t>
            </a:r>
          </a:p>
          <a:p>
            <a:pPr lvl="1">
              <a:buFont typeface="Arial" panose="020B0604020202020204" pitchFamily="34" charset="0"/>
              <a:buChar char="•"/>
              <a:defRPr/>
            </a:pPr>
            <a:r>
              <a:rPr lang="en-US" altLang="en-US" sz="1600" dirty="0">
                <a:ea typeface="ＭＳ Ｐゴシック" panose="020B0600070205080204" pitchFamily="34" charset="-128"/>
              </a:rPr>
              <a:t>Discuss contributions on the published amendments</a:t>
            </a:r>
          </a:p>
          <a:p>
            <a:pPr marL="0" indent="0">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Monday July 28, PM2</a:t>
            </a:r>
          </a:p>
        </p:txBody>
      </p:sp>
      <p:sp>
        <p:nvSpPr>
          <p:cNvPr id="2" name="Footer Placeholder 1">
            <a:extLst>
              <a:ext uri="{FF2B5EF4-FFF2-40B4-BE49-F238E27FC236}">
                <a16:creationId xmlns:a16="http://schemas.microsoft.com/office/drawing/2014/main" id="{ABEBA004-3A2A-4B60-BD5F-51CDD1E7983E}"/>
              </a:ext>
            </a:extLst>
          </p:cNvPr>
          <p:cNvSpPr>
            <a:spLocks noGrp="1"/>
          </p:cNvSpPr>
          <p:nvPr>
            <p:ph type="ftr" idx="14"/>
          </p:nvPr>
        </p:nvSpPr>
        <p:spPr/>
        <p:txBody>
          <a:bodyPr/>
          <a:lstStyle/>
          <a:p>
            <a:r>
              <a:rPr lang="en-GB"/>
              <a:t>Michael Montemurro, Huawei</a:t>
            </a:r>
            <a:endParaRPr lang="en-GB" dirty="0"/>
          </a:p>
        </p:txBody>
      </p:sp>
      <p:sp>
        <p:nvSpPr>
          <p:cNvPr id="3" name="Slide Number Placeholder 2">
            <a:extLst>
              <a:ext uri="{FF2B5EF4-FFF2-40B4-BE49-F238E27FC236}">
                <a16:creationId xmlns:a16="http://schemas.microsoft.com/office/drawing/2014/main" id="{581389D7-4C58-4771-AFB7-9D8DA61E4C5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17D43EFF-0CA1-436A-AC9A-B4252EE9B91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5222623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2209800" y="457200"/>
            <a:ext cx="7772400" cy="1066800"/>
          </a:xfrm>
          <a:prstGeom prst="rect">
            <a:avLst/>
          </a:prstGeom>
        </p:spPr>
        <p:txBody>
          <a:bodyPr lIns="45719" tIns="45719" rIns="45719" bIns="45719"/>
          <a:lstStyle/>
          <a:p>
            <a:r>
              <a:rPr lang="en-US" dirty="0" err="1"/>
              <a:t>TGbi</a:t>
            </a:r>
            <a:r>
              <a:rPr lang="en-US" dirty="0"/>
              <a:t> </a:t>
            </a:r>
            <a:r>
              <a:rPr dirty="0"/>
              <a:t>–</a:t>
            </a:r>
            <a:r>
              <a:rPr lang="en-US" dirty="0"/>
              <a:t> July 2025</a:t>
            </a:r>
            <a:endParaRPr dirty="0"/>
          </a:p>
        </p:txBody>
      </p:sp>
      <p:sp>
        <p:nvSpPr>
          <p:cNvPr id="82" name="Content Placeholder 2"/>
          <p:cNvSpPr txBox="1">
            <a:spLocks noGrp="1"/>
          </p:cNvSpPr>
          <p:nvPr>
            <p:ph type="body" idx="4294967295"/>
          </p:nvPr>
        </p:nvSpPr>
        <p:spPr>
          <a:xfrm>
            <a:off x="1103843" y="1397876"/>
            <a:ext cx="10210800" cy="5077538"/>
          </a:xfrm>
          <a:prstGeom prst="rect">
            <a:avLst/>
          </a:prstGeom>
        </p:spPr>
        <p:txBody>
          <a:bodyPr lIns="45719" tIns="45719" rIns="45719" bIns="45719">
            <a:normAutofit fontScale="85000" lnSpcReduction="20000"/>
          </a:bodyPr>
          <a:lstStyle/>
          <a:p>
            <a:pPr>
              <a:lnSpc>
                <a:spcPct val="120000"/>
              </a:lnSpc>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We had 5 teleconferences to working through our comments as well as an ad hoc session covering an additional 16 hours of discussion.</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Current status is:</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7 meetings planned in the July Plenary for TGbi.</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Monday			AM1 ad hoc,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Tuesday			PM1, PM2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AM1     	</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AM1, PM1</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Our goal this week is to resolve the remaining comments and motion creation of a Draft 2.0.</a:t>
            </a:r>
          </a:p>
          <a:p>
            <a:pPr>
              <a:buClr>
                <a:srgbClr val="000000"/>
              </a:buClr>
              <a:buSzPct val="100000"/>
              <a:buFont typeface="Arial"/>
              <a:buChar char="•"/>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is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5/1065r0.</a:t>
            </a:r>
          </a:p>
        </p:txBody>
      </p:sp>
      <p:graphicFrame>
        <p:nvGraphicFramePr>
          <p:cNvPr id="2" name="Table 1">
            <a:extLst>
              <a:ext uri="{FF2B5EF4-FFF2-40B4-BE49-F238E27FC236}">
                <a16:creationId xmlns:a16="http://schemas.microsoft.com/office/drawing/2014/main" id="{9D7F890C-8C83-93E6-5266-06C019DF1203}"/>
              </a:ext>
            </a:extLst>
          </p:cNvPr>
          <p:cNvGraphicFramePr>
            <a:graphicFrameLocks noGrp="1"/>
          </p:cNvGraphicFramePr>
          <p:nvPr>
            <p:extLst>
              <p:ext uri="{D42A27DB-BD31-4B8C-83A1-F6EECF244321}">
                <p14:modId xmlns:p14="http://schemas.microsoft.com/office/powerpoint/2010/main" val="3712276165"/>
              </p:ext>
            </p:extLst>
          </p:nvPr>
        </p:nvGraphicFramePr>
        <p:xfrm>
          <a:off x="3627783" y="2517119"/>
          <a:ext cx="7473768" cy="845156"/>
        </p:xfrm>
        <a:graphic>
          <a:graphicData uri="http://schemas.openxmlformats.org/drawingml/2006/table">
            <a:tbl>
              <a:tblPr>
                <a:tableStyleId>{5940675A-B579-460E-94D1-54222C63F5DA}</a:tableStyleId>
              </a:tblPr>
              <a:tblGrid>
                <a:gridCol w="1724716">
                  <a:extLst>
                    <a:ext uri="{9D8B030D-6E8A-4147-A177-3AD203B41FA5}">
                      <a16:colId xmlns:a16="http://schemas.microsoft.com/office/drawing/2014/main" val="575471882"/>
                    </a:ext>
                  </a:extLst>
                </a:gridCol>
                <a:gridCol w="1724716">
                  <a:extLst>
                    <a:ext uri="{9D8B030D-6E8A-4147-A177-3AD203B41FA5}">
                      <a16:colId xmlns:a16="http://schemas.microsoft.com/office/drawing/2014/main" val="2537092023"/>
                    </a:ext>
                  </a:extLst>
                </a:gridCol>
                <a:gridCol w="1724716">
                  <a:extLst>
                    <a:ext uri="{9D8B030D-6E8A-4147-A177-3AD203B41FA5}">
                      <a16:colId xmlns:a16="http://schemas.microsoft.com/office/drawing/2014/main" val="3607983971"/>
                    </a:ext>
                  </a:extLst>
                </a:gridCol>
                <a:gridCol w="2299620">
                  <a:extLst>
                    <a:ext uri="{9D8B030D-6E8A-4147-A177-3AD203B41FA5}">
                      <a16:colId xmlns:a16="http://schemas.microsoft.com/office/drawing/2014/main" val="761489351"/>
                    </a:ext>
                  </a:extLst>
                </a:gridCol>
              </a:tblGrid>
              <a:tr h="540356">
                <a:tc>
                  <a:txBody>
                    <a:bodyPr/>
                    <a:lstStyle/>
                    <a:p>
                      <a:pPr algn="ctr" fontAlgn="ctr"/>
                      <a:r>
                        <a:rPr lang="en-GB" sz="1600" b="0" i="0" u="none" strike="noStrike" cap="none" spc="0" baseline="0" dirty="0">
                          <a:solidFill>
                            <a:schemeClr val="tx1"/>
                          </a:solidFill>
                          <a:effectLst/>
                          <a:uFillTx/>
                          <a:latin typeface="+mn-lt"/>
                          <a:ea typeface="+mn-ea"/>
                          <a:cs typeface="+mn-cs"/>
                          <a:sym typeface="Times New Roman"/>
                        </a:rPr>
                        <a:t>W</a:t>
                      </a:r>
                      <a:r>
                        <a:rPr lang="en-US" sz="1600" b="0" i="0" u="none" strike="noStrike" cap="none" spc="0" baseline="0" dirty="0" err="1">
                          <a:solidFill>
                            <a:schemeClr val="tx1"/>
                          </a:solidFill>
                          <a:effectLst/>
                          <a:uFillTx/>
                          <a:latin typeface="+mn-lt"/>
                          <a:ea typeface="+mn-ea"/>
                          <a:cs typeface="+mn-cs"/>
                          <a:sym typeface="Times New Roman"/>
                        </a:rPr>
                        <a:t>ithdrawn</a:t>
                      </a:r>
                      <a:endParaRPr lang="en-US" sz="1600" b="0" i="0" u="none" strike="noStrike" cap="none" spc="0" baseline="0" dirty="0">
                        <a:solidFill>
                          <a:schemeClr val="tx1"/>
                        </a:solidFill>
                        <a:effectLst/>
                        <a:uFillTx/>
                        <a:latin typeface="+mn-lt"/>
                        <a:ea typeface="+mn-ea"/>
                        <a:cs typeface="+mn-cs"/>
                        <a:sym typeface="Times New Roman"/>
                      </a:endParaRPr>
                    </a:p>
                  </a:txBody>
                  <a:tcPr marL="9525" marR="9525" marT="9525" marB="0" anchor="ctr"/>
                </a:tc>
                <a:tc>
                  <a:txBody>
                    <a:bodyPr/>
                    <a:lstStyle/>
                    <a:p>
                      <a:pPr algn="ctr" fontAlgn="ctr"/>
                      <a:r>
                        <a:rPr lang="en-US" sz="1600" u="none" strike="noStrike" dirty="0">
                          <a:effectLst/>
                        </a:rPr>
                        <a:t>Assigned</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600" u="none" strike="noStrike" dirty="0">
                          <a:effectLst/>
                        </a:rPr>
                        <a:t>Ready for Motion</a:t>
                      </a:r>
                      <a:endParaRPr lang="en-US"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600" u="none" strike="noStrike" dirty="0">
                          <a:effectLst/>
                        </a:rPr>
                        <a:t>Resolution Approved</a:t>
                      </a:r>
                      <a:endParaRPr lang="en-US"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04320308"/>
                  </a:ext>
                </a:extLst>
              </a:tr>
              <a:tr h="304800">
                <a:tc>
                  <a:txBody>
                    <a:bodyPr/>
                    <a:lstStyle/>
                    <a:p>
                      <a:pPr algn="ctr" fontAlgn="b"/>
                      <a:r>
                        <a:rPr lang="en-GB" sz="1600" b="0" i="0" u="none" strike="noStrike" dirty="0">
                          <a:solidFill>
                            <a:srgbClr val="000000"/>
                          </a:solidFill>
                          <a:effectLst/>
                          <a:latin typeface="Calibri" panose="020F0502020204030204" pitchFamily="34" charset="0"/>
                        </a:rPr>
                        <a:t>3</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GB" sz="1600" b="0" i="0" u="none" strike="noStrike" dirty="0">
                          <a:solidFill>
                            <a:srgbClr val="000000"/>
                          </a:solidFill>
                          <a:effectLst/>
                          <a:latin typeface="Calibri" panose="020F0502020204030204" pitchFamily="34" charset="0"/>
                        </a:rPr>
                        <a:t>2</a:t>
                      </a:r>
                      <a:r>
                        <a:rPr lang="en-US" sz="1600" b="0" i="0" u="none" strike="noStrike" dirty="0">
                          <a:solidFill>
                            <a:srgbClr val="000000"/>
                          </a:solidFill>
                          <a:effectLst/>
                          <a:latin typeface="Calibri" panose="020F0502020204030204" pitchFamily="34" charset="0"/>
                        </a:rPr>
                        <a:t>76</a:t>
                      </a:r>
                    </a:p>
                  </a:txBody>
                  <a:tcPr marL="9525" marR="9525" marT="9525" marB="0" anchor="b"/>
                </a:tc>
                <a:tc>
                  <a:txBody>
                    <a:bodyPr/>
                    <a:lstStyle/>
                    <a:p>
                      <a:pPr algn="ctr" fontAlgn="b"/>
                      <a:r>
                        <a:rPr lang="en-US" sz="1600" b="0" i="0" u="none" strike="noStrike">
                          <a:solidFill>
                            <a:srgbClr val="000000"/>
                          </a:solidFill>
                          <a:effectLst/>
                          <a:latin typeface="Calibri" panose="020F0502020204030204" pitchFamily="34" charset="0"/>
                        </a:rPr>
                        <a:t>322</a:t>
                      </a:r>
                      <a:endParaRPr lang="en-US" sz="16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600" b="0" i="0" u="none" strike="noStrike" dirty="0">
                          <a:solidFill>
                            <a:srgbClr val="000000"/>
                          </a:solidFill>
                          <a:effectLst/>
                          <a:latin typeface="Calibri" panose="020F0502020204030204" pitchFamily="34" charset="0"/>
                        </a:rPr>
                        <a:t>471</a:t>
                      </a:r>
                    </a:p>
                  </a:txBody>
                  <a:tcPr marL="9525" marR="9525" marT="9525" marB="0" anchor="b"/>
                </a:tc>
                <a:extLst>
                  <a:ext uri="{0D108BD9-81ED-4DB2-BD59-A6C34878D82A}">
                    <a16:rowId xmlns:a16="http://schemas.microsoft.com/office/drawing/2014/main" val="3085474236"/>
                  </a:ext>
                </a:extLst>
              </a:tr>
            </a:tbl>
          </a:graphicData>
        </a:graphic>
      </p:graphicFrame>
      <p:sp>
        <p:nvSpPr>
          <p:cNvPr id="3" name="Footer Placeholder 2">
            <a:extLst>
              <a:ext uri="{FF2B5EF4-FFF2-40B4-BE49-F238E27FC236}">
                <a16:creationId xmlns:a16="http://schemas.microsoft.com/office/drawing/2014/main" id="{05A7E29F-1165-43D0-A861-3079CFEF4DBE}"/>
              </a:ext>
            </a:extLst>
          </p:cNvPr>
          <p:cNvSpPr>
            <a:spLocks noGrp="1"/>
          </p:cNvSpPr>
          <p:nvPr>
            <p:ph type="ftr" idx="11"/>
          </p:nvPr>
        </p:nvSpPr>
        <p:spPr/>
        <p:txBody>
          <a:bodyPr/>
          <a:lstStyle/>
          <a:p>
            <a:r>
              <a:rPr lang="en-GB"/>
              <a:t>Carol Ansley, Cox</a:t>
            </a:r>
          </a:p>
        </p:txBody>
      </p:sp>
      <p:sp>
        <p:nvSpPr>
          <p:cNvPr id="4" name="Slide Number Placeholder 3">
            <a:extLst>
              <a:ext uri="{FF2B5EF4-FFF2-40B4-BE49-F238E27FC236}">
                <a16:creationId xmlns:a16="http://schemas.microsoft.com/office/drawing/2014/main" id="{BA339BED-8AC5-480C-8DAD-4FB9B0777ABA}"/>
              </a:ext>
            </a:extLst>
          </p:cNvPr>
          <p:cNvSpPr>
            <a:spLocks noGrp="1"/>
          </p:cNvSpPr>
          <p:nvPr>
            <p:ph type="sldNum" idx="12"/>
          </p:nvPr>
        </p:nvSpPr>
        <p:spPr/>
        <p:txBody>
          <a:bodyPr/>
          <a:lstStyle/>
          <a:p>
            <a:r>
              <a:rPr lang="en-GB"/>
              <a:t>Slide </a:t>
            </a:r>
            <a:fld id="{F5D8E26B-7BCF-4D25-9C89-0168A6618F18}" type="slidenum">
              <a:rPr lang="en-GB" smtClean="0"/>
              <a:pPr/>
              <a:t>16</a:t>
            </a:fld>
            <a:endParaRPr lang="en-GB"/>
          </a:p>
        </p:txBody>
      </p:sp>
      <p:sp>
        <p:nvSpPr>
          <p:cNvPr id="5" name="Date Placeholder 4">
            <a:extLst>
              <a:ext uri="{FF2B5EF4-FFF2-40B4-BE49-F238E27FC236}">
                <a16:creationId xmlns:a16="http://schemas.microsoft.com/office/drawing/2014/main" id="{68D11799-8B20-4200-9302-FD598400BDA4}"/>
              </a:ext>
            </a:extLst>
          </p:cNvPr>
          <p:cNvSpPr>
            <a:spLocks noGrp="1"/>
          </p:cNvSpPr>
          <p:nvPr>
            <p:ph type="dt" idx="10"/>
          </p:nvPr>
        </p:nvSpPr>
        <p:spPr/>
        <p:txBody>
          <a:bodyPr/>
          <a:lstStyle/>
          <a:p>
            <a:r>
              <a:rPr lang="en-US"/>
              <a:t>July 2025</a:t>
            </a:r>
            <a:endParaRPr lang="en-GB"/>
          </a:p>
        </p:txBody>
      </p:sp>
    </p:spTree>
    <p:extLst>
      <p:ext uri="{BB962C8B-B14F-4D97-AF65-F5344CB8AC3E}">
        <p14:creationId xmlns:p14="http://schemas.microsoft.com/office/powerpoint/2010/main" val="24789125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a:xfrm>
            <a:off x="914401" y="685801"/>
            <a:ext cx="10361084" cy="1065213"/>
          </a:xfrm>
        </p:spPr>
        <p:txBody>
          <a:bodyPr/>
          <a:lstStyle/>
          <a:p>
            <a:r>
              <a:rPr lang="en-US" dirty="0">
                <a:solidFill>
                  <a:schemeClr val="tx1"/>
                </a:solidFill>
              </a:rPr>
              <a:t>TGbn (Ultra High Reliability)</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0" y="1600200"/>
            <a:ext cx="10361613" cy="4875214"/>
          </a:xfrm>
        </p:spPr>
        <p:txBody>
          <a:bodyPr/>
          <a:lstStyle/>
          <a:p>
            <a:pPr>
              <a:buFont typeface="Arial" panose="020B0604020202020204" pitchFamily="34" charset="0"/>
              <a:buChar char="•"/>
            </a:pPr>
            <a:r>
              <a:rPr lang="en-US" sz="2000" dirty="0"/>
              <a:t>Since the May interim</a:t>
            </a:r>
          </a:p>
          <a:p>
            <a:pPr marL="800100" lvl="1" indent="-342900">
              <a:buFont typeface="Arial" panose="020B0604020202020204" pitchFamily="34" charset="0"/>
              <a:buChar char="•"/>
            </a:pPr>
            <a:r>
              <a:rPr lang="en-US" sz="1800" dirty="0">
                <a:solidFill>
                  <a:schemeClr val="tx1"/>
                </a:solidFill>
              </a:rPr>
              <a:t>Held 13 telcos between May &amp; July 2025 (</a:t>
            </a:r>
            <a:r>
              <a:rPr lang="en-US" sz="1800" dirty="0">
                <a:solidFill>
                  <a:schemeClr val="tx1"/>
                </a:solidFill>
                <a:hlinkClick r:id="rId2"/>
              </a:rPr>
              <a:t>0986r20</a:t>
            </a:r>
            <a:r>
              <a:rPr lang="en-US" sz="1800" dirty="0">
                <a:solidFill>
                  <a:schemeClr val="tx1"/>
                </a:solidFill>
              </a:rPr>
              <a:t>) and a MAC/PHY ad-hoc in Helsinki (</a:t>
            </a:r>
            <a:r>
              <a:rPr lang="en-US" sz="1800" dirty="0">
                <a:solidFill>
                  <a:schemeClr val="tx1"/>
                </a:solidFill>
                <a:hlinkClick r:id="rId3"/>
              </a:rPr>
              <a:t>1048r8</a:t>
            </a:r>
            <a:r>
              <a:rPr lang="en-US" sz="1800" dirty="0">
                <a:solidFill>
                  <a:schemeClr val="tx1"/>
                </a:solidFill>
              </a:rPr>
              <a:t>)</a:t>
            </a:r>
          </a:p>
          <a:p>
            <a:pPr marL="1200150" lvl="2" indent="-285750">
              <a:buFont typeface="Arial" panose="020B0604020202020204" pitchFamily="34" charset="0"/>
              <a:buChar char="•"/>
            </a:pPr>
            <a:r>
              <a:rPr lang="en-US" sz="1600" dirty="0">
                <a:solidFill>
                  <a:schemeClr val="tx1"/>
                </a:solidFill>
              </a:rPr>
              <a:t>Discussed ~65 </a:t>
            </a:r>
            <a:r>
              <a:rPr lang="en-US" sz="1600" dirty="0"/>
              <a:t>submissions and ~100 PDT/CRs that cover a variety of MAC and PHY topics</a:t>
            </a:r>
          </a:p>
          <a:p>
            <a:pPr marL="800100" lvl="1">
              <a:buFont typeface="Arial" panose="020B0604020202020204" pitchFamily="34" charset="0"/>
              <a:buChar char="•"/>
            </a:pPr>
            <a:r>
              <a:rPr lang="en-US" sz="1800" dirty="0">
                <a:solidFill>
                  <a:schemeClr val="tx1"/>
                </a:solidFill>
              </a:rPr>
              <a:t>Resolved ~700 CIDs from CC50 on TGbn D0.1 (</a:t>
            </a:r>
            <a:r>
              <a:rPr lang="en-US" sz="1800" dirty="0">
                <a:solidFill>
                  <a:schemeClr val="tx1"/>
                </a:solidFill>
                <a:hlinkClick r:id="rId4"/>
              </a:rPr>
              <a:t>11-25/0296</a:t>
            </a:r>
            <a:r>
              <a:rPr lang="en-US" sz="1800" dirty="0">
                <a:solidFill>
                  <a:schemeClr val="tx1"/>
                </a:solidFill>
              </a:rPr>
              <a:t>)</a:t>
            </a:r>
          </a:p>
          <a:p>
            <a:pPr marL="1200150" lvl="2">
              <a:buFont typeface="Arial" panose="020B0604020202020204" pitchFamily="34" charset="0"/>
              <a:buChar char="•"/>
            </a:pPr>
            <a:r>
              <a:rPr lang="en-US" dirty="0">
                <a:solidFill>
                  <a:schemeClr val="tx1"/>
                </a:solidFill>
              </a:rPr>
              <a:t>Either motioned or ready for motion</a:t>
            </a:r>
          </a:p>
          <a:p>
            <a:pPr>
              <a:buFont typeface="Arial" panose="020B0604020202020204" pitchFamily="34" charset="0"/>
              <a:buChar char="•"/>
            </a:pPr>
            <a:r>
              <a:rPr lang="en-US" sz="2000" dirty="0"/>
              <a:t>Targets for July plenary</a:t>
            </a:r>
          </a:p>
          <a:p>
            <a:pPr marL="800100" lvl="1" indent="-342900">
              <a:buFont typeface="Arial" panose="020B0604020202020204" pitchFamily="34" charset="0"/>
              <a:buChar char="•"/>
            </a:pPr>
            <a:r>
              <a:rPr lang="en-US" sz="1800" dirty="0"/>
              <a:t>Presentation of proposed draft texts (PDTs), comment resolution (CR), and technical submissions</a:t>
            </a:r>
          </a:p>
          <a:p>
            <a:pPr marL="1200150" lvl="2" indent="-285750">
              <a:buFont typeface="Arial" panose="020B0604020202020204" pitchFamily="34" charset="0"/>
              <a:buChar char="•"/>
            </a:pPr>
            <a:r>
              <a:rPr lang="en-US" sz="1600" dirty="0">
                <a:solidFill>
                  <a:schemeClr val="tx1"/>
                </a:solidFill>
              </a:rPr>
              <a:t>~200 pending submissions (of which ~80 PDTs/CRs) </a:t>
            </a:r>
          </a:p>
          <a:p>
            <a:pPr marL="800100" lvl="1">
              <a:buFont typeface="Arial" panose="020B0604020202020204" pitchFamily="34" charset="0"/>
              <a:buChar char="•"/>
            </a:pPr>
            <a:r>
              <a:rPr lang="en-US" sz="1800" dirty="0"/>
              <a:t>Conclude populating the TGbn SFD with approved concepts</a:t>
            </a:r>
          </a:p>
          <a:p>
            <a:pPr marL="1200150" lvl="2">
              <a:buFont typeface="Arial" panose="020B0604020202020204" pitchFamily="34" charset="0"/>
              <a:buChar char="•"/>
            </a:pPr>
            <a:r>
              <a:rPr lang="en-US" sz="1600" dirty="0"/>
              <a:t>Complete transition into incorporating technical concepts into the TGbn draft only</a:t>
            </a:r>
          </a:p>
          <a:p>
            <a:pPr marL="800100" lvl="1">
              <a:buFont typeface="Arial" panose="020B0604020202020204" pitchFamily="34" charset="0"/>
              <a:buChar char="•"/>
            </a:pPr>
            <a:r>
              <a:rPr lang="en-US" sz="1800" dirty="0"/>
              <a:t>Instruct the TGbn editor to generate TGbn D1.0.</a:t>
            </a:r>
          </a:p>
          <a:p>
            <a:pPr>
              <a:buFont typeface="Arial" panose="020B0604020202020204" pitchFamily="34" charset="0"/>
              <a:buChar char="•"/>
            </a:pPr>
            <a:r>
              <a:rPr lang="en-US" sz="2000" dirty="0"/>
              <a:t>Agenda is available in </a:t>
            </a:r>
            <a:r>
              <a:rPr lang="en-US" sz="2000" dirty="0">
                <a:solidFill>
                  <a:srgbClr val="CCCCFF"/>
                </a:solidFill>
                <a:hlinkClick r:id="rId5">
                  <a:extLst>
                    <a:ext uri="{A12FA001-AC4F-418D-AE19-62706E023703}">
                      <ahyp:hlinkClr xmlns:ahyp="http://schemas.microsoft.com/office/drawing/2018/hyperlinkcolor" val="tx"/>
                    </a:ext>
                  </a:extLst>
                </a:hlinkClick>
              </a:rPr>
              <a:t>11-25/1064r1</a:t>
            </a:r>
            <a:endParaRPr lang="en-US" sz="2000" dirty="0">
              <a:solidFill>
                <a:srgbClr val="FF0000"/>
              </a:solidFill>
            </a:endParaRPr>
          </a:p>
        </p:txBody>
      </p:sp>
      <p:sp>
        <p:nvSpPr>
          <p:cNvPr id="2" name="Footer Placeholder 1">
            <a:extLst>
              <a:ext uri="{FF2B5EF4-FFF2-40B4-BE49-F238E27FC236}">
                <a16:creationId xmlns:a16="http://schemas.microsoft.com/office/drawing/2014/main" id="{E8629A68-29E7-49ED-9107-6B6226DBBD24}"/>
              </a:ext>
            </a:extLst>
          </p:cNvPr>
          <p:cNvSpPr>
            <a:spLocks noGrp="1"/>
          </p:cNvSpPr>
          <p:nvPr>
            <p:ph type="ftr" idx="14"/>
          </p:nvPr>
        </p:nvSpPr>
        <p:spPr/>
        <p:txBody>
          <a:bodyPr/>
          <a:lstStyle/>
          <a:p>
            <a:r>
              <a:rPr lang="en-GB"/>
              <a:t>Alfred Asterjadhi, Qualcomm</a:t>
            </a:r>
            <a:endParaRPr lang="en-GB" dirty="0"/>
          </a:p>
        </p:txBody>
      </p:sp>
      <p:sp>
        <p:nvSpPr>
          <p:cNvPr id="3" name="Slide Number Placeholder 2">
            <a:extLst>
              <a:ext uri="{FF2B5EF4-FFF2-40B4-BE49-F238E27FC236}">
                <a16:creationId xmlns:a16="http://schemas.microsoft.com/office/drawing/2014/main" id="{23CB041D-943E-48CA-AD5B-5BB0C725383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9" name="Date Placeholder 8">
            <a:extLst>
              <a:ext uri="{FF2B5EF4-FFF2-40B4-BE49-F238E27FC236}">
                <a16:creationId xmlns:a16="http://schemas.microsoft.com/office/drawing/2014/main" id="{E054810A-7683-4EDF-AE34-CEDE4E2E617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57637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1ACE5-785B-EC0B-5471-23CDEFFFFEFD}"/>
              </a:ext>
            </a:extLst>
          </p:cNvPr>
          <p:cNvSpPr>
            <a:spLocks noGrp="1"/>
          </p:cNvSpPr>
          <p:nvPr>
            <p:ph type="title"/>
          </p:nvPr>
        </p:nvSpPr>
        <p:spPr>
          <a:xfrm>
            <a:off x="914401" y="685801"/>
            <a:ext cx="10361084" cy="1065213"/>
          </a:xfrm>
        </p:spPr>
        <p:txBody>
          <a:bodyPr/>
          <a:lstStyle/>
          <a:p>
            <a:r>
              <a:rPr lang="en-US">
                <a:solidFill>
                  <a:schemeClr val="tx1"/>
                </a:solidFill>
              </a:rPr>
              <a:t>TGbn July </a:t>
            </a:r>
            <a:r>
              <a:rPr lang="en-US" dirty="0">
                <a:solidFill>
                  <a:schemeClr val="tx1"/>
                </a:solidFill>
              </a:rPr>
              <a:t>F2F Schedule</a:t>
            </a:r>
          </a:p>
        </p:txBody>
      </p:sp>
      <p:graphicFrame>
        <p:nvGraphicFramePr>
          <p:cNvPr id="7" name="Table 6">
            <a:extLst>
              <a:ext uri="{FF2B5EF4-FFF2-40B4-BE49-F238E27FC236}">
                <a16:creationId xmlns:a16="http://schemas.microsoft.com/office/drawing/2014/main" id="{5BCCB71D-34B0-53FE-49C0-7B90D97ACE91}"/>
              </a:ext>
            </a:extLst>
          </p:cNvPr>
          <p:cNvGraphicFramePr>
            <a:graphicFrameLocks noGrp="1"/>
          </p:cNvGraphicFramePr>
          <p:nvPr>
            <p:extLst>
              <p:ext uri="{D42A27DB-BD31-4B8C-83A1-F6EECF244321}">
                <p14:modId xmlns:p14="http://schemas.microsoft.com/office/powerpoint/2010/main" val="1222904990"/>
              </p:ext>
            </p:extLst>
          </p:nvPr>
        </p:nvGraphicFramePr>
        <p:xfrm>
          <a:off x="2586473" y="2133600"/>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0" dirty="0">
                        <a:solidFill>
                          <a:schemeClr val="tx1"/>
                        </a:solidFill>
                      </a:endParaRP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TGbn</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dirty="0">
                        <a:solidFill>
                          <a:schemeClr val="tx1"/>
                        </a:solidFill>
                      </a:endParaRPr>
                    </a:p>
                  </a:txBody>
                  <a:tcPr/>
                </a:tc>
                <a:tc>
                  <a:txBody>
                    <a:bodyPr/>
                    <a:lstStyle/>
                    <a:p>
                      <a:pPr algn="ctr"/>
                      <a:r>
                        <a:rPr lang="en-US" sz="1800" b="1" kern="1200" dirty="0">
                          <a:solidFill>
                            <a:schemeClr val="bg1">
                              <a:lumMod val="85000"/>
                            </a:schemeClr>
                          </a:solidFill>
                          <a:latin typeface="+mn-lt"/>
                          <a:ea typeface="+mn-ea"/>
                          <a:cs typeface="+mn-cs"/>
                        </a:rPr>
                        <a:t>TGbq</a:t>
                      </a:r>
                      <a:endParaRPr lang="en-US" sz="1800" b="1"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
        <p:nvSpPr>
          <p:cNvPr id="3" name="Footer Placeholder 2">
            <a:extLst>
              <a:ext uri="{FF2B5EF4-FFF2-40B4-BE49-F238E27FC236}">
                <a16:creationId xmlns:a16="http://schemas.microsoft.com/office/drawing/2014/main" id="{4973D2C0-E343-4B7F-A928-CB9F8084F84B}"/>
              </a:ext>
            </a:extLst>
          </p:cNvPr>
          <p:cNvSpPr>
            <a:spLocks noGrp="1"/>
          </p:cNvSpPr>
          <p:nvPr>
            <p:ph type="ftr" idx="14"/>
          </p:nvPr>
        </p:nvSpPr>
        <p:spPr/>
        <p:txBody>
          <a:bodyPr/>
          <a:lstStyle/>
          <a:p>
            <a:r>
              <a:rPr lang="en-GB"/>
              <a:t>Alfred Asterjadhi, Qualcomm</a:t>
            </a:r>
            <a:endParaRPr lang="en-GB" dirty="0"/>
          </a:p>
        </p:txBody>
      </p:sp>
      <p:sp>
        <p:nvSpPr>
          <p:cNvPr id="8" name="Slide Number Placeholder 7">
            <a:extLst>
              <a:ext uri="{FF2B5EF4-FFF2-40B4-BE49-F238E27FC236}">
                <a16:creationId xmlns:a16="http://schemas.microsoft.com/office/drawing/2014/main" id="{8F79A321-835C-4022-B644-EE401691035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9" name="Date Placeholder 8">
            <a:extLst>
              <a:ext uri="{FF2B5EF4-FFF2-40B4-BE49-F238E27FC236}">
                <a16:creationId xmlns:a16="http://schemas.microsoft.com/office/drawing/2014/main" id="{2F06DFC1-69BE-44C0-A647-879D44AE354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463562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Snapshot for Jul 2025 IEEE 802 Plenary</a:t>
            </a:r>
            <a:endParaRPr lang="zh-CN" altLang="en-US" dirty="0"/>
          </a:p>
        </p:txBody>
      </p:sp>
      <p:sp>
        <p:nvSpPr>
          <p:cNvPr id="3" name="内容占位符 2"/>
          <p:cNvSpPr>
            <a:spLocks noGrp="1"/>
          </p:cNvSpPr>
          <p:nvPr>
            <p:ph idx="1"/>
          </p:nvPr>
        </p:nvSpPr>
        <p:spPr>
          <a:xfrm>
            <a:off x="716915" y="1676400"/>
            <a:ext cx="10725150" cy="4751705"/>
          </a:xfrm>
        </p:spPr>
        <p:txBody>
          <a:bodyPr>
            <a:noAutofit/>
          </a:bodyPr>
          <a:lstStyle/>
          <a:p>
            <a:pPr marL="285750" indent="-285750">
              <a:buFont typeface="Arial" panose="020B0604020202020204" pitchFamily="34" charset="0"/>
              <a:buChar char="•"/>
            </a:pPr>
            <a:r>
              <a:rPr lang="en-US" altLang="en-GB" sz="1600" dirty="0"/>
              <a:t>3 </a:t>
            </a:r>
            <a:r>
              <a:rPr lang="en-US" altLang="en-GB" sz="1600" dirty="0" err="1"/>
              <a:t>TGbp</a:t>
            </a:r>
            <a:r>
              <a:rPr lang="en-US" altLang="en-GB" sz="1600" dirty="0"/>
              <a:t> teleconferences w</a:t>
            </a:r>
            <a:r>
              <a:rPr lang="en-US" altLang="zh-CN" sz="1600" dirty="0"/>
              <a:t>ere</a:t>
            </a:r>
            <a:r>
              <a:rPr lang="en-US" altLang="en-GB" sz="1600" dirty="0"/>
              <a:t> held since May interim session for reviewing the updated SFD and spec skeleton and tech contribution discussion, with the agenda included in </a:t>
            </a:r>
            <a:r>
              <a:rPr lang="en-US" altLang="en-GB" sz="1600" dirty="0">
                <a:hlinkClick r:id="rId3"/>
              </a:rPr>
              <a:t>11-25/989r4</a:t>
            </a:r>
            <a:r>
              <a:rPr lang="en-US" altLang="en-GB" sz="1600" dirty="0"/>
              <a:t> and the meeting minutes included in </a:t>
            </a:r>
            <a:r>
              <a:rPr lang="en-US" altLang="en-GB" sz="1600" dirty="0">
                <a:hlinkClick r:id="rId4"/>
              </a:rPr>
              <a:t>11-25/0991r3</a:t>
            </a:r>
            <a:r>
              <a:rPr lang="en-US" altLang="en-GB" sz="1600" dirty="0"/>
              <a:t> </a:t>
            </a:r>
          </a:p>
          <a:p>
            <a:pPr marL="285750" indent="-285750">
              <a:buFont typeface="Arial" panose="020B0604020202020204" pitchFamily="34" charset="0"/>
              <a:buChar char="•"/>
            </a:pPr>
            <a:r>
              <a:rPr lang="en-US" altLang="en-GB" sz="1600" dirty="0"/>
              <a:t>The </a:t>
            </a:r>
            <a:r>
              <a:rPr lang="en-US" altLang="en-GB" sz="1600" dirty="0" err="1"/>
              <a:t>TGbp</a:t>
            </a:r>
            <a:r>
              <a:rPr lang="en-US" altLang="en-GB" sz="1600" dirty="0"/>
              <a:t> chair called for volunteers for PDT development based on agreed spec skeleton. </a:t>
            </a:r>
          </a:p>
          <a:p>
            <a:pPr marL="285750" indent="-285750">
              <a:buFont typeface="Arial" panose="020B0604020202020204" pitchFamily="34" charset="0"/>
              <a:buChar char="•"/>
            </a:pPr>
            <a:r>
              <a:rPr lang="en-US" altLang="en-GB" sz="1600" dirty="0"/>
              <a:t>9 TGbp meetings are planned during the IEEE 802 Jul plenary session, with a full meeting agenda included in the latest revision of 11-25/0990. </a:t>
            </a:r>
          </a:p>
          <a:p>
            <a:pPr marL="685800" lvl="1">
              <a:buFont typeface="Arial" panose="020B0604020202020204" pitchFamily="34" charset="0"/>
              <a:buChar char="•"/>
            </a:pPr>
            <a:r>
              <a:rPr lang="en-US" altLang="en-GB" sz="1200" dirty="0">
                <a:cs typeface="+mn-ea"/>
                <a:sym typeface="+mn-ea"/>
              </a:rPr>
              <a:t>Notes, all TGbp meetings will be in </a:t>
            </a:r>
            <a:r>
              <a:rPr lang="en-US" altLang="en-GB" sz="1200" dirty="0" err="1">
                <a:cs typeface="+mn-ea"/>
                <a:sym typeface="+mn-ea"/>
              </a:rPr>
              <a:t>Comendador</a:t>
            </a:r>
            <a:r>
              <a:rPr lang="en-US" altLang="en-GB" sz="1200" dirty="0">
                <a:cs typeface="+mn-ea"/>
                <a:sym typeface="+mn-ea"/>
              </a:rPr>
              <a:t>.</a:t>
            </a: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lvl="1" algn="l">
              <a:lnSpc>
                <a:spcPct val="100000"/>
              </a:lnSpc>
              <a:buSzTx/>
              <a:buFont typeface="Arial" panose="020B0604020202020204" pitchFamily="34" charset="0"/>
              <a:buChar char="•"/>
            </a:pPr>
            <a:endParaRPr lang="en-US" altLang="en-GB" sz="1400" dirty="0">
              <a:cs typeface="+mn-ea"/>
              <a:sym typeface="+mn-ea"/>
            </a:endParaRPr>
          </a:p>
          <a:p>
            <a:pPr marL="457200" lvl="1" indent="0" algn="l">
              <a:lnSpc>
                <a:spcPct val="100000"/>
              </a:lnSpc>
              <a:buSzTx/>
            </a:pPr>
            <a:endParaRPr lang="en-US" altLang="en-GB" sz="1400" dirty="0">
              <a:cs typeface="+mn-ea"/>
              <a:sym typeface="+mn-ea"/>
            </a:endParaRPr>
          </a:p>
          <a:p>
            <a:pPr marL="0" indent="0"/>
            <a:r>
              <a:rPr lang="en-US" altLang="en-GB" sz="1600" dirty="0"/>
              <a:t>Goal for TGbp meetings in this week: </a:t>
            </a:r>
          </a:p>
          <a:p>
            <a:pPr marL="742950" lvl="1" indent="-285750">
              <a:buFont typeface="Arial" panose="020B0604020202020204" pitchFamily="34" charset="0"/>
              <a:buChar char="•"/>
            </a:pPr>
            <a:r>
              <a:rPr lang="en-US" altLang="en-GB" sz="1400" dirty="0"/>
              <a:t>open technical discussion and improve SFD documents based on consensus</a:t>
            </a:r>
          </a:p>
        </p:txBody>
      </p:sp>
      <p:sp>
        <p:nvSpPr>
          <p:cNvPr id="4" name="灯片编号占位符 3"/>
          <p:cNvSpPr>
            <a:spLocks noGrp="1"/>
          </p:cNvSpPr>
          <p:nvPr>
            <p:ph type="sldNum" idx="12"/>
          </p:nvPr>
        </p:nvSpPr>
        <p:spPr/>
        <p:txBody>
          <a:bodyPr/>
          <a:lstStyle/>
          <a:p>
            <a:pPr>
              <a:defRPr/>
            </a:pPr>
            <a:r>
              <a:rPr lang="en-US"/>
              <a:t>Slide </a:t>
            </a:r>
            <a:fld id="{B5CE3AE4-DCBA-4DC5-AE11-678723746781}" type="slidenum">
              <a:rPr lang="en-US" smtClean="0"/>
              <a:t>19</a:t>
            </a:fld>
            <a:endParaRPr lang="en-US"/>
          </a:p>
        </p:txBody>
      </p:sp>
      <p:sp>
        <p:nvSpPr>
          <p:cNvPr id="5" name="页脚占位符 4"/>
          <p:cNvSpPr>
            <a:spLocks noGrp="1"/>
          </p:cNvSpPr>
          <p:nvPr>
            <p:ph type="ftr" idx="14"/>
          </p:nvPr>
        </p:nvSpPr>
        <p:spPr/>
        <p:txBody>
          <a:bodyPr/>
          <a:lstStyle/>
          <a:p>
            <a:pPr>
              <a:defRPr/>
            </a:pPr>
            <a:r>
              <a:rPr lang="en-US" dirty="0"/>
              <a:t>Bo Sun (Sanechips)</a:t>
            </a:r>
          </a:p>
        </p:txBody>
      </p:sp>
      <p:sp>
        <p:nvSpPr>
          <p:cNvPr id="6" name="日期占位符 5"/>
          <p:cNvSpPr>
            <a:spLocks noGrp="1"/>
          </p:cNvSpPr>
          <p:nvPr>
            <p:ph type="dt" idx="15"/>
          </p:nvPr>
        </p:nvSpPr>
        <p:spPr/>
        <p:txBody>
          <a:bodyPr/>
          <a:lstStyle/>
          <a:p>
            <a:pPr>
              <a:defRPr/>
            </a:pPr>
            <a:r>
              <a:rPr lang="en-US" dirty="0"/>
              <a:t>Jul 2025</a:t>
            </a:r>
          </a:p>
        </p:txBody>
      </p:sp>
      <p:graphicFrame>
        <p:nvGraphicFramePr>
          <p:cNvPr id="9" name="表格 8"/>
          <p:cNvGraphicFramePr/>
          <p:nvPr>
            <p:custDataLst>
              <p:tags r:id="rId1"/>
            </p:custDataLst>
            <p:extLst/>
          </p:nvPr>
        </p:nvGraphicFramePr>
        <p:xfrm>
          <a:off x="1981200" y="3429000"/>
          <a:ext cx="7999095" cy="2377440"/>
        </p:xfrm>
        <a:graphic>
          <a:graphicData uri="http://schemas.openxmlformats.org/drawingml/2006/table">
            <a:tbl>
              <a:tblPr firstRow="1" bandRow="1">
                <a:tableStyleId>{00A15C55-8517-42AA-B614-E9B94910E393}</a:tableStyleId>
              </a:tblPr>
              <a:tblGrid>
                <a:gridCol w="1530304">
                  <a:extLst>
                    <a:ext uri="{9D8B030D-6E8A-4147-A177-3AD203B41FA5}">
                      <a16:colId xmlns:a16="http://schemas.microsoft.com/office/drawing/2014/main" val="20000"/>
                    </a:ext>
                  </a:extLst>
                </a:gridCol>
                <a:gridCol w="1628523">
                  <a:extLst>
                    <a:ext uri="{9D8B030D-6E8A-4147-A177-3AD203B41FA5}">
                      <a16:colId xmlns:a16="http://schemas.microsoft.com/office/drawing/2014/main" val="20001"/>
                    </a:ext>
                  </a:extLst>
                </a:gridCol>
                <a:gridCol w="1049990">
                  <a:extLst>
                    <a:ext uri="{9D8B030D-6E8A-4147-A177-3AD203B41FA5}">
                      <a16:colId xmlns:a16="http://schemas.microsoft.com/office/drawing/2014/main" val="20002"/>
                    </a:ext>
                  </a:extLst>
                </a:gridCol>
                <a:gridCol w="1230373">
                  <a:extLst>
                    <a:ext uri="{9D8B030D-6E8A-4147-A177-3AD203B41FA5}">
                      <a16:colId xmlns:a16="http://schemas.microsoft.com/office/drawing/2014/main" val="20003"/>
                    </a:ext>
                  </a:extLst>
                </a:gridCol>
                <a:gridCol w="1679543">
                  <a:extLst>
                    <a:ext uri="{9D8B030D-6E8A-4147-A177-3AD203B41FA5}">
                      <a16:colId xmlns:a16="http://schemas.microsoft.com/office/drawing/2014/main" val="20004"/>
                    </a:ext>
                  </a:extLst>
                </a:gridCol>
                <a:gridCol w="880362">
                  <a:extLst>
                    <a:ext uri="{9D8B030D-6E8A-4147-A177-3AD203B41FA5}">
                      <a16:colId xmlns:a16="http://schemas.microsoft.com/office/drawing/2014/main" val="20005"/>
                    </a:ext>
                  </a:extLst>
                </a:gridCol>
              </a:tblGrid>
              <a:tr h="0">
                <a:tc>
                  <a:txBody>
                    <a:bodyPr/>
                    <a:lstStyle/>
                    <a:p>
                      <a:pPr>
                        <a:buNone/>
                      </a:pPr>
                      <a:endParaRPr lang="zh-CN" altLang="en-US" sz="1200"/>
                    </a:p>
                  </a:txBody>
                  <a:tcPr/>
                </a:tc>
                <a:tc>
                  <a:txBody>
                    <a:bodyPr/>
                    <a:lstStyle/>
                    <a:p>
                      <a:pPr algn="ctr">
                        <a:buNone/>
                      </a:pPr>
                      <a:r>
                        <a:rPr lang="en-US" altLang="zh-CN" sz="1200" dirty="0"/>
                        <a:t>Mon</a:t>
                      </a:r>
                    </a:p>
                  </a:txBody>
                  <a:tcPr anchor="ctr"/>
                </a:tc>
                <a:tc>
                  <a:txBody>
                    <a:bodyPr/>
                    <a:lstStyle/>
                    <a:p>
                      <a:pPr algn="ctr">
                        <a:buNone/>
                      </a:pPr>
                      <a:r>
                        <a:rPr lang="en-US" altLang="zh-CN" sz="1200"/>
                        <a:t>Tue</a:t>
                      </a:r>
                    </a:p>
                  </a:txBody>
                  <a:tcPr anchor="ctr"/>
                </a:tc>
                <a:tc>
                  <a:txBody>
                    <a:bodyPr/>
                    <a:lstStyle/>
                    <a:p>
                      <a:pPr algn="ctr">
                        <a:buNone/>
                      </a:pPr>
                      <a:r>
                        <a:rPr lang="en-US" altLang="zh-CN" sz="1200"/>
                        <a:t>Wed</a:t>
                      </a:r>
                    </a:p>
                  </a:txBody>
                  <a:tcPr anchor="ctr"/>
                </a:tc>
                <a:tc>
                  <a:txBody>
                    <a:bodyPr/>
                    <a:lstStyle/>
                    <a:p>
                      <a:pPr algn="ctr">
                        <a:buNone/>
                      </a:pPr>
                      <a:r>
                        <a:rPr lang="en-US" altLang="zh-CN" sz="1200"/>
                        <a:t>Thu</a:t>
                      </a:r>
                    </a:p>
                  </a:txBody>
                  <a:tcPr anchor="ctr"/>
                </a:tc>
                <a:tc>
                  <a:txBody>
                    <a:bodyPr/>
                    <a:lstStyle/>
                    <a:p>
                      <a:pPr algn="ctr">
                        <a:buNone/>
                      </a:pPr>
                      <a:r>
                        <a:rPr lang="en-US" altLang="zh-CN" sz="1200" dirty="0"/>
                        <a:t>Fri</a:t>
                      </a:r>
                    </a:p>
                  </a:txBody>
                  <a:tcPr anchor="ctr"/>
                </a:tc>
                <a:extLst>
                  <a:ext uri="{0D108BD9-81ED-4DB2-BD59-A6C34878D82A}">
                    <a16:rowId xmlns:a16="http://schemas.microsoft.com/office/drawing/2014/main" val="10000"/>
                  </a:ext>
                </a:extLst>
              </a:tr>
              <a:tr h="129621">
                <a:tc>
                  <a:txBody>
                    <a:bodyPr/>
                    <a:lstStyle/>
                    <a:p>
                      <a:pPr>
                        <a:buNone/>
                      </a:pPr>
                      <a:r>
                        <a:rPr lang="en-US" altLang="zh-CN" sz="1200" dirty="0"/>
                        <a:t>AM1 (9:00~11:00)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endParaRPr lang="zh-CN" altLang="en-US" sz="12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endParaRPr lang="en-US" altLang="zh-CN" sz="1200" dirty="0">
                        <a:sym typeface="+mn-ea"/>
                      </a:endParaRPr>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a:t>
                      </a:r>
                      <a:endParaRPr lang="zh-CN" altLang="en-US" sz="1200" dirty="0"/>
                    </a:p>
                  </a:txBody>
                  <a:tcPr anchor="ctr"/>
                </a:tc>
                <a:tc>
                  <a:txBody>
                    <a:bodyPr/>
                    <a:lstStyle/>
                    <a:p>
                      <a:pPr algn="ctr">
                        <a:buNone/>
                      </a:pPr>
                      <a:r>
                        <a:rPr lang="en-US" altLang="zh-CN" sz="1200" dirty="0" err="1">
                          <a:sym typeface="+mn-ea"/>
                        </a:rPr>
                        <a:t>TGbp</a:t>
                      </a:r>
                      <a:r>
                        <a:rPr lang="en-US" altLang="zh-CN" sz="1200" dirty="0">
                          <a:sym typeface="+mn-ea"/>
                        </a:rPr>
                        <a:t> </a:t>
                      </a:r>
                    </a:p>
                    <a:p>
                      <a:pPr algn="ctr">
                        <a:buNone/>
                      </a:pPr>
                      <a:r>
                        <a:rPr lang="en-US" altLang="zh-CN" sz="1200" dirty="0">
                          <a:sym typeface="+mn-ea"/>
                        </a:rPr>
                        <a:t>(MAC)</a:t>
                      </a:r>
                    </a:p>
                  </a:txBody>
                  <a:tcPr anchor="ctr"/>
                </a:tc>
                <a:tc>
                  <a:txBody>
                    <a:bodyPr/>
                    <a:lstStyle/>
                    <a:p>
                      <a:pPr algn="ctr">
                        <a:buNone/>
                      </a:pPr>
                      <a:r>
                        <a:rPr lang="en-US" altLang="zh-CN" sz="1200" dirty="0">
                          <a:solidFill>
                            <a:schemeClr val="bg1">
                              <a:lumMod val="50000"/>
                            </a:schemeClr>
                          </a:solidFill>
                        </a:rPr>
                        <a:t>Closing Plenary</a:t>
                      </a:r>
                      <a:endParaRPr lang="zh-CN" altLang="en-US" sz="1200" dirty="0">
                        <a:solidFill>
                          <a:schemeClr val="bg1">
                            <a:lumMod val="50000"/>
                          </a:schemeClr>
                        </a:solidFill>
                      </a:endParaRPr>
                    </a:p>
                  </a:txBody>
                  <a:tcPr anchor="ctr"/>
                </a:tc>
                <a:extLst>
                  <a:ext uri="{0D108BD9-81ED-4DB2-BD59-A6C34878D82A}">
                    <a16:rowId xmlns:a16="http://schemas.microsoft.com/office/drawing/2014/main" val="10001"/>
                  </a:ext>
                </a:extLst>
              </a:tr>
              <a:tr h="129496">
                <a:tc>
                  <a:txBody>
                    <a:bodyPr/>
                    <a:lstStyle/>
                    <a:p>
                      <a:pPr>
                        <a:buNone/>
                      </a:pPr>
                      <a:r>
                        <a:rPr lang="en-US" altLang="zh-CN" sz="1200" dirty="0"/>
                        <a:t>AM2 (11:30~13:30)</a:t>
                      </a: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a:solidFill>
                            <a:schemeClr val="bg1">
                              <a:lumMod val="50000"/>
                            </a:schemeClr>
                          </a:solidFill>
                          <a:sym typeface="+mn-ea"/>
                        </a:rPr>
                        <a:t>802.11 Opening Plenary</a:t>
                      </a: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p>
                  </a:txBody>
                  <a:tcPr anchor="ct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err="1">
                          <a:sym typeface="+mn-ea"/>
                        </a:rPr>
                        <a:t>TGbp</a:t>
                      </a:r>
                      <a:r>
                        <a:rPr lang="en-US" altLang="zh-CN" sz="1200" dirty="0">
                          <a:sym typeface="+mn-ea"/>
                        </a:rPr>
                        <a:t> </a:t>
                      </a:r>
                    </a:p>
                    <a:p>
                      <a:pPr marL="0" marR="0" indent="0" algn="ctr" defTabSz="685800" rtl="0" eaLnBrk="1" fontAlgn="auto" latinLnBrk="0" hangingPunct="1">
                        <a:lnSpc>
                          <a:spcPct val="100000"/>
                        </a:lnSpc>
                        <a:spcBef>
                          <a:spcPts val="0"/>
                        </a:spcBef>
                        <a:spcAft>
                          <a:spcPts val="0"/>
                        </a:spcAft>
                        <a:buClrTx/>
                        <a:buSzTx/>
                        <a:buFontTx/>
                        <a:buNone/>
                        <a:tabLst/>
                        <a:defRPr/>
                      </a:pPr>
                      <a:r>
                        <a:rPr lang="en-US" altLang="zh-CN" sz="1200" dirty="0">
                          <a:sym typeface="+mn-ea"/>
                        </a:rPr>
                        <a:t>(MAC)</a:t>
                      </a:r>
                    </a:p>
                  </a:txBody>
                  <a:tcPr anchor="ctr"/>
                </a:tc>
                <a:tc>
                  <a:txBody>
                    <a:bodyPr/>
                    <a:lstStyle/>
                    <a:p>
                      <a:pPr algn="ctr">
                        <a:buNone/>
                      </a:pPr>
                      <a:endParaRPr lang="en-US" altLang="zh-CN" sz="1200" i="1" dirty="0">
                        <a:solidFill>
                          <a:schemeClr val="bg1">
                            <a:lumMod val="50000"/>
                          </a:schemeClr>
                        </a:solidFill>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2"/>
                  </a:ext>
                </a:extLst>
              </a:tr>
              <a:tr h="129621">
                <a:tc>
                  <a:txBody>
                    <a:bodyPr/>
                    <a:lstStyle/>
                    <a:p>
                      <a:pPr>
                        <a:buNone/>
                      </a:pPr>
                      <a:r>
                        <a:rPr lang="en-US" altLang="zh-CN" sz="1200" dirty="0"/>
                        <a:t>PM1 (14:30~16:30)</a:t>
                      </a:r>
                    </a:p>
                  </a:txBody>
                  <a:tcPr/>
                </a:tc>
                <a:tc>
                  <a:txBody>
                    <a:bodyPr/>
                    <a:lstStyle/>
                    <a:p>
                      <a:pPr algn="ctr">
                        <a:buNone/>
                      </a:pPr>
                      <a:r>
                        <a:rPr lang="en-US" altLang="zh-CN" sz="1200" dirty="0" err="1">
                          <a:sym typeface="+mn-ea"/>
                        </a:rPr>
                        <a:t>TGbp</a:t>
                      </a:r>
                      <a:r>
                        <a:rPr lang="en-US" altLang="zh-CN" sz="1200" dirty="0">
                          <a:sym typeface="+mn-ea"/>
                        </a:rPr>
                        <a:t> </a:t>
                      </a:r>
                      <a:endParaRPr lang="en-US" altLang="zh-CN" sz="1200" dirty="0"/>
                    </a:p>
                    <a:p>
                      <a:pPr algn="ctr">
                        <a:buNone/>
                      </a:pPr>
                      <a:r>
                        <a:rPr lang="en-US" altLang="zh-CN" sz="1200" dirty="0">
                          <a:sym typeface="+mn-ea"/>
                        </a:rPr>
                        <a:t>(Opening/GEN/PHY)</a:t>
                      </a: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endParaRPr lang="zh-CN" altLang="en-US" sz="1200" dirty="0"/>
                    </a:p>
                  </a:txBody>
                  <a:tcPr anchor="ctr"/>
                </a:tc>
                <a:tc>
                  <a:txBody>
                    <a:bodyPr/>
                    <a:lstStyle/>
                    <a:p>
                      <a:pPr algn="ctr">
                        <a:buNone/>
                      </a:pPr>
                      <a:r>
                        <a:rPr lang="en-US" altLang="zh-CN" sz="1200" dirty="0">
                          <a:solidFill>
                            <a:schemeClr val="bg1">
                              <a:lumMod val="50000"/>
                            </a:schemeClr>
                          </a:solidFill>
                        </a:rPr>
                        <a:t>Mid-week</a:t>
                      </a:r>
                      <a:r>
                        <a:rPr lang="en-US" altLang="zh-CN" sz="1200" baseline="0" dirty="0">
                          <a:solidFill>
                            <a:schemeClr val="bg1">
                              <a:lumMod val="50000"/>
                            </a:schemeClr>
                          </a:solidFill>
                        </a:rPr>
                        <a:t> Plenary</a:t>
                      </a:r>
                      <a:endParaRPr lang="zh-CN" altLang="en-US" sz="1200" dirty="0">
                        <a:solidFill>
                          <a:schemeClr val="bg1">
                            <a:lumMod val="50000"/>
                          </a:schemeClr>
                        </a:solidFill>
                      </a:endParaRPr>
                    </a:p>
                  </a:txBody>
                  <a:tcPr anchor="ctr"/>
                </a:tc>
                <a:tc>
                  <a:txBody>
                    <a:bodyPr/>
                    <a:lstStyle/>
                    <a:p>
                      <a:pPr algn="ctr">
                        <a:buNone/>
                      </a:pPr>
                      <a:r>
                        <a:rPr lang="en-US" altLang="zh-CN" sz="1200" dirty="0" err="1">
                          <a:sym typeface="+mn-ea"/>
                        </a:rPr>
                        <a:t>TGbp</a:t>
                      </a:r>
                      <a:r>
                        <a:rPr lang="en-US" altLang="zh-CN" sz="1200" dirty="0">
                          <a:sym typeface="+mn-ea"/>
                        </a:rPr>
                        <a:t> (SP/Motions/Closing)</a:t>
                      </a: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3"/>
                  </a:ext>
                </a:extLst>
              </a:tr>
              <a:tr h="129621">
                <a:tc>
                  <a:txBody>
                    <a:bodyPr/>
                    <a:lstStyle/>
                    <a:p>
                      <a:pPr>
                        <a:buNone/>
                      </a:pPr>
                      <a:r>
                        <a:rPr lang="en-US" altLang="zh-CN" sz="1200" dirty="0"/>
                        <a:t>PM2 (17:00~19:00)</a:t>
                      </a:r>
                    </a:p>
                  </a:txBody>
                  <a:tcPr/>
                </a:tc>
                <a:tc>
                  <a:txBody>
                    <a:bodyPr/>
                    <a:lstStyle/>
                    <a:p>
                      <a:pPr algn="ctr">
                        <a:buNone/>
                      </a:pPr>
                      <a:r>
                        <a:rPr lang="en-US" altLang="zh-CN" sz="1200" dirty="0" err="1">
                          <a:sym typeface="+mn-ea"/>
                        </a:rPr>
                        <a:t>TGbp</a:t>
                      </a:r>
                      <a:r>
                        <a:rPr lang="en-US" altLang="zh-CN" sz="1200" dirty="0">
                          <a:sym typeface="+mn-ea"/>
                        </a:rPr>
                        <a:t> (PHY)</a:t>
                      </a:r>
                      <a:endParaRPr lang="zh-CN" altLang="en-US" sz="1200" dirty="0"/>
                    </a:p>
                    <a:p>
                      <a:pPr algn="ctr">
                        <a:buNone/>
                      </a:pPr>
                      <a:endParaRPr lang="en-US" altLang="zh-CN"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err="1">
                          <a:sym typeface="+mn-ea"/>
                        </a:rPr>
                        <a:t>TGbp</a:t>
                      </a:r>
                      <a:r>
                        <a:rPr lang="en-US" altLang="zh-CN" sz="1200" dirty="0">
                          <a:sym typeface="+mn-ea"/>
                        </a:rPr>
                        <a:t> </a:t>
                      </a:r>
                    </a:p>
                    <a:p>
                      <a:pPr marL="0" marR="0" indent="0" algn="ctr" defTabSz="914400" rtl="0" eaLnBrk="1" fontAlgn="auto" latinLnBrk="0" hangingPunct="1">
                        <a:lnSpc>
                          <a:spcPct val="100000"/>
                        </a:lnSpc>
                        <a:spcBef>
                          <a:spcPts val="0"/>
                        </a:spcBef>
                        <a:spcAft>
                          <a:spcPts val="0"/>
                        </a:spcAft>
                        <a:buClrTx/>
                        <a:buSzTx/>
                        <a:buFontTx/>
                        <a:buNone/>
                        <a:defRPr/>
                      </a:pPr>
                      <a:r>
                        <a:rPr lang="en-US" altLang="zh-CN" sz="1200" dirty="0">
                          <a:sym typeface="+mn-ea"/>
                        </a:rPr>
                        <a:t>(PHY)</a:t>
                      </a:r>
                      <a:endParaRPr lang="zh-CN" altLang="en-US" sz="1200" dirty="0"/>
                    </a:p>
                  </a:txBody>
                  <a:tcPr anchor="ctr"/>
                </a:tc>
                <a:tc>
                  <a:txBody>
                    <a:bodyPr/>
                    <a:lstStyle/>
                    <a:p>
                      <a:pPr algn="ctr">
                        <a:buNone/>
                      </a:pPr>
                      <a:endParaRPr lang="en-US" altLang="zh-CN" sz="1200" dirty="0">
                        <a:sym typeface="+mn-ea"/>
                      </a:endParaRPr>
                    </a:p>
                  </a:txBody>
                  <a:tcPr anchor="ctr"/>
                </a:tc>
                <a:tc>
                  <a:txBody>
                    <a:bodyPr/>
                    <a:lstStyle/>
                    <a:p>
                      <a:pPr algn="ctr">
                        <a:buNone/>
                      </a:pPr>
                      <a:endParaRPr lang="en-US" altLang="zh-CN" sz="1200" dirty="0">
                        <a:sym typeface="+mn-ea"/>
                      </a:endParaRPr>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4"/>
                  </a:ext>
                </a:extLst>
              </a:tr>
              <a:tr h="0">
                <a:tc>
                  <a:txBody>
                    <a:bodyPr/>
                    <a:lstStyle/>
                    <a:p>
                      <a:pPr>
                        <a:buNone/>
                      </a:pPr>
                      <a:r>
                        <a:rPr lang="en-US" altLang="zh-CN" sz="1200"/>
                        <a:t>EVE (19:30~21:30)</a:t>
                      </a:r>
                    </a:p>
                  </a:txBody>
                  <a:tcP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a:p>
                  </a:txBody>
                  <a:tcPr anchor="ctr"/>
                </a:tc>
                <a:tc>
                  <a:txBody>
                    <a:bodyPr/>
                    <a:lstStyle/>
                    <a:p>
                      <a:pPr algn="ctr">
                        <a:buNone/>
                      </a:pPr>
                      <a:endParaRPr lang="zh-CN" altLang="en-US" sz="1200" dirty="0"/>
                    </a:p>
                  </a:txBody>
                  <a:tcPr anchor="ctr"/>
                </a:tc>
                <a:tc>
                  <a:txBody>
                    <a:bodyPr/>
                    <a:lstStyle/>
                    <a:p>
                      <a:pPr algn="ctr">
                        <a:buNone/>
                      </a:pPr>
                      <a:endParaRPr lang="zh-CN" altLang="en-US" sz="1200" dirty="0"/>
                    </a:p>
                  </a:txBody>
                  <a:tcPr anchor="ctr"/>
                </a:tc>
                <a:extLst>
                  <a:ext uri="{0D108BD9-81ED-4DB2-BD59-A6C34878D82A}">
                    <a16:rowId xmlns:a16="http://schemas.microsoft.com/office/drawing/2014/main" val="10005"/>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lnSpcReduction="10000"/>
          </a:bodyPr>
          <a:lstStyle/>
          <a:p>
            <a:pPr>
              <a:buFont typeface="Arial" panose="020B0604020202020204" pitchFamily="34" charset="0"/>
              <a:buChar char="•"/>
            </a:pPr>
            <a:r>
              <a:rPr lang="en-US" altLang="en-US"/>
              <a:t>Editors Meeting
ANA
AIML SC (AI and ML)
ARC SC (Architecture)
Coex SC (Coexistence)
PAR Review SC
WNG SC (Wireless Next Generation)
JTC1 802 SC
TGmf (Maintenance)
TGbi (Enhanced Data Privacy)
TGbn (Ultra High Reliability)
TGbp (Ambient Power)
TGbq (Integrated mmWave)
TGbr (Enhanced Light Communications)
PQC SG (Post Quantum Cryptography)
AUTO TIG (Automotive)</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July 2025 session:</a:t>
            </a:r>
            <a:endParaRPr lang="en-US" altLang="en-US" kern="0" dirty="0"/>
          </a:p>
        </p:txBody>
      </p:sp>
      <p:sp>
        <p:nvSpPr>
          <p:cNvPr id="4" name="Footer Placeholder 3">
            <a:extLst>
              <a:ext uri="{FF2B5EF4-FFF2-40B4-BE49-F238E27FC236}">
                <a16:creationId xmlns:a16="http://schemas.microsoft.com/office/drawing/2014/main" id="{1B15C763-740F-4131-BA15-0288F1AEE865}"/>
              </a:ext>
            </a:extLst>
          </p:cNvPr>
          <p:cNvSpPr>
            <a:spLocks noGrp="1"/>
          </p:cNvSpPr>
          <p:nvPr>
            <p:ph type="ftr" idx="14"/>
          </p:nvPr>
        </p:nvSpPr>
        <p:spPr/>
        <p:txBody>
          <a:bodyPr/>
          <a:lstStyle/>
          <a:p>
            <a:r>
              <a:rPr lang="en-GB"/>
              <a:t>Stephen McCann, Huawei</a:t>
            </a:r>
            <a:endParaRPr lang="en-GB" dirty="0"/>
          </a:p>
        </p:txBody>
      </p:sp>
      <p:sp>
        <p:nvSpPr>
          <p:cNvPr id="5" name="Slide Number Placeholder 4">
            <a:extLst>
              <a:ext uri="{FF2B5EF4-FFF2-40B4-BE49-F238E27FC236}">
                <a16:creationId xmlns:a16="http://schemas.microsoft.com/office/drawing/2014/main" id="{FFFE274B-3D7B-41A2-B29C-01905B1AC9D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E346529A-1B52-499B-AEA6-CF57E7081503}"/>
              </a:ext>
            </a:extLst>
          </p:cNvPr>
          <p:cNvSpPr>
            <a:spLocks noGrp="1"/>
          </p:cNvSpPr>
          <p:nvPr>
            <p:ph type="dt" idx="15"/>
          </p:nvPr>
        </p:nvSpPr>
        <p:spPr/>
        <p:txBody>
          <a:bodyPr/>
          <a:lstStyle/>
          <a:p>
            <a:r>
              <a:rPr lang="en-US"/>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TGbp Timeline till Jul 2025 plenary</a:t>
            </a:r>
            <a:endParaRPr lang="zh-CN" altLang="en-US" dirty="0"/>
          </a:p>
        </p:txBody>
      </p:sp>
      <p:sp>
        <p:nvSpPr>
          <p:cNvPr id="3" name="内容占位符 2"/>
          <p:cNvSpPr>
            <a:spLocks noGrp="1"/>
          </p:cNvSpPr>
          <p:nvPr>
            <p:ph idx="1"/>
          </p:nvPr>
        </p:nvSpPr>
        <p:spPr>
          <a:xfrm>
            <a:off x="1838960" y="1752600"/>
            <a:ext cx="8466455" cy="4751705"/>
          </a:xfrm>
        </p:spPr>
        <p:txBody>
          <a:bodyPr>
            <a:noAutofit/>
          </a:bodyPr>
          <a:lstStyle/>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PAR approved							Mar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rgbClr val="00B050"/>
                </a:solidFill>
                <a:sym typeface="+mn-ea"/>
              </a:rPr>
              <a:t>First TG meeting							May 2024</a:t>
            </a:r>
            <a:endParaRPr lang="en-US" altLang="en-US" sz="18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D0.1 (ready for CC)						Jul, 2025</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D1.0 Letter Ballot						Feb, 2026</a:t>
            </a:r>
            <a:r>
              <a:rPr lang="en-US" altLang="en-US" sz="1800" dirty="0">
                <a:solidFill>
                  <a:schemeClr val="tx1"/>
                </a:solidFill>
                <a:cs typeface="+mn-ea"/>
                <a:sym typeface="Wingdings" panose="05000000000000000000" pitchFamily="2" charset="2"/>
              </a:rPr>
              <a:t> </a:t>
            </a:r>
            <a:endParaRPr lang="en-US" altLang="en-US" sz="18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D2.0 LB recirculation					Nov, 2026</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Form SA Ballot Pool						Mar</a:t>
            </a:r>
            <a:r>
              <a:rPr lang="en-US" altLang="en-US" sz="1800" dirty="0">
                <a:solidFill>
                  <a:schemeClr val="tx1"/>
                </a:solidFill>
                <a:cs typeface="+mn-ea"/>
                <a:sym typeface="Wingdings" panose="05000000000000000000" pitchFamily="2" charset="2"/>
              </a:rPr>
              <a:t> 1 to Mar 31,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Initial SA Ballot (D4.0)					Aug, 2027</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Final 802.11 WG approval				Jan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a:solidFill>
                  <a:schemeClr val="tx1"/>
                </a:solidFill>
                <a:sym typeface="+mn-ea"/>
              </a:rPr>
              <a:t>802 EC approval							Mar 2028</a:t>
            </a:r>
            <a:endParaRPr lang="en-US" altLang="en-US" sz="1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1800" dirty="0" err="1">
                <a:solidFill>
                  <a:schemeClr val="tx1"/>
                </a:solidFill>
                <a:sym typeface="+mn-ea"/>
              </a:rPr>
              <a:t>RevCom</a:t>
            </a:r>
            <a:r>
              <a:rPr lang="en-US" altLang="en-US" sz="1800" dirty="0">
                <a:solidFill>
                  <a:schemeClr val="tx1"/>
                </a:solidFill>
                <a:sym typeface="+mn-ea"/>
              </a:rPr>
              <a:t> and SASB approval			May 2028</a:t>
            </a:r>
            <a:endParaRPr lang="en-US" altLang="en-GB" sz="1500" dirty="0"/>
          </a:p>
        </p:txBody>
      </p:sp>
      <p:sp>
        <p:nvSpPr>
          <p:cNvPr id="7" name="Footer Placeholder 6">
            <a:extLst>
              <a:ext uri="{FF2B5EF4-FFF2-40B4-BE49-F238E27FC236}">
                <a16:creationId xmlns:a16="http://schemas.microsoft.com/office/drawing/2014/main" id="{F3CF601B-6C0B-4BF9-A11C-F96244E3D278}"/>
              </a:ext>
            </a:extLst>
          </p:cNvPr>
          <p:cNvSpPr>
            <a:spLocks noGrp="1"/>
          </p:cNvSpPr>
          <p:nvPr>
            <p:ph type="ftr" idx="14"/>
          </p:nvPr>
        </p:nvSpPr>
        <p:spPr/>
        <p:txBody>
          <a:bodyPr/>
          <a:lstStyle/>
          <a:p>
            <a:r>
              <a:rPr lang="en-GB"/>
              <a:t>Bo Sun, Sanechips</a:t>
            </a:r>
            <a:endParaRPr lang="en-GB" dirty="0"/>
          </a:p>
        </p:txBody>
      </p:sp>
      <p:sp>
        <p:nvSpPr>
          <p:cNvPr id="8" name="Slide Number Placeholder 7">
            <a:extLst>
              <a:ext uri="{FF2B5EF4-FFF2-40B4-BE49-F238E27FC236}">
                <a16:creationId xmlns:a16="http://schemas.microsoft.com/office/drawing/2014/main" id="{76FF9F58-0B54-418E-8DA2-AC62079254B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87C1A3A6-09BC-449E-A161-95B4DBFBA51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4305089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TGbq</a:t>
            </a:r>
            <a:r>
              <a:rPr lang="en-US" altLang="en-US" dirty="0"/>
              <a:t> (Integrated </a:t>
            </a:r>
            <a:r>
              <a:rPr lang="en-US" altLang="en-US" dirty="0" err="1"/>
              <a:t>mmWave</a:t>
            </a:r>
            <a:r>
              <a:rPr lang="en-US" altLang="en-US" dirty="0"/>
              <a:t>) Summary </a:t>
            </a:r>
            <a:endParaRPr lang="en-GB" dirty="0"/>
          </a:p>
        </p:txBody>
      </p:sp>
      <p:sp>
        <p:nvSpPr>
          <p:cNvPr id="5122" name="Rectangle 2"/>
          <p:cNvSpPr>
            <a:spLocks noGrp="1" noChangeArrowheads="1"/>
          </p:cNvSpPr>
          <p:nvPr>
            <p:ph idx="1"/>
          </p:nvPr>
        </p:nvSpPr>
        <p:spPr>
          <a:xfrm>
            <a:off x="914401" y="1556792"/>
            <a:ext cx="10361084" cy="4615407"/>
          </a:xfrm>
          <a:ln/>
        </p:spPr>
        <p:txBody>
          <a:bodyPr/>
          <a:lstStyle/>
          <a:p>
            <a:pPr>
              <a:buFontTx/>
              <a:buNone/>
              <a:defRPr/>
            </a:pPr>
            <a:r>
              <a:rPr lang="en-US" altLang="en-US" sz="2000" dirty="0">
                <a:ea typeface="ＭＳ Ｐゴシック" panose="020B0600070205080204" pitchFamily="34" charset="-128"/>
              </a:rPr>
              <a:t>Status:</a:t>
            </a:r>
          </a:p>
          <a:p>
            <a:pPr lvl="1">
              <a:buFont typeface="Arial" panose="020B0604020202020204" pitchFamily="34" charset="0"/>
              <a:buChar char="•"/>
              <a:defRPr/>
            </a:pPr>
            <a:r>
              <a:rPr lang="en-US" altLang="en-US" sz="1600" dirty="0">
                <a:solidFill>
                  <a:schemeClr val="tx1"/>
                </a:solidFill>
                <a:ea typeface="ＭＳ Ｐゴシック" panose="020B0600070205080204" pitchFamily="34" charset="-128"/>
              </a:rPr>
              <a:t>Timeline and selection procedure were confirmed in the May 2025 wireless interim</a:t>
            </a:r>
          </a:p>
          <a:p>
            <a:pPr marL="0" indent="0">
              <a:spcBef>
                <a:spcPts val="1200"/>
              </a:spcBef>
              <a:buFontTx/>
              <a:buNone/>
              <a:defRPr/>
            </a:pPr>
            <a:r>
              <a:rPr lang="en-US" altLang="en-US" sz="2000" dirty="0">
                <a:ea typeface="ＭＳ Ｐゴシック" panose="020B0600070205080204" pitchFamily="34" charset="-128"/>
              </a:rPr>
              <a:t>Objectives this week:</a:t>
            </a:r>
          </a:p>
          <a:p>
            <a:pPr lvl="1">
              <a:buFont typeface="Arial" panose="020B0604020202020204" pitchFamily="34" charset="0"/>
              <a:buChar char="•"/>
              <a:defRPr/>
            </a:pPr>
            <a:r>
              <a:rPr lang="en-US" altLang="en-US" sz="1600">
                <a:ea typeface="ＭＳ Ｐゴシック" panose="020B0600070205080204" pitchFamily="34" charset="-128"/>
              </a:rPr>
              <a:t>Discuss technical </a:t>
            </a:r>
            <a:r>
              <a:rPr lang="en-US" altLang="en-US" sz="1600" dirty="0">
                <a:ea typeface="ＭＳ Ｐゴシック" panose="020B0600070205080204" pitchFamily="34" charset="-128"/>
              </a:rPr>
              <a:t>contributions</a:t>
            </a:r>
          </a:p>
          <a:p>
            <a:pPr lvl="1">
              <a:buFont typeface="Arial" panose="020B0604020202020204" pitchFamily="34" charset="0"/>
              <a:buChar char="•"/>
              <a:defRPr/>
            </a:pPr>
            <a:r>
              <a:rPr lang="en-US" altLang="en-US" sz="1600" dirty="0">
                <a:ea typeface="ＭＳ Ｐゴシック" panose="020B0600070205080204" pitchFamily="34" charset="-128"/>
              </a:rPr>
              <a:t>Prepare and finalize response to a liaison from TEC, Department of Telecommunications, India (</a:t>
            </a:r>
            <a:r>
              <a:rPr lang="en-US" altLang="en-US" sz="1600" dirty="0">
                <a:ea typeface="ＭＳ Ｐゴシック" panose="020B0600070205080204" pitchFamily="34" charset="-128"/>
                <a:hlinkClick r:id="rId3"/>
              </a:rPr>
              <a:t>25/1334</a:t>
            </a:r>
            <a:r>
              <a:rPr lang="en-US" altLang="en-US" sz="1600" dirty="0">
                <a:ea typeface="ＭＳ Ｐゴシック" panose="020B0600070205080204" pitchFamily="34" charset="-128"/>
              </a:rPr>
              <a:t>)</a:t>
            </a:r>
          </a:p>
          <a:p>
            <a:pPr marL="0" indent="0">
              <a:spcBef>
                <a:spcPts val="1200"/>
              </a:spcBef>
              <a:buFontTx/>
              <a:buNone/>
              <a:defRPr/>
            </a:pPr>
            <a:r>
              <a:rPr lang="en-US" altLang="en-US" sz="2000" dirty="0">
                <a:ea typeface="ＭＳ Ｐゴシック" panose="020B0600070205080204" pitchFamily="34" charset="-128"/>
              </a:rPr>
              <a:t>Meetings: </a:t>
            </a:r>
          </a:p>
          <a:p>
            <a:pPr lvl="1">
              <a:buFont typeface="Arial" panose="020B0604020202020204" pitchFamily="34" charset="0"/>
              <a:buChar char="•"/>
              <a:defRPr/>
            </a:pPr>
            <a:r>
              <a:rPr lang="en-US" altLang="en-US" sz="1600" dirty="0">
                <a:ea typeface="ＭＳ Ｐゴシック" panose="020B0600070205080204" pitchFamily="34" charset="-128"/>
              </a:rPr>
              <a:t>Tuesday PM1 (2:30pm CET to 4:30pm CET), 29 July</a:t>
            </a:r>
          </a:p>
          <a:p>
            <a:pPr lvl="1">
              <a:buFont typeface="Arial" panose="020B0604020202020204" pitchFamily="34" charset="0"/>
              <a:buChar char="•"/>
              <a:defRPr/>
            </a:pPr>
            <a:r>
              <a:rPr lang="en-US" altLang="en-US" sz="1600" dirty="0">
                <a:ea typeface="ＭＳ Ｐゴシック" panose="020B0600070205080204" pitchFamily="34" charset="-128"/>
              </a:rPr>
              <a:t>Tuesday PM3 (7:30pm CET to 9:30pm CET), 29 July</a:t>
            </a:r>
          </a:p>
          <a:p>
            <a:pPr lvl="1">
              <a:buFont typeface="Arial" panose="020B0604020202020204" pitchFamily="34" charset="0"/>
              <a:buChar char="•"/>
              <a:defRPr/>
            </a:pPr>
            <a:r>
              <a:rPr lang="en-US" altLang="en-US" sz="1600" dirty="0">
                <a:ea typeface="ＭＳ Ｐゴシック" panose="020B0600070205080204" pitchFamily="34" charset="-128"/>
              </a:rPr>
              <a:t>Thursday PM1 (2:30pm CET to 4:30pm CET), 31 July</a:t>
            </a:r>
          </a:p>
          <a:p>
            <a:pPr lvl="1">
              <a:buFont typeface="Arial" panose="020B0604020202020204" pitchFamily="34" charset="0"/>
              <a:buChar char="•"/>
              <a:defRPr/>
            </a:pPr>
            <a:r>
              <a:rPr lang="en-US" altLang="en-US" sz="1600" dirty="0">
                <a:ea typeface="ＭＳ Ｐゴシック" panose="020B0600070205080204" pitchFamily="34" charset="-128"/>
              </a:rPr>
              <a:t>For details, please refer to the agenda </a:t>
            </a:r>
            <a:r>
              <a:rPr lang="en-US" altLang="en-US" sz="1600" dirty="0">
                <a:solidFill>
                  <a:schemeClr val="tx1"/>
                </a:solidFill>
                <a:ea typeface="ＭＳ Ｐゴシック" panose="020B0600070205080204" pitchFamily="34" charset="-128"/>
                <a:hlinkClick r:id="rId4"/>
              </a:rPr>
              <a:t>25/1055</a:t>
            </a:r>
            <a:endParaRPr lang="en-US" altLang="en-US" sz="1600" dirty="0">
              <a:solidFill>
                <a:schemeClr val="tx1"/>
              </a:solidFill>
              <a:ea typeface="ＭＳ Ｐゴシック" panose="020B0600070205080204" pitchFamily="34" charset="-128"/>
            </a:endParaRP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21</a:t>
            </a:fld>
            <a:endParaRPr lang="en-GB"/>
          </a:p>
        </p:txBody>
      </p:sp>
      <p:sp>
        <p:nvSpPr>
          <p:cNvPr id="5" name="Footer Placeholder 4"/>
          <p:cNvSpPr>
            <a:spLocks noGrp="1"/>
          </p:cNvSpPr>
          <p:nvPr>
            <p:ph type="ftr" idx="14"/>
          </p:nvPr>
        </p:nvSpPr>
        <p:spPr/>
        <p:txBody>
          <a:bodyPr/>
          <a:lstStyle/>
          <a:p>
            <a:r>
              <a:rPr lang="en-GB" dirty="0"/>
              <a:t>Edward Au (Huawei)</a:t>
            </a:r>
          </a:p>
        </p:txBody>
      </p:sp>
      <p:sp>
        <p:nvSpPr>
          <p:cNvPr id="4" name="Date Placeholder 3"/>
          <p:cNvSpPr>
            <a:spLocks noGrp="1"/>
          </p:cNvSpPr>
          <p:nvPr>
            <p:ph type="dt" idx="15"/>
          </p:nvPr>
        </p:nvSpPr>
        <p:spPr/>
        <p:txBody>
          <a:bodyPr/>
          <a:lstStyle/>
          <a:p>
            <a:r>
              <a:rPr lang="en-US" dirty="0"/>
              <a:t>July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a:t>TGbr</a:t>
            </a:r>
            <a:r>
              <a:rPr lang="en-US" dirty="0"/>
              <a:t> ELC </a:t>
            </a:r>
            <a:r>
              <a:rPr lang="en-US" altLang="ja-JP" dirty="0"/>
              <a:t>– July 2025</a:t>
            </a:r>
            <a:br>
              <a:rPr lang="en-US" dirty="0"/>
            </a:br>
            <a:r>
              <a:rPr lang="en-US" b="0" dirty="0"/>
              <a:t>Enhanced Light Communications</a:t>
            </a:r>
            <a:endParaRPr lang="en-GB" dirty="0"/>
          </a:p>
        </p:txBody>
      </p:sp>
      <p:sp>
        <p:nvSpPr>
          <p:cNvPr id="3" name="Content Placeholder 1">
            <a:extLst>
              <a:ext uri="{FF2B5EF4-FFF2-40B4-BE49-F238E27FC236}">
                <a16:creationId xmlns:a16="http://schemas.microsoft.com/office/drawing/2014/main" id="{5146163C-C7AC-ACAA-2974-E4F694FC0436}"/>
              </a:ext>
            </a:extLst>
          </p:cNvPr>
          <p:cNvSpPr txBox="1">
            <a:spLocks/>
          </p:cNvSpPr>
          <p:nvPr/>
        </p:nvSpPr>
        <p:spPr bwMode="auto">
          <a:xfrm>
            <a:off x="6672065" y="1981200"/>
            <a:ext cx="5112568"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Char char="-"/>
            </a:pPr>
            <a:endParaRPr lang="en-GB" kern="0" dirty="0"/>
          </a:p>
        </p:txBody>
      </p:sp>
      <p:sp>
        <p:nvSpPr>
          <p:cNvPr id="8" name="Content Placeholder 7">
            <a:extLst>
              <a:ext uri="{FF2B5EF4-FFF2-40B4-BE49-F238E27FC236}">
                <a16:creationId xmlns:a16="http://schemas.microsoft.com/office/drawing/2014/main" id="{BDDF05F8-0808-A616-B224-466244C2098B}"/>
              </a:ext>
            </a:extLst>
          </p:cNvPr>
          <p:cNvSpPr>
            <a:spLocks noGrp="1"/>
          </p:cNvSpPr>
          <p:nvPr>
            <p:ph idx="1"/>
          </p:nvPr>
        </p:nvSpPr>
        <p:spPr/>
        <p:txBody>
          <a:bodyPr/>
          <a:lstStyle/>
          <a:p>
            <a:pPr marL="457200" lvl="1" indent="0">
              <a:buNone/>
            </a:pPr>
            <a:endParaRPr lang="en-US" sz="100" dirty="0"/>
          </a:p>
          <a:p>
            <a:pPr>
              <a:buFont typeface="Arial"/>
              <a:buChar char="•"/>
            </a:pPr>
            <a:r>
              <a:rPr lang="en-US" sz="2000" dirty="0"/>
              <a:t>July 2025 session goals</a:t>
            </a:r>
          </a:p>
          <a:p>
            <a:pPr lvl="1">
              <a:buFont typeface="Arial"/>
              <a:buChar char="•"/>
            </a:pPr>
            <a:r>
              <a:rPr lang="en-US" sz="1600" dirty="0"/>
              <a:t>Minutes approval</a:t>
            </a:r>
          </a:p>
          <a:p>
            <a:pPr lvl="1">
              <a:buFont typeface="Arial"/>
              <a:buChar char="•"/>
            </a:pPr>
            <a:r>
              <a:rPr lang="en-US" sz="1800" dirty="0"/>
              <a:t>Timeline alignment with </a:t>
            </a:r>
            <a:r>
              <a:rPr lang="en-US" sz="1800" dirty="0" err="1"/>
              <a:t>TGbq</a:t>
            </a:r>
            <a:endParaRPr lang="en-US" sz="1800" dirty="0"/>
          </a:p>
          <a:p>
            <a:pPr lvl="1">
              <a:buFont typeface="Arial"/>
              <a:buChar char="•"/>
            </a:pPr>
            <a:r>
              <a:rPr lang="en-US" sz="1800" dirty="0"/>
              <a:t>Technical submissions and discussions:</a:t>
            </a:r>
          </a:p>
          <a:p>
            <a:pPr lvl="2">
              <a:lnSpc>
                <a:spcPct val="90000"/>
              </a:lnSpc>
            </a:pPr>
            <a:r>
              <a:rPr lang="en-US" sz="1600" dirty="0"/>
              <a:t>Four contributions </a:t>
            </a:r>
          </a:p>
          <a:p>
            <a:pPr marL="857250" lvl="2" indent="0">
              <a:lnSpc>
                <a:spcPct val="90000"/>
              </a:lnSpc>
              <a:buNone/>
            </a:pPr>
            <a:endParaRPr lang="en-US" dirty="0"/>
          </a:p>
          <a:p>
            <a:pPr>
              <a:buFont typeface="Arial"/>
              <a:buChar char="•"/>
            </a:pPr>
            <a:r>
              <a:rPr lang="en-US" sz="2000" dirty="0"/>
              <a:t>July 2025 session:</a:t>
            </a:r>
            <a:endParaRPr lang="en-US" altLang="en-US" sz="1800" dirty="0"/>
          </a:p>
          <a:p>
            <a:pPr marL="800100" lvl="1" indent="-342900">
              <a:spcBef>
                <a:spcPts val="300"/>
              </a:spcBef>
              <a:buFont typeface="Arial" panose="020B0604020202020204" pitchFamily="34" charset="0"/>
              <a:buChar char="•"/>
            </a:pPr>
            <a:r>
              <a:rPr lang="en-US" altLang="en-US" sz="1800" dirty="0"/>
              <a:t>Three meeting slots: </a:t>
            </a:r>
          </a:p>
          <a:p>
            <a:pPr marL="1143000" lvl="2" indent="-342900">
              <a:spcBef>
                <a:spcPts val="300"/>
              </a:spcBef>
              <a:buFont typeface="Arial" panose="020B0604020202020204" pitchFamily="34" charset="0"/>
              <a:buChar char="•"/>
            </a:pPr>
            <a:r>
              <a:rPr lang="en-US" altLang="en-US" sz="1600" dirty="0"/>
              <a:t>Monday PM2</a:t>
            </a:r>
          </a:p>
          <a:p>
            <a:pPr marL="1143000" lvl="2" indent="-342900">
              <a:spcBef>
                <a:spcPts val="300"/>
              </a:spcBef>
              <a:buFont typeface="Arial" panose="020B0604020202020204" pitchFamily="34" charset="0"/>
              <a:buChar char="•"/>
            </a:pPr>
            <a:r>
              <a:rPr lang="en-US" altLang="en-US" sz="1600" dirty="0"/>
              <a:t>Wednesday AM2</a:t>
            </a:r>
          </a:p>
          <a:p>
            <a:pPr marL="1143000" lvl="2" indent="-342900">
              <a:spcBef>
                <a:spcPts val="300"/>
              </a:spcBef>
              <a:buFont typeface="Arial" panose="020B0604020202020204" pitchFamily="34" charset="0"/>
              <a:buChar char="•"/>
            </a:pPr>
            <a:r>
              <a:rPr lang="en-US" altLang="en-US" sz="1600" dirty="0"/>
              <a:t>Thursday AM1</a:t>
            </a:r>
          </a:p>
          <a:p>
            <a:pPr marL="800100" lvl="1" indent="-342900">
              <a:spcBef>
                <a:spcPts val="300"/>
              </a:spcBef>
              <a:buFont typeface="Arial" panose="020B0604020202020204" pitchFamily="34" charset="0"/>
              <a:buChar char="•"/>
            </a:pPr>
            <a:r>
              <a:rPr lang="en-US" altLang="en-US" sz="1800" dirty="0"/>
              <a:t>Agenda: 11-25/1199</a:t>
            </a:r>
          </a:p>
        </p:txBody>
      </p:sp>
      <p:sp>
        <p:nvSpPr>
          <p:cNvPr id="2" name="Footer Placeholder 1">
            <a:extLst>
              <a:ext uri="{FF2B5EF4-FFF2-40B4-BE49-F238E27FC236}">
                <a16:creationId xmlns:a16="http://schemas.microsoft.com/office/drawing/2014/main" id="{B0359C1F-AAE4-46D3-A15B-502E68FD4232}"/>
              </a:ext>
            </a:extLst>
          </p:cNvPr>
          <p:cNvSpPr>
            <a:spLocks noGrp="1"/>
          </p:cNvSpPr>
          <p:nvPr>
            <p:ph type="ftr" idx="14"/>
          </p:nvPr>
        </p:nvSpPr>
        <p:spPr/>
        <p:txBody>
          <a:bodyPr/>
          <a:lstStyle/>
          <a:p>
            <a:r>
              <a:rPr lang="en-US"/>
              <a:t>Nikola Serafimovski, University of Cambridge</a:t>
            </a:r>
            <a:endParaRPr lang="en-GB" dirty="0"/>
          </a:p>
        </p:txBody>
      </p:sp>
      <p:sp>
        <p:nvSpPr>
          <p:cNvPr id="7" name="Slide Number Placeholder 6">
            <a:extLst>
              <a:ext uri="{FF2B5EF4-FFF2-40B4-BE49-F238E27FC236}">
                <a16:creationId xmlns:a16="http://schemas.microsoft.com/office/drawing/2014/main" id="{0AB40BD6-3C9F-425C-9933-6178D3E15BB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9" name="Date Placeholder 8">
            <a:extLst>
              <a:ext uri="{FF2B5EF4-FFF2-40B4-BE49-F238E27FC236}">
                <a16:creationId xmlns:a16="http://schemas.microsoft.com/office/drawing/2014/main" id="{20BAB85D-ADDA-41EB-99AD-FB51722937D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046015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PQC SG – July 2025</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three meetings this week: </a:t>
            </a:r>
          </a:p>
          <a:p>
            <a:pPr marL="342900" lvl="2" indent="-342900">
              <a:spcBef>
                <a:spcPts val="1200"/>
              </a:spcBef>
              <a:spcAft>
                <a:spcPts val="0"/>
              </a:spcAft>
              <a:defRPr/>
            </a:pPr>
            <a:r>
              <a:rPr lang="en-US" altLang="en-US" sz="2400" b="1" dirty="0"/>
              <a:t>	</a:t>
            </a:r>
            <a:r>
              <a:rPr lang="en-US" altLang="en-US" b="1" dirty="0"/>
              <a:t>Tuesday PM3, Wednesday AM1 and Thursday AM2</a:t>
            </a:r>
          </a:p>
          <a:p>
            <a:pPr marL="342900" lvl="2" indent="-342900">
              <a:spcBef>
                <a:spcPts val="1200"/>
              </a:spcBef>
              <a:spcAft>
                <a:spcPts val="0"/>
              </a:spcAft>
              <a:defRPr/>
            </a:pPr>
            <a:r>
              <a:rPr lang="en-US" altLang="en-US" sz="2400" b="1" dirty="0"/>
              <a:t>Agenda: 11-25/1063r2</a:t>
            </a:r>
          </a:p>
          <a:p>
            <a:pPr marL="342900" lvl="2" indent="-342900">
              <a:spcBef>
                <a:spcPts val="1200"/>
              </a:spcBef>
              <a:spcAft>
                <a:spcPts val="0"/>
              </a:spcAft>
              <a:defRPr/>
            </a:pPr>
            <a:r>
              <a:rPr lang="en-US" altLang="en-US" sz="2400" b="1" dirty="0"/>
              <a:t>Goals:</a:t>
            </a:r>
          </a:p>
          <a:p>
            <a:pPr marL="800100" lvl="3" indent="-342900">
              <a:spcBef>
                <a:spcPts val="1200"/>
              </a:spcBef>
              <a:spcAft>
                <a:spcPts val="0"/>
              </a:spcAft>
              <a:buFont typeface="Arial" panose="020B0604020202020204" pitchFamily="34" charset="0"/>
              <a:buChar char="•"/>
              <a:defRPr/>
            </a:pPr>
            <a:r>
              <a:rPr lang="en-US" altLang="en-US" sz="1800" dirty="0"/>
              <a:t>Respond to any comments on the 802.11bt PAR and CSD</a:t>
            </a:r>
          </a:p>
          <a:p>
            <a:pPr marL="800100" lvl="3" indent="-342900">
              <a:spcBef>
                <a:spcPts val="1200"/>
              </a:spcBef>
              <a:spcAft>
                <a:spcPts val="0"/>
              </a:spcAft>
              <a:buFont typeface="Arial" panose="020B0604020202020204" pitchFamily="34" charset="0"/>
              <a:buChar char="•"/>
              <a:defRPr/>
            </a:pPr>
            <a:r>
              <a:rPr lang="en-US" altLang="en-US" sz="1800" dirty="0"/>
              <a:t>Time permitting – discuss new submissions</a:t>
            </a:r>
          </a:p>
          <a:p>
            <a:pPr marL="342900" lvl="2" indent="-342900">
              <a:spcBef>
                <a:spcPts val="300"/>
              </a:spcBef>
              <a:spcAft>
                <a:spcPts val="0"/>
              </a:spcAft>
              <a:buFont typeface="Arial" panose="020B0604020202020204" pitchFamily="34" charset="0"/>
              <a:buChar char="•"/>
              <a:defRPr/>
            </a:pPr>
            <a:r>
              <a:rPr lang="en-US" altLang="en-US" sz="2400" b="1" dirty="0"/>
              <a:t>PAR and CSD:</a:t>
            </a:r>
          </a:p>
          <a:p>
            <a:pPr lvl="2" indent="-342900">
              <a:buFont typeface="Arial" panose="020B0604020202020204" pitchFamily="34" charset="0"/>
              <a:buChar char="•"/>
            </a:pPr>
            <a:r>
              <a:rPr lang="en-US" altLang="zh-CN" sz="1600" dirty="0">
                <a:sym typeface="+mn-ea"/>
              </a:rPr>
              <a:t>802.11bt PAR</a:t>
            </a:r>
            <a:r>
              <a:rPr lang="en-GB" sz="1600" dirty="0"/>
              <a:t>(</a:t>
            </a:r>
            <a:r>
              <a:rPr lang="en-GB" sz="1600" dirty="0">
                <a:hlinkClick r:id="rId3"/>
              </a:rPr>
              <a:t>11-25/0958r</a:t>
            </a:r>
            <a:r>
              <a:rPr lang="en-GB" sz="1600" dirty="0"/>
              <a:t>0)</a:t>
            </a:r>
            <a:endParaRPr lang="en-US" altLang="zh-CN" sz="1600" dirty="0">
              <a:sym typeface="+mn-ea"/>
            </a:endParaRPr>
          </a:p>
          <a:p>
            <a:pPr>
              <a:buFont typeface="Arial" panose="020B0604020202020204" pitchFamily="34" charset="0"/>
              <a:buChar char="•"/>
            </a:pPr>
            <a:r>
              <a:rPr lang="en-US" dirty="0"/>
              <a:t>New submissions:</a:t>
            </a:r>
          </a:p>
          <a:p>
            <a:pPr lvl="2">
              <a:buFont typeface="Arial" panose="020B0604020202020204" pitchFamily="34" charset="0"/>
              <a:buChar char="•"/>
            </a:pPr>
            <a:r>
              <a:rPr lang="en-GB" sz="2000" dirty="0"/>
              <a:t>See agenda</a:t>
            </a:r>
          </a:p>
        </p:txBody>
      </p:sp>
      <p:sp>
        <p:nvSpPr>
          <p:cNvPr id="2" name="Footer Placeholder 1">
            <a:extLst>
              <a:ext uri="{FF2B5EF4-FFF2-40B4-BE49-F238E27FC236}">
                <a16:creationId xmlns:a16="http://schemas.microsoft.com/office/drawing/2014/main" id="{28593474-1CFB-4EDC-88BB-8B881111EDC5}"/>
              </a:ext>
            </a:extLst>
          </p:cNvPr>
          <p:cNvSpPr>
            <a:spLocks noGrp="1"/>
          </p:cNvSpPr>
          <p:nvPr>
            <p:ph type="ftr" idx="14"/>
          </p:nvPr>
        </p:nvSpPr>
        <p:spPr/>
        <p:txBody>
          <a:bodyPr/>
          <a:lstStyle/>
          <a:p>
            <a:r>
              <a:rPr lang="en-GB"/>
              <a:t>Stephen Orr, Cisco</a:t>
            </a:r>
            <a:endParaRPr lang="en-GB" dirty="0"/>
          </a:p>
        </p:txBody>
      </p:sp>
      <p:sp>
        <p:nvSpPr>
          <p:cNvPr id="3" name="Slide Number Placeholder 2">
            <a:extLst>
              <a:ext uri="{FF2B5EF4-FFF2-40B4-BE49-F238E27FC236}">
                <a16:creationId xmlns:a16="http://schemas.microsoft.com/office/drawing/2014/main" id="{48899AA1-FC99-40B0-89F2-59CD51DD492C}"/>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7" name="Date Placeholder 6">
            <a:extLst>
              <a:ext uri="{FF2B5EF4-FFF2-40B4-BE49-F238E27FC236}">
                <a16:creationId xmlns:a16="http://schemas.microsoft.com/office/drawing/2014/main" id="{9C8DF0D6-6F36-4A0E-9B31-F10939A0042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2869386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23455"/>
            <a:ext cx="10361084" cy="1065213"/>
          </a:xfrm>
        </p:spPr>
        <p:txBody>
          <a:bodyPr/>
          <a:lstStyle/>
          <a:p>
            <a:r>
              <a:rPr lang="en-US" dirty="0">
                <a:latin typeface="+mn-lt"/>
              </a:rPr>
              <a:t>802.11 Automotive TIG – July 2025</a:t>
            </a:r>
            <a:br>
              <a:rPr lang="en-US" dirty="0">
                <a:latin typeface="+mn-lt"/>
              </a:rPr>
            </a:br>
            <a:r>
              <a:rPr lang="en-US" sz="1800" dirty="0">
                <a:latin typeface="+mn-lt"/>
              </a:rPr>
              <a:t>28 July, 1430-1630 Central European Summer Time</a:t>
            </a:r>
            <a:endParaRPr lang="en-US" dirty="0">
              <a:latin typeface="+mn-lt"/>
            </a:endParaRPr>
          </a:p>
        </p:txBody>
      </p:sp>
      <p:sp>
        <p:nvSpPr>
          <p:cNvPr id="3" name="Content Placeholder 2"/>
          <p:cNvSpPr>
            <a:spLocks noGrp="1"/>
          </p:cNvSpPr>
          <p:nvPr>
            <p:ph idx="1"/>
          </p:nvPr>
        </p:nvSpPr>
        <p:spPr>
          <a:xfrm>
            <a:off x="1586978" y="1749365"/>
            <a:ext cx="8845495" cy="4113213"/>
          </a:xfrm>
        </p:spPr>
        <p:txBody>
          <a:bodyPr/>
          <a:lstStyle/>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to order</a:t>
            </a:r>
          </a:p>
          <a:p>
            <a:pPr>
              <a:spcBef>
                <a:spcPts val="0"/>
              </a:spcBef>
              <a:buFont typeface="Arial" panose="020B0604020202020204" pitchFamily="34" charset="0"/>
              <a:buChar char="•"/>
            </a:pPr>
            <a:r>
              <a:rPr lang="en-US" altLang="en-US" sz="2000" dirty="0">
                <a:latin typeface="Arial" panose="020B0604020202020204" pitchFamily="34" charset="0"/>
                <a:cs typeface="Arial" panose="020B0604020202020204" pitchFamily="34" charset="0"/>
              </a:rPr>
              <a:t>Call for recording secretary</a:t>
            </a:r>
          </a:p>
          <a:p>
            <a:pPr>
              <a:spcBef>
                <a:spcPts val="0"/>
              </a:spcBef>
              <a:buFont typeface="Arial" panose="020B0604020202020204" pitchFamily="34" charset="0"/>
              <a:buChar char="•"/>
            </a:pPr>
            <a:r>
              <a:rPr lang="en-GB" altLang="en-US" sz="2000" dirty="0">
                <a:latin typeface="Arial" panose="020B0604020202020204" pitchFamily="34" charset="0"/>
                <a:cs typeface="Arial" panose="020B0604020202020204" pitchFamily="34" charset="0"/>
              </a:rPr>
              <a:t>IEEE-SA policies and procedures</a:t>
            </a:r>
            <a:endParaRPr lang="en-US" sz="2000" dirty="0">
              <a:latin typeface="Arial" panose="020B0604020202020204" pitchFamily="34" charset="0"/>
              <a:cs typeface="Arial" panose="020B0604020202020204" pitchFamily="34" charset="0"/>
            </a:endParaRP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Approval of minutes from May</a:t>
            </a:r>
          </a:p>
          <a:p>
            <a:pPr lvl="1">
              <a:spcBef>
                <a:spcPts val="0"/>
              </a:spcBef>
              <a:buFont typeface="Arial" panose="020B0604020202020204" pitchFamily="34" charset="0"/>
              <a:buChar char="•"/>
            </a:pPr>
            <a:r>
              <a:rPr lang="en-US" sz="1400" dirty="0">
                <a:latin typeface="Arial" panose="020B0604020202020204" pitchFamily="34" charset="0"/>
                <a:cs typeface="Arial" panose="020B0604020202020204" pitchFamily="34" charset="0"/>
                <a:hlinkClick r:id="rId2"/>
              </a:rPr>
              <a:t>https://mentor.ieee.org/802.11/dcn/25/11-25-0943-02-auto-auto-tig-meeting-minutes-2025-may.docx</a:t>
            </a:r>
            <a:r>
              <a:rPr lang="en-US" sz="1400" dirty="0">
                <a:latin typeface="Arial" panose="020B0604020202020204" pitchFamily="34" charset="0"/>
                <a:cs typeface="Arial" panose="020B0604020202020204" pitchFamily="34" charset="0"/>
              </a:rPr>
              <a:t> </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Presentation of submissions</a:t>
            </a:r>
          </a:p>
          <a:p>
            <a:pPr lvl="1">
              <a:spcBef>
                <a:spcPts val="0"/>
              </a:spcBef>
              <a:buFont typeface="Arial" panose="020B0604020202020204" pitchFamily="34" charset="0"/>
              <a:buChar char="•"/>
            </a:pPr>
            <a:r>
              <a:rPr lang="en-US" sz="1600" dirty="0">
                <a:latin typeface="Arial" panose="020B0604020202020204" pitchFamily="34" charset="0"/>
                <a:cs typeface="Arial" panose="020B0604020202020204" pitchFamily="34" charset="0"/>
              </a:rPr>
              <a:t>“</a:t>
            </a:r>
            <a:r>
              <a:rPr lang="en-US" sz="1800" dirty="0"/>
              <a:t>SD4ADDR: Bridging In-Vehicle Ethernet and V2X via SDN-Based Address Translation,” Rúben Santos Castelhano (University of Aveiro) </a:t>
            </a:r>
          </a:p>
          <a:p>
            <a:pPr lvl="1">
              <a:spcBef>
                <a:spcPts val="0"/>
              </a:spcBef>
              <a:buFont typeface="Arial" panose="020B0604020202020204" pitchFamily="34" charset="0"/>
              <a:buChar char="•"/>
            </a:pPr>
            <a:r>
              <a:rPr lang="en-US" sz="1800" dirty="0">
                <a:latin typeface="Arial" panose="020B0604020202020204" pitchFamily="34" charset="0"/>
                <a:cs typeface="Arial" panose="020B0604020202020204" pitchFamily="34" charset="0"/>
              </a:rPr>
              <a:t>“</a:t>
            </a:r>
            <a:r>
              <a:rPr lang="en-US" dirty="0"/>
              <a:t>Proposed Technical report text on Regional HD Map downloads and Sensor Data Sharing Use Cases</a:t>
            </a:r>
            <a:r>
              <a:rPr lang="en-US" sz="1800" dirty="0">
                <a:latin typeface="Arial" panose="020B0604020202020204" pitchFamily="34" charset="0"/>
                <a:cs typeface="Arial" panose="020B0604020202020204" pitchFamily="34" charset="0"/>
              </a:rPr>
              <a:t>,” Jing Ma (Toyota)</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Call for submissions - September 2025</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Timeline review</a:t>
            </a:r>
          </a:p>
          <a:p>
            <a:pPr>
              <a:spcBef>
                <a:spcPts val="0"/>
              </a:spcBef>
              <a:buFont typeface="Arial" panose="020B0604020202020204" pitchFamily="34" charset="0"/>
              <a:buChar char="•"/>
            </a:pPr>
            <a:r>
              <a:rPr lang="en-US" sz="2000" dirty="0">
                <a:latin typeface="Arial" panose="020B0604020202020204" pitchFamily="34" charset="0"/>
                <a:cs typeface="Arial" panose="020B0604020202020204" pitchFamily="34" charset="0"/>
              </a:rPr>
              <a:t>Any other business</a:t>
            </a:r>
          </a:p>
        </p:txBody>
      </p:sp>
      <p:sp>
        <p:nvSpPr>
          <p:cNvPr id="6" name="TextBox 5">
            <a:extLst>
              <a:ext uri="{FF2B5EF4-FFF2-40B4-BE49-F238E27FC236}">
                <a16:creationId xmlns:a16="http://schemas.microsoft.com/office/drawing/2014/main" id="{689C7583-E64A-2B3F-9EDF-D8DA14AB595A}"/>
              </a:ext>
            </a:extLst>
          </p:cNvPr>
          <p:cNvSpPr txBox="1"/>
          <p:nvPr/>
        </p:nvSpPr>
        <p:spPr>
          <a:xfrm>
            <a:off x="4143736" y="5923276"/>
            <a:ext cx="4325095" cy="461665"/>
          </a:xfrm>
          <a:prstGeom prst="rect">
            <a:avLst/>
          </a:prstGeom>
          <a:noFill/>
        </p:spPr>
        <p:txBody>
          <a:bodyPr wrap="none" rtlCol="0">
            <a:spAutoFit/>
          </a:bodyPr>
          <a:lstStyle/>
          <a:p>
            <a:r>
              <a:rPr lang="en-US" sz="2400" b="1" dirty="0"/>
              <a:t>Current agenda is </a:t>
            </a:r>
            <a:r>
              <a:rPr lang="en-US" altLang="en-US" sz="2400" b="1" dirty="0"/>
              <a:t>11-25/1054r0</a:t>
            </a:r>
            <a:endParaRPr lang="en-US" sz="2400" b="1" dirty="0"/>
          </a:p>
        </p:txBody>
      </p:sp>
      <p:sp>
        <p:nvSpPr>
          <p:cNvPr id="8" name="Footer Placeholder 7">
            <a:extLst>
              <a:ext uri="{FF2B5EF4-FFF2-40B4-BE49-F238E27FC236}">
                <a16:creationId xmlns:a16="http://schemas.microsoft.com/office/drawing/2014/main" id="{4D1D869D-0BB6-400D-858D-D99759757284}"/>
              </a:ext>
            </a:extLst>
          </p:cNvPr>
          <p:cNvSpPr>
            <a:spLocks noGrp="1"/>
          </p:cNvSpPr>
          <p:nvPr>
            <p:ph type="ftr" idx="14"/>
          </p:nvPr>
        </p:nvSpPr>
        <p:spPr/>
        <p:txBody>
          <a:bodyPr/>
          <a:lstStyle/>
          <a:p>
            <a:r>
              <a:rPr lang="en-GB"/>
              <a:t>Jim Lansford, Farafir SRL</a:t>
            </a:r>
            <a:endParaRPr lang="en-GB" dirty="0"/>
          </a:p>
        </p:txBody>
      </p:sp>
      <p:sp>
        <p:nvSpPr>
          <p:cNvPr id="9" name="Slide Number Placeholder 8">
            <a:extLst>
              <a:ext uri="{FF2B5EF4-FFF2-40B4-BE49-F238E27FC236}">
                <a16:creationId xmlns:a16="http://schemas.microsoft.com/office/drawing/2014/main" id="{B7555F27-5EB3-4464-B7B6-3D63390A4073}"/>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10" name="Date Placeholder 9">
            <a:extLst>
              <a:ext uri="{FF2B5EF4-FFF2-40B4-BE49-F238E27FC236}">
                <a16:creationId xmlns:a16="http://schemas.microsoft.com/office/drawing/2014/main" id="{E98BAF85-98E8-4102-8E91-2D270CFA90A5}"/>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756413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2025 Editors’ Meeting Agenda and Report</a:t>
            </a:r>
          </a:p>
        </p:txBody>
      </p:sp>
      <p:sp>
        <p:nvSpPr>
          <p:cNvPr id="3" name="Content Placeholder 2"/>
          <p:cNvSpPr>
            <a:spLocks noGrp="1"/>
          </p:cNvSpPr>
          <p:nvPr>
            <p:ph idx="1"/>
          </p:nvPr>
        </p:nvSpPr>
        <p:spPr>
          <a:xfrm>
            <a:off x="914401" y="1751014"/>
            <a:ext cx="10361084" cy="4724400"/>
          </a:xfrm>
        </p:spPr>
        <p:txBody>
          <a:bodyPr/>
          <a:lstStyle/>
          <a:p>
            <a:pPr>
              <a:buFont typeface="Arial" panose="020B0604020202020204" pitchFamily="34" charset="0"/>
              <a:buChar char="•"/>
            </a:pPr>
            <a:r>
              <a:rPr lang="en-US" sz="2000" dirty="0"/>
              <a:t>Roll Call / Contacts / Reflector</a:t>
            </a:r>
          </a:p>
          <a:p>
            <a:pPr>
              <a:buFont typeface="Arial" panose="020B0604020202020204" pitchFamily="34" charset="0"/>
              <a:buChar char="•"/>
            </a:pPr>
            <a:r>
              <a:rPr lang="en-US" sz="2000" dirty="0"/>
              <a:t>Brief status report</a:t>
            </a:r>
          </a:p>
          <a:p>
            <a:pPr>
              <a:buFont typeface="Arial" panose="020B0604020202020204" pitchFamily="34" charset="0"/>
              <a:buChar char="•"/>
            </a:pPr>
            <a:r>
              <a:rPr lang="en-US" sz="2000" dirty="0"/>
              <a:t>Editor Amendment Ordering</a:t>
            </a:r>
          </a:p>
          <a:p>
            <a:pPr>
              <a:buFont typeface="Arial" panose="020B0604020202020204" pitchFamily="34" charset="0"/>
              <a:buChar char="•"/>
            </a:pPr>
            <a:r>
              <a:rPr lang="en-US" sz="2000" dirty="0"/>
              <a:t>Amendment alignments and draft development snapshot</a:t>
            </a:r>
          </a:p>
          <a:p>
            <a:pPr>
              <a:buFont typeface="Arial" panose="020B0604020202020204" pitchFamily="34" charset="0"/>
              <a:buChar char="•"/>
            </a:pPr>
            <a:r>
              <a:rPr lang="en-US" sz="2000" dirty="0"/>
              <a:t>P802.11bk and P802.11bf publication review</a:t>
            </a:r>
          </a:p>
          <a:p>
            <a:pPr>
              <a:buFont typeface="Arial" panose="020B0604020202020204" pitchFamily="34" charset="0"/>
              <a:buChar char="•"/>
            </a:pPr>
            <a:r>
              <a:rPr lang="en-US" sz="2000" dirty="0"/>
              <a:t>Editorial Style guide updates and issues for feedback</a:t>
            </a:r>
          </a:p>
          <a:p>
            <a:pPr>
              <a:buFont typeface="Arial" panose="020B0604020202020204" pitchFamily="34" charset="0"/>
              <a:buChar char="•"/>
            </a:pPr>
            <a:r>
              <a:rPr lang="en-US" sz="2000" dirty="0"/>
              <a:t>ANA number spaces</a:t>
            </a:r>
            <a:endParaRPr lang="en-US" sz="1600" dirty="0"/>
          </a:p>
          <a:p>
            <a:endParaRPr lang="en-US" sz="2000" dirty="0"/>
          </a:p>
        </p:txBody>
      </p:sp>
      <p:sp>
        <p:nvSpPr>
          <p:cNvPr id="7" name="Footer Placeholder 6">
            <a:extLst>
              <a:ext uri="{FF2B5EF4-FFF2-40B4-BE49-F238E27FC236}">
                <a16:creationId xmlns:a16="http://schemas.microsoft.com/office/drawing/2014/main" id="{96E54AE4-46F3-4F94-B642-1274968F2EF6}"/>
              </a:ext>
            </a:extLst>
          </p:cNvPr>
          <p:cNvSpPr>
            <a:spLocks noGrp="1"/>
          </p:cNvSpPr>
          <p:nvPr>
            <p:ph type="ftr" idx="14"/>
          </p:nvPr>
        </p:nvSpPr>
        <p:spPr/>
        <p:txBody>
          <a:bodyPr/>
          <a:lstStyle/>
          <a:p>
            <a:r>
              <a:rPr lang="en-GB" dirty="0"/>
              <a:t>Robert Stacey, Intel</a:t>
            </a:r>
          </a:p>
        </p:txBody>
      </p:sp>
      <p:sp>
        <p:nvSpPr>
          <p:cNvPr id="8" name="Slide Number Placeholder 7">
            <a:extLst>
              <a:ext uri="{FF2B5EF4-FFF2-40B4-BE49-F238E27FC236}">
                <a16:creationId xmlns:a16="http://schemas.microsoft.com/office/drawing/2014/main" id="{17CBBBBC-B493-4F3E-83B3-FAB6DE1083D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9" name="Date Placeholder 8">
            <a:extLst>
              <a:ext uri="{FF2B5EF4-FFF2-40B4-BE49-F238E27FC236}">
                <a16:creationId xmlns:a16="http://schemas.microsoft.com/office/drawing/2014/main" id="{D9590AA4-9533-4B01-A508-36845FC1AE4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744950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676400"/>
            <a:ext cx="7772400" cy="4724400"/>
          </a:xfrm>
        </p:spPr>
        <p:txBody>
          <a:bodyPr>
            <a:normAutofit/>
          </a:bodyPr>
          <a:lstStyle/>
          <a:p>
            <a:pPr eaLnBrk="1" hangingPunct="1"/>
            <a:r>
              <a:rPr lang="en-US" altLang="en-US" sz="2000" dirty="0"/>
              <a:t>The latest database is 11-11/0270r79 (July 2025)</a:t>
            </a:r>
          </a:p>
          <a:p>
            <a:pPr eaLnBrk="1" hangingPunct="1"/>
            <a:endParaRPr lang="en-US" altLang="en-US" sz="2000" dirty="0"/>
          </a:p>
          <a:p>
            <a:pPr eaLnBrk="1" hangingPunct="1"/>
            <a:r>
              <a:rPr lang="en-US" altLang="en-US" sz="2000" dirty="0"/>
              <a:t>Changes since May 2025:</a:t>
            </a:r>
          </a:p>
          <a:p>
            <a:pPr lvl="1" eaLnBrk="1" hangingPunct="1"/>
            <a:r>
              <a:rPr lang="en-US" altLang="en-US" sz="1800" dirty="0"/>
              <a:t>TGbi cleanup to match latest draft</a:t>
            </a:r>
          </a:p>
          <a:p>
            <a:pPr lvl="1" eaLnBrk="1" hangingPunct="1"/>
            <a:r>
              <a:rPr lang="en-US" altLang="en-US" sz="1800" dirty="0" err="1"/>
              <a:t>TGbn</a:t>
            </a:r>
            <a:r>
              <a:rPr lang="en-US" altLang="en-US" sz="1800" dirty="0"/>
              <a:t> creation and MAC address assignment</a:t>
            </a:r>
            <a:endParaRPr lang="en-US" altLang="en-US" sz="1600" dirty="0"/>
          </a:p>
          <a:p>
            <a:pPr lvl="2" eaLnBrk="1" hangingPunct="1"/>
            <a:endParaRPr lang="en-US" altLang="en-US" sz="2000" dirty="0"/>
          </a:p>
          <a:p>
            <a:pPr eaLnBrk="1" hangingPunct="1"/>
            <a:r>
              <a:rPr lang="en-US" altLang="en-US" sz="2000" dirty="0"/>
              <a:t>Pending changes (10 day review):</a:t>
            </a:r>
          </a:p>
          <a:p>
            <a:pPr lvl="1" eaLnBrk="1" hangingPunct="1"/>
            <a:r>
              <a:rPr lang="en-US" altLang="en-US" sz="1600" dirty="0"/>
              <a:t>TGbi and </a:t>
            </a:r>
            <a:r>
              <a:rPr lang="en-US" altLang="en-US" sz="1600" dirty="0" err="1"/>
              <a:t>TGbn</a:t>
            </a:r>
            <a:r>
              <a:rPr lang="en-US" altLang="en-US" sz="1600" dirty="0"/>
              <a:t> updates</a:t>
            </a:r>
          </a:p>
        </p:txBody>
      </p:sp>
      <p:sp>
        <p:nvSpPr>
          <p:cNvPr id="2" name="Footer Placeholder 1">
            <a:extLst>
              <a:ext uri="{FF2B5EF4-FFF2-40B4-BE49-F238E27FC236}">
                <a16:creationId xmlns:a16="http://schemas.microsoft.com/office/drawing/2014/main" id="{BE14589D-E43D-4A7D-B2DF-F417E03BD230}"/>
              </a:ext>
            </a:extLst>
          </p:cNvPr>
          <p:cNvSpPr>
            <a:spLocks noGrp="1"/>
          </p:cNvSpPr>
          <p:nvPr>
            <p:ph type="ftr" idx="14"/>
          </p:nvPr>
        </p:nvSpPr>
        <p:spPr/>
        <p:txBody>
          <a:bodyPr/>
          <a:lstStyle/>
          <a:p>
            <a:r>
              <a:rPr lang="en-GB" dirty="0"/>
              <a:t>Carol Ansley, Cox</a:t>
            </a:r>
          </a:p>
        </p:txBody>
      </p:sp>
      <p:sp>
        <p:nvSpPr>
          <p:cNvPr id="3" name="Slide Number Placeholder 2">
            <a:extLst>
              <a:ext uri="{FF2B5EF4-FFF2-40B4-BE49-F238E27FC236}">
                <a16:creationId xmlns:a16="http://schemas.microsoft.com/office/drawing/2014/main" id="{5058D638-DF02-4045-9D26-61A5058F440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D7884D15-D2E8-468B-B501-CD24F442998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7811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2209800" y="838200"/>
            <a:ext cx="7772400" cy="1295400"/>
          </a:xfrm>
        </p:spPr>
        <p:txBody>
          <a:bodyPr/>
          <a:lstStyle/>
          <a:p>
            <a:r>
              <a:rPr lang="en-US" dirty="0"/>
              <a:t>IEEE 802.11 AIML SC </a:t>
            </a:r>
            <a:r>
              <a:rPr lang="en-US" altLang="ja-JP" dirty="0"/>
              <a:t>– July 2025</a:t>
            </a:r>
            <a:br>
              <a:rPr lang="en-US" dirty="0"/>
            </a:br>
            <a:r>
              <a:rPr lang="en-US" b="0" dirty="0"/>
              <a:t>Artificial Intelligence and Machine Learning</a:t>
            </a:r>
            <a:br>
              <a:rPr lang="en-US" dirty="0"/>
            </a:br>
            <a:endParaRPr lang="en-US" dirty="0"/>
          </a:p>
        </p:txBody>
      </p:sp>
      <p:sp>
        <p:nvSpPr>
          <p:cNvPr id="15363" name="Content Placeholder 2"/>
          <p:cNvSpPr>
            <a:spLocks noGrp="1"/>
          </p:cNvSpPr>
          <p:nvPr>
            <p:ph idx="1"/>
          </p:nvPr>
        </p:nvSpPr>
        <p:spPr>
          <a:xfrm>
            <a:off x="1981200" y="1828800"/>
            <a:ext cx="8229600" cy="4191000"/>
          </a:xfrm>
        </p:spPr>
        <p:txBody>
          <a:bodyPr/>
          <a:lstStyle/>
          <a:p>
            <a:pPr marL="457200" lvl="1" indent="0"/>
            <a:endParaRPr lang="en-US" sz="100" dirty="0"/>
          </a:p>
          <a:p>
            <a:pPr>
              <a:buFont typeface="Arial"/>
              <a:buChar char="•"/>
            </a:pPr>
            <a:r>
              <a:rPr lang="en-US" sz="2000" dirty="0"/>
              <a:t>July 2025 meeting goals:</a:t>
            </a:r>
          </a:p>
          <a:p>
            <a:pPr lvl="1">
              <a:buFont typeface="Arial"/>
              <a:buChar char="•"/>
            </a:pPr>
            <a:r>
              <a:rPr lang="en-US" sz="1800" dirty="0"/>
              <a:t>Minutes approval</a:t>
            </a:r>
          </a:p>
          <a:p>
            <a:pPr lvl="1">
              <a:buFont typeface="Arial"/>
              <a:buChar char="•"/>
            </a:pPr>
            <a:r>
              <a:rPr lang="en-US" sz="1800" dirty="0"/>
              <a:t>Technical submissions and discussions:</a:t>
            </a:r>
          </a:p>
          <a:p>
            <a:pPr lvl="2">
              <a:lnSpc>
                <a:spcPct val="90000"/>
              </a:lnSpc>
            </a:pPr>
            <a:r>
              <a:rPr lang="en-US" sz="1600" dirty="0"/>
              <a:t>One technical contribution</a:t>
            </a:r>
          </a:p>
          <a:p>
            <a:pPr lvl="2">
              <a:lnSpc>
                <a:spcPct val="90000"/>
              </a:lnSpc>
            </a:pPr>
            <a:r>
              <a:rPr lang="en-US" sz="1600" dirty="0"/>
              <a:t>One technical report proposal</a:t>
            </a:r>
          </a:p>
          <a:p>
            <a:pPr lvl="2">
              <a:lnSpc>
                <a:spcPct val="90000"/>
              </a:lnSpc>
            </a:pPr>
            <a:endParaRPr lang="en-US" sz="1600" dirty="0"/>
          </a:p>
          <a:p>
            <a:pPr lvl="2">
              <a:lnSpc>
                <a:spcPct val="90000"/>
              </a:lnSpc>
            </a:pPr>
            <a:endParaRPr lang="en-US" sz="1600" dirty="0"/>
          </a:p>
          <a:p>
            <a:pPr>
              <a:buFont typeface="Arial"/>
              <a:buChar char="•"/>
            </a:pPr>
            <a:r>
              <a:rPr lang="en-US" sz="2000" dirty="0"/>
              <a:t>July 2025 Plenary meeting:</a:t>
            </a:r>
            <a:endParaRPr lang="en-US" altLang="en-US" sz="1800" dirty="0"/>
          </a:p>
          <a:p>
            <a:pPr marL="800100" lvl="1" indent="-342900">
              <a:spcBef>
                <a:spcPts val="300"/>
              </a:spcBef>
              <a:buFont typeface="Arial" panose="020B0604020202020204" pitchFamily="34" charset="0"/>
              <a:buChar char="•"/>
            </a:pPr>
            <a:r>
              <a:rPr lang="en-US" altLang="en-US" sz="1800" dirty="0"/>
              <a:t>1 slot: operating in CET (Madrid Time)</a:t>
            </a:r>
          </a:p>
          <a:p>
            <a:pPr marL="1200150" lvl="2" indent="-342900">
              <a:spcBef>
                <a:spcPts val="300"/>
              </a:spcBef>
              <a:buFont typeface="Arial" panose="020B0604020202020204" pitchFamily="34" charset="0"/>
              <a:buChar char="•"/>
            </a:pPr>
            <a:r>
              <a:rPr lang="en-US" altLang="en-US" sz="1600" dirty="0"/>
              <a:t>Tuesday July 29: </a:t>
            </a:r>
            <a:r>
              <a:rPr lang="en-US" altLang="en-US" sz="1600" b="1" dirty="0"/>
              <a:t>	PM1</a:t>
            </a:r>
          </a:p>
          <a:p>
            <a:pPr lvl="1">
              <a:buFont typeface="Arial"/>
              <a:buChar char="•"/>
            </a:pPr>
            <a:endParaRPr lang="en-US" sz="300" dirty="0"/>
          </a:p>
          <a:p>
            <a:pPr lvl="1">
              <a:buFont typeface="Arial"/>
              <a:buChar char="•"/>
            </a:pPr>
            <a:r>
              <a:rPr lang="en-US" sz="1800" dirty="0"/>
              <a:t>Agenda</a:t>
            </a:r>
            <a:r>
              <a:rPr lang="en-US" sz="1800"/>
              <a:t>: 11-25/1058r0</a:t>
            </a:r>
            <a:endParaRPr lang="en-US" sz="1800" dirty="0"/>
          </a:p>
          <a:p>
            <a:pPr lvl="3">
              <a:buFont typeface="Arial"/>
              <a:buChar char="•"/>
            </a:pPr>
            <a:endParaRPr lang="en-US" sz="1800" dirty="0"/>
          </a:p>
          <a:p>
            <a:pPr marL="0" indent="0"/>
            <a:endParaRPr lang="en-US" dirty="0"/>
          </a:p>
        </p:txBody>
      </p:sp>
      <p:sp>
        <p:nvSpPr>
          <p:cNvPr id="2" name="Footer Placeholder 1">
            <a:extLst>
              <a:ext uri="{FF2B5EF4-FFF2-40B4-BE49-F238E27FC236}">
                <a16:creationId xmlns:a16="http://schemas.microsoft.com/office/drawing/2014/main" id="{5889D6DF-B840-45B4-BCA4-B5C5860FB1AC}"/>
              </a:ext>
            </a:extLst>
          </p:cNvPr>
          <p:cNvSpPr>
            <a:spLocks noGrp="1"/>
          </p:cNvSpPr>
          <p:nvPr>
            <p:ph type="ftr" idx="14"/>
          </p:nvPr>
        </p:nvSpPr>
        <p:spPr/>
        <p:txBody>
          <a:bodyPr/>
          <a:lstStyle/>
          <a:p>
            <a:r>
              <a:rPr lang="en-GB"/>
              <a:t>Xiaofei Wang, InterDigital</a:t>
            </a:r>
            <a:endParaRPr lang="en-GB" dirty="0"/>
          </a:p>
        </p:txBody>
      </p:sp>
      <p:sp>
        <p:nvSpPr>
          <p:cNvPr id="3" name="Slide Number Placeholder 2">
            <a:extLst>
              <a:ext uri="{FF2B5EF4-FFF2-40B4-BE49-F238E27FC236}">
                <a16:creationId xmlns:a16="http://schemas.microsoft.com/office/drawing/2014/main" id="{F40B296A-6205-4C07-B7B3-2866CC8A8A6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Date Placeholder 3">
            <a:extLst>
              <a:ext uri="{FF2B5EF4-FFF2-40B4-BE49-F238E27FC236}">
                <a16:creationId xmlns:a16="http://schemas.microsoft.com/office/drawing/2014/main" id="{8C494CAE-E326-4D22-9DAC-B87F65FDB4BA}"/>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714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2025</a:t>
            </a:r>
            <a:endParaRPr lang="en-GB" dirty="0"/>
          </a:p>
        </p:txBody>
      </p:sp>
      <p:sp>
        <p:nvSpPr>
          <p:cNvPr id="5122" name="Rectangle 2"/>
          <p:cNvSpPr>
            <a:spLocks noGrp="1" noChangeArrowheads="1"/>
          </p:cNvSpPr>
          <p:nvPr>
            <p:ph idx="1"/>
          </p:nvPr>
        </p:nvSpPr>
        <p:spPr>
          <a:xfrm>
            <a:off x="914401" y="1450976"/>
            <a:ext cx="10361084" cy="5073649"/>
          </a:xfrm>
          <a:ln/>
        </p:spPr>
        <p:txBody>
          <a:bodyPr/>
          <a:lstStyle/>
          <a:p>
            <a:pPr marL="342900" lvl="2" indent="-342900">
              <a:spcBef>
                <a:spcPts val="1200"/>
              </a:spcBef>
              <a:spcAft>
                <a:spcPts val="0"/>
              </a:spcAft>
              <a:defRPr/>
            </a:pPr>
            <a:r>
              <a:rPr lang="en-US" altLang="en-US" sz="2400" b="1" dirty="0"/>
              <a:t>Will have four meetings this week: Monday PM1; Tuesday AM1; Tuesday AM2; Wednesday AM2</a:t>
            </a:r>
          </a:p>
          <a:p>
            <a:pPr marL="342900" lvl="2" indent="-342900">
              <a:spcBef>
                <a:spcPts val="1200"/>
              </a:spcBef>
              <a:spcAft>
                <a:spcPts val="0"/>
              </a:spcAft>
              <a:defRPr/>
            </a:pPr>
            <a:endParaRPr lang="en-US" altLang="en-US" sz="2400" b="1" i="1" dirty="0"/>
          </a:p>
          <a:p>
            <a:pPr marL="342900" lvl="2" indent="-342900">
              <a:spcBef>
                <a:spcPts val="300"/>
              </a:spcBef>
              <a:spcAft>
                <a:spcPts val="0"/>
              </a:spcAft>
              <a:defRPr/>
            </a:pPr>
            <a:r>
              <a:rPr lang="en-US" altLang="en-US" sz="2400" b="1" dirty="0"/>
              <a:t>Agenda is here: </a:t>
            </a:r>
            <a:r>
              <a:rPr lang="en-US" altLang="en-US" sz="2400" b="1" dirty="0">
                <a:hlinkClick r:id="rId3"/>
              </a:rPr>
              <a:t>11-25/1062r2</a:t>
            </a:r>
            <a:r>
              <a:rPr lang="en-US" altLang="en-US" sz="2400" b="1" dirty="0"/>
              <a:t>, topics:</a:t>
            </a:r>
          </a:p>
          <a:p>
            <a:pPr marL="342900" lvl="2" indent="-342900">
              <a:spcBef>
                <a:spcPts val="300"/>
              </a:spcBef>
              <a:spcAft>
                <a:spcPts val="0"/>
              </a:spcAft>
              <a:buFontTx/>
              <a:buChar char="-"/>
              <a:defRPr/>
            </a:pPr>
            <a:r>
              <a:rPr lang="en-US" altLang="en-US" sz="2400" b="1" dirty="0"/>
              <a:t>IEEE Std 802 revision project update effects on 802.11 – Mon PM1, Tues AM1 - </a:t>
            </a:r>
            <a:r>
              <a:rPr lang="en-US" altLang="en-US" sz="2200" b="1" dirty="0"/>
              <a:t>Continue technical discussions on next slide, and in </a:t>
            </a:r>
            <a:r>
              <a:rPr lang="en-US" altLang="en-US" sz="2200" b="1" dirty="0">
                <a:hlinkClick r:id="rId4"/>
              </a:rPr>
              <a:t>11-25/0923r2</a:t>
            </a:r>
            <a:r>
              <a:rPr lang="en-US" altLang="en-US" sz="2200" b="1" dirty="0"/>
              <a:t> </a:t>
            </a:r>
          </a:p>
          <a:p>
            <a:pPr marL="342900" lvl="2" indent="-342900">
              <a:spcBef>
                <a:spcPts val="300"/>
              </a:spcBef>
              <a:spcAft>
                <a:spcPts val="0"/>
              </a:spcAft>
              <a:buFontTx/>
              <a:buChar char="-"/>
              <a:defRPr/>
            </a:pPr>
            <a:r>
              <a:rPr lang="en-US" altLang="en-US" sz="2400" b="1" dirty="0"/>
              <a:t>Annex G: Continued discussion of way forward, </a:t>
            </a:r>
            <a:r>
              <a:rPr lang="en-US" altLang="en-US" sz="2400" b="1" dirty="0">
                <a:hlinkClick r:id="rId5"/>
              </a:rPr>
              <a:t>11-23/0880r9</a:t>
            </a:r>
            <a:r>
              <a:rPr lang="en-US" altLang="en-US" sz="2400" b="1" dirty="0"/>
              <a:t> – Tues AM2, Wed AM2</a:t>
            </a:r>
          </a:p>
          <a:p>
            <a:pPr marL="342900" lvl="2" indent="-342900">
              <a:spcBef>
                <a:spcPts val="300"/>
              </a:spcBef>
              <a:spcAft>
                <a:spcPts val="0"/>
              </a:spcAft>
              <a:buFontTx/>
              <a:buChar char="-"/>
              <a:defRPr/>
            </a:pPr>
            <a:r>
              <a:rPr lang="en-US" altLang="en-US" sz="2400" b="1" dirty="0"/>
              <a:t>On hold, pending contribution:</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endParaRPr lang="en-US" sz="2000" b="1" kern="0" dirty="0"/>
          </a:p>
          <a:p>
            <a:pPr marL="628650" lvl="3" indent="-285750">
              <a:lnSpc>
                <a:spcPct val="90000"/>
              </a:lnSpc>
              <a:spcBef>
                <a:spcPts val="300"/>
              </a:spcBef>
              <a:spcAft>
                <a:spcPts val="0"/>
              </a:spcAft>
              <a:buFont typeface="Arial" panose="020B0604020202020204" pitchFamily="34" charset="0"/>
              <a:buChar char="•"/>
              <a:defRPr/>
            </a:pPr>
            <a:r>
              <a:rPr lang="en-US" altLang="en-US" sz="2000" i="1" dirty="0"/>
              <a:t>Liaison from WBA on QoS, and L4S – </a:t>
            </a:r>
            <a:r>
              <a:rPr lang="en-US" altLang="en-US" sz="2000" b="1" dirty="0"/>
              <a:t>Deferred</a:t>
            </a:r>
            <a:r>
              <a:rPr lang="en-US" altLang="en-US" sz="2000" i="1" dirty="0"/>
              <a:t> until TGbn and REVmf consider this topic</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DC08C19F-F162-4545-9E8C-5E4FAB290644}"/>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8AB4A6C6-BE30-4D93-B784-96385EA934A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61815626-6EC3-41DF-87C1-C3ABE006DBB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90058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July 2025</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285750" lvl="1" indent="-342900">
              <a:lnSpc>
                <a:spcPct val="90000"/>
              </a:lnSpc>
              <a:buFont typeface="Arial" pitchFamily="34" charset="0"/>
              <a:buChar char="•"/>
              <a:defRPr/>
            </a:pPr>
            <a:r>
              <a:rPr lang="en-US" sz="3200" b="1" kern="0" dirty="0"/>
              <a:t>Related to IEEE Std 802 updates:</a:t>
            </a:r>
          </a:p>
          <a:p>
            <a:pPr marL="685800" lvl="2" indent="-342900">
              <a:lnSpc>
                <a:spcPct val="90000"/>
              </a:lnSpc>
              <a:buFont typeface="Arial" pitchFamily="34" charset="0"/>
              <a:buChar char="•"/>
              <a:defRPr/>
            </a:pPr>
            <a:r>
              <a:rPr lang="en-US" sz="2200" b="1" u="sng" kern="0" dirty="0"/>
              <a:t>EPD and LPD terms are going away</a:t>
            </a:r>
            <a:r>
              <a:rPr lang="en-US" sz="2200" b="1" kern="0" dirty="0"/>
              <a:t> – we need to update 802.11 to align</a:t>
            </a:r>
          </a:p>
          <a:p>
            <a:pPr marL="685800" lvl="2" indent="-342900">
              <a:lnSpc>
                <a:spcPct val="90000"/>
              </a:lnSpc>
              <a:buFont typeface="Arial" pitchFamily="34" charset="0"/>
              <a:buChar char="•"/>
              <a:defRPr/>
            </a:pPr>
            <a:r>
              <a:rPr lang="en-US" sz="2200" b="1" u="sng" dirty="0"/>
              <a:t>Review MAC address ordering discussion</a:t>
            </a:r>
            <a:r>
              <a:rPr lang="en-US" sz="2200" b="1" dirty="0"/>
              <a:t>, and 802.11 assumptions</a:t>
            </a:r>
          </a:p>
          <a:p>
            <a:pPr marL="685800" lvl="2" indent="-342900">
              <a:lnSpc>
                <a:spcPct val="90000"/>
              </a:lnSpc>
              <a:buFont typeface="Arial" pitchFamily="34" charset="0"/>
              <a:buChar char="•"/>
              <a:defRPr/>
            </a:pPr>
            <a:r>
              <a:rPr lang="en-US" sz="2200" b="1" kern="0" dirty="0"/>
              <a:t>802.1AC mapping from ISS to 802.11 MAC SAP interface</a:t>
            </a:r>
          </a:p>
          <a:p>
            <a:pPr marL="685800" lvl="2" indent="-342900">
              <a:lnSpc>
                <a:spcPct val="90000"/>
              </a:lnSpc>
              <a:buFont typeface="Arial" pitchFamily="34" charset="0"/>
              <a:buChar char="•"/>
              <a:defRPr/>
            </a:pPr>
            <a:r>
              <a:rPr lang="en-US" sz="2200" b="1" kern="0" dirty="0"/>
              <a:t>Consider any changes to remove 802.2/LLC terms?</a:t>
            </a:r>
          </a:p>
          <a:p>
            <a:pPr marL="685800" lvl="2" indent="-342900">
              <a:lnSpc>
                <a:spcPct val="90000"/>
              </a:lnSpc>
              <a:buFont typeface="Arial" pitchFamily="34" charset="0"/>
              <a:buChar char="•"/>
              <a:defRPr/>
            </a:pPr>
            <a:r>
              <a:rPr lang="en-US" sz="2200" b="1" kern="0" dirty="0"/>
              <a:t>802.11’s “Portal”, and mapping to/usage of IEEE Std 802 terminology</a:t>
            </a:r>
          </a:p>
          <a:p>
            <a:pPr marL="685800" lvl="2" indent="-342900">
              <a:lnSpc>
                <a:spcPct val="90000"/>
              </a:lnSpc>
              <a:buFont typeface="Arial" pitchFamily="34" charset="0"/>
              <a:buChar char="•"/>
              <a:defRPr/>
            </a:pPr>
            <a:r>
              <a:rPr lang="en-US" sz="2200" b="1" kern="0" dirty="0"/>
              <a:t>Access Domains: “802 Access Domains”?</a:t>
            </a:r>
          </a:p>
          <a:p>
            <a:pPr marL="685800" lvl="2" indent="-342900">
              <a:lnSpc>
                <a:spcPct val="90000"/>
              </a:lnSpc>
              <a:buFont typeface="Arial" pitchFamily="34" charset="0"/>
              <a:buChar char="•"/>
              <a:defRPr/>
            </a:pPr>
            <a:r>
              <a:rPr lang="en-US" sz="2200" b="1" kern="0" dirty="0"/>
              <a:t>What if we make the DS a bridge (small ‘b’)?</a:t>
            </a:r>
          </a:p>
          <a:p>
            <a:pPr marL="685800" lvl="2" indent="-342900">
              <a:lnSpc>
                <a:spcPct val="90000"/>
              </a:lnSpc>
              <a:buFont typeface="Arial" pitchFamily="34" charset="0"/>
              <a:buChar char="•"/>
              <a:defRPr/>
            </a:pPr>
            <a:r>
              <a:rPr lang="en-US" sz="2200" b="1"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2200" b="1" dirty="0" err="1">
                <a:latin typeface="Times New Roman" panose="02020603050405020304" pitchFamily="18" charset="0"/>
              </a:rPr>
              <a:t>cf</a:t>
            </a:r>
            <a:r>
              <a:rPr lang="en-US" sz="2200" b="1" dirty="0">
                <a:latin typeface="Times New Roman" panose="02020603050405020304" pitchFamily="18" charset="0"/>
              </a:rPr>
              <a:t> 11-08/0114r0)</a:t>
            </a:r>
          </a:p>
          <a:p>
            <a:pPr marL="685800" lvl="2" indent="-342900">
              <a:lnSpc>
                <a:spcPct val="90000"/>
              </a:lnSpc>
              <a:buFont typeface="Arial" pitchFamily="34" charset="0"/>
              <a:buChar char="•"/>
              <a:defRPr/>
            </a:pPr>
            <a:endParaRPr lang="en-US" sz="2200" b="1" kern="0" dirty="0"/>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3430E2B4-2309-4808-A4D3-1A8FCB257BFD}"/>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640C8595-6320-480A-9151-A79D9EC2028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7" name="Date Placeholder 6">
            <a:extLst>
              <a:ext uri="{FF2B5EF4-FFF2-40B4-BE49-F238E27FC236}">
                <a16:creationId xmlns:a16="http://schemas.microsoft.com/office/drawing/2014/main" id="{79D44699-D5B7-4469-83F3-2372B6B5A5A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90751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Coex</a:t>
            </a:r>
            <a:r>
              <a:rPr lang="en-GB" dirty="0"/>
              <a:t> SC (Coexistence) – July 2025 </a:t>
            </a:r>
          </a:p>
        </p:txBody>
      </p:sp>
      <p:sp>
        <p:nvSpPr>
          <p:cNvPr id="9218" name="Rectangle 2"/>
          <p:cNvSpPr>
            <a:spLocks noGrp="1" noChangeArrowheads="1"/>
          </p:cNvSpPr>
          <p:nvPr>
            <p:ph idx="1"/>
          </p:nvPr>
        </p:nvSpPr>
        <p:spPr>
          <a:xfrm>
            <a:off x="919492" y="1700808"/>
            <a:ext cx="10361084" cy="4113213"/>
          </a:xfrm>
          <a:ln/>
        </p:spPr>
        <p:txBody>
          <a:bodyPr/>
          <a:lstStyle/>
          <a:p>
            <a:pPr marL="0" indent="0"/>
            <a:r>
              <a:rPr lang="en-GB" sz="2000" dirty="0"/>
              <a:t>This week (detailed agenda, please see: 11-25/0980)</a:t>
            </a:r>
          </a:p>
          <a:p>
            <a:pPr>
              <a:buFont typeface="Arial" panose="020B0604020202020204" pitchFamily="34" charset="0"/>
              <a:buChar char="•"/>
            </a:pPr>
            <a:r>
              <a:rPr lang="en-GB" sz="2000" dirty="0"/>
              <a:t>Meeting slot(s) </a:t>
            </a:r>
            <a:r>
              <a:rPr lang="en-GB" sz="2000" dirty="0">
                <a:solidFill>
                  <a:srgbClr val="FF0000"/>
                </a:solidFill>
              </a:rPr>
              <a:t>802.11 </a:t>
            </a:r>
            <a:r>
              <a:rPr lang="en-GB" sz="2000" dirty="0" err="1">
                <a:solidFill>
                  <a:srgbClr val="FF0000"/>
                </a:solidFill>
              </a:rPr>
              <a:t>Coex</a:t>
            </a:r>
            <a:r>
              <a:rPr lang="en-GB" sz="2000" dirty="0">
                <a:solidFill>
                  <a:srgbClr val="FF0000"/>
                </a:solidFill>
              </a:rPr>
              <a:t> SC</a:t>
            </a:r>
            <a:r>
              <a:rPr lang="en-GB" sz="2000" dirty="0"/>
              <a:t>:</a:t>
            </a:r>
          </a:p>
          <a:p>
            <a:pPr lvl="1">
              <a:buFont typeface="Arial" panose="020B0604020202020204" pitchFamily="34" charset="0"/>
              <a:buChar char="•"/>
            </a:pPr>
            <a:r>
              <a:rPr lang="en-GB" sz="1800" dirty="0">
                <a:solidFill>
                  <a:srgbClr val="FF0000"/>
                </a:solidFill>
              </a:rPr>
              <a:t>Wednesday</a:t>
            </a:r>
            <a:r>
              <a:rPr lang="en-GB" sz="1800" dirty="0"/>
              <a:t> 18:00 – 19:00h (</a:t>
            </a:r>
            <a:r>
              <a:rPr lang="en-GB" sz="1800" dirty="0">
                <a:solidFill>
                  <a:srgbClr val="FF0000"/>
                </a:solidFill>
              </a:rPr>
              <a:t>PM 2</a:t>
            </a:r>
            <a:r>
              <a:rPr lang="en-GB" sz="1800" dirty="0"/>
              <a:t>)</a:t>
            </a:r>
          </a:p>
          <a:p>
            <a:pPr>
              <a:buFont typeface="Arial" panose="020B0604020202020204" pitchFamily="34" charset="0"/>
              <a:buChar char="•"/>
            </a:pPr>
            <a:r>
              <a:rPr lang="en-GB" sz="2200" dirty="0"/>
              <a:t>Meeting slot(s) </a:t>
            </a:r>
            <a:r>
              <a:rPr lang="en-GB" sz="2200" dirty="0">
                <a:solidFill>
                  <a:srgbClr val="FF0000"/>
                </a:solidFill>
              </a:rPr>
              <a:t>802.11 </a:t>
            </a:r>
            <a:r>
              <a:rPr lang="en-GB" sz="2200" dirty="0" err="1">
                <a:solidFill>
                  <a:srgbClr val="FF0000"/>
                </a:solidFill>
              </a:rPr>
              <a:t>Coex</a:t>
            </a:r>
            <a:r>
              <a:rPr lang="en-GB" sz="2200" dirty="0">
                <a:solidFill>
                  <a:srgbClr val="FF0000"/>
                </a:solidFill>
              </a:rPr>
              <a:t> SC / 802.15.4 Joint</a:t>
            </a:r>
            <a:r>
              <a:rPr lang="en-GB" sz="2200" dirty="0"/>
              <a:t>:</a:t>
            </a:r>
          </a:p>
          <a:p>
            <a:pPr lvl="1">
              <a:buFont typeface="Arial" panose="020B0604020202020204" pitchFamily="34" charset="0"/>
              <a:buChar char="•"/>
            </a:pPr>
            <a:r>
              <a:rPr lang="en-GB" sz="1800" dirty="0">
                <a:solidFill>
                  <a:srgbClr val="FF0000"/>
                </a:solidFill>
              </a:rPr>
              <a:t>Tuesday</a:t>
            </a:r>
            <a:r>
              <a:rPr lang="en-GB" sz="1800" dirty="0"/>
              <a:t> 19:30 – 21:30h (</a:t>
            </a:r>
            <a:r>
              <a:rPr lang="en-GB" sz="1800" dirty="0">
                <a:solidFill>
                  <a:srgbClr val="FF0000"/>
                </a:solidFill>
              </a:rPr>
              <a:t>EVE 1/PM 3</a:t>
            </a:r>
            <a:r>
              <a:rPr lang="en-GB" sz="1800" dirty="0"/>
              <a:t>)</a:t>
            </a:r>
          </a:p>
          <a:p>
            <a:pPr lvl="1">
              <a:buFont typeface="Arial" panose="020B0604020202020204" pitchFamily="34" charset="0"/>
              <a:buChar char="•"/>
            </a:pPr>
            <a:r>
              <a:rPr lang="en-GB" sz="1800" dirty="0"/>
              <a:t>Discussion on “Proposed PAR for an 802.19 project similar to 802.19.3a to address coexistence in 6 GHz” (Ben Rolfe)</a:t>
            </a:r>
          </a:p>
          <a:p>
            <a:pPr>
              <a:buFont typeface="Arial" panose="020B0604020202020204" pitchFamily="34" charset="0"/>
              <a:buChar char="•"/>
            </a:pPr>
            <a:endParaRPr lang="en-GB" sz="2200" dirty="0"/>
          </a:p>
          <a:p>
            <a:pPr>
              <a:buFont typeface="Arial" panose="020B0604020202020204" pitchFamily="34" charset="0"/>
              <a:buChar char="•"/>
            </a:pPr>
            <a:r>
              <a:rPr lang="en-GB" sz="2000" dirty="0"/>
              <a:t>Topics</a:t>
            </a:r>
          </a:p>
          <a:p>
            <a:pPr lvl="1">
              <a:buFont typeface="Arial" panose="020B0604020202020204" pitchFamily="34" charset="0"/>
              <a:buChar char="•"/>
            </a:pPr>
            <a:r>
              <a:rPr lang="en-GB" sz="1800" dirty="0">
                <a:solidFill>
                  <a:schemeClr val="tx1"/>
                </a:solidFill>
                <a:sym typeface="Wingdings" pitchFamily="2" charset="2"/>
              </a:rPr>
              <a:t>ETSI BRAN Update</a:t>
            </a:r>
          </a:p>
          <a:p>
            <a:pPr lvl="1">
              <a:buFont typeface="Arial" panose="020B0604020202020204" pitchFamily="34" charset="0"/>
              <a:buChar char="•"/>
            </a:pPr>
            <a:r>
              <a:rPr lang="en-GB" sz="1800" dirty="0">
                <a:solidFill>
                  <a:schemeClr val="tx1"/>
                </a:solidFill>
                <a:sym typeface="Wingdings" pitchFamily="2" charset="2"/>
              </a:rPr>
              <a:t>BT SIG Update</a:t>
            </a:r>
          </a:p>
          <a:p>
            <a:pPr lvl="1">
              <a:buFont typeface="Arial" panose="020B0604020202020204" pitchFamily="34" charset="0"/>
              <a:buChar char="•"/>
            </a:pPr>
            <a:r>
              <a:rPr lang="en-GB" sz="1800" dirty="0">
                <a:solidFill>
                  <a:schemeClr val="tx1"/>
                </a:solidFill>
                <a:sym typeface="Wingdings" pitchFamily="2" charset="2"/>
              </a:rPr>
              <a:t>Other topics – please respond to the call for submissions / contact the chair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Marc Emmelmann, SELF</a:t>
            </a:r>
            <a:endParaRPr lang="en-GB" dirty="0"/>
          </a:p>
        </p:txBody>
      </p:sp>
      <p:sp>
        <p:nvSpPr>
          <p:cNvPr id="4" name="Date Placeholder 3"/>
          <p:cNvSpPr>
            <a:spLocks noGrp="1"/>
          </p:cNvSpPr>
          <p:nvPr>
            <p:ph type="dt" idx="15"/>
          </p:nvPr>
        </p:nvSpPr>
        <p:spPr/>
        <p:txBody>
          <a:bodyPr/>
          <a:lstStyle/>
          <a:p>
            <a:r>
              <a:rPr lang="en-US"/>
              <a:t>July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r>
              <a:rPr lang="en-US" sz="2000" dirty="0"/>
              <a:t>Jul 27-Aug 1, 2025, Madrid, Spain</a:t>
            </a:r>
          </a:p>
          <a:p>
            <a:pPr lvl="1">
              <a:buFont typeface="Wingdings" panose="05000000000000000000" pitchFamily="2" charset="2"/>
              <a:buChar char="v"/>
            </a:pPr>
            <a:r>
              <a:rPr lang="en-US" sz="1800" b="0" dirty="0"/>
              <a:t>IEC/IEEE P60802 - Standard - Time-Sensitive Networking Profile for Industrial Automation, </a:t>
            </a:r>
            <a:r>
              <a:rPr lang="en-US" sz="1800" b="0" dirty="0">
                <a:hlinkClick r:id="rId2"/>
              </a:rPr>
              <a:t>PAR Extension</a:t>
            </a:r>
            <a:endParaRPr lang="en-US" sz="1800" b="0" dirty="0"/>
          </a:p>
          <a:p>
            <a:pPr lvl="1">
              <a:buFont typeface="Wingdings" panose="05000000000000000000" pitchFamily="2" charset="2"/>
              <a:buChar char="v"/>
            </a:pPr>
            <a:r>
              <a:rPr lang="en-US" sz="1800" b="0" dirty="0"/>
              <a:t>P802.1Qdq - Amendment - Shaper Parameter Settings for Bursty Traffic requiring Bounded Latency, </a:t>
            </a:r>
            <a:r>
              <a:rPr lang="en-US" sz="1800" b="0" dirty="0">
                <a:hlinkClick r:id="rId3"/>
              </a:rPr>
              <a:t>PAR Extension</a:t>
            </a:r>
            <a:endParaRPr lang="en-US" sz="1800" b="0" dirty="0"/>
          </a:p>
          <a:p>
            <a:pPr lvl="1">
              <a:buFont typeface="Wingdings" panose="05000000000000000000" pitchFamily="2" charset="2"/>
              <a:buChar char="v"/>
            </a:pPr>
            <a:r>
              <a:rPr lang="en-US" sz="1800" b="0" dirty="0"/>
              <a:t>P802.1Qee - Amendment - Traffic Engineering for Bridged Networks with Significant Delay Variance, </a:t>
            </a:r>
            <a:r>
              <a:rPr lang="en-US" sz="1800" b="0" dirty="0">
                <a:hlinkClick r:id="rId4"/>
              </a:rPr>
              <a:t>PAR</a:t>
            </a:r>
            <a:r>
              <a:rPr lang="en-US" sz="1800" b="0" dirty="0"/>
              <a:t> and </a:t>
            </a:r>
            <a:r>
              <a:rPr lang="en-US" sz="1800" b="0" dirty="0">
                <a:hlinkClick r:id="rId5"/>
              </a:rPr>
              <a:t>CSD</a:t>
            </a:r>
            <a:endParaRPr lang="en-US" sz="1800" b="0" dirty="0"/>
          </a:p>
          <a:p>
            <a:pPr lvl="1">
              <a:buFont typeface="Wingdings" panose="05000000000000000000" pitchFamily="2" charset="2"/>
              <a:buChar char="v"/>
            </a:pPr>
            <a:r>
              <a:rPr lang="en-US" sz="1800" b="0" dirty="0"/>
              <a:t>P802.3dq - Amendment - Pin-Optimized PHY Interfaces, </a:t>
            </a:r>
            <a:r>
              <a:rPr lang="en-US" sz="1800" b="0" dirty="0">
                <a:hlinkClick r:id="rId6"/>
              </a:rPr>
              <a:t>PAR</a:t>
            </a:r>
            <a:r>
              <a:rPr lang="en-US" sz="1800" b="0" dirty="0"/>
              <a:t> and </a:t>
            </a:r>
            <a:r>
              <a:rPr lang="en-US" sz="1800" b="0" dirty="0">
                <a:hlinkClick r:id="rId7"/>
              </a:rPr>
              <a:t>CSD</a:t>
            </a:r>
            <a:endParaRPr lang="en-US" sz="1800" b="0" dirty="0"/>
          </a:p>
          <a:p>
            <a:pPr lvl="1">
              <a:buFont typeface="Courier New" panose="02070309020205020404" pitchFamily="49" charset="0"/>
              <a:buChar char="o"/>
            </a:pPr>
            <a:r>
              <a:rPr lang="en-US" sz="1800" b="0" dirty="0"/>
              <a:t>P802.11bt - Amendment - Post-Quantum Cryptography, </a:t>
            </a:r>
            <a:r>
              <a:rPr lang="en-US" sz="1800" b="0" dirty="0">
                <a:hlinkClick r:id="rId8"/>
              </a:rPr>
              <a:t>PAR</a:t>
            </a:r>
            <a:r>
              <a:rPr lang="en-US" sz="1800" b="0" dirty="0"/>
              <a:t> and </a:t>
            </a:r>
            <a:r>
              <a:rPr lang="en-US" sz="1800" b="0" dirty="0">
                <a:hlinkClick r:id="rId9"/>
              </a:rPr>
              <a:t>CSD</a:t>
            </a:r>
            <a:endParaRPr lang="en-US" sz="1800" b="0" dirty="0"/>
          </a:p>
          <a:p>
            <a:pPr lvl="1">
              <a:buFont typeface="Courier New" panose="02070309020205020404" pitchFamily="49" charset="0"/>
              <a:buChar char="o"/>
            </a:pPr>
            <a:r>
              <a:rPr lang="en-US" sz="1800" b="0" dirty="0"/>
              <a:t>P802.11bi - Amendment - Enhanced Service with Data Privacy Protection, </a:t>
            </a:r>
            <a:r>
              <a:rPr lang="en-US" sz="1800" b="0" dirty="0">
                <a:hlinkClick r:id="rId10"/>
              </a:rPr>
              <a:t>PAR Extension</a:t>
            </a:r>
            <a:endParaRPr lang="en-US" sz="1800" b="0" dirty="0"/>
          </a:p>
          <a:p>
            <a:pPr marL="0" indent="0"/>
            <a:endParaRPr lang="en-US" sz="2000" dirty="0"/>
          </a:p>
          <a:p>
            <a:r>
              <a:rPr lang="en-US" altLang="en-US" sz="2000" dirty="0"/>
              <a:t>Review the 4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7" name="Footer Placeholder 6">
            <a:extLst>
              <a:ext uri="{FF2B5EF4-FFF2-40B4-BE49-F238E27FC236}">
                <a16:creationId xmlns:a16="http://schemas.microsoft.com/office/drawing/2014/main" id="{7F393855-385B-4CB9-8439-6238C87654C6}"/>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E26EF146-255C-4111-B6EC-C6DD078FEB3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9" name="Date Placeholder 8">
            <a:extLst>
              <a:ext uri="{FF2B5EF4-FFF2-40B4-BE49-F238E27FC236}">
                <a16:creationId xmlns:a16="http://schemas.microsoft.com/office/drawing/2014/main" id="{46C37E14-289A-412F-9911-3A772392FE83}"/>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86030820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ABLE_ENDDRAG_ORIGIN_RECT" val="822*273"/>
  <p:tag name="TABLE_ENDDRAG_RECT" val="65*156*822*273"/>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3.xml><?xml version="1.0" encoding="utf-8"?>
<ds:datastoreItem xmlns:ds="http://schemas.openxmlformats.org/officeDocument/2006/customXml" ds:itemID="{1804785E-67BB-4305-9B97-6021308D188E}">
  <ds:schemaRefs>
    <ds:schemaRef ds:uri="http://purl.org/dc/terms/"/>
    <ds:schemaRef ds:uri="http://schemas.microsoft.com/office/2006/documentManagement/types"/>
    <ds:schemaRef ds:uri="http://www.w3.org/XML/1998/namespace"/>
    <ds:schemaRef ds:uri="http://purl.org/dc/elements/1.1/"/>
    <ds:schemaRef ds:uri="http://schemas.microsoft.com/office/2006/metadata/properties"/>
    <ds:schemaRef ds:uri="http://schemas.microsoft.com/office/infopath/2007/PartnerControls"/>
    <ds:schemaRef ds:uri="http://purl.org/dc/dcmitype/"/>
    <ds:schemaRef ds:uri="http://schemas.openxmlformats.org/package/2006/metadata/core-properties"/>
    <ds:schemaRef ds:uri="5d48a4fd-b80d-4fe1-b239-a49a0c8fe0fd"/>
    <ds:schemaRef ds:uri="23347348-f209-4824-a23a-1433d5a4d5f5"/>
  </ds:schemaRefs>
</ds:datastoreItem>
</file>

<file path=docProps/app.xml><?xml version="1.0" encoding="utf-8"?>
<Properties xmlns="http://schemas.openxmlformats.org/officeDocument/2006/extended-properties" xmlns:vt="http://schemas.openxmlformats.org/officeDocument/2006/docPropsVTypes">
  <Template/>
  <TotalTime>53</TotalTime>
  <Words>2511</Words>
  <Application>Microsoft Office PowerPoint</Application>
  <PresentationFormat>Widescreen</PresentationFormat>
  <Paragraphs>477</Paragraphs>
  <Slides>24</Slides>
  <Notes>13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5" baseType="lpstr">
      <vt:lpstr>MS Gothic</vt:lpstr>
      <vt:lpstr>ＭＳ Ｐゴシック</vt:lpstr>
      <vt:lpstr>ＭＳ Ｐゴシック</vt:lpstr>
      <vt:lpstr>Arial</vt:lpstr>
      <vt:lpstr>Arial Unicode MS</vt:lpstr>
      <vt:lpstr>Calibri</vt:lpstr>
      <vt:lpstr>Courier New</vt:lpstr>
      <vt:lpstr>Times New Roman</vt:lpstr>
      <vt:lpstr>Wingdings</vt:lpstr>
      <vt:lpstr>Office Theme</vt:lpstr>
      <vt:lpstr>Document</vt:lpstr>
      <vt:lpstr>WG11 Opening Report Snapshot Slides July 2025</vt:lpstr>
      <vt:lpstr>Abstract</vt:lpstr>
      <vt:lpstr>July 2025 Editors’ Meeting Agenda and Report</vt:lpstr>
      <vt:lpstr>ANA Status</vt:lpstr>
      <vt:lpstr>IEEE 802.11 AIML SC – July 2025 Artificial Intelligence and Machine Learning </vt:lpstr>
      <vt:lpstr>ARC (Architecture) – July 2025</vt:lpstr>
      <vt:lpstr>ARC (Architecture) – July 2025</vt:lpstr>
      <vt:lpstr>Coex SC (Coexistence) – July 2025 </vt:lpstr>
      <vt:lpstr>PAR Review SC – Snapshot slide Chair: Jon Rosdahl</vt:lpstr>
      <vt:lpstr>802.11 WNG – July 2025 (1/2)</vt:lpstr>
      <vt:lpstr>802.11 WNG – July 2025 (2/2)</vt:lpstr>
      <vt:lpstr>IEEE 802 JTC1 SC will meet once on Tue, 29 July 2025 @ 5 pm CET</vt:lpstr>
      <vt:lpstr>A large number of IEEE 802 submissions are in the PSDO balloting &amp; publication process – but…</vt:lpstr>
      <vt:lpstr>IEEE 802 has sent 111 standards through the PSDO adoption process, with 29 in-process</vt:lpstr>
      <vt:lpstr>TGmf (Maintenance) Summary </vt:lpstr>
      <vt:lpstr>TGbi – July 2025</vt:lpstr>
      <vt:lpstr>TGbn (Ultra High Reliability)</vt:lpstr>
      <vt:lpstr>TGbn July F2F Schedule</vt:lpstr>
      <vt:lpstr>TGbp Snapshot for Jul 2025 IEEE 802 Plenary</vt:lpstr>
      <vt:lpstr>TGbp Timeline till Jul 2025 plenary</vt:lpstr>
      <vt:lpstr>TGbq (Integrated mmWave) Summary </vt:lpstr>
      <vt:lpstr>TGbr ELC – July 2025 Enhanced Light Communications</vt:lpstr>
      <vt:lpstr>PQC SG – July 2025</vt:lpstr>
      <vt:lpstr>802.11 Automotive TIG – July 2025 28 July, 1430-1630 Central European Summer Time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Stephen McCann</cp:lastModifiedBy>
  <cp:revision>197</cp:revision>
  <cp:lastPrinted>1601-01-01T00:00:00Z</cp:lastPrinted>
  <dcterms:created xsi:type="dcterms:W3CDTF">2018-05-02T19:26:26Z</dcterms:created>
  <dcterms:modified xsi:type="dcterms:W3CDTF">2025-07-28T07:19:44Z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y fmtid="{D5CDD505-2E9C-101B-9397-08002B2CF9AE}" pid="9" name="_readonly">
    <vt:lpwstr/>
  </property>
  <property fmtid="{D5CDD505-2E9C-101B-9397-08002B2CF9AE}" pid="10" name="_change">
    <vt:lpwstr/>
  </property>
  <property fmtid="{D5CDD505-2E9C-101B-9397-08002B2CF9AE}" pid="11" name="_full-control">
    <vt:lpwstr/>
  </property>
  <property fmtid="{D5CDD505-2E9C-101B-9397-08002B2CF9AE}" pid="12" name="sflag">
    <vt:lpwstr>1753687031</vt:lpwstr>
  </property>
</Properties>
</file>