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256" r:id="rId5"/>
    <p:sldId id="257" r:id="rId6"/>
    <p:sldId id="283" r:id="rId7"/>
    <p:sldId id="2350" r:id="rId8"/>
    <p:sldId id="2383" r:id="rId9"/>
    <p:sldId id="258" r:id="rId10"/>
    <p:sldId id="259" r:id="rId11"/>
    <p:sldId id="2397" r:id="rId12"/>
    <p:sldId id="287" r:id="rId13"/>
    <p:sldId id="274" r:id="rId14"/>
    <p:sldId id="275" r:id="rId15"/>
    <p:sldId id="2388" r:id="rId16"/>
    <p:sldId id="2389" r:id="rId17"/>
    <p:sldId id="2073" r:id="rId18"/>
    <p:sldId id="2390" r:id="rId19"/>
    <p:sldId id="2391" r:id="rId20"/>
    <p:sldId id="2392" r:id="rId21"/>
    <p:sldId id="2393" r:id="rId22"/>
    <p:sldId id="1578" r:id="rId23"/>
    <p:sldId id="1579" r:id="rId24"/>
    <p:sldId id="2398" r:id="rId25"/>
    <p:sldId id="264" r:id="rId26"/>
    <p:sldId id="2396" r:id="rId27"/>
    <p:sldId id="267"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3" autoAdjust="0"/>
    <p:restoredTop sz="94660"/>
  </p:normalViewPr>
  <p:slideViewPr>
    <p:cSldViewPr>
      <p:cViewPr varScale="1">
        <p:scale>
          <a:sx n="86" d="100"/>
          <a:sy n="86" d="100"/>
        </p:scale>
        <p:origin x="158"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5198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6977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43662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452662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205393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8181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4868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802.11-25/0981</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41761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12</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746307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802.11-25/1045r0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5/11-25-0947-00-0wng-wng-meeting-minutes-2025-may-warsaw-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5/ec-25-0126-00-JTC1-agenda-for-july-2025-mixed-mode.ppt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1064-01-00bn-tgbn-july-2025-meeting-agenda.pptx" TargetMode="External"/><Relationship Id="rId4" Type="http://schemas.openxmlformats.org/officeDocument/2006/relationships/hyperlink" Target="https://mentor.ieee.org/802.11/dcn/25/11-25-0296-28-00bn-ieee-802-11bn-cc50-comments-on-d0-1.xls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989-04-00bp-tg-bp-tc-agenda-till-jul-2025.pptx" TargetMode="Externa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mentor.ieee.org/802.11/dcn/25/11-25-0991-03-00bp-teleconference-minutes-may-june-july-2025.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ocuments?is_dcn=1334&amp;is_group=0000&amp;is_year=202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ocuments?is_dcn=1055&amp;is_group=00bq&amp;is_year=2025"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5/11-25-0958-00-0PQC-draft-p802-11bt-par.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5/11-25-0943-02-auto-auto-tig-meeting-minutes-2025-may.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5/11-25-1062-02-0arc-arc-sc-agenda-july-2025.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cn/23/11-23-0880-09-0arc-revised-annex-g-containing-example-frame-exchange-sequences.docx" TargetMode="External"/><Relationship Id="rId4" Type="http://schemas.openxmlformats.org/officeDocument/2006/relationships/hyperlink" Target="https://mentor.ieee.org/802.11/dcn/25/11-25-0923-02-0arc-proposed-changes-to-802-11-definitions-based-on-802-2024.ppt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5/11-25-0958-00-0PQC-draft-p802-11bt-par.pdf" TargetMode="External"/><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10" Type="http://schemas.openxmlformats.org/officeDocument/2006/relationships/hyperlink" Target="https://mentor.ieee.org/802-ec/dcn/25/ec-25-0134-00-LMSC-p802-11bi-par-extension-request.pdf" TargetMode="External"/><Relationship Id="rId4" Type="http://schemas.openxmlformats.org/officeDocument/2006/relationships/hyperlink" Target="https://www.ieee802.org/1/files/public/docs2025/ee-draft-PAR-0525-v01.pdf" TargetMode="External"/><Relationship Id="rId9" Type="http://schemas.openxmlformats.org/officeDocument/2006/relationships/hyperlink" Target="https://mentor.ieee.org/802.11/dcn/25/11-25-0598-03-0PQC-pqc-draft-proposed-cs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July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2025-07-27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5"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CA3D87DD-8840-4004-8091-4215511F77FE}"/>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2CDDAEB6-979E-4B8C-A064-13D9DFD76179}"/>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800937B5-FC96-4D28-ABB8-82C93B872873}"/>
              </a:ext>
            </a:extLst>
          </p:cNvPr>
          <p:cNvSpPr>
            <a:spLocks noGrp="1"/>
          </p:cNvSpPr>
          <p:nvPr>
            <p:ph type="dt" idx="10"/>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July 2025 (1/2)</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566040"/>
            <a:ext cx="11734800" cy="4162424"/>
          </a:xfrm>
        </p:spPr>
        <p:txBody>
          <a:bodyPr/>
          <a:lstStyle/>
          <a:p>
            <a:pPr marL="457200" indent="-457200">
              <a:lnSpc>
                <a:spcPct val="110000"/>
              </a:lnSpc>
              <a:spcBef>
                <a:spcPts val="0"/>
              </a:spcBef>
              <a:defRPr/>
            </a:pPr>
            <a:r>
              <a:rPr lang="en-GB" altLang="en-US" sz="2800" dirty="0"/>
              <a:t>Agenda Approval/Announcements</a:t>
            </a:r>
          </a:p>
          <a:p>
            <a:pPr marL="457200" indent="-457200">
              <a:lnSpc>
                <a:spcPct val="110000"/>
              </a:lnSpc>
              <a:spcBef>
                <a:spcPts val="0"/>
              </a:spcBef>
              <a:defRPr/>
            </a:pPr>
            <a:r>
              <a:rPr lang="en-GB" altLang="en-US" sz="2800" dirty="0"/>
              <a:t>Approval of Previous meeting minutes </a:t>
            </a:r>
          </a:p>
          <a:p>
            <a:pPr marL="838200" lvl="1" indent="-381000">
              <a:lnSpc>
                <a:spcPct val="110000"/>
              </a:lnSpc>
              <a:spcBef>
                <a:spcPts val="0"/>
              </a:spcBef>
              <a:defRPr/>
            </a:pPr>
            <a:r>
              <a:rPr lang="en-GB" altLang="en-US" dirty="0"/>
              <a:t>Minutes from May:</a:t>
            </a:r>
          </a:p>
          <a:p>
            <a:pPr marL="1181100" lvl="2" indent="-381000">
              <a:lnSpc>
                <a:spcPct val="110000"/>
              </a:lnSpc>
              <a:spcBef>
                <a:spcPts val="0"/>
              </a:spcBef>
              <a:defRPr/>
            </a:pPr>
            <a:r>
              <a:rPr lang="en-GB" altLang="en-US" dirty="0">
                <a:hlinkClick r:id="rId3"/>
              </a:rPr>
              <a:t>https://mentor.ieee.org/802.11/dcn/25/11-25-0947-00-0wng-wng-meeting-minutes-2025-may-warsaw-meeting.docx</a:t>
            </a:r>
            <a:r>
              <a:rPr lang="en-GB" altLang="en-US" dirty="0"/>
              <a:t> </a:t>
            </a:r>
          </a:p>
          <a:p>
            <a:pPr marL="438150" indent="-381000">
              <a:lnSpc>
                <a:spcPct val="110000"/>
              </a:lnSpc>
              <a:spcBef>
                <a:spcPts val="0"/>
              </a:spcBef>
              <a:defRPr/>
            </a:pPr>
            <a:r>
              <a:rPr lang="en-GB" altLang="en-US" sz="2800" dirty="0"/>
              <a:t>Presentations</a:t>
            </a:r>
          </a:p>
          <a:p>
            <a:pPr marL="457200" lvl="1" indent="0">
              <a:lnSpc>
                <a:spcPct val="110000"/>
              </a:lnSpc>
              <a:spcBef>
                <a:spcPts val="0"/>
              </a:spcBef>
              <a:buNone/>
              <a:defRPr/>
            </a:pPr>
            <a:r>
              <a:rPr lang="en-US" sz="2400" b="1" dirty="0">
                <a:highlight>
                  <a:srgbClr val="FFFFFF"/>
                </a:highlight>
              </a:rPr>
              <a:t>AM1 (0900-1100)</a:t>
            </a:r>
          </a:p>
          <a:p>
            <a:pPr lvl="1">
              <a:lnSpc>
                <a:spcPct val="110000"/>
              </a:lnSpc>
              <a:spcBef>
                <a:spcPts val="0"/>
              </a:spcBef>
              <a:buFont typeface="Wingdings" panose="05000000000000000000" pitchFamily="2" charset="2"/>
              <a:buChar char="Ø"/>
              <a:defRPr/>
            </a:pPr>
            <a:r>
              <a:rPr lang="en-US" sz="2400" dirty="0" err="1">
                <a:highlight>
                  <a:srgbClr val="FFFFFF"/>
                </a:highlight>
              </a:rPr>
              <a:t>Openwifi</a:t>
            </a:r>
            <a:r>
              <a:rPr lang="en-US" sz="2400" dirty="0">
                <a:highlight>
                  <a:srgbClr val="FFFFFF"/>
                </a:highlight>
              </a:rPr>
              <a:t> and sub-20 MHz Co-OFDMA, Robbe </a:t>
            </a:r>
            <a:r>
              <a:rPr lang="en-US" sz="2400" dirty="0" err="1">
                <a:highlight>
                  <a:srgbClr val="FFFFFF"/>
                </a:highlight>
              </a:rPr>
              <a:t>Gaeremynck</a:t>
            </a:r>
            <a:r>
              <a:rPr lang="en-US" sz="2400" dirty="0">
                <a:highlight>
                  <a:srgbClr val="FFFFFF"/>
                </a:highlight>
              </a:rPr>
              <a:t> (Ghent Univ)</a:t>
            </a:r>
          </a:p>
          <a:p>
            <a:pPr lvl="1">
              <a:lnSpc>
                <a:spcPct val="110000"/>
              </a:lnSpc>
              <a:spcBef>
                <a:spcPts val="0"/>
              </a:spcBef>
              <a:buFont typeface="Wingdings" panose="05000000000000000000" pitchFamily="2" charset="2"/>
              <a:buChar char="Ø"/>
              <a:defRPr/>
            </a:pPr>
            <a:r>
              <a:rPr lang="en-US" sz="2400" dirty="0">
                <a:highlight>
                  <a:srgbClr val="FFFFFF"/>
                </a:highlight>
              </a:rPr>
              <a:t>Signal Design for Sensing Security/Privacy in ISAC, Christos </a:t>
            </a:r>
            <a:r>
              <a:rPr lang="en-US" sz="2400" dirty="0" err="1">
                <a:highlight>
                  <a:srgbClr val="FFFFFF"/>
                </a:highlight>
              </a:rPr>
              <a:t>Masouros</a:t>
            </a:r>
            <a:r>
              <a:rPr lang="en-US" sz="2400" dirty="0">
                <a:highlight>
                  <a:srgbClr val="FFFFFF"/>
                </a:highlight>
              </a:rPr>
              <a:t> (Univ College London)</a:t>
            </a:r>
          </a:p>
          <a:p>
            <a:pPr lvl="1">
              <a:lnSpc>
                <a:spcPct val="110000"/>
              </a:lnSpc>
              <a:spcBef>
                <a:spcPts val="0"/>
              </a:spcBef>
              <a:buFont typeface="Wingdings" panose="05000000000000000000" pitchFamily="2" charset="2"/>
              <a:buChar char="Ø"/>
              <a:defRPr/>
            </a:pPr>
            <a:r>
              <a:rPr lang="en-US" sz="2400" dirty="0">
                <a:highlight>
                  <a:srgbClr val="FFFFFF"/>
                </a:highlight>
              </a:rPr>
              <a:t>Rate Splitting Multiple Access for 802.11, Bruno </a:t>
            </a:r>
            <a:r>
              <a:rPr lang="en-US" sz="2400" dirty="0" err="1">
                <a:highlight>
                  <a:srgbClr val="FFFFFF"/>
                </a:highlight>
              </a:rPr>
              <a:t>Clerckx</a:t>
            </a:r>
            <a:r>
              <a:rPr lang="en-US" sz="2400" dirty="0">
                <a:highlight>
                  <a:srgbClr val="FFFFFF"/>
                </a:highlight>
              </a:rPr>
              <a:t> (Imperial College)</a:t>
            </a:r>
          </a:p>
          <a:p>
            <a:pPr lvl="1">
              <a:lnSpc>
                <a:spcPct val="110000"/>
              </a:lnSpc>
              <a:spcBef>
                <a:spcPts val="0"/>
              </a:spcBef>
              <a:buFont typeface="Wingdings" panose="05000000000000000000" pitchFamily="2" charset="2"/>
              <a:buChar char="Ø"/>
              <a:defRPr/>
            </a:pPr>
            <a:r>
              <a:rPr lang="en-US" sz="2400" dirty="0">
                <a:highlight>
                  <a:srgbClr val="FFFFFF"/>
                </a:highlight>
              </a:rPr>
              <a:t>Multiband Channel Model for 802.11, Volker Jungnickel, et al (Fraunhofer)</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29 July 2025, 0900-1100 &amp; 1930-2130 Central European Summer Time</a:t>
            </a:r>
          </a:p>
        </p:txBody>
      </p:sp>
      <p:sp>
        <p:nvSpPr>
          <p:cNvPr id="2" name="Footer Placeholder 1">
            <a:extLst>
              <a:ext uri="{FF2B5EF4-FFF2-40B4-BE49-F238E27FC236}">
                <a16:creationId xmlns:a16="http://schemas.microsoft.com/office/drawing/2014/main" id="{DACB90BD-D810-4BEA-9B9A-EA01C29CB5EF}"/>
              </a:ext>
            </a:extLst>
          </p:cNvPr>
          <p:cNvSpPr>
            <a:spLocks noGrp="1"/>
          </p:cNvSpPr>
          <p:nvPr>
            <p:ph type="ftr" idx="14"/>
          </p:nvPr>
        </p:nvSpPr>
        <p:spPr/>
        <p:txBody>
          <a:bodyPr/>
          <a:lstStyle/>
          <a:p>
            <a:r>
              <a:rPr lang="en-GB"/>
              <a:t>Jim Lansford, Farafir SRL</a:t>
            </a:r>
            <a:endParaRPr lang="en-GB" dirty="0"/>
          </a:p>
        </p:txBody>
      </p:sp>
      <p:sp>
        <p:nvSpPr>
          <p:cNvPr id="3" name="Slide Number Placeholder 2">
            <a:extLst>
              <a:ext uri="{FF2B5EF4-FFF2-40B4-BE49-F238E27FC236}">
                <a16:creationId xmlns:a16="http://schemas.microsoft.com/office/drawing/2014/main" id="{81C79771-CBE1-4CD9-8A2B-EA7AA775382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03B6D7E5-9A16-48F8-984A-FDA46395D4E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717337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F0ED3-C475-7AB9-0F59-28C0EB566C02}"/>
              </a:ext>
            </a:extLst>
          </p:cNvPr>
          <p:cNvSpPr>
            <a:spLocks noGrp="1"/>
          </p:cNvSpPr>
          <p:nvPr>
            <p:ph type="title"/>
          </p:nvPr>
        </p:nvSpPr>
        <p:spPr>
          <a:xfrm>
            <a:off x="914400" y="685800"/>
            <a:ext cx="10363200" cy="762000"/>
          </a:xfrm>
        </p:spPr>
        <p:txBody>
          <a:bodyPr/>
          <a:lstStyle/>
          <a:p>
            <a:r>
              <a:rPr lang="en-US" altLang="en-US" dirty="0"/>
              <a:t>802.11 WNG – July 2025 (2/2)</a:t>
            </a:r>
            <a:endParaRPr lang="en-US" dirty="0"/>
          </a:p>
        </p:txBody>
      </p:sp>
      <p:sp>
        <p:nvSpPr>
          <p:cNvPr id="3" name="Content Placeholder 2">
            <a:extLst>
              <a:ext uri="{FF2B5EF4-FFF2-40B4-BE49-F238E27FC236}">
                <a16:creationId xmlns:a16="http://schemas.microsoft.com/office/drawing/2014/main" id="{C975A448-9160-01B2-3170-38D3789E9F8D}"/>
              </a:ext>
            </a:extLst>
          </p:cNvPr>
          <p:cNvSpPr>
            <a:spLocks noGrp="1"/>
          </p:cNvSpPr>
          <p:nvPr>
            <p:ph idx="1"/>
          </p:nvPr>
        </p:nvSpPr>
        <p:spPr>
          <a:xfrm>
            <a:off x="457200" y="1828800"/>
            <a:ext cx="11201400" cy="4114800"/>
          </a:xfrm>
        </p:spPr>
        <p:txBody>
          <a:bodyPr/>
          <a:lstStyle/>
          <a:p>
            <a:pPr marL="457200" lvl="1" indent="0">
              <a:lnSpc>
                <a:spcPct val="110000"/>
              </a:lnSpc>
              <a:spcBef>
                <a:spcPts val="0"/>
              </a:spcBef>
              <a:buNone/>
              <a:defRPr/>
            </a:pPr>
            <a:r>
              <a:rPr lang="en-US" sz="2400" b="1" dirty="0">
                <a:highlight>
                  <a:srgbClr val="FFFFFF"/>
                </a:highlight>
              </a:rPr>
              <a:t>PM3 (1930-2130)</a:t>
            </a:r>
          </a:p>
          <a:p>
            <a:pPr lvl="1">
              <a:lnSpc>
                <a:spcPct val="110000"/>
              </a:lnSpc>
              <a:spcBef>
                <a:spcPts val="0"/>
              </a:spcBef>
              <a:buFont typeface="Wingdings" panose="05000000000000000000" pitchFamily="2" charset="2"/>
              <a:buChar char="Ø"/>
              <a:defRPr/>
            </a:pPr>
            <a:r>
              <a:rPr lang="en-US" sz="2400" dirty="0">
                <a:highlight>
                  <a:srgbClr val="FFFFFF"/>
                </a:highlight>
              </a:rPr>
              <a:t>High-resolution sensing with multiband communication signals, Jacopo Pegoraro  (Univ of Padova)</a:t>
            </a:r>
          </a:p>
          <a:p>
            <a:pPr lvl="1">
              <a:lnSpc>
                <a:spcPct val="110000"/>
              </a:lnSpc>
              <a:spcBef>
                <a:spcPts val="0"/>
              </a:spcBef>
              <a:buFont typeface="Wingdings" panose="05000000000000000000" pitchFamily="2" charset="2"/>
              <a:buChar char="Ø"/>
              <a:defRPr/>
            </a:pPr>
            <a:r>
              <a:rPr lang="en-US" sz="2400" dirty="0">
                <a:highlight>
                  <a:srgbClr val="FFFFFF"/>
                </a:highlight>
              </a:rPr>
              <a:t>AI-driven Dirty Paper Coding for Multiuser MIMO, Mathini </a:t>
            </a:r>
            <a:r>
              <a:rPr lang="en-US" sz="2400" dirty="0" err="1">
                <a:highlight>
                  <a:srgbClr val="FFFFFF"/>
                </a:highlight>
              </a:rPr>
              <a:t>Sellathurai</a:t>
            </a:r>
            <a:r>
              <a:rPr lang="en-US" sz="2400" dirty="0">
                <a:highlight>
                  <a:srgbClr val="FFFFFF"/>
                </a:highlight>
              </a:rPr>
              <a:t>  (Heriot-Watt University)</a:t>
            </a:r>
          </a:p>
          <a:p>
            <a:pPr lvl="1">
              <a:lnSpc>
                <a:spcPct val="110000"/>
              </a:lnSpc>
              <a:spcBef>
                <a:spcPts val="0"/>
              </a:spcBef>
              <a:buFont typeface="Wingdings" panose="05000000000000000000" pitchFamily="2" charset="2"/>
              <a:buChar char="Ø"/>
              <a:defRPr/>
            </a:pPr>
            <a:r>
              <a:rPr lang="en-US" sz="2400" dirty="0">
                <a:highlight>
                  <a:srgbClr val="FFFFFF"/>
                </a:highlight>
              </a:rPr>
              <a:t>Status update: ns-3 </a:t>
            </a:r>
            <a:r>
              <a:rPr lang="en-US" sz="2400" dirty="0" err="1">
                <a:highlight>
                  <a:srgbClr val="FFFFFF"/>
                </a:highlight>
              </a:rPr>
              <a:t>WiFi</a:t>
            </a:r>
            <a:r>
              <a:rPr lang="en-US" sz="2400" dirty="0">
                <a:highlight>
                  <a:srgbClr val="FFFFFF"/>
                </a:highlight>
              </a:rPr>
              <a:t> Simulations, </a:t>
            </a:r>
            <a:r>
              <a:rPr lang="en-US" sz="2400" dirty="0" err="1">
                <a:highlight>
                  <a:srgbClr val="FFFFFF"/>
                </a:highlight>
              </a:rPr>
              <a:t>Muyuan</a:t>
            </a:r>
            <a:r>
              <a:rPr lang="en-US" sz="2400" dirty="0">
                <a:highlight>
                  <a:srgbClr val="FFFFFF"/>
                </a:highlight>
              </a:rPr>
              <a:t> Shen (Univ of Washington)</a:t>
            </a:r>
            <a:endParaRPr lang="en-US" sz="2400" dirty="0">
              <a:solidFill>
                <a:srgbClr val="222222"/>
              </a:solidFill>
              <a:highlight>
                <a:srgbClr val="FFFFFF"/>
              </a:highlight>
              <a:cs typeface="Arial" panose="020B0604020202020204" pitchFamily="34" charset="0"/>
            </a:endParaRPr>
          </a:p>
          <a:p>
            <a:pPr marL="457200" indent="-457200">
              <a:lnSpc>
                <a:spcPct val="110000"/>
              </a:lnSpc>
              <a:spcBef>
                <a:spcPts val="0"/>
              </a:spcBef>
              <a:defRPr/>
            </a:pPr>
            <a:r>
              <a:rPr lang="en-US" altLang="en-US" sz="2800" dirty="0"/>
              <a:t>Plans for September 2025</a:t>
            </a:r>
          </a:p>
          <a:p>
            <a:pPr marL="857250" lvl="1" indent="-457200" eaLnBrk="1" hangingPunct="1">
              <a:lnSpc>
                <a:spcPct val="110000"/>
              </a:lnSpc>
              <a:spcBef>
                <a:spcPts val="0"/>
              </a:spcBef>
              <a:defRPr/>
            </a:pPr>
            <a:r>
              <a:rPr lang="en-US" altLang="en-US" dirty="0">
                <a:solidFill>
                  <a:srgbClr val="000000"/>
                </a:solidFill>
              </a:rPr>
              <a:t>Chair will make a call for presentations in advance</a:t>
            </a:r>
          </a:p>
          <a:p>
            <a:pPr marL="457200" indent="-457200">
              <a:lnSpc>
                <a:spcPct val="110000"/>
              </a:lnSpc>
              <a:spcBef>
                <a:spcPts val="0"/>
              </a:spcBef>
              <a:defRPr/>
            </a:pPr>
            <a:r>
              <a:rPr lang="en-US" altLang="en-US" sz="2800" dirty="0"/>
              <a:t>Adjourn</a:t>
            </a:r>
          </a:p>
          <a:p>
            <a:pPr marL="0" indent="0" algn="ctr" eaLnBrk="1" hangingPunct="1">
              <a:spcBef>
                <a:spcPts val="0"/>
              </a:spcBef>
              <a:buNone/>
              <a:defRPr/>
            </a:pPr>
            <a:r>
              <a:rPr lang="en-US" altLang="en-US" sz="2800" dirty="0"/>
              <a:t>Current agenda is document 11-25/1053r0</a:t>
            </a:r>
          </a:p>
          <a:p>
            <a:endParaRPr lang="en-US" sz="2800" dirty="0"/>
          </a:p>
        </p:txBody>
      </p:sp>
      <p:sp>
        <p:nvSpPr>
          <p:cNvPr id="7" name="Rectangle 1">
            <a:extLst>
              <a:ext uri="{FF2B5EF4-FFF2-40B4-BE49-F238E27FC236}">
                <a16:creationId xmlns:a16="http://schemas.microsoft.com/office/drawing/2014/main" id="{E4128B12-E80F-6438-DDB8-D94C2A61FE9F}"/>
              </a:ext>
            </a:extLst>
          </p:cNvPr>
          <p:cNvSpPr>
            <a:spLocks noChangeArrowheads="1"/>
          </p:cNvSpPr>
          <p:nvPr/>
        </p:nvSpPr>
        <p:spPr bwMode="auto">
          <a:xfrm>
            <a:off x="1574801" y="1314390"/>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29 July 2025, 0900-1100 &amp; 1930-2130 Central European Summer Time</a:t>
            </a:r>
          </a:p>
        </p:txBody>
      </p:sp>
      <p:sp>
        <p:nvSpPr>
          <p:cNvPr id="5" name="Footer Placeholder 4">
            <a:extLst>
              <a:ext uri="{FF2B5EF4-FFF2-40B4-BE49-F238E27FC236}">
                <a16:creationId xmlns:a16="http://schemas.microsoft.com/office/drawing/2014/main" id="{F350B7E7-71B7-4D38-A27F-66723DEE6C19}"/>
              </a:ext>
            </a:extLst>
          </p:cNvPr>
          <p:cNvSpPr>
            <a:spLocks noGrp="1"/>
          </p:cNvSpPr>
          <p:nvPr>
            <p:ph type="ftr" idx="14"/>
          </p:nvPr>
        </p:nvSpPr>
        <p:spPr/>
        <p:txBody>
          <a:bodyPr/>
          <a:lstStyle/>
          <a:p>
            <a:r>
              <a:rPr lang="en-GB"/>
              <a:t>Jim Lansford, Farafir SRL</a:t>
            </a:r>
            <a:endParaRPr lang="en-GB" dirty="0"/>
          </a:p>
        </p:txBody>
      </p:sp>
      <p:sp>
        <p:nvSpPr>
          <p:cNvPr id="6" name="Slide Number Placeholder 5">
            <a:extLst>
              <a:ext uri="{FF2B5EF4-FFF2-40B4-BE49-F238E27FC236}">
                <a16:creationId xmlns:a16="http://schemas.microsoft.com/office/drawing/2014/main" id="{405889D9-7793-4143-A0C3-C52D161D15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9" name="Date Placeholder 8">
            <a:extLst>
              <a:ext uri="{FF2B5EF4-FFF2-40B4-BE49-F238E27FC236}">
                <a16:creationId xmlns:a16="http://schemas.microsoft.com/office/drawing/2014/main" id="{70E2EE2E-C45F-4930-919A-613867F522B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45941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29 July 2025 @ 5 pm CET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a:t>
            </a:r>
            <a:r>
              <a:rPr lang="en-AU" altLang="en-US" dirty="0">
                <a:hlinkClick r:id="rId3"/>
              </a:rPr>
              <a:t>ec-25-0126r00</a:t>
            </a:r>
            <a:r>
              <a:rPr lang="en-AU" altLang="en-US" dirty="0"/>
              <a:t>)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lvl="1">
              <a:defRPr/>
            </a:pPr>
            <a:r>
              <a:rPr lang="en-AU" dirty="0"/>
              <a:t>But we will also review recent IPR issues and how that may affect IEEE 802.11-2024’s submission</a:t>
            </a:r>
          </a:p>
        </p:txBody>
      </p:sp>
      <p:sp>
        <p:nvSpPr>
          <p:cNvPr id="5" name="Footer Placeholder 4">
            <a:extLst>
              <a:ext uri="{FF2B5EF4-FFF2-40B4-BE49-F238E27FC236}">
                <a16:creationId xmlns:a16="http://schemas.microsoft.com/office/drawing/2014/main" id="{D7D35ABD-C89B-4B1A-ACE6-AD4267D28028}"/>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01C7FBB4-28C5-4BDE-9E9D-C547DEC4A7EF}"/>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sp>
        <p:nvSpPr>
          <p:cNvPr id="7" name="Date Placeholder 6">
            <a:extLst>
              <a:ext uri="{FF2B5EF4-FFF2-40B4-BE49-F238E27FC236}">
                <a16:creationId xmlns:a16="http://schemas.microsoft.com/office/drawing/2014/main" id="{367C61CC-0769-4919-B4C8-567299087306}"/>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35947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a:xfrm>
            <a:off x="899222" y="610393"/>
            <a:ext cx="10361084" cy="1065213"/>
          </a:xfrm>
        </p:spPr>
        <p:txBody>
          <a:bodyPr/>
          <a:lstStyle/>
          <a:p>
            <a:r>
              <a:rPr lang="en-AU" dirty="0"/>
              <a:t>A large number of IEEE 802 submissions are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94672" y="6047582"/>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784364" y="16002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60-day ballot</a:t>
            </a:r>
          </a:p>
          <a:p>
            <a:pPr lvl="2">
              <a:defRPr/>
            </a:pPr>
            <a:r>
              <a:rPr lang="en-AU" dirty="0"/>
              <a:t>IEEE 802-REVc</a:t>
            </a:r>
          </a:p>
          <a:p>
            <a:pPr lvl="1">
              <a:spcBef>
                <a:spcPts val="800"/>
              </a:spcBef>
              <a:defRPr/>
            </a:pPr>
            <a:r>
              <a:rPr lang="en-AU" sz="1600" kern="0" dirty="0"/>
              <a:t>Passed 60-day ballot</a:t>
            </a:r>
            <a:br>
              <a:rPr lang="en-AU" sz="1600" kern="0" dirty="0"/>
            </a:br>
            <a:r>
              <a:rPr lang="en-AU" sz="1600" dirty="0"/>
              <a:t>(resolutions req)</a:t>
            </a:r>
            <a:endParaRPr lang="en-AU" sz="1600" kern="0" dirty="0"/>
          </a:p>
          <a:p>
            <a:pPr lvl="2">
              <a:spcBef>
                <a:spcPts val="200"/>
              </a:spcBef>
              <a:defRPr/>
            </a:pPr>
            <a:r>
              <a:rPr lang="en-AU" kern="0" dirty="0">
                <a:solidFill>
                  <a:srgbClr val="FF0000"/>
                </a:solidFill>
              </a:rPr>
              <a:t>IEEE 802.11ax</a:t>
            </a:r>
          </a:p>
          <a:p>
            <a:pPr lvl="1">
              <a:spcBef>
                <a:spcPts val="800"/>
              </a:spcBef>
              <a:defRPr/>
            </a:pPr>
            <a:r>
              <a:rPr lang="en-AU" sz="1600" kern="0" dirty="0"/>
              <a:t>Failed 60-day ballot</a:t>
            </a:r>
          </a:p>
          <a:p>
            <a:pPr lvl="2">
              <a:spcBef>
                <a:spcPts val="200"/>
              </a:spcBef>
              <a:defRPr/>
            </a:pPr>
            <a:r>
              <a:rPr lang="en-AU" kern="0" dirty="0">
                <a:solidFill>
                  <a:srgbClr val="FF0000"/>
                </a:solidFill>
              </a:rPr>
              <a:t>IEEE 802.11ay</a:t>
            </a:r>
          </a:p>
          <a:p>
            <a:pPr lvl="1">
              <a:spcBef>
                <a:spcPts val="480"/>
              </a:spcBef>
              <a:defRPr/>
            </a:pPr>
            <a:r>
              <a:rPr lang="en-AU" sz="1600" kern="0" dirty="0"/>
              <a:t>Cancelled 60-day ballot</a:t>
            </a:r>
          </a:p>
          <a:p>
            <a:pPr lvl="2">
              <a:spcBef>
                <a:spcPts val="480"/>
              </a:spcBef>
              <a:defRPr/>
            </a:pPr>
            <a:r>
              <a:rPr lang="en-AU" kern="0" dirty="0">
                <a:solidFill>
                  <a:srgbClr val="FF0000"/>
                </a:solidFill>
              </a:rPr>
              <a:t>IEEE 802.15.13</a:t>
            </a:r>
          </a:p>
          <a:p>
            <a:pPr lvl="2">
              <a:spcBef>
                <a:spcPts val="480"/>
              </a:spcBef>
              <a:defRPr/>
            </a:pPr>
            <a:r>
              <a:rPr lang="en-AU" kern="0" dirty="0">
                <a:solidFill>
                  <a:srgbClr val="FF0000"/>
                </a:solidFill>
              </a:rPr>
              <a:t>IEEE 802.19.1</a:t>
            </a:r>
          </a:p>
          <a:p>
            <a:pPr lvl="1">
              <a:spcBef>
                <a:spcPts val="480"/>
              </a:spcBef>
              <a:defRPr/>
            </a:pPr>
            <a:r>
              <a:rPr lang="en-AU" sz="1600" kern="0" dirty="0"/>
              <a:t>Waiting for FDIS</a:t>
            </a:r>
          </a:p>
          <a:p>
            <a:pPr lvl="2">
              <a:spcBef>
                <a:spcPts val="200"/>
              </a:spcBef>
              <a:defRPr/>
            </a:pPr>
            <a:r>
              <a:rPr lang="en-AU" kern="0" dirty="0"/>
              <a:t>IEEE 802.1Qdx</a:t>
            </a:r>
          </a:p>
          <a:p>
            <a:pPr lvl="2">
              <a:spcBef>
                <a:spcPts val="200"/>
              </a:spcBef>
              <a:defRPr/>
            </a:pPr>
            <a:r>
              <a:rPr lang="en-AU" kern="0" dirty="0"/>
              <a:t>IEEE 802.1ASdm</a:t>
            </a:r>
          </a:p>
          <a:p>
            <a:pPr lvl="2">
              <a:spcBef>
                <a:spcPts val="200"/>
              </a:spcBef>
              <a:defRPr/>
            </a:pPr>
            <a:r>
              <a:rPr lang="en-AU" kern="0" dirty="0"/>
              <a:t>IEEE 802.1ASdn</a:t>
            </a:r>
          </a:p>
          <a:p>
            <a:pPr lvl="2">
              <a:spcBef>
                <a:spcPts val="200"/>
              </a:spcBef>
              <a:defRPr/>
            </a:pPr>
            <a:r>
              <a:rPr lang="en-AU" dirty="0"/>
              <a:t>IEEE 802.3-2022</a:t>
            </a:r>
          </a:p>
          <a:p>
            <a:pPr lvl="2">
              <a:spcBef>
                <a:spcPts val="200"/>
              </a:spcBef>
              <a:defRPr/>
            </a:pPr>
            <a:r>
              <a:rPr lang="en-AU" dirty="0"/>
              <a:t>IEEE 802.15.3-2023</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58928" y="16002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FDIS</a:t>
            </a:r>
          </a:p>
          <a:p>
            <a:pPr lvl="2">
              <a:defRPr/>
            </a:pPr>
            <a:r>
              <a:rPr lang="en-AU" kern="0" dirty="0"/>
              <a:t>IEEE 802.1DC</a:t>
            </a:r>
          </a:p>
          <a:p>
            <a:pPr lvl="2">
              <a:defRPr/>
            </a:pPr>
            <a:r>
              <a:rPr lang="en-AU" kern="0" dirty="0"/>
              <a:t>IEEE 802.1Qdj</a:t>
            </a:r>
          </a:p>
          <a:p>
            <a:pPr lvl="2">
              <a:defRPr/>
            </a:pPr>
            <a:r>
              <a:rPr lang="en-AU" kern="0" dirty="0"/>
              <a:t>IEEE 802.15.7-2018</a:t>
            </a:r>
          </a:p>
          <a:p>
            <a:pPr lvl="1">
              <a:defRPr/>
            </a:pPr>
            <a:r>
              <a:rPr lang="en-AU" sz="1600" kern="0" dirty="0"/>
              <a:t>Passed FDIS ballot</a:t>
            </a:r>
            <a:br>
              <a:rPr lang="en-AU" sz="1600" kern="0" dirty="0"/>
            </a:br>
            <a:r>
              <a:rPr lang="en-AU" sz="1600" dirty="0"/>
              <a:t>(resolutions req)</a:t>
            </a:r>
          </a:p>
          <a:p>
            <a:pPr lvl="1">
              <a:defRPr/>
            </a:pPr>
            <a:r>
              <a:rPr lang="en-AU" sz="1600" kern="0" dirty="0"/>
              <a:t>Waiting for publication</a:t>
            </a:r>
          </a:p>
          <a:p>
            <a:pPr lvl="2">
              <a:defRPr/>
            </a:pPr>
            <a:r>
              <a:rPr lang="en-AU" kern="0" dirty="0"/>
              <a:t>IEEE 802.1ASdr</a:t>
            </a:r>
          </a:p>
          <a:p>
            <a:pPr lvl="2">
              <a:defRPr/>
            </a:pPr>
            <a:r>
              <a:rPr lang="en-AU" kern="0" dirty="0"/>
              <a:t>IEEE </a:t>
            </a:r>
            <a:r>
              <a:rPr lang="en-AU" dirty="0">
                <a:cs typeface="Arial" panose="020B0604020202020204" pitchFamily="34" charset="0"/>
              </a:rPr>
              <a:t>.1CS-2020/Cor1</a:t>
            </a:r>
          </a:p>
          <a:p>
            <a:pPr lvl="2">
              <a:defRPr/>
            </a:pPr>
            <a:r>
              <a:rPr lang="en-AU" kern="0" dirty="0"/>
              <a:t>IEEE 802.15.4-2020</a:t>
            </a:r>
            <a:endParaRPr lang="en-AU" dirty="0">
              <a:cs typeface="Arial" panose="020B0604020202020204" pitchFamily="34" charset="0"/>
            </a:endParaRPr>
          </a:p>
          <a:p>
            <a:pPr lvl="2">
              <a:defRPr/>
            </a:pPr>
            <a:r>
              <a:rPr lang="en-AU" kern="0" dirty="0"/>
              <a:t>IEEE 802.1Qcz</a:t>
            </a:r>
          </a:p>
          <a:p>
            <a:pPr lvl="2">
              <a:defRPr/>
            </a:pPr>
            <a:r>
              <a:rPr lang="en-AU" kern="0" dirty="0"/>
              <a:t>IEEE 802.1AEdk</a:t>
            </a:r>
            <a:endParaRPr lang="en-AU" dirty="0">
              <a:cs typeface="Arial" panose="020B0604020202020204" pitchFamily="34" charset="0"/>
            </a:endParaRPr>
          </a:p>
          <a:p>
            <a:pPr lvl="2">
              <a:defRPr/>
            </a:pPr>
            <a:r>
              <a:rPr lang="en-AU" dirty="0"/>
              <a:t>IEEE 802.15.9</a:t>
            </a:r>
          </a:p>
          <a:p>
            <a:pPr lvl="2">
              <a:defRPr/>
            </a:pPr>
            <a:r>
              <a:rPr lang="en-AU" kern="0" dirty="0"/>
              <a:t>IEEE 802.1Qcj</a:t>
            </a:r>
          </a:p>
          <a:p>
            <a:pPr lvl="1">
              <a:defRPr/>
            </a:pPr>
            <a:r>
              <a:rPr lang="en-AU" sz="1600" kern="0" dirty="0"/>
              <a:t>Published</a:t>
            </a:r>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193564" y="16002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Waiting for 60-day ballot</a:t>
            </a:r>
          </a:p>
          <a:p>
            <a:pPr lvl="2">
              <a:spcBef>
                <a:spcPts val="200"/>
              </a:spcBef>
              <a:defRPr/>
            </a:pPr>
            <a:r>
              <a:rPr lang="en-AU" dirty="0">
                <a:solidFill>
                  <a:srgbClr val="FF0000"/>
                </a:solidFill>
              </a:rPr>
              <a:t>IEEE 802.11ba</a:t>
            </a:r>
          </a:p>
          <a:p>
            <a:pPr lvl="2">
              <a:spcBef>
                <a:spcPts val="200"/>
              </a:spcBef>
              <a:defRPr/>
            </a:pPr>
            <a:r>
              <a:rPr lang="en-AU" dirty="0"/>
              <a:t>IEEE 802.11-2024</a:t>
            </a:r>
          </a:p>
        </p:txBody>
      </p:sp>
      <p:sp>
        <p:nvSpPr>
          <p:cNvPr id="2" name="Footer Placeholder 1">
            <a:extLst>
              <a:ext uri="{FF2B5EF4-FFF2-40B4-BE49-F238E27FC236}">
                <a16:creationId xmlns:a16="http://schemas.microsoft.com/office/drawing/2014/main" id="{51B495BB-86EC-49AF-80A5-4C5C057EED22}"/>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1511E441-0688-4CFD-8124-DBA22FBB319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C8304489-91FE-4366-9078-A7BBE1BD203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60834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a:t>IEEE 802 has sent 111 standards through the PSDO adoption process, with 29 in-process</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5616958"/>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58</a:t>
                      </a:r>
                    </a:p>
                  </a:txBody>
                  <a:tcPr/>
                </a:tc>
                <a:tc>
                  <a:txBody>
                    <a:bodyPr/>
                    <a:lstStyle/>
                    <a:p>
                      <a:pPr algn="ctr"/>
                      <a:r>
                        <a:rPr lang="en-US" dirty="0"/>
                        <a:t>8</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5</a:t>
                      </a:r>
                    </a:p>
                  </a:txBody>
                  <a:tcPr/>
                </a:tc>
                <a:tc>
                  <a:txBody>
                    <a:bodyPr/>
                    <a:lstStyle/>
                    <a:p>
                      <a:pPr algn="ctr"/>
                      <a:r>
                        <a:rPr lang="en-AU" dirty="0"/>
                        <a:t>6</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1</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111</a:t>
                      </a:r>
                    </a:p>
                  </a:txBody>
                  <a:tcPr>
                    <a:lnT w="12700" cap="flat" cmpd="sng" algn="ctr">
                      <a:solidFill>
                        <a:schemeClr val="tx1"/>
                      </a:solidFill>
                      <a:prstDash val="solid"/>
                      <a:round/>
                      <a:headEnd type="none" w="med" len="med"/>
                      <a:tailEnd type="none" w="med" len="med"/>
                    </a:lnT>
                  </a:tcPr>
                </a:tc>
                <a:tc>
                  <a:txBody>
                    <a:bodyPr/>
                    <a:lstStyle/>
                    <a:p>
                      <a:pPr algn="ctr"/>
                      <a:r>
                        <a:rPr lang="en-US" b="1" dirty="0"/>
                        <a:t>29</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4E7B46F3-4134-404A-9BB0-CE667FDE84B0}"/>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09C6F3EE-3F9E-4A5E-B5A9-B1536DAC937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8" name="Date Placeholder 7">
            <a:extLst>
              <a:ext uri="{FF2B5EF4-FFF2-40B4-BE49-F238E27FC236}">
                <a16:creationId xmlns:a16="http://schemas.microsoft.com/office/drawing/2014/main" id="{10416E4A-833D-4FA4-9C04-AB7F23540DC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87380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IEEE 802.11bh-2024 was published in June</a:t>
            </a:r>
          </a:p>
          <a:p>
            <a:pPr lvl="1">
              <a:buFont typeface="Arial" panose="020B0604020202020204" pitchFamily="34" charset="0"/>
              <a:buChar char="•"/>
              <a:defRPr/>
            </a:pPr>
            <a:r>
              <a:rPr lang="en-US" altLang="en-US" sz="1600" dirty="0">
                <a:ea typeface="ＭＳ Ｐゴシック" panose="020B0600070205080204" pitchFamily="34" charset="-128"/>
              </a:rPr>
              <a:t>IEEE 802.11be-2024 was published last week</a:t>
            </a:r>
          </a:p>
          <a:p>
            <a:pPr lvl="1">
              <a:buFont typeface="Arial" panose="020B0604020202020204" pitchFamily="34" charset="0"/>
              <a:buChar char="•"/>
              <a:defRPr/>
            </a:pPr>
            <a:r>
              <a:rPr lang="en-US" altLang="en-US" sz="1600" dirty="0" err="1">
                <a:ea typeface="ＭＳ Ｐゴシック" panose="020B0600070205080204" pitchFamily="34" charset="-128"/>
              </a:rPr>
              <a:t>TGmf</a:t>
            </a:r>
            <a:r>
              <a:rPr lang="en-US" altLang="en-US" sz="1600" dirty="0">
                <a:ea typeface="ＭＳ Ｐゴシック" panose="020B0600070205080204" pitchFamily="34" charset="-128"/>
              </a:rPr>
              <a:t> editors are working on creating D1.0 - WG LB will start after this plenary meeting</a:t>
            </a: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Discuss contributions on the published amendments</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July 28, PM2</a:t>
            </a:r>
          </a:p>
        </p:txBody>
      </p:sp>
      <p:sp>
        <p:nvSpPr>
          <p:cNvPr id="2" name="Footer Placeholder 1">
            <a:extLst>
              <a:ext uri="{FF2B5EF4-FFF2-40B4-BE49-F238E27FC236}">
                <a16:creationId xmlns:a16="http://schemas.microsoft.com/office/drawing/2014/main" id="{ABEBA004-3A2A-4B60-BD5F-51CDD1E7983E}"/>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581389D7-4C58-4771-AFB7-9D8DA61E4C5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17D43EFF-0CA1-436A-AC9A-B4252EE9B91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222623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r>
              <a:rPr lang="en-US" dirty="0"/>
              <a:t> </a:t>
            </a:r>
            <a:r>
              <a:rPr dirty="0"/>
              <a:t>–</a:t>
            </a:r>
            <a:r>
              <a:rPr lang="en-US" dirty="0"/>
              <a:t> July 2025</a:t>
            </a:r>
            <a:endParaRPr dirty="0"/>
          </a:p>
        </p:txBody>
      </p:sp>
      <p:sp>
        <p:nvSpPr>
          <p:cNvPr id="82" name="Content Placeholder 2"/>
          <p:cNvSpPr txBox="1">
            <a:spLocks noGrp="1"/>
          </p:cNvSpPr>
          <p:nvPr>
            <p:ph type="body" idx="4294967295"/>
          </p:nvPr>
        </p:nvSpPr>
        <p:spPr>
          <a:xfrm>
            <a:off x="1103843" y="1397876"/>
            <a:ext cx="10210800" cy="5077538"/>
          </a:xfrm>
          <a:prstGeom prst="rect">
            <a:avLst/>
          </a:prstGeom>
        </p:spPr>
        <p:txBody>
          <a:bodyPr lIns="45719" tIns="45719" rIns="45719" bIns="45719">
            <a:normAutofit fontScale="85000" lnSpcReduction="20000"/>
          </a:bodyPr>
          <a:lstStyle/>
          <a:p>
            <a:pPr>
              <a:lnSpc>
                <a:spcPct val="120000"/>
              </a:lnSpc>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had 5 teleconferences to working through our comments as well as an ad hoc session covering an additional 16 hours of discussion.</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Current status is: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7 meetings planned in the July Plenary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AM1 ad hoc,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PM1,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PM1</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Our goal this week is to resolve the remaining comments and motion creation of a Draft 2.0.</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5/1065r0.</a:t>
            </a: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extLst>
              <p:ext uri="{D42A27DB-BD31-4B8C-83A1-F6EECF244321}">
                <p14:modId xmlns:p14="http://schemas.microsoft.com/office/powerpoint/2010/main" val="3712276165"/>
              </p:ext>
            </p:extLst>
          </p:nvPr>
        </p:nvGraphicFramePr>
        <p:xfrm>
          <a:off x="3627783" y="2517119"/>
          <a:ext cx="7473768" cy="845156"/>
        </p:xfrm>
        <a:graphic>
          <a:graphicData uri="http://schemas.openxmlformats.org/drawingml/2006/table">
            <a:tbl>
              <a:tblPr>
                <a:tableStyleId>{5940675A-B579-460E-94D1-54222C63F5DA}</a:tableStyleId>
              </a:tblPr>
              <a:tblGrid>
                <a:gridCol w="1724716">
                  <a:extLst>
                    <a:ext uri="{9D8B030D-6E8A-4147-A177-3AD203B41FA5}">
                      <a16:colId xmlns:a16="http://schemas.microsoft.com/office/drawing/2014/main" val="575471882"/>
                    </a:ext>
                  </a:extLst>
                </a:gridCol>
                <a:gridCol w="1724716">
                  <a:extLst>
                    <a:ext uri="{9D8B030D-6E8A-4147-A177-3AD203B41FA5}">
                      <a16:colId xmlns:a16="http://schemas.microsoft.com/office/drawing/2014/main" val="2537092023"/>
                    </a:ext>
                  </a:extLst>
                </a:gridCol>
                <a:gridCol w="1724716">
                  <a:extLst>
                    <a:ext uri="{9D8B030D-6E8A-4147-A177-3AD203B41FA5}">
                      <a16:colId xmlns:a16="http://schemas.microsoft.com/office/drawing/2014/main" val="3607983971"/>
                    </a:ext>
                  </a:extLst>
                </a:gridCol>
                <a:gridCol w="2299620">
                  <a:extLst>
                    <a:ext uri="{9D8B030D-6E8A-4147-A177-3AD203B41FA5}">
                      <a16:colId xmlns:a16="http://schemas.microsoft.com/office/drawing/2014/main" val="761489351"/>
                    </a:ext>
                  </a:extLst>
                </a:gridCol>
              </a:tblGrid>
              <a:tr h="540356">
                <a:tc>
                  <a:txBody>
                    <a:bodyPr/>
                    <a:lstStyle/>
                    <a:p>
                      <a:pPr algn="ctr" fontAlgn="ctr"/>
                      <a:r>
                        <a:rPr lang="en-GB" sz="1600" b="0" i="0" u="none" strike="noStrike" cap="none" spc="0" baseline="0" dirty="0">
                          <a:solidFill>
                            <a:schemeClr val="tx1"/>
                          </a:solidFill>
                          <a:effectLst/>
                          <a:uFillTx/>
                          <a:latin typeface="+mn-lt"/>
                          <a:ea typeface="+mn-ea"/>
                          <a:cs typeface="+mn-cs"/>
                          <a:sym typeface="Times New Roman"/>
                        </a:rPr>
                        <a:t>W</a:t>
                      </a:r>
                      <a:r>
                        <a:rPr lang="en-US" sz="1600" b="0" i="0" u="none" strike="noStrike" cap="none" spc="0" baseline="0" dirty="0" err="1">
                          <a:solidFill>
                            <a:schemeClr val="tx1"/>
                          </a:solidFill>
                          <a:effectLst/>
                          <a:uFillTx/>
                          <a:latin typeface="+mn-lt"/>
                          <a:ea typeface="+mn-ea"/>
                          <a:cs typeface="+mn-cs"/>
                          <a:sym typeface="Times New Roman"/>
                        </a:rPr>
                        <a:t>ithdrawn</a:t>
                      </a:r>
                      <a:endParaRPr lang="en-US" sz="1600" b="0" i="0" u="none" strike="noStrike" cap="none" spc="0" baseline="0" dirty="0">
                        <a:solidFill>
                          <a:schemeClr val="tx1"/>
                        </a:solidFill>
                        <a:effectLst/>
                        <a:uFillTx/>
                        <a:latin typeface="+mn-lt"/>
                        <a:ea typeface="+mn-ea"/>
                        <a:cs typeface="+mn-cs"/>
                        <a:sym typeface="Times New Roman"/>
                      </a:endParaRPr>
                    </a:p>
                  </a:txBody>
                  <a:tcPr marL="9525" marR="9525" marT="9525" marB="0" anchor="ctr"/>
                </a:tc>
                <a:tc>
                  <a:txBody>
                    <a:bodyPr/>
                    <a:lstStyle/>
                    <a:p>
                      <a:pPr algn="ctr" fontAlgn="ctr"/>
                      <a:r>
                        <a:rPr lang="en-US" sz="1600" u="none" strike="noStrike" dirty="0">
                          <a:effectLst/>
                        </a:rPr>
                        <a:t>Assigned</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600" u="none" strike="noStrike" dirty="0">
                          <a:effectLst/>
                        </a:rPr>
                        <a:t>Ready for Motion</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600" u="none" strike="noStrike" dirty="0">
                          <a:effectLst/>
                        </a:rPr>
                        <a:t>Resolution Approved</a:t>
                      </a:r>
                      <a:endParaRPr lang="en-US"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4320308"/>
                  </a:ext>
                </a:extLst>
              </a:tr>
              <a:tr h="304800">
                <a:tc>
                  <a:txBody>
                    <a:bodyPr/>
                    <a:lstStyle/>
                    <a:p>
                      <a:pPr algn="ctr" fontAlgn="b"/>
                      <a:r>
                        <a:rPr lang="en-GB" sz="1600" b="0" i="0" u="none" strike="noStrike" dirty="0">
                          <a:solidFill>
                            <a:srgbClr val="000000"/>
                          </a:solidFill>
                          <a:effectLst/>
                          <a:latin typeface="Calibri" panose="020F0502020204030204" pitchFamily="34" charset="0"/>
                        </a:rPr>
                        <a:t>3</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600" b="0" i="0" u="none" strike="noStrike" dirty="0">
                          <a:solidFill>
                            <a:srgbClr val="000000"/>
                          </a:solidFill>
                          <a:effectLst/>
                          <a:latin typeface="Calibri" panose="020F0502020204030204" pitchFamily="34" charset="0"/>
                        </a:rPr>
                        <a:t>2</a:t>
                      </a:r>
                      <a:r>
                        <a:rPr lang="en-US" sz="1600" b="0" i="0" u="none" strike="noStrike" dirty="0">
                          <a:solidFill>
                            <a:srgbClr val="000000"/>
                          </a:solidFill>
                          <a:effectLst/>
                          <a:latin typeface="Calibri" panose="020F0502020204030204" pitchFamily="34" charset="0"/>
                        </a:rPr>
                        <a:t>76</a:t>
                      </a:r>
                    </a:p>
                  </a:txBody>
                  <a:tcPr marL="9525" marR="9525" marT="9525" marB="0" anchor="b"/>
                </a:tc>
                <a:tc>
                  <a:txBody>
                    <a:bodyPr/>
                    <a:lstStyle/>
                    <a:p>
                      <a:pPr algn="ctr" fontAlgn="b"/>
                      <a:r>
                        <a:rPr lang="en-US" sz="1600" b="0" i="0" u="none" strike="noStrike">
                          <a:solidFill>
                            <a:srgbClr val="000000"/>
                          </a:solidFill>
                          <a:effectLst/>
                          <a:latin typeface="Calibri" panose="020F0502020204030204" pitchFamily="34" charset="0"/>
                        </a:rPr>
                        <a:t>322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471</a:t>
                      </a:r>
                    </a:p>
                  </a:txBody>
                  <a:tcPr marL="9525" marR="9525" marT="9525" marB="0" anchor="b"/>
                </a:tc>
                <a:extLst>
                  <a:ext uri="{0D108BD9-81ED-4DB2-BD59-A6C34878D82A}">
                    <a16:rowId xmlns:a16="http://schemas.microsoft.com/office/drawing/2014/main" val="3085474236"/>
                  </a:ext>
                </a:extLst>
              </a:tr>
            </a:tbl>
          </a:graphicData>
        </a:graphic>
      </p:graphicFrame>
      <p:sp>
        <p:nvSpPr>
          <p:cNvPr id="3" name="Footer Placeholder 2">
            <a:extLst>
              <a:ext uri="{FF2B5EF4-FFF2-40B4-BE49-F238E27FC236}">
                <a16:creationId xmlns:a16="http://schemas.microsoft.com/office/drawing/2014/main" id="{05A7E29F-1165-43D0-A861-3079CFEF4DBE}"/>
              </a:ext>
            </a:extLst>
          </p:cNvPr>
          <p:cNvSpPr>
            <a:spLocks noGrp="1"/>
          </p:cNvSpPr>
          <p:nvPr>
            <p:ph type="ftr" idx="11"/>
          </p:nvPr>
        </p:nvSpPr>
        <p:spPr/>
        <p:txBody>
          <a:bodyPr/>
          <a:lstStyle/>
          <a:p>
            <a:r>
              <a:rPr lang="en-GB"/>
              <a:t>Carol Ansley, Cox</a:t>
            </a:r>
          </a:p>
        </p:txBody>
      </p:sp>
      <p:sp>
        <p:nvSpPr>
          <p:cNvPr id="4" name="Slide Number Placeholder 3">
            <a:extLst>
              <a:ext uri="{FF2B5EF4-FFF2-40B4-BE49-F238E27FC236}">
                <a16:creationId xmlns:a16="http://schemas.microsoft.com/office/drawing/2014/main" id="{BA339BED-8AC5-480C-8DAD-4FB9B0777ABA}"/>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sp>
        <p:nvSpPr>
          <p:cNvPr id="5" name="Date Placeholder 4">
            <a:extLst>
              <a:ext uri="{FF2B5EF4-FFF2-40B4-BE49-F238E27FC236}">
                <a16:creationId xmlns:a16="http://schemas.microsoft.com/office/drawing/2014/main" id="{68D11799-8B20-4200-9302-FD598400BDA4}"/>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478912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600200"/>
            <a:ext cx="10361613" cy="4875214"/>
          </a:xfrm>
        </p:spPr>
        <p:txBody>
          <a:bodyPr/>
          <a:lstStyle/>
          <a:p>
            <a:pPr>
              <a:buFont typeface="Arial" panose="020B0604020202020204" pitchFamily="34" charset="0"/>
              <a:buChar char="•"/>
            </a:pPr>
            <a:r>
              <a:rPr lang="en-US" sz="2000" dirty="0"/>
              <a:t>Since the May interim</a:t>
            </a:r>
          </a:p>
          <a:p>
            <a:pPr marL="800100" lvl="1" indent="-342900">
              <a:buFont typeface="Arial" panose="020B0604020202020204" pitchFamily="34" charset="0"/>
              <a:buChar char="•"/>
            </a:pPr>
            <a:r>
              <a:rPr lang="en-US" sz="1800" dirty="0">
                <a:solidFill>
                  <a:schemeClr val="tx1"/>
                </a:solidFill>
              </a:rPr>
              <a:t>Held 13 telcos between May &amp; July 2025 (</a:t>
            </a:r>
            <a:r>
              <a:rPr lang="en-US" sz="1800" dirty="0">
                <a:solidFill>
                  <a:schemeClr val="tx1"/>
                </a:solidFill>
                <a:hlinkClick r:id="rId2"/>
              </a:rPr>
              <a:t>0986r20</a:t>
            </a:r>
            <a:r>
              <a:rPr lang="en-US" sz="1800" dirty="0">
                <a:solidFill>
                  <a:schemeClr val="tx1"/>
                </a:solidFill>
              </a:rPr>
              <a:t>) and a MAC/PHY ad-hoc in Helsinki (</a:t>
            </a:r>
            <a:r>
              <a:rPr lang="en-US" sz="1800" dirty="0">
                <a:solidFill>
                  <a:schemeClr val="tx1"/>
                </a:solidFill>
                <a:hlinkClick r:id="rId3"/>
              </a:rPr>
              <a:t>1048r8</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~65 </a:t>
            </a:r>
            <a:r>
              <a:rPr lang="en-US" sz="1600" dirty="0"/>
              <a:t>submissions and ~100 PDT/CRs that cover a variety of MAC and PHY topics</a:t>
            </a:r>
          </a:p>
          <a:p>
            <a:pPr marL="800100" lvl="1">
              <a:buFont typeface="Arial" panose="020B0604020202020204" pitchFamily="34" charset="0"/>
              <a:buChar char="•"/>
            </a:pPr>
            <a:r>
              <a:rPr lang="en-US" sz="1800" dirty="0">
                <a:solidFill>
                  <a:schemeClr val="tx1"/>
                </a:solidFill>
              </a:rPr>
              <a:t>Resolved ~700 CIDs from CC50 on TGbn D0.1 (</a:t>
            </a:r>
            <a:r>
              <a:rPr lang="en-US" sz="1800" dirty="0">
                <a:solidFill>
                  <a:schemeClr val="tx1"/>
                </a:solidFill>
                <a:hlinkClick r:id="rId4"/>
              </a:rPr>
              <a:t>11-25/0296</a:t>
            </a:r>
            <a:r>
              <a:rPr lang="en-US" sz="1800" dirty="0">
                <a:solidFill>
                  <a:schemeClr val="tx1"/>
                </a:solidFill>
              </a:rPr>
              <a:t>)</a:t>
            </a:r>
          </a:p>
          <a:p>
            <a:pPr marL="1200150" lvl="2">
              <a:buFont typeface="Arial" panose="020B0604020202020204" pitchFamily="34" charset="0"/>
              <a:buChar char="•"/>
            </a:pPr>
            <a:r>
              <a:rPr lang="en-US" dirty="0">
                <a:solidFill>
                  <a:schemeClr val="tx1"/>
                </a:solidFill>
              </a:rPr>
              <a:t>Either motioned or ready for motion</a:t>
            </a:r>
          </a:p>
          <a:p>
            <a:pPr>
              <a:buFont typeface="Arial" panose="020B0604020202020204" pitchFamily="34" charset="0"/>
              <a:buChar char="•"/>
            </a:pPr>
            <a:r>
              <a:rPr lang="en-US" sz="2000" dirty="0"/>
              <a:t>Targets for July plenary</a:t>
            </a:r>
          </a:p>
          <a:p>
            <a:pPr marL="800100" lvl="1" indent="-342900">
              <a:buFont typeface="Arial" panose="020B0604020202020204" pitchFamily="34" charset="0"/>
              <a:buChar char="•"/>
            </a:pPr>
            <a:r>
              <a:rPr lang="en-US" sz="1800" dirty="0"/>
              <a:t>Presentation of proposed draft texts (PDTs), comment resolution (CR), and technical submissions</a:t>
            </a:r>
          </a:p>
          <a:p>
            <a:pPr marL="1200150" lvl="2" indent="-285750">
              <a:buFont typeface="Arial" panose="020B0604020202020204" pitchFamily="34" charset="0"/>
              <a:buChar char="•"/>
            </a:pPr>
            <a:r>
              <a:rPr lang="en-US" sz="1600" dirty="0">
                <a:solidFill>
                  <a:schemeClr val="tx1"/>
                </a:solidFill>
              </a:rPr>
              <a:t>~200 pending submissions (of which ~80 PDTs/CRs) </a:t>
            </a:r>
          </a:p>
          <a:p>
            <a:pPr marL="800100" lvl="1">
              <a:buFont typeface="Arial" panose="020B0604020202020204" pitchFamily="34" charset="0"/>
              <a:buChar char="•"/>
            </a:pPr>
            <a:r>
              <a:rPr lang="en-US" sz="1800" dirty="0"/>
              <a:t>Conclude populating the TGbn SFD with approved concepts</a:t>
            </a:r>
          </a:p>
          <a:p>
            <a:pPr marL="1200150" lvl="2">
              <a:buFont typeface="Arial" panose="020B0604020202020204" pitchFamily="34" charset="0"/>
              <a:buChar char="•"/>
            </a:pPr>
            <a:r>
              <a:rPr lang="en-US" sz="1600" dirty="0"/>
              <a:t>Complete transition into incorporating technical concepts into the TGbn draft only</a:t>
            </a:r>
          </a:p>
          <a:p>
            <a:pPr marL="800100" lvl="1">
              <a:buFont typeface="Arial" panose="020B0604020202020204" pitchFamily="34" charset="0"/>
              <a:buChar char="•"/>
            </a:pPr>
            <a:r>
              <a:rPr lang="en-US" sz="1800" dirty="0"/>
              <a:t>Instruct the TGbn editor to generate TGbn D1.0.</a:t>
            </a:r>
          </a:p>
          <a:p>
            <a:pPr>
              <a:buFont typeface="Arial" panose="020B0604020202020204" pitchFamily="34" charset="0"/>
              <a:buChar char="•"/>
            </a:pPr>
            <a:r>
              <a:rPr lang="en-US" sz="2000" dirty="0"/>
              <a:t>Agenda is available in </a:t>
            </a:r>
            <a:r>
              <a:rPr lang="en-US" sz="2000" dirty="0">
                <a:solidFill>
                  <a:srgbClr val="CCCCFF"/>
                </a:solidFill>
                <a:hlinkClick r:id="rId5">
                  <a:extLst>
                    <a:ext uri="{A12FA001-AC4F-418D-AE19-62706E023703}">
                      <ahyp:hlinkClr xmlns:ahyp="http://schemas.microsoft.com/office/drawing/2018/hyperlinkcolor" val="tx"/>
                    </a:ext>
                  </a:extLst>
                </a:hlinkClick>
              </a:rPr>
              <a:t>11-25/1064r1</a:t>
            </a:r>
            <a:endParaRPr lang="en-US" sz="2000" dirty="0">
              <a:solidFill>
                <a:srgbClr val="FF0000"/>
              </a:solidFill>
            </a:endParaRPr>
          </a:p>
        </p:txBody>
      </p:sp>
      <p:sp>
        <p:nvSpPr>
          <p:cNvPr id="2" name="Footer Placeholder 1">
            <a:extLst>
              <a:ext uri="{FF2B5EF4-FFF2-40B4-BE49-F238E27FC236}">
                <a16:creationId xmlns:a16="http://schemas.microsoft.com/office/drawing/2014/main" id="{E8629A68-29E7-49ED-9107-6B6226DBBD24}"/>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23CB041D-943E-48CA-AD5B-5BB0C725383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9" name="Date Placeholder 8">
            <a:extLst>
              <a:ext uri="{FF2B5EF4-FFF2-40B4-BE49-F238E27FC236}">
                <a16:creationId xmlns:a16="http://schemas.microsoft.com/office/drawing/2014/main" id="{E054810A-7683-4EDF-AE34-CEDE4E2E617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57637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a:solidFill>
                  <a:schemeClr val="tx1"/>
                </a:solidFill>
              </a:rPr>
              <a:t>TGbn July </a:t>
            </a:r>
            <a:r>
              <a:rPr lang="en-US" dirty="0">
                <a:solidFill>
                  <a:schemeClr val="tx1"/>
                </a:solidFill>
              </a:rPr>
              <a:t>F2F Schedule</a:t>
            </a:r>
          </a:p>
        </p:txBody>
      </p:sp>
      <p:graphicFrame>
        <p:nvGraphicFramePr>
          <p:cNvPr id="7" name="Table 6">
            <a:extLst>
              <a:ext uri="{FF2B5EF4-FFF2-40B4-BE49-F238E27FC236}">
                <a16:creationId xmlns:a16="http://schemas.microsoft.com/office/drawing/2014/main" id="{5BCCB71D-34B0-53FE-49C0-7B90D97ACE91}"/>
              </a:ext>
            </a:extLst>
          </p:cNvPr>
          <p:cNvGraphicFramePr>
            <a:graphicFrameLocks noGrp="1"/>
          </p:cNvGraphicFramePr>
          <p:nvPr>
            <p:extLst>
              <p:ext uri="{D42A27DB-BD31-4B8C-83A1-F6EECF244321}">
                <p14:modId xmlns:p14="http://schemas.microsoft.com/office/powerpoint/2010/main" val="1222904990"/>
              </p:ext>
            </p:extLst>
          </p:nvPr>
        </p:nvGraphicFramePr>
        <p:xfrm>
          <a:off x="2586473" y="2133600"/>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TGbn</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4973D2C0-E343-4B7F-A928-CB9F8084F84B}"/>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8F79A321-835C-4022-B644-EE401691035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9" name="Date Placeholder 8">
            <a:extLst>
              <a:ext uri="{FF2B5EF4-FFF2-40B4-BE49-F238E27FC236}">
                <a16:creationId xmlns:a16="http://schemas.microsoft.com/office/drawing/2014/main" id="{2F06DFC1-69BE-44C0-A647-879D44AE354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463562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Jul 2025 IEEE 802 Plenary</a:t>
            </a:r>
            <a:endParaRPr lang="zh-CN" altLang="en-US" dirty="0"/>
          </a:p>
        </p:txBody>
      </p:sp>
      <p:sp>
        <p:nvSpPr>
          <p:cNvPr id="3" name="内容占位符 2"/>
          <p:cNvSpPr>
            <a:spLocks noGrp="1"/>
          </p:cNvSpPr>
          <p:nvPr>
            <p:ph idx="1"/>
          </p:nvPr>
        </p:nvSpPr>
        <p:spPr>
          <a:xfrm>
            <a:off x="716915" y="1676400"/>
            <a:ext cx="10725150" cy="4751705"/>
          </a:xfrm>
        </p:spPr>
        <p:txBody>
          <a:bodyPr>
            <a:noAutofit/>
          </a:bodyPr>
          <a:lstStyle/>
          <a:p>
            <a:pPr marL="285750" indent="-285750">
              <a:buFont typeface="Arial" panose="020B0604020202020204" pitchFamily="34" charset="0"/>
              <a:buChar char="•"/>
            </a:pPr>
            <a:r>
              <a:rPr lang="en-US" altLang="en-GB" sz="1600" dirty="0"/>
              <a:t>3 </a:t>
            </a:r>
            <a:r>
              <a:rPr lang="en-US" altLang="en-GB" sz="1600" dirty="0" err="1"/>
              <a:t>TGbp</a:t>
            </a:r>
            <a:r>
              <a:rPr lang="en-US" altLang="en-GB" sz="1600" dirty="0"/>
              <a:t> teleconferences were held since May interim session for reviewing the updated SFD and spec skeleton and tech contribution discussion, with agenda included in </a:t>
            </a:r>
            <a:r>
              <a:rPr lang="en-US" altLang="en-GB" sz="1600" dirty="0">
                <a:hlinkClick r:id="rId3"/>
              </a:rPr>
              <a:t>11-25/989r4</a:t>
            </a:r>
            <a:r>
              <a:rPr lang="en-US" altLang="en-GB" sz="1600" dirty="0"/>
              <a:t> and meeting minutes included in </a:t>
            </a:r>
            <a:r>
              <a:rPr lang="en-US" altLang="en-GB" sz="1600" dirty="0">
                <a:hlinkClick r:id="rId4"/>
              </a:rPr>
              <a:t>11-25/0991r3</a:t>
            </a:r>
            <a:r>
              <a:rPr lang="en-US" altLang="en-GB" sz="1600" dirty="0"/>
              <a:t> </a:t>
            </a:r>
          </a:p>
          <a:p>
            <a:pPr marL="285750" indent="-285750">
              <a:buFont typeface="Arial" panose="020B0604020202020204" pitchFamily="34" charset="0"/>
              <a:buChar char="•"/>
            </a:pPr>
            <a:r>
              <a:rPr lang="en-US" altLang="en-GB" sz="1600" dirty="0"/>
              <a:t>The </a:t>
            </a:r>
            <a:r>
              <a:rPr lang="en-US" altLang="en-GB" sz="1600" dirty="0" err="1"/>
              <a:t>TGbp</a:t>
            </a:r>
            <a:r>
              <a:rPr lang="en-US" altLang="en-GB" sz="1600" dirty="0"/>
              <a:t> chair called for volunteers for PDT development based on agreed spec skeleton. </a:t>
            </a:r>
          </a:p>
          <a:p>
            <a:pPr marL="285750" indent="-285750">
              <a:buFont typeface="Arial" panose="020B0604020202020204" pitchFamily="34" charset="0"/>
              <a:buChar char="•"/>
            </a:pPr>
            <a:r>
              <a:rPr lang="en-US" altLang="en-GB" sz="1600" dirty="0"/>
              <a:t>8 TGbp meetings are planned during the IEEE 802 Jul plenary session, with a full meeting agenda included in the latest revision of 11-25/0990. </a:t>
            </a:r>
          </a:p>
          <a:p>
            <a:pPr marL="685800" lvl="1">
              <a:buFont typeface="Arial" panose="020B0604020202020204" pitchFamily="34" charset="0"/>
              <a:buChar char="•"/>
            </a:pPr>
            <a:r>
              <a:rPr lang="en-US" altLang="en-GB" sz="1200" dirty="0">
                <a:cs typeface="+mn-ea"/>
                <a:sym typeface="+mn-ea"/>
              </a:rPr>
              <a:t>Notes, all TGbp meetings will be in room </a:t>
            </a:r>
            <a:r>
              <a:rPr lang="en-US" altLang="en-GB" sz="1200" dirty="0" err="1">
                <a:cs typeface="+mn-ea"/>
                <a:sym typeface="+mn-ea"/>
              </a:rPr>
              <a:t>Comendador</a:t>
            </a:r>
            <a:r>
              <a:rPr lang="en-US" altLang="en-GB" sz="1200" dirty="0">
                <a:cs typeface="+mn-ea"/>
                <a:sym typeface="+mn-ea"/>
              </a:rPr>
              <a:t>.</a:t>
            </a: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marL="0" indent="0"/>
            <a:r>
              <a:rPr lang="en-US" altLang="en-GB" sz="1600" dirty="0"/>
              <a:t>Goal for TGbp meetings in this week: </a:t>
            </a:r>
          </a:p>
          <a:p>
            <a:pPr marL="742950" lvl="1" indent="-285750">
              <a:buFont typeface="Arial" panose="020B0604020202020204" pitchFamily="34" charset="0"/>
              <a:buChar char="•"/>
            </a:pPr>
            <a:r>
              <a:rPr lang="en-US" altLang="en-GB" sz="1400" dirty="0"/>
              <a:t>open technical discussion and improve SFD documents based on consensus</a:t>
            </a:r>
          </a:p>
        </p:txBody>
      </p:sp>
      <p:graphicFrame>
        <p:nvGraphicFramePr>
          <p:cNvPr id="9" name="表格 8"/>
          <p:cNvGraphicFramePr/>
          <p:nvPr>
            <p:custDataLst>
              <p:tags r:id="rId1"/>
            </p:custDataLst>
            <p:extLst>
              <p:ext uri="{D42A27DB-BD31-4B8C-83A1-F6EECF244321}">
                <p14:modId xmlns:p14="http://schemas.microsoft.com/office/powerpoint/2010/main" val="3026065694"/>
              </p:ext>
            </p:extLst>
          </p:nvPr>
        </p:nvGraphicFramePr>
        <p:xfrm>
          <a:off x="1981200" y="3429000"/>
          <a:ext cx="7999095" cy="2377440"/>
        </p:xfrm>
        <a:graphic>
          <a:graphicData uri="http://schemas.openxmlformats.org/drawingml/2006/table">
            <a:tbl>
              <a:tblPr firstRow="1" bandRow="1">
                <a:tableStyleId>{00A15C55-8517-42AA-B614-E9B94910E393}</a:tableStyleId>
              </a:tblPr>
              <a:tblGrid>
                <a:gridCol w="1530304">
                  <a:extLst>
                    <a:ext uri="{9D8B030D-6E8A-4147-A177-3AD203B41FA5}">
                      <a16:colId xmlns:a16="http://schemas.microsoft.com/office/drawing/2014/main" val="20000"/>
                    </a:ext>
                  </a:extLst>
                </a:gridCol>
                <a:gridCol w="1628523">
                  <a:extLst>
                    <a:ext uri="{9D8B030D-6E8A-4147-A177-3AD203B41FA5}">
                      <a16:colId xmlns:a16="http://schemas.microsoft.com/office/drawing/2014/main" val="20001"/>
                    </a:ext>
                  </a:extLst>
                </a:gridCol>
                <a:gridCol w="1049990">
                  <a:extLst>
                    <a:ext uri="{9D8B030D-6E8A-4147-A177-3AD203B41FA5}">
                      <a16:colId xmlns:a16="http://schemas.microsoft.com/office/drawing/2014/main" val="20002"/>
                    </a:ext>
                  </a:extLst>
                </a:gridCol>
                <a:gridCol w="1230373">
                  <a:extLst>
                    <a:ext uri="{9D8B030D-6E8A-4147-A177-3AD203B41FA5}">
                      <a16:colId xmlns:a16="http://schemas.microsoft.com/office/drawing/2014/main" val="20003"/>
                    </a:ext>
                  </a:extLst>
                </a:gridCol>
                <a:gridCol w="1679543">
                  <a:extLst>
                    <a:ext uri="{9D8B030D-6E8A-4147-A177-3AD203B41FA5}">
                      <a16:colId xmlns:a16="http://schemas.microsoft.com/office/drawing/2014/main" val="20004"/>
                    </a:ext>
                  </a:extLst>
                </a:gridCol>
                <a:gridCol w="880362">
                  <a:extLst>
                    <a:ext uri="{9D8B030D-6E8A-4147-A177-3AD203B41FA5}">
                      <a16:colId xmlns:a16="http://schemas.microsoft.com/office/drawing/2014/main" val="20005"/>
                    </a:ext>
                  </a:extLst>
                </a:gridCol>
              </a:tblGrid>
              <a:tr h="0">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129621">
                <a:tc>
                  <a:txBody>
                    <a:bodyPr/>
                    <a:lstStyle/>
                    <a:p>
                      <a:pPr>
                        <a:buNone/>
                      </a:pPr>
                      <a:r>
                        <a:rPr lang="en-US" altLang="zh-CN" sz="1200" dirty="0"/>
                        <a:t>AM1 (9:00~11:00)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2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(PHY)</a:t>
                      </a:r>
                      <a:endParaRPr lang="zh-CN" altLang="en-US" sz="1200" dirty="0"/>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a:t>
                      </a:r>
                    </a:p>
                  </a:txBody>
                  <a:tcPr anchor="ctr"/>
                </a:tc>
                <a:tc>
                  <a:txBody>
                    <a:bodyPr/>
                    <a:lstStyle/>
                    <a:p>
                      <a:pPr algn="ctr">
                        <a:buNone/>
                      </a:pPr>
                      <a:r>
                        <a:rPr lang="en-US" altLang="zh-CN" sz="1200" dirty="0">
                          <a:solidFill>
                            <a:schemeClr val="bg1">
                              <a:lumMod val="50000"/>
                            </a:schemeClr>
                          </a:solidFill>
                        </a:rPr>
                        <a:t>Closing Plenary</a:t>
                      </a:r>
                      <a:endParaRPr lang="zh-CN" altLang="en-US" sz="1200" dirty="0">
                        <a:solidFill>
                          <a:schemeClr val="bg1">
                            <a:lumMod val="50000"/>
                          </a:schemeClr>
                        </a:solidFill>
                      </a:endParaRPr>
                    </a:p>
                  </a:txBody>
                  <a:tcPr anchor="ctr"/>
                </a:tc>
                <a:extLst>
                  <a:ext uri="{0D108BD9-81ED-4DB2-BD59-A6C34878D82A}">
                    <a16:rowId xmlns:a16="http://schemas.microsoft.com/office/drawing/2014/main" val="10001"/>
                  </a:ext>
                </a:extLst>
              </a:tr>
              <a:tr h="129496">
                <a:tc>
                  <a:txBody>
                    <a:bodyPr/>
                    <a:lstStyle/>
                    <a:p>
                      <a:pPr>
                        <a:buNone/>
                      </a:pPr>
                      <a:r>
                        <a:rPr lang="en-US" altLang="zh-CN" sz="1200" dirty="0"/>
                        <a:t>AM2 (11:30~13:30)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a:solidFill>
                            <a:schemeClr val="bg1">
                              <a:lumMod val="50000"/>
                            </a:schemeClr>
                          </a:solidFill>
                          <a:sym typeface="+mn-ea"/>
                        </a:rPr>
                        <a:t>802.11 Opening Plenary</a:t>
                      </a: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err="1">
                          <a:sym typeface="+mn-ea"/>
                        </a:rPr>
                        <a:t>TGbp</a:t>
                      </a:r>
                      <a:r>
                        <a:rPr lang="en-US" altLang="zh-CN" sz="1200" dirty="0">
                          <a:sym typeface="+mn-ea"/>
                        </a:rPr>
                        <a:t> </a:t>
                      </a: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a:sym typeface="+mn-ea"/>
                        </a:rPr>
                        <a:t>(MAC)</a:t>
                      </a:r>
                    </a:p>
                  </a:txBody>
                  <a:tcPr anchor="ctr"/>
                </a:tc>
                <a:tc>
                  <a:txBody>
                    <a:bodyPr/>
                    <a:lstStyle/>
                    <a:p>
                      <a:pPr algn="ctr">
                        <a:buNone/>
                      </a:pPr>
                      <a:endParaRPr lang="en-US" altLang="zh-CN" sz="1200" i="1" dirty="0">
                        <a:solidFill>
                          <a:schemeClr val="bg1">
                            <a:lumMod val="50000"/>
                          </a:schemeClr>
                        </a:solidFill>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129621">
                <a:tc>
                  <a:txBody>
                    <a:bodyPr/>
                    <a:lstStyle/>
                    <a:p>
                      <a:pPr>
                        <a:buNone/>
                      </a:pPr>
                      <a:r>
                        <a:rPr lang="en-US" altLang="zh-CN" sz="1200" dirty="0"/>
                        <a:t>PM1 (14:30~16:30)</a:t>
                      </a:r>
                    </a:p>
                  </a:txBody>
                  <a:tcPr/>
                </a:tc>
                <a:tc>
                  <a:txBody>
                    <a:bodyPr/>
                    <a:lstStyle/>
                    <a:p>
                      <a:pPr algn="ctr">
                        <a:buNone/>
                      </a:pPr>
                      <a:r>
                        <a:rPr lang="en-US" altLang="zh-CN" sz="1200" dirty="0" err="1">
                          <a:sym typeface="+mn-ea"/>
                        </a:rPr>
                        <a:t>TGbp</a:t>
                      </a:r>
                      <a:r>
                        <a:rPr lang="en-US" altLang="zh-CN" sz="1200" dirty="0">
                          <a:sym typeface="+mn-ea"/>
                        </a:rPr>
                        <a:t> </a:t>
                      </a:r>
                      <a:endParaRPr lang="en-US" altLang="zh-CN" sz="1200" dirty="0"/>
                    </a:p>
                    <a:p>
                      <a:pPr algn="ctr">
                        <a:buNone/>
                      </a:pPr>
                      <a:r>
                        <a:rPr lang="en-US" altLang="zh-CN" sz="1200" dirty="0">
                          <a:sym typeface="+mn-ea"/>
                        </a:rPr>
                        <a:t>(Opening/GEN/PHY)</a:t>
                      </a: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endParaRPr lang="zh-CN" altLang="en-US" sz="1200" dirty="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endParaRPr lang="zh-CN" altLang="en-US" sz="1200" dirty="0">
                        <a:solidFill>
                          <a:schemeClr val="bg1">
                            <a:lumMod val="50000"/>
                          </a:schemeClr>
                        </a:solidFill>
                      </a:endParaRPr>
                    </a:p>
                  </a:txBody>
                  <a:tcPr anchor="ctr"/>
                </a:tc>
                <a:tc>
                  <a:txBody>
                    <a:bodyPr/>
                    <a:lstStyle/>
                    <a:p>
                      <a:pPr algn="ctr">
                        <a:buNone/>
                      </a:pPr>
                      <a:r>
                        <a:rPr lang="en-US" altLang="zh-CN" sz="1200" dirty="0" err="1">
                          <a:sym typeface="+mn-ea"/>
                        </a:rPr>
                        <a:t>TGbp</a:t>
                      </a:r>
                      <a:r>
                        <a:rPr lang="en-US" altLang="zh-CN" sz="1200" dirty="0">
                          <a:sym typeface="+mn-ea"/>
                        </a:rPr>
                        <a:t> (SP/Motions/Closing)</a:t>
                      </a: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129621">
                <a:tc>
                  <a:txBody>
                    <a:bodyPr/>
                    <a:lstStyle/>
                    <a:p>
                      <a:pPr>
                        <a:buNone/>
                      </a:pPr>
                      <a:r>
                        <a:rPr lang="en-US" altLang="zh-CN" sz="1200" dirty="0"/>
                        <a:t>PM2 (17:00~19:00)</a:t>
                      </a:r>
                    </a:p>
                  </a:txBody>
                  <a:tcPr/>
                </a:tc>
                <a:tc>
                  <a:txBody>
                    <a:bodyPr/>
                    <a:lstStyle/>
                    <a:p>
                      <a:pPr algn="ctr">
                        <a:buNone/>
                      </a:pPr>
                      <a:r>
                        <a:rPr lang="en-US" altLang="zh-CN" sz="1200" dirty="0" err="1">
                          <a:sym typeface="+mn-ea"/>
                        </a:rPr>
                        <a:t>TGbp</a:t>
                      </a:r>
                      <a:r>
                        <a:rPr lang="en-US" altLang="zh-CN" sz="1200" dirty="0">
                          <a:sym typeface="+mn-ea"/>
                        </a:rPr>
                        <a:t> (PHY)</a:t>
                      </a:r>
                      <a:endParaRPr lang="zh-CN" altLang="en-US" sz="1200" dirty="0"/>
                    </a:p>
                    <a:p>
                      <a:pPr algn="ctr">
                        <a:buNone/>
                      </a:pP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200" dirty="0"/>
                    </a:p>
                  </a:txBody>
                  <a:tcPr anchor="ctr"/>
                </a:tc>
                <a:tc>
                  <a:txBody>
                    <a:bodyPr/>
                    <a:lstStyle/>
                    <a:p>
                      <a:pPr algn="ctr">
                        <a:buNone/>
                      </a:pP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0">
                <a:tc>
                  <a:txBody>
                    <a:bodyPr/>
                    <a:lstStyle/>
                    <a:p>
                      <a:pPr>
                        <a:buNone/>
                      </a:pPr>
                      <a:r>
                        <a:rPr lang="en-US" altLang="zh-CN" sz="1200"/>
                        <a:t>EVE (19:30~21:30)</a:t>
                      </a:r>
                    </a:p>
                  </a:txBody>
                  <a:tcPr/>
                </a:tc>
                <a:tc>
                  <a:txBody>
                    <a:bodyPr/>
                    <a:lstStyle/>
                    <a:p>
                      <a:pPr algn="ctr">
                        <a:buNone/>
                      </a:pPr>
                      <a:endParaRPr lang="zh-CN" altLang="en-US" sz="1200" dirty="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EB502901-C5FD-435F-8FF6-29B47D6B8462}"/>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62E92BAB-F119-4C74-88F6-3F173C906C9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10" name="Date Placeholder 9">
            <a:extLst>
              <a:ext uri="{FF2B5EF4-FFF2-40B4-BE49-F238E27FC236}">
                <a16:creationId xmlns:a16="http://schemas.microsoft.com/office/drawing/2014/main" id="{181C016A-0447-49B7-93DE-9A837543984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684518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lnSpcReduction="100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TGbi (Enhanced Data Privacy)
TGbn (Ultra High Reliability)
TGbp (Ambient Power)
TGbq (Integrated mmWave)
TGbr (Enhanced Light Communications)
PQC SG (Post Quantum Cryptography)
AUTO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July 2025 session:</a:t>
            </a:r>
            <a:endParaRPr lang="en-US" altLang="en-US" kern="0" dirty="0"/>
          </a:p>
        </p:txBody>
      </p:sp>
      <p:sp>
        <p:nvSpPr>
          <p:cNvPr id="4" name="Footer Placeholder 3">
            <a:extLst>
              <a:ext uri="{FF2B5EF4-FFF2-40B4-BE49-F238E27FC236}">
                <a16:creationId xmlns:a16="http://schemas.microsoft.com/office/drawing/2014/main" id="{1B15C763-740F-4131-BA15-0288F1AEE865}"/>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FFFE274B-3D7B-41A2-B29C-01905B1AC9D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E346529A-1B52-499B-AEA6-CF57E7081503}"/>
              </a:ext>
            </a:extLst>
          </p:cNvPr>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Timeline till Jul 2025 plenary</a:t>
            </a:r>
            <a:endParaRPr lang="zh-CN" altLang="en-US" dirty="0"/>
          </a:p>
        </p:txBody>
      </p:sp>
      <p:sp>
        <p:nvSpPr>
          <p:cNvPr id="3" name="内容占位符 2"/>
          <p:cNvSpPr>
            <a:spLocks noGrp="1"/>
          </p:cNvSpPr>
          <p:nvPr>
            <p:ph idx="1"/>
          </p:nvPr>
        </p:nvSpPr>
        <p:spPr>
          <a:xfrm>
            <a:off x="1838960" y="1752600"/>
            <a:ext cx="8466455" cy="47517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Jul,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F3CF601B-6C0B-4BF9-A11C-F96244E3D278}"/>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76FF9F58-0B54-418E-8DA2-AC62079254B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87C1A3A6-09BC-449E-A161-95B4DBFBA51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430508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TGbq</a:t>
            </a:r>
            <a:r>
              <a:rPr lang="en-US" altLang="en-US" dirty="0"/>
              <a:t> (Integrated </a:t>
            </a:r>
            <a:r>
              <a:rPr lang="en-US" altLang="en-US" dirty="0" err="1"/>
              <a:t>mmWave</a:t>
            </a:r>
            <a:r>
              <a:rPr lang="en-US" altLang="en-US" dirty="0"/>
              <a:t>)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solidFill>
                  <a:schemeClr val="tx1"/>
                </a:solidFill>
                <a:ea typeface="ＭＳ Ｐゴシック" panose="020B0600070205080204" pitchFamily="34" charset="-128"/>
              </a:rPr>
              <a:t>Timeline and selection procedure were confirmed in the May 2025 wireless interim</a:t>
            </a:r>
          </a:p>
          <a:p>
            <a:pPr marL="0" indent="0">
              <a:spcBef>
                <a:spcPts val="1200"/>
              </a:spcBef>
              <a:buFontTx/>
              <a:buNone/>
              <a:defRPr/>
            </a:pPr>
            <a:r>
              <a:rPr lang="en-US" altLang="en-US" sz="2000" dirty="0">
                <a:ea typeface="ＭＳ Ｐゴシック" panose="020B0600070205080204" pitchFamily="34" charset="-128"/>
              </a:rPr>
              <a:t>Objectives this week:</a:t>
            </a:r>
          </a:p>
          <a:p>
            <a:pPr lvl="1">
              <a:buFont typeface="Arial" panose="020B0604020202020204" pitchFamily="34" charset="0"/>
              <a:buChar char="•"/>
              <a:defRPr/>
            </a:pPr>
            <a:r>
              <a:rPr lang="en-US" altLang="en-US" sz="1600">
                <a:ea typeface="ＭＳ Ｐゴシック" panose="020B0600070205080204" pitchFamily="34" charset="-128"/>
              </a:rPr>
              <a:t>Discuss technical </a:t>
            </a:r>
            <a:r>
              <a:rPr lang="en-US" altLang="en-US" sz="1600" dirty="0">
                <a:ea typeface="ＭＳ Ｐゴシック" panose="020B0600070205080204" pitchFamily="34" charset="-128"/>
              </a:rPr>
              <a:t>contributions</a:t>
            </a:r>
          </a:p>
          <a:p>
            <a:pPr lvl="1">
              <a:buFont typeface="Arial" panose="020B0604020202020204" pitchFamily="34" charset="0"/>
              <a:buChar char="•"/>
              <a:defRPr/>
            </a:pPr>
            <a:r>
              <a:rPr lang="en-US" altLang="en-US" sz="1600" dirty="0">
                <a:ea typeface="ＭＳ Ｐゴシック" panose="020B0600070205080204" pitchFamily="34" charset="-128"/>
              </a:rPr>
              <a:t>Prepare and finalize response to a liaison from TEC, Department of Telecommunications, India (</a:t>
            </a:r>
            <a:r>
              <a:rPr lang="en-US" altLang="en-US" sz="1600" dirty="0">
                <a:ea typeface="ＭＳ Ｐゴシック" panose="020B0600070205080204" pitchFamily="34" charset="-128"/>
                <a:hlinkClick r:id="rId3"/>
              </a:rPr>
              <a:t>25/1334</a:t>
            </a:r>
            <a:r>
              <a:rPr lang="en-US" altLang="en-US" sz="1600" dirty="0">
                <a:ea typeface="ＭＳ Ｐゴシック" panose="020B0600070205080204" pitchFamily="34" charset="-128"/>
              </a:rPr>
              <a:t>)</a:t>
            </a:r>
          </a:p>
          <a:p>
            <a:pPr marL="0" indent="0">
              <a:spcBef>
                <a:spcPts val="1200"/>
              </a:spcBef>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Tuesday PM1 (2:30pm CET to 4:30pm CET), 29 July</a:t>
            </a:r>
          </a:p>
          <a:p>
            <a:pPr lvl="1">
              <a:buFont typeface="Arial" panose="020B0604020202020204" pitchFamily="34" charset="0"/>
              <a:buChar char="•"/>
              <a:defRPr/>
            </a:pPr>
            <a:r>
              <a:rPr lang="en-US" altLang="en-US" sz="1600" dirty="0">
                <a:ea typeface="ＭＳ Ｐゴシック" panose="020B0600070205080204" pitchFamily="34" charset="-128"/>
              </a:rPr>
              <a:t>Tuesday PM3 (7:30pm CET to 9:30pm CET), 29 July</a:t>
            </a:r>
          </a:p>
          <a:p>
            <a:pPr lvl="1">
              <a:buFont typeface="Arial" panose="020B0604020202020204" pitchFamily="34" charset="0"/>
              <a:buChar char="•"/>
              <a:defRPr/>
            </a:pPr>
            <a:r>
              <a:rPr lang="en-US" altLang="en-US" sz="1600" dirty="0">
                <a:ea typeface="ＭＳ Ｐゴシック" panose="020B0600070205080204" pitchFamily="34" charset="-128"/>
              </a:rPr>
              <a:t>Thursday PM1 (2:30pm CET to 4:30pm CET), 31 July</a:t>
            </a:r>
          </a:p>
          <a:p>
            <a:pPr lvl="1">
              <a:buFont typeface="Arial" panose="020B0604020202020204" pitchFamily="34" charset="0"/>
              <a:buChar char="•"/>
              <a:defRPr/>
            </a:pPr>
            <a:r>
              <a:rPr lang="en-US" altLang="en-US" sz="1600" dirty="0">
                <a:ea typeface="ＭＳ Ｐゴシック" panose="020B0600070205080204" pitchFamily="34" charset="-128"/>
              </a:rPr>
              <a:t>For details, please refer to the agenda </a:t>
            </a:r>
            <a:r>
              <a:rPr lang="en-US" altLang="en-US" sz="1600" dirty="0">
                <a:solidFill>
                  <a:schemeClr val="tx1"/>
                </a:solidFill>
                <a:ea typeface="ＭＳ Ｐゴシック" panose="020B0600070205080204" pitchFamily="34" charset="-128"/>
                <a:hlinkClick r:id="rId4"/>
              </a:rPr>
              <a:t>25/1055</a:t>
            </a:r>
            <a:endParaRPr lang="en-US" altLang="en-US" sz="1600" dirty="0">
              <a:solidFill>
                <a:schemeClr val="tx1"/>
              </a:solidFill>
              <a:ea typeface="ＭＳ Ｐゴシック" panose="020B0600070205080204" pitchFamily="34" charset="-128"/>
            </a:endParaRP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21</a:t>
            </a:fld>
            <a:endParaRPr lang="en-GB"/>
          </a:p>
        </p:txBody>
      </p:sp>
      <p:sp>
        <p:nvSpPr>
          <p:cNvPr id="5" name="Footer Placeholder 4"/>
          <p:cNvSpPr>
            <a:spLocks noGrp="1"/>
          </p:cNvSpPr>
          <p:nvPr>
            <p:ph type="ftr" idx="14"/>
          </p:nvPr>
        </p:nvSpPr>
        <p:spPr/>
        <p:txBody>
          <a:bodyPr/>
          <a:lstStyle/>
          <a:p>
            <a:r>
              <a:rPr lang="en-GB" dirty="0"/>
              <a:t>Edward Au (Huawei)</a:t>
            </a:r>
          </a:p>
        </p:txBody>
      </p:sp>
      <p:sp>
        <p:nvSpPr>
          <p:cNvPr id="4" name="Date Placeholder 3"/>
          <p:cNvSpPr>
            <a:spLocks noGrp="1"/>
          </p:cNvSpPr>
          <p:nvPr>
            <p:ph type="dt" idx="15"/>
          </p:nvPr>
        </p:nvSpPr>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TGbr</a:t>
            </a:r>
            <a:r>
              <a:rPr lang="en-US" dirty="0"/>
              <a:t> ELC </a:t>
            </a:r>
            <a:r>
              <a:rPr lang="en-US" altLang="ja-JP" dirty="0"/>
              <a:t>– July 2025</a:t>
            </a:r>
            <a:br>
              <a:rPr lang="en-US" dirty="0"/>
            </a:br>
            <a:r>
              <a:rPr lang="en-US" b="0" dirty="0"/>
              <a:t>Enhanced Light Communications</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BDDF05F8-0808-A616-B224-466244C2098B}"/>
              </a:ext>
            </a:extLst>
          </p:cNvPr>
          <p:cNvSpPr>
            <a:spLocks noGrp="1"/>
          </p:cNvSpPr>
          <p:nvPr>
            <p:ph idx="1"/>
          </p:nvPr>
        </p:nvSpPr>
        <p:spPr/>
        <p:txBody>
          <a:bodyPr/>
          <a:lstStyle/>
          <a:p>
            <a:pPr marL="457200" lvl="1" indent="0">
              <a:buNone/>
            </a:pPr>
            <a:endParaRPr lang="en-US" sz="100" dirty="0"/>
          </a:p>
          <a:p>
            <a:pPr>
              <a:buFont typeface="Arial"/>
              <a:buChar char="•"/>
            </a:pPr>
            <a:r>
              <a:rPr lang="en-US" sz="2000" dirty="0"/>
              <a:t>July 2025 session goals</a:t>
            </a:r>
          </a:p>
          <a:p>
            <a:pPr lvl="1">
              <a:buFont typeface="Arial"/>
              <a:buChar char="•"/>
            </a:pPr>
            <a:r>
              <a:rPr lang="en-US" sz="1600" dirty="0"/>
              <a:t>Minutes approval</a:t>
            </a:r>
          </a:p>
          <a:p>
            <a:pPr lvl="1">
              <a:buFont typeface="Arial"/>
              <a:buChar char="•"/>
            </a:pPr>
            <a:r>
              <a:rPr lang="en-US" sz="1800" dirty="0"/>
              <a:t>Timeline alignment with </a:t>
            </a:r>
            <a:r>
              <a:rPr lang="en-US" sz="1800" dirty="0" err="1"/>
              <a:t>TGbq</a:t>
            </a:r>
            <a:endParaRPr lang="en-US" sz="1800" dirty="0"/>
          </a:p>
          <a:p>
            <a:pPr lvl="1">
              <a:buFont typeface="Arial"/>
              <a:buChar char="•"/>
            </a:pPr>
            <a:r>
              <a:rPr lang="en-US" sz="1800" dirty="0"/>
              <a:t>Technical submissions and discussions:</a:t>
            </a:r>
          </a:p>
          <a:p>
            <a:pPr lvl="2">
              <a:lnSpc>
                <a:spcPct val="90000"/>
              </a:lnSpc>
            </a:pPr>
            <a:r>
              <a:rPr lang="en-US" sz="1600" dirty="0"/>
              <a:t>Four contributions </a:t>
            </a:r>
          </a:p>
          <a:p>
            <a:pPr marL="857250" lvl="2" indent="0">
              <a:lnSpc>
                <a:spcPct val="90000"/>
              </a:lnSpc>
              <a:buNone/>
            </a:pPr>
            <a:endParaRPr lang="en-US" dirty="0"/>
          </a:p>
          <a:p>
            <a:pPr>
              <a:buFont typeface="Arial"/>
              <a:buChar char="•"/>
            </a:pPr>
            <a:r>
              <a:rPr lang="en-US" sz="2000" dirty="0"/>
              <a:t>July 2025 session:</a:t>
            </a:r>
            <a:endParaRPr lang="en-US" altLang="en-US" sz="1800" dirty="0"/>
          </a:p>
          <a:p>
            <a:pPr marL="800100" lvl="1" indent="-342900">
              <a:spcBef>
                <a:spcPts val="300"/>
              </a:spcBef>
              <a:buFont typeface="Arial" panose="020B0604020202020204" pitchFamily="34" charset="0"/>
              <a:buChar char="•"/>
            </a:pPr>
            <a:r>
              <a:rPr lang="en-US" altLang="en-US" sz="1800" dirty="0"/>
              <a:t>Three meeting slots: </a:t>
            </a:r>
          </a:p>
          <a:p>
            <a:pPr marL="1143000" lvl="2" indent="-342900">
              <a:spcBef>
                <a:spcPts val="300"/>
              </a:spcBef>
              <a:buFont typeface="Arial" panose="020B0604020202020204" pitchFamily="34" charset="0"/>
              <a:buChar char="•"/>
            </a:pPr>
            <a:r>
              <a:rPr lang="en-US" altLang="en-US" sz="1600" dirty="0"/>
              <a:t>Monday PM2</a:t>
            </a:r>
          </a:p>
          <a:p>
            <a:pPr marL="1143000" lvl="2" indent="-342900">
              <a:spcBef>
                <a:spcPts val="300"/>
              </a:spcBef>
              <a:buFont typeface="Arial" panose="020B0604020202020204" pitchFamily="34" charset="0"/>
              <a:buChar char="•"/>
            </a:pPr>
            <a:r>
              <a:rPr lang="en-US" altLang="en-US" sz="1600" dirty="0"/>
              <a:t>Wednesday AM2</a:t>
            </a:r>
          </a:p>
          <a:p>
            <a:pPr marL="1143000" lvl="2" indent="-342900">
              <a:spcBef>
                <a:spcPts val="300"/>
              </a:spcBef>
              <a:buFont typeface="Arial" panose="020B0604020202020204" pitchFamily="34" charset="0"/>
              <a:buChar char="•"/>
            </a:pPr>
            <a:r>
              <a:rPr lang="en-US" altLang="en-US" sz="1600" dirty="0"/>
              <a:t>Thursday AM1</a:t>
            </a:r>
          </a:p>
          <a:p>
            <a:pPr marL="800100" lvl="1" indent="-342900">
              <a:spcBef>
                <a:spcPts val="300"/>
              </a:spcBef>
              <a:buFont typeface="Arial" panose="020B0604020202020204" pitchFamily="34" charset="0"/>
              <a:buChar char="•"/>
            </a:pPr>
            <a:r>
              <a:rPr lang="en-US" altLang="en-US" sz="1800" dirty="0"/>
              <a:t>Agenda: 11-25/1199</a:t>
            </a:r>
          </a:p>
        </p:txBody>
      </p:sp>
      <p:sp>
        <p:nvSpPr>
          <p:cNvPr id="2" name="Footer Placeholder 1">
            <a:extLst>
              <a:ext uri="{FF2B5EF4-FFF2-40B4-BE49-F238E27FC236}">
                <a16:creationId xmlns:a16="http://schemas.microsoft.com/office/drawing/2014/main" id="{B0359C1F-AAE4-46D3-A15B-502E68FD4232}"/>
              </a:ext>
            </a:extLst>
          </p:cNvPr>
          <p:cNvSpPr>
            <a:spLocks noGrp="1"/>
          </p:cNvSpPr>
          <p:nvPr>
            <p:ph type="ftr" idx="14"/>
          </p:nvPr>
        </p:nvSpPr>
        <p:spPr/>
        <p:txBody>
          <a:bodyPr/>
          <a:lstStyle/>
          <a:p>
            <a:r>
              <a:rPr lang="en-US"/>
              <a:t>Nikola Serafimovski, University of Cambridge</a:t>
            </a:r>
            <a:endParaRPr lang="en-GB" dirty="0"/>
          </a:p>
        </p:txBody>
      </p:sp>
      <p:sp>
        <p:nvSpPr>
          <p:cNvPr id="7" name="Slide Number Placeholder 6">
            <a:extLst>
              <a:ext uri="{FF2B5EF4-FFF2-40B4-BE49-F238E27FC236}">
                <a16:creationId xmlns:a16="http://schemas.microsoft.com/office/drawing/2014/main" id="{0AB40BD6-3C9F-425C-9933-6178D3E15BB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20BAB85D-ADDA-41EB-99AD-FB51722937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046015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PQC SG – July 2025</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three meetings this week: </a:t>
            </a:r>
          </a:p>
          <a:p>
            <a:pPr marL="342900" lvl="2" indent="-342900">
              <a:spcBef>
                <a:spcPts val="1200"/>
              </a:spcBef>
              <a:spcAft>
                <a:spcPts val="0"/>
              </a:spcAft>
              <a:defRPr/>
            </a:pPr>
            <a:r>
              <a:rPr lang="en-US" altLang="en-US" sz="2400" b="1" dirty="0"/>
              <a:t>	</a:t>
            </a:r>
            <a:r>
              <a:rPr lang="en-US" altLang="en-US" b="1" dirty="0"/>
              <a:t>Tuesday PM3, Wednesday AM1 and Thursday AM2</a:t>
            </a:r>
          </a:p>
          <a:p>
            <a:pPr marL="342900" lvl="2" indent="-342900">
              <a:spcBef>
                <a:spcPts val="1200"/>
              </a:spcBef>
              <a:spcAft>
                <a:spcPts val="0"/>
              </a:spcAft>
              <a:defRPr/>
            </a:pPr>
            <a:r>
              <a:rPr lang="en-US" altLang="en-US" sz="2400" b="1" dirty="0"/>
              <a:t>Agenda: 11-25/1063r2</a:t>
            </a:r>
          </a:p>
          <a:p>
            <a:pPr marL="342900" lvl="2" indent="-342900">
              <a:spcBef>
                <a:spcPts val="1200"/>
              </a:spcBef>
              <a:spcAft>
                <a:spcPts val="0"/>
              </a:spcAft>
              <a:defRPr/>
            </a:pPr>
            <a:r>
              <a:rPr lang="en-US" altLang="en-US" sz="2400" b="1" dirty="0"/>
              <a:t>Goals:</a:t>
            </a:r>
          </a:p>
          <a:p>
            <a:pPr marL="800100" lvl="3" indent="-342900">
              <a:spcBef>
                <a:spcPts val="1200"/>
              </a:spcBef>
              <a:spcAft>
                <a:spcPts val="0"/>
              </a:spcAft>
              <a:buFont typeface="Arial" panose="020B0604020202020204" pitchFamily="34" charset="0"/>
              <a:buChar char="•"/>
              <a:defRPr/>
            </a:pPr>
            <a:r>
              <a:rPr lang="en-US" altLang="en-US" sz="1800" dirty="0"/>
              <a:t>Respond to any comments on the 802.11bt PAR and CSD</a:t>
            </a:r>
          </a:p>
          <a:p>
            <a:pPr marL="800100" lvl="3" indent="-342900">
              <a:spcBef>
                <a:spcPts val="1200"/>
              </a:spcBef>
              <a:spcAft>
                <a:spcPts val="0"/>
              </a:spcAft>
              <a:buFont typeface="Arial" panose="020B0604020202020204" pitchFamily="34" charset="0"/>
              <a:buChar char="•"/>
              <a:defRPr/>
            </a:pPr>
            <a:r>
              <a:rPr lang="en-US" altLang="en-US" sz="1800" dirty="0"/>
              <a:t>Time permitting – discuss new submissions</a:t>
            </a:r>
          </a:p>
          <a:p>
            <a:pPr marL="342900" lvl="2" indent="-342900">
              <a:spcBef>
                <a:spcPts val="300"/>
              </a:spcBef>
              <a:spcAft>
                <a:spcPts val="0"/>
              </a:spcAft>
              <a:buFont typeface="Arial" panose="020B0604020202020204" pitchFamily="34" charset="0"/>
              <a:buChar char="•"/>
              <a:defRPr/>
            </a:pPr>
            <a:r>
              <a:rPr lang="en-US" altLang="en-US" sz="2400" b="1" dirty="0"/>
              <a:t>PAR and CSD:</a:t>
            </a:r>
          </a:p>
          <a:p>
            <a:pPr lvl="2" indent="-342900">
              <a:buFont typeface="Arial" panose="020B0604020202020204" pitchFamily="34" charset="0"/>
              <a:buChar char="•"/>
            </a:pPr>
            <a:r>
              <a:rPr lang="en-US" altLang="zh-CN" sz="1600" dirty="0">
                <a:sym typeface="+mn-ea"/>
              </a:rPr>
              <a:t>802.11bt PAR</a:t>
            </a:r>
            <a:r>
              <a:rPr lang="en-GB" sz="1600" dirty="0"/>
              <a:t>(</a:t>
            </a:r>
            <a:r>
              <a:rPr lang="en-GB" sz="1600" dirty="0">
                <a:hlinkClick r:id="rId3"/>
              </a:rPr>
              <a:t>11-25/0958r</a:t>
            </a:r>
            <a:r>
              <a:rPr lang="en-GB" sz="1600" dirty="0"/>
              <a:t>0)</a:t>
            </a:r>
            <a:endParaRPr lang="en-US" altLang="zh-CN" sz="1600" dirty="0">
              <a:sym typeface="+mn-ea"/>
            </a:endParaRPr>
          </a:p>
          <a:p>
            <a:pPr>
              <a:buFont typeface="Arial" panose="020B0604020202020204" pitchFamily="34" charset="0"/>
              <a:buChar char="•"/>
            </a:pPr>
            <a:r>
              <a:rPr lang="en-US" dirty="0"/>
              <a:t>New submissions:</a:t>
            </a:r>
          </a:p>
          <a:p>
            <a:pPr lvl="2">
              <a:buFont typeface="Arial" panose="020B0604020202020204" pitchFamily="34" charset="0"/>
              <a:buChar char="•"/>
            </a:pPr>
            <a:r>
              <a:rPr lang="en-GB" sz="2000" dirty="0"/>
              <a:t>See agenda</a:t>
            </a:r>
          </a:p>
        </p:txBody>
      </p:sp>
      <p:sp>
        <p:nvSpPr>
          <p:cNvPr id="2" name="Footer Placeholder 1">
            <a:extLst>
              <a:ext uri="{FF2B5EF4-FFF2-40B4-BE49-F238E27FC236}">
                <a16:creationId xmlns:a16="http://schemas.microsoft.com/office/drawing/2014/main" id="{28593474-1CFB-4EDC-88BB-8B881111EDC5}"/>
              </a:ext>
            </a:extLst>
          </p:cNvPr>
          <p:cNvSpPr>
            <a:spLocks noGrp="1"/>
          </p:cNvSpPr>
          <p:nvPr>
            <p:ph type="ftr" idx="14"/>
          </p:nvPr>
        </p:nvSpPr>
        <p:spPr/>
        <p:txBody>
          <a:bodyPr/>
          <a:lstStyle/>
          <a:p>
            <a:r>
              <a:rPr lang="en-GB"/>
              <a:t>Stephen Orr, Cisco</a:t>
            </a:r>
            <a:endParaRPr lang="en-GB" dirty="0"/>
          </a:p>
        </p:txBody>
      </p:sp>
      <p:sp>
        <p:nvSpPr>
          <p:cNvPr id="3" name="Slide Number Placeholder 2">
            <a:extLst>
              <a:ext uri="{FF2B5EF4-FFF2-40B4-BE49-F238E27FC236}">
                <a16:creationId xmlns:a16="http://schemas.microsoft.com/office/drawing/2014/main" id="{48899AA1-FC99-40B0-89F2-59CD51DD492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Date Placeholder 6">
            <a:extLst>
              <a:ext uri="{FF2B5EF4-FFF2-40B4-BE49-F238E27FC236}">
                <a16:creationId xmlns:a16="http://schemas.microsoft.com/office/drawing/2014/main" id="{9C8DF0D6-6F36-4A0E-9B31-F10939A0042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2869386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23455"/>
            <a:ext cx="10361084" cy="1065213"/>
          </a:xfrm>
        </p:spPr>
        <p:txBody>
          <a:bodyPr/>
          <a:lstStyle/>
          <a:p>
            <a:r>
              <a:rPr lang="en-US" dirty="0">
                <a:latin typeface="+mn-lt"/>
              </a:rPr>
              <a:t>802.11 Automotive TIG – July 2025</a:t>
            </a:r>
            <a:br>
              <a:rPr lang="en-US" dirty="0">
                <a:latin typeface="+mn-lt"/>
              </a:rPr>
            </a:br>
            <a:r>
              <a:rPr lang="en-US" sz="1800" dirty="0">
                <a:latin typeface="+mn-lt"/>
              </a:rPr>
              <a:t>28 July, 1430-1630 Central European Summer Time</a:t>
            </a:r>
            <a:endParaRPr lang="en-US" dirty="0">
              <a:latin typeface="+mn-lt"/>
            </a:endParaRPr>
          </a:p>
        </p:txBody>
      </p:sp>
      <p:sp>
        <p:nvSpPr>
          <p:cNvPr id="3" name="Content Placeholder 2"/>
          <p:cNvSpPr>
            <a:spLocks noGrp="1"/>
          </p:cNvSpPr>
          <p:nvPr>
            <p:ph idx="1"/>
          </p:nvPr>
        </p:nvSpPr>
        <p:spPr>
          <a:xfrm>
            <a:off x="1586978" y="1749365"/>
            <a:ext cx="8845495"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Call for recording secretary</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May</a:t>
            </a:r>
          </a:p>
          <a:p>
            <a:pPr lvl="1">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hlinkClick r:id="rId2"/>
              </a:rPr>
              <a:t>https://mentor.ieee.org/802.11/dcn/25/11-25-0943-02-auto-auto-tig-meeting-minutes-2025-may.docx</a:t>
            </a:r>
            <a:r>
              <a:rPr lang="en-US" sz="1400" dirty="0">
                <a:latin typeface="Arial" panose="020B0604020202020204" pitchFamily="34" charset="0"/>
                <a:cs typeface="Arial" panose="020B0604020202020204" pitchFamily="34" charset="0"/>
              </a:rPr>
              <a:t> </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t>
            </a:r>
            <a:r>
              <a:rPr lang="en-US" sz="1800" dirty="0"/>
              <a:t>SD4ADDR: Bridging In-Vehicle Ethernet and V2X via SDN-Based Address Translation,” Rúben Santos Castelhano (University of Aveiro) </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t>
            </a:r>
            <a:r>
              <a:rPr lang="en-US" dirty="0"/>
              <a:t>Proposed Technical report text on Regional HD Map downloads and Sensor Data Sharing Use Cases</a:t>
            </a:r>
            <a:r>
              <a:rPr lang="en-US" sz="1800" dirty="0">
                <a:latin typeface="Arial" panose="020B0604020202020204" pitchFamily="34" charset="0"/>
                <a:cs typeface="Arial" panose="020B0604020202020204" pitchFamily="34" charset="0"/>
              </a:rPr>
              <a:t>,”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September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p:txBody>
      </p:sp>
      <p:sp>
        <p:nvSpPr>
          <p:cNvPr id="6" name="TextBox 5">
            <a:extLst>
              <a:ext uri="{FF2B5EF4-FFF2-40B4-BE49-F238E27FC236}">
                <a16:creationId xmlns:a16="http://schemas.microsoft.com/office/drawing/2014/main" id="{689C7583-E64A-2B3F-9EDF-D8DA14AB595A}"/>
              </a:ext>
            </a:extLst>
          </p:cNvPr>
          <p:cNvSpPr txBox="1"/>
          <p:nvPr/>
        </p:nvSpPr>
        <p:spPr>
          <a:xfrm>
            <a:off x="4143736" y="5923276"/>
            <a:ext cx="4325095" cy="461665"/>
          </a:xfrm>
          <a:prstGeom prst="rect">
            <a:avLst/>
          </a:prstGeom>
          <a:noFill/>
        </p:spPr>
        <p:txBody>
          <a:bodyPr wrap="none" rtlCol="0">
            <a:spAutoFit/>
          </a:bodyPr>
          <a:lstStyle/>
          <a:p>
            <a:r>
              <a:rPr lang="en-US" sz="2400" b="1" dirty="0"/>
              <a:t>Current agenda is </a:t>
            </a:r>
            <a:r>
              <a:rPr lang="en-US" altLang="en-US" sz="2400" b="1" dirty="0"/>
              <a:t>11-25/1054r0</a:t>
            </a:r>
            <a:endParaRPr lang="en-US" sz="2400" b="1" dirty="0"/>
          </a:p>
        </p:txBody>
      </p:sp>
      <p:sp>
        <p:nvSpPr>
          <p:cNvPr id="8" name="Footer Placeholder 7">
            <a:extLst>
              <a:ext uri="{FF2B5EF4-FFF2-40B4-BE49-F238E27FC236}">
                <a16:creationId xmlns:a16="http://schemas.microsoft.com/office/drawing/2014/main" id="{4D1D869D-0BB6-400D-858D-D99759757284}"/>
              </a:ext>
            </a:extLst>
          </p:cNvPr>
          <p:cNvSpPr>
            <a:spLocks noGrp="1"/>
          </p:cNvSpPr>
          <p:nvPr>
            <p:ph type="ftr" idx="14"/>
          </p:nvPr>
        </p:nvSpPr>
        <p:spPr/>
        <p:txBody>
          <a:bodyPr/>
          <a:lstStyle/>
          <a:p>
            <a:r>
              <a:rPr lang="en-GB"/>
              <a:t>Jim Lansford, Farafir SRL</a:t>
            </a:r>
            <a:endParaRPr lang="en-GB" dirty="0"/>
          </a:p>
        </p:txBody>
      </p:sp>
      <p:sp>
        <p:nvSpPr>
          <p:cNvPr id="9" name="Slide Number Placeholder 8">
            <a:extLst>
              <a:ext uri="{FF2B5EF4-FFF2-40B4-BE49-F238E27FC236}">
                <a16:creationId xmlns:a16="http://schemas.microsoft.com/office/drawing/2014/main" id="{B7555F27-5EB3-4464-B7B6-3D63390A407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10" name="Date Placeholder 9">
            <a:extLst>
              <a:ext uri="{FF2B5EF4-FFF2-40B4-BE49-F238E27FC236}">
                <a16:creationId xmlns:a16="http://schemas.microsoft.com/office/drawing/2014/main" id="{E98BAF85-98E8-4102-8E91-2D270CFA90A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756413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Editor Amendment Ordering</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P802.11bk and P802.11bf publication review</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96E54AE4-46F3-4F94-B642-1274968F2EF6}"/>
              </a:ext>
            </a:extLst>
          </p:cNvPr>
          <p:cNvSpPr>
            <a:spLocks noGrp="1"/>
          </p:cNvSpPr>
          <p:nvPr>
            <p:ph type="ftr" idx="14"/>
          </p:nvPr>
        </p:nvSpPr>
        <p:spPr/>
        <p:txBody>
          <a:bodyPr/>
          <a:lstStyle/>
          <a:p>
            <a:r>
              <a:rPr lang="en-GB" dirty="0"/>
              <a:t>Robert Stacey, Intel</a:t>
            </a:r>
          </a:p>
        </p:txBody>
      </p:sp>
      <p:sp>
        <p:nvSpPr>
          <p:cNvPr id="8" name="Slide Number Placeholder 7">
            <a:extLst>
              <a:ext uri="{FF2B5EF4-FFF2-40B4-BE49-F238E27FC236}">
                <a16:creationId xmlns:a16="http://schemas.microsoft.com/office/drawing/2014/main" id="{17CBBBBC-B493-4F3E-83B3-FAB6DE1083D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D9590AA4-9533-4B01-A508-36845FC1AE4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74495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normAutofit/>
          </a:bodyPr>
          <a:lstStyle/>
          <a:p>
            <a:pPr eaLnBrk="1" hangingPunct="1"/>
            <a:r>
              <a:rPr lang="en-US" altLang="en-US" sz="2000" dirty="0"/>
              <a:t>The latest database is 11-11/0270r79 (July 2025)</a:t>
            </a:r>
          </a:p>
          <a:p>
            <a:pPr eaLnBrk="1" hangingPunct="1"/>
            <a:endParaRPr lang="en-US" altLang="en-US" sz="2000" dirty="0"/>
          </a:p>
          <a:p>
            <a:pPr eaLnBrk="1" hangingPunct="1"/>
            <a:r>
              <a:rPr lang="en-US" altLang="en-US" sz="2000" dirty="0"/>
              <a:t>Changes since May 2025:</a:t>
            </a:r>
          </a:p>
          <a:p>
            <a:pPr lvl="1" eaLnBrk="1" hangingPunct="1"/>
            <a:r>
              <a:rPr lang="en-US" altLang="en-US" sz="1800" dirty="0"/>
              <a:t>TGbi cleanup to match latest draft</a:t>
            </a:r>
          </a:p>
          <a:p>
            <a:pPr lvl="1" eaLnBrk="1" hangingPunct="1"/>
            <a:r>
              <a:rPr lang="en-US" altLang="en-US" sz="1800" dirty="0" err="1"/>
              <a:t>TGbn</a:t>
            </a:r>
            <a:r>
              <a:rPr lang="en-US" altLang="en-US" sz="1800" dirty="0"/>
              <a:t> creation and MAC address assignment</a:t>
            </a:r>
            <a:endParaRPr lang="en-US" altLang="en-US" sz="1600" dirty="0"/>
          </a:p>
          <a:p>
            <a:pPr lvl="2" eaLnBrk="1" hangingPunct="1"/>
            <a:endParaRPr lang="en-US" altLang="en-US" sz="2000" dirty="0"/>
          </a:p>
          <a:p>
            <a:pPr eaLnBrk="1" hangingPunct="1"/>
            <a:r>
              <a:rPr lang="en-US" altLang="en-US" sz="2000" dirty="0"/>
              <a:t>Pending changes (10 day review):</a:t>
            </a:r>
          </a:p>
          <a:p>
            <a:pPr lvl="1" eaLnBrk="1" hangingPunct="1"/>
            <a:r>
              <a:rPr lang="en-US" altLang="en-US" sz="1600" dirty="0"/>
              <a:t>TGbi and </a:t>
            </a:r>
            <a:r>
              <a:rPr lang="en-US" altLang="en-US" sz="1600" dirty="0" err="1"/>
              <a:t>TGbn</a:t>
            </a:r>
            <a:r>
              <a:rPr lang="en-US" altLang="en-US" sz="1600" dirty="0"/>
              <a:t> updates</a:t>
            </a:r>
          </a:p>
        </p:txBody>
      </p:sp>
      <p:sp>
        <p:nvSpPr>
          <p:cNvPr id="2" name="Footer Placeholder 1">
            <a:extLst>
              <a:ext uri="{FF2B5EF4-FFF2-40B4-BE49-F238E27FC236}">
                <a16:creationId xmlns:a16="http://schemas.microsoft.com/office/drawing/2014/main" id="{BE14589D-E43D-4A7D-B2DF-F417E03BD230}"/>
              </a:ext>
            </a:extLst>
          </p:cNvPr>
          <p:cNvSpPr>
            <a:spLocks noGrp="1"/>
          </p:cNvSpPr>
          <p:nvPr>
            <p:ph type="ftr" idx="14"/>
          </p:nvPr>
        </p:nvSpPr>
        <p:spPr/>
        <p:txBody>
          <a:bodyPr/>
          <a:lstStyle/>
          <a:p>
            <a:r>
              <a:rPr lang="en-GB" dirty="0"/>
              <a:t>Carol Ansley, Cox</a:t>
            </a:r>
          </a:p>
        </p:txBody>
      </p:sp>
      <p:sp>
        <p:nvSpPr>
          <p:cNvPr id="3" name="Slide Number Placeholder 2">
            <a:extLst>
              <a:ext uri="{FF2B5EF4-FFF2-40B4-BE49-F238E27FC236}">
                <a16:creationId xmlns:a16="http://schemas.microsoft.com/office/drawing/2014/main" id="{5058D638-DF02-4045-9D26-61A5058F440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D7884D15-D2E8-468B-B501-CD24F442998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811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SC </a:t>
            </a:r>
            <a:r>
              <a:rPr lang="en-US" altLang="ja-JP" dirty="0"/>
              <a:t>– July 2025</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July 2025 meeting goals:</a:t>
            </a:r>
          </a:p>
          <a:p>
            <a:pPr lvl="1">
              <a:buFont typeface="Arial"/>
              <a:buChar char="•"/>
            </a:pPr>
            <a:r>
              <a:rPr lang="en-US" sz="1800" dirty="0"/>
              <a:t>Minutes approval</a:t>
            </a:r>
          </a:p>
          <a:p>
            <a:pPr lvl="1">
              <a:buFont typeface="Arial"/>
              <a:buChar char="•"/>
            </a:pPr>
            <a:r>
              <a:rPr lang="en-US" sz="1800" dirty="0"/>
              <a:t>Technical submissions and discussions:</a:t>
            </a:r>
          </a:p>
          <a:p>
            <a:pPr lvl="2">
              <a:lnSpc>
                <a:spcPct val="90000"/>
              </a:lnSpc>
            </a:pPr>
            <a:r>
              <a:rPr lang="en-US" sz="1600" dirty="0"/>
              <a:t>One technical contribution</a:t>
            </a:r>
          </a:p>
          <a:p>
            <a:pPr lvl="2">
              <a:lnSpc>
                <a:spcPct val="90000"/>
              </a:lnSpc>
            </a:pPr>
            <a:r>
              <a:rPr lang="en-US" sz="1600" dirty="0"/>
              <a:t>One technical report proposal</a:t>
            </a:r>
          </a:p>
          <a:p>
            <a:pPr lvl="2">
              <a:lnSpc>
                <a:spcPct val="90000"/>
              </a:lnSpc>
            </a:pPr>
            <a:endParaRPr lang="en-US" sz="1600" dirty="0"/>
          </a:p>
          <a:p>
            <a:pPr lvl="2">
              <a:lnSpc>
                <a:spcPct val="90000"/>
              </a:lnSpc>
            </a:pPr>
            <a:endParaRPr lang="en-US" sz="1600" dirty="0"/>
          </a:p>
          <a:p>
            <a:pPr>
              <a:buFont typeface="Arial"/>
              <a:buChar char="•"/>
            </a:pPr>
            <a:r>
              <a:rPr lang="en-US" sz="2000" dirty="0"/>
              <a:t>July 2025 Plenary meeting:</a:t>
            </a:r>
            <a:endParaRPr lang="en-US" altLang="en-US" sz="1800" dirty="0"/>
          </a:p>
          <a:p>
            <a:pPr marL="800100" lvl="1" indent="-342900">
              <a:spcBef>
                <a:spcPts val="300"/>
              </a:spcBef>
              <a:buFont typeface="Arial" panose="020B0604020202020204" pitchFamily="34" charset="0"/>
              <a:buChar char="•"/>
            </a:pPr>
            <a:r>
              <a:rPr lang="en-US" altLang="en-US" sz="1800" dirty="0"/>
              <a:t>1 slot: operating in CET (Madrid Time)</a:t>
            </a:r>
          </a:p>
          <a:p>
            <a:pPr marL="1200150" lvl="2" indent="-342900">
              <a:spcBef>
                <a:spcPts val="300"/>
              </a:spcBef>
              <a:buFont typeface="Arial" panose="020B0604020202020204" pitchFamily="34" charset="0"/>
              <a:buChar char="•"/>
            </a:pPr>
            <a:r>
              <a:rPr lang="en-US" altLang="en-US" sz="1600" dirty="0"/>
              <a:t>Tuesday July 29: </a:t>
            </a:r>
            <a:r>
              <a:rPr lang="en-US" altLang="en-US" sz="1600" b="1" dirty="0"/>
              <a:t>	PM1</a:t>
            </a:r>
          </a:p>
          <a:p>
            <a:pPr lvl="1">
              <a:buFont typeface="Arial"/>
              <a:buChar char="•"/>
            </a:pPr>
            <a:endParaRPr lang="en-US" sz="300" dirty="0"/>
          </a:p>
          <a:p>
            <a:pPr lvl="1">
              <a:buFont typeface="Arial"/>
              <a:buChar char="•"/>
            </a:pPr>
            <a:r>
              <a:rPr lang="en-US" sz="1800" dirty="0"/>
              <a:t>Agenda</a:t>
            </a:r>
            <a:r>
              <a:rPr lang="en-US" sz="1800"/>
              <a:t>: 11-25/1058r0</a:t>
            </a:r>
            <a:endParaRPr lang="en-US" sz="18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5889D6DF-B840-45B4-BCA4-B5C5860FB1AC}"/>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F40B296A-6205-4C07-B7B3-2866CC8A8A6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8C494CAE-E326-4D22-9DAC-B87F65FDB4B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714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2025</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four meetings this week: Monday PM1; Tuesday AM1; Tuesday AM2; Wednesday AM2</a:t>
            </a:r>
          </a:p>
          <a:p>
            <a:pPr marL="342900" lvl="2" indent="-342900">
              <a:spcBef>
                <a:spcPts val="1200"/>
              </a:spcBef>
              <a:spcAft>
                <a:spcPts val="0"/>
              </a:spcAft>
              <a:defRPr/>
            </a:pPr>
            <a:endParaRPr lang="en-US" altLang="en-US" sz="2400" b="1" i="1" dirty="0"/>
          </a:p>
          <a:p>
            <a:pPr marL="342900" lvl="2" indent="-342900">
              <a:spcBef>
                <a:spcPts val="300"/>
              </a:spcBef>
              <a:spcAft>
                <a:spcPts val="0"/>
              </a:spcAft>
              <a:defRPr/>
            </a:pPr>
            <a:r>
              <a:rPr lang="en-US" altLang="en-US" sz="2400" b="1" dirty="0"/>
              <a:t>Agenda is here: </a:t>
            </a:r>
            <a:r>
              <a:rPr lang="en-US" altLang="en-US" sz="2400" b="1" dirty="0">
                <a:hlinkClick r:id="rId3"/>
              </a:rPr>
              <a:t>11-25/1062r2</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 effects on 802.11 – Mon PM1, Tues AM1 - </a:t>
            </a:r>
            <a:r>
              <a:rPr lang="en-US" altLang="en-US" sz="2200" b="1" dirty="0"/>
              <a:t>Continue technical discussions on next slide, and in </a:t>
            </a:r>
            <a:r>
              <a:rPr lang="en-US" altLang="en-US" sz="2200" b="1" dirty="0">
                <a:hlinkClick r:id="rId4"/>
              </a:rPr>
              <a:t>11-25/0923r2</a:t>
            </a:r>
            <a:r>
              <a:rPr lang="en-US" altLang="en-US" sz="2200" b="1" dirty="0"/>
              <a:t> </a:t>
            </a:r>
          </a:p>
          <a:p>
            <a:pPr marL="342900" lvl="2" indent="-342900">
              <a:spcBef>
                <a:spcPts val="300"/>
              </a:spcBef>
              <a:spcAft>
                <a:spcPts val="0"/>
              </a:spcAft>
              <a:buFontTx/>
              <a:buChar char="-"/>
              <a:defRPr/>
            </a:pPr>
            <a:r>
              <a:rPr lang="en-US" altLang="en-US" sz="2400" b="1" dirty="0"/>
              <a:t>Annex G: Continued discussion of way forward, </a:t>
            </a:r>
            <a:r>
              <a:rPr lang="en-US" altLang="en-US" sz="2400" b="1" dirty="0">
                <a:hlinkClick r:id="rId5"/>
              </a:rPr>
              <a:t>11-23/0880r9</a:t>
            </a:r>
            <a:r>
              <a:rPr lang="en-US" altLang="en-US" sz="2400" b="1" dirty="0"/>
              <a:t> – Tues AM2, Wed AM2</a:t>
            </a:r>
          </a:p>
          <a:p>
            <a:pPr marL="342900" lvl="2" indent="-342900">
              <a:spcBef>
                <a:spcPts val="300"/>
              </a:spcBef>
              <a:spcAft>
                <a:spcPts val="0"/>
              </a:spcAft>
              <a:buFontTx/>
              <a:buChar char="-"/>
              <a:defRPr/>
            </a:pPr>
            <a:r>
              <a:rPr lang="en-US" altLang="en-US" sz="2400" b="1" dirty="0"/>
              <a:t>On hold, pending contribution:</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628650" lvl="3" indent="-285750">
              <a:lnSpc>
                <a:spcPct val="90000"/>
              </a:lnSpc>
              <a:spcBef>
                <a:spcPts val="300"/>
              </a:spcBef>
              <a:spcAft>
                <a:spcPts val="0"/>
              </a:spcAft>
              <a:buFont typeface="Arial" panose="020B0604020202020204" pitchFamily="34" charset="0"/>
              <a:buChar char="•"/>
              <a:defRPr/>
            </a:pPr>
            <a:r>
              <a:rPr lang="en-US" altLang="en-US" sz="2000" i="1" dirty="0"/>
              <a:t>Liaison from WBA on QoS, and L4S – </a:t>
            </a:r>
            <a:r>
              <a:rPr lang="en-US" altLang="en-US" sz="2000" b="1" dirty="0"/>
              <a:t>Deferred</a:t>
            </a:r>
            <a:r>
              <a:rPr lang="en-US" altLang="en-US" sz="2000" i="1" dirty="0"/>
              <a:t> until TGbn and REVmf consider this topic</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DC08C19F-F162-4545-9E8C-5E4FAB290644}"/>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8AB4A6C6-BE30-4D93-B784-96385EA934A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61815626-6EC3-41DF-87C1-C3ABE006DBB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90058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2025</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285750" lvl="1" indent="-342900">
              <a:lnSpc>
                <a:spcPct val="90000"/>
              </a:lnSpc>
              <a:buFont typeface="Arial" pitchFamily="34" charset="0"/>
              <a:buChar char="•"/>
              <a:defRPr/>
            </a:pPr>
            <a:r>
              <a:rPr lang="en-US" sz="3200" b="1" kern="0" dirty="0"/>
              <a:t>Related to IEEE Std 802 updates:</a:t>
            </a:r>
          </a:p>
          <a:p>
            <a:pPr marL="685800" lvl="2" indent="-342900">
              <a:lnSpc>
                <a:spcPct val="90000"/>
              </a:lnSpc>
              <a:buFont typeface="Arial" pitchFamily="34" charset="0"/>
              <a:buChar char="•"/>
              <a:defRPr/>
            </a:pPr>
            <a:r>
              <a:rPr lang="en-US" sz="2200" b="1" u="sng" kern="0" dirty="0"/>
              <a:t>EPD and LPD terms are going away</a:t>
            </a:r>
            <a:r>
              <a:rPr lang="en-US" sz="2200" b="1" kern="0" dirty="0"/>
              <a:t> – we need to update 802.11 to align</a:t>
            </a:r>
          </a:p>
          <a:p>
            <a:pPr marL="685800" lvl="2" indent="-342900">
              <a:lnSpc>
                <a:spcPct val="90000"/>
              </a:lnSpc>
              <a:buFont typeface="Arial" pitchFamily="34" charset="0"/>
              <a:buChar char="•"/>
              <a:defRPr/>
            </a:pPr>
            <a:r>
              <a:rPr lang="en-US" sz="2200" b="1" u="sng" dirty="0"/>
              <a:t>Review MAC address ordering discussion</a:t>
            </a:r>
            <a:r>
              <a:rPr lang="en-US" sz="2200" b="1" dirty="0"/>
              <a:t>, and 802.11 assumptions</a:t>
            </a:r>
          </a:p>
          <a:p>
            <a:pPr marL="685800" lvl="2" indent="-342900">
              <a:lnSpc>
                <a:spcPct val="90000"/>
              </a:lnSpc>
              <a:buFont typeface="Arial" pitchFamily="34" charset="0"/>
              <a:buChar char="•"/>
              <a:defRPr/>
            </a:pPr>
            <a:r>
              <a:rPr lang="en-US" sz="2200" b="1" kern="0" dirty="0"/>
              <a:t>802.1AC mapping from ISS to 802.11 MAC SAP interface</a:t>
            </a:r>
          </a:p>
          <a:p>
            <a:pPr marL="685800" lvl="2" indent="-342900">
              <a:lnSpc>
                <a:spcPct val="90000"/>
              </a:lnSpc>
              <a:buFont typeface="Arial" pitchFamily="34" charset="0"/>
              <a:buChar char="•"/>
              <a:defRPr/>
            </a:pPr>
            <a:r>
              <a:rPr lang="en-US" sz="2200" b="1" kern="0" dirty="0"/>
              <a:t>Consider any changes to remove 802.2/LLC terms?</a:t>
            </a:r>
          </a:p>
          <a:p>
            <a:pPr marL="685800" lvl="2" indent="-342900">
              <a:lnSpc>
                <a:spcPct val="90000"/>
              </a:lnSpc>
              <a:buFont typeface="Arial" pitchFamily="34" charset="0"/>
              <a:buChar char="•"/>
              <a:defRPr/>
            </a:pPr>
            <a:r>
              <a:rPr lang="en-US" sz="2200" b="1" kern="0" dirty="0"/>
              <a:t>802.11’s “Portal”, and mapping to/usage of IEEE Std 802 terminology</a:t>
            </a:r>
          </a:p>
          <a:p>
            <a:pPr marL="685800" lvl="2" indent="-342900">
              <a:lnSpc>
                <a:spcPct val="90000"/>
              </a:lnSpc>
              <a:buFont typeface="Arial" pitchFamily="34" charset="0"/>
              <a:buChar char="•"/>
              <a:defRPr/>
            </a:pPr>
            <a:r>
              <a:rPr lang="en-US" sz="2200" b="1" kern="0" dirty="0"/>
              <a:t>Access Domains: “802 Access Domains”?</a:t>
            </a:r>
          </a:p>
          <a:p>
            <a:pPr marL="685800" lvl="2" indent="-342900">
              <a:lnSpc>
                <a:spcPct val="90000"/>
              </a:lnSpc>
              <a:buFont typeface="Arial" pitchFamily="34" charset="0"/>
              <a:buChar char="•"/>
              <a:defRPr/>
            </a:pPr>
            <a:r>
              <a:rPr lang="en-US" sz="2200" b="1" kern="0" dirty="0"/>
              <a:t>What if we make the DS a bridge (small ‘b’)?</a:t>
            </a:r>
          </a:p>
          <a:p>
            <a:pPr marL="685800" lvl="2" indent="-342900">
              <a:lnSpc>
                <a:spcPct val="90000"/>
              </a:lnSpc>
              <a:buFont typeface="Arial" pitchFamily="34" charset="0"/>
              <a:buChar char="•"/>
              <a:defRPr/>
            </a:pPr>
            <a:r>
              <a:rPr lang="en-US" sz="2200" b="1"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2200" b="1" dirty="0" err="1">
                <a:latin typeface="Times New Roman" panose="02020603050405020304" pitchFamily="18" charset="0"/>
              </a:rPr>
              <a:t>cf</a:t>
            </a:r>
            <a:r>
              <a:rPr lang="en-US" sz="2200" b="1" dirty="0">
                <a:latin typeface="Times New Roman" panose="02020603050405020304" pitchFamily="18" charset="0"/>
              </a:rPr>
              <a:t> 11-08/0114r0)</a:t>
            </a:r>
          </a:p>
          <a:p>
            <a:pPr marL="685800" lvl="2" indent="-342900">
              <a:lnSpc>
                <a:spcPct val="90000"/>
              </a:lnSpc>
              <a:buFont typeface="Arial" pitchFamily="34" charset="0"/>
              <a:buChar char="•"/>
              <a:defRPr/>
            </a:pPr>
            <a:endParaRPr lang="en-US" sz="22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3430E2B4-2309-4808-A4D3-1A8FCB257BFD}"/>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40C8595-6320-480A-9151-A79D9EC2028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79D44699-D5B7-4469-83F3-2372B6B5A5A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90751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July 2025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11-25/0980)</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Wednesday</a:t>
            </a:r>
            <a:r>
              <a:rPr lang="en-GB" sz="1800" dirty="0"/>
              <a:t> 18:00 – 19:00h (</a:t>
            </a:r>
            <a:r>
              <a:rPr lang="en-GB" sz="1800" dirty="0">
                <a:solidFill>
                  <a:srgbClr val="FF0000"/>
                </a:solidFill>
              </a:rPr>
              <a:t>PM 2</a:t>
            </a:r>
            <a:r>
              <a:rPr lang="en-GB" sz="1800" dirty="0"/>
              <a:t>)</a:t>
            </a:r>
          </a:p>
          <a:p>
            <a:pPr>
              <a:buFont typeface="Arial" panose="020B0604020202020204" pitchFamily="34" charset="0"/>
              <a:buChar char="•"/>
            </a:pPr>
            <a:r>
              <a:rPr lang="en-GB" sz="2200" dirty="0"/>
              <a:t>Meeting slot(s) </a:t>
            </a:r>
            <a:r>
              <a:rPr lang="en-GB" sz="2200" dirty="0">
                <a:solidFill>
                  <a:srgbClr val="FF0000"/>
                </a:solidFill>
              </a:rPr>
              <a:t>802.11 </a:t>
            </a:r>
            <a:r>
              <a:rPr lang="en-GB" sz="2200" dirty="0" err="1">
                <a:solidFill>
                  <a:srgbClr val="FF0000"/>
                </a:solidFill>
              </a:rPr>
              <a:t>Coex</a:t>
            </a:r>
            <a:r>
              <a:rPr lang="en-GB" sz="2200" dirty="0">
                <a:solidFill>
                  <a:srgbClr val="FF0000"/>
                </a:solidFill>
              </a:rPr>
              <a:t> SC / 802.15.4 Joint</a:t>
            </a:r>
            <a:r>
              <a:rPr lang="en-GB" sz="2200" dirty="0"/>
              <a:t>:</a:t>
            </a:r>
          </a:p>
          <a:p>
            <a:pPr lvl="1">
              <a:buFont typeface="Arial" panose="020B0604020202020204" pitchFamily="34" charset="0"/>
              <a:buChar char="•"/>
            </a:pPr>
            <a:r>
              <a:rPr lang="en-GB" sz="1800" dirty="0">
                <a:solidFill>
                  <a:srgbClr val="FF0000"/>
                </a:solidFill>
              </a:rPr>
              <a:t>Tuesday</a:t>
            </a:r>
            <a:r>
              <a:rPr lang="en-GB" sz="1800" dirty="0"/>
              <a:t> 19:30 – 21:30h (</a:t>
            </a:r>
            <a:r>
              <a:rPr lang="en-GB" sz="1800" dirty="0">
                <a:solidFill>
                  <a:srgbClr val="FF0000"/>
                </a:solidFill>
              </a:rPr>
              <a:t>EVE 1/PM 3</a:t>
            </a:r>
            <a:r>
              <a:rPr lang="en-GB" sz="1800" dirty="0"/>
              <a:t>)</a:t>
            </a:r>
          </a:p>
          <a:p>
            <a:pPr lvl="1">
              <a:buFont typeface="Arial" panose="020B0604020202020204" pitchFamily="34" charset="0"/>
              <a:buChar char="•"/>
            </a:pPr>
            <a:r>
              <a:rPr lang="en-GB" sz="1800" dirty="0"/>
              <a:t>Discussion on “Proposed PAR for an 802.19 project similar to 802.19.3a to address coexistence in 6 GHz” (Ben Rolfe)</a:t>
            </a:r>
          </a:p>
          <a:p>
            <a:pPr>
              <a:buFont typeface="Arial" panose="020B0604020202020204" pitchFamily="34" charset="0"/>
              <a:buChar char="•"/>
            </a:pPr>
            <a:endParaRPr lang="en-GB" sz="2200" dirty="0"/>
          </a:p>
          <a:p>
            <a:pPr>
              <a:buFont typeface="Arial" panose="020B0604020202020204" pitchFamily="34" charset="0"/>
              <a:buChar char="•"/>
            </a:pPr>
            <a:r>
              <a:rPr lang="en-GB" sz="2000" dirty="0"/>
              <a:t>Topics</a:t>
            </a:r>
          </a:p>
          <a:p>
            <a:pPr lvl="1">
              <a:buFont typeface="Arial" panose="020B0604020202020204" pitchFamily="34" charset="0"/>
              <a:buChar char="•"/>
            </a:pPr>
            <a:r>
              <a:rPr lang="en-GB" sz="1800" dirty="0">
                <a:solidFill>
                  <a:schemeClr val="tx1"/>
                </a:solidFill>
                <a:sym typeface="Wingdings" pitchFamily="2" charset="2"/>
              </a:rPr>
              <a:t>ETSI BRAN Update</a:t>
            </a:r>
          </a:p>
          <a:p>
            <a:pPr lvl="1">
              <a:buFont typeface="Arial" panose="020B0604020202020204" pitchFamily="34" charset="0"/>
              <a:buChar char="•"/>
            </a:pPr>
            <a:r>
              <a:rPr lang="en-GB" sz="1800" dirty="0">
                <a:solidFill>
                  <a:schemeClr val="tx1"/>
                </a:solidFill>
                <a:sym typeface="Wingdings" pitchFamily="2" charset="2"/>
              </a:rPr>
              <a:t>BT SIG Update</a:t>
            </a:r>
          </a:p>
          <a:p>
            <a:pPr lvl="1">
              <a:buFont typeface="Arial" panose="020B0604020202020204" pitchFamily="34" charset="0"/>
              <a:buChar char="•"/>
            </a:pPr>
            <a:r>
              <a:rPr lang="en-GB" sz="1800" dirty="0">
                <a:solidFill>
                  <a:schemeClr val="tx1"/>
                </a:solidFill>
                <a:sym typeface="Wingdings" pitchFamily="2" charset="2"/>
              </a:rPr>
              <a:t>Other topics – please respond to the call for submissions / contact the chair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dirty="0"/>
              <a:t>Jul 27-Aug 1, 2025, Madrid, Spain</a:t>
            </a:r>
          </a:p>
          <a:p>
            <a:pPr lvl="1">
              <a:buFont typeface="Wingdings" panose="05000000000000000000" pitchFamily="2" charset="2"/>
              <a:buChar char="v"/>
            </a:pPr>
            <a:r>
              <a:rPr lang="en-US" sz="1800" b="0" dirty="0"/>
              <a:t>IEC/IEEE P60802 - Standard - Time-Sensitive Networking Profile for Industrial Automation, </a:t>
            </a:r>
            <a:r>
              <a:rPr lang="en-US" sz="1800" b="0" dirty="0">
                <a:hlinkClick r:id="rId2"/>
              </a:rPr>
              <a:t>PAR Extension</a:t>
            </a:r>
            <a:endParaRPr lang="en-US" sz="1800" b="0" dirty="0"/>
          </a:p>
          <a:p>
            <a:pPr lvl="1">
              <a:buFont typeface="Wingdings" panose="05000000000000000000" pitchFamily="2" charset="2"/>
              <a:buChar char="v"/>
            </a:pPr>
            <a:r>
              <a:rPr lang="en-US" sz="1800" b="0" dirty="0"/>
              <a:t>P802.1Qdq - Amendment - Shaper Parameter Settings for Bursty Traffic requiring Bounded Latency, </a:t>
            </a:r>
            <a:r>
              <a:rPr lang="en-US" sz="1800" b="0" dirty="0">
                <a:hlinkClick r:id="rId3"/>
              </a:rPr>
              <a:t>PAR Extension</a:t>
            </a:r>
            <a:endParaRPr lang="en-US" sz="1800" b="0" dirty="0"/>
          </a:p>
          <a:p>
            <a:pPr lvl="1">
              <a:buFont typeface="Wingdings" panose="05000000000000000000" pitchFamily="2" charset="2"/>
              <a:buChar char="v"/>
            </a:pPr>
            <a:r>
              <a:rPr lang="en-US" sz="1800" b="0" dirty="0"/>
              <a:t>P802.1Qee - Amendment - Traffic Engineering for Bridged Networks with Significant Delay Variance, </a:t>
            </a:r>
            <a:r>
              <a:rPr lang="en-US" sz="1800" b="0" dirty="0">
                <a:hlinkClick r:id="rId4"/>
              </a:rPr>
              <a:t>PAR</a:t>
            </a:r>
            <a:r>
              <a:rPr lang="en-US" sz="1800" b="0" dirty="0"/>
              <a:t> and </a:t>
            </a:r>
            <a:r>
              <a:rPr lang="en-US" sz="1800" b="0" dirty="0">
                <a:hlinkClick r:id="rId5"/>
              </a:rPr>
              <a:t>CSD</a:t>
            </a:r>
            <a:endParaRPr lang="en-US" sz="1800" b="0" dirty="0"/>
          </a:p>
          <a:p>
            <a:pPr lvl="1">
              <a:buFont typeface="Wingdings" panose="05000000000000000000" pitchFamily="2" charset="2"/>
              <a:buChar char="v"/>
            </a:pPr>
            <a:r>
              <a:rPr lang="en-US" sz="1800" b="0" dirty="0"/>
              <a:t>P802.3dq - Amendment - Pin-Optimized PHY Interfaces, </a:t>
            </a:r>
            <a:r>
              <a:rPr lang="en-US" sz="1800" b="0" dirty="0">
                <a:hlinkClick r:id="rId6"/>
              </a:rPr>
              <a:t>PAR</a:t>
            </a:r>
            <a:r>
              <a:rPr lang="en-US" sz="1800" b="0" dirty="0"/>
              <a:t> and </a:t>
            </a:r>
            <a:r>
              <a:rPr lang="en-US" sz="1800" b="0" dirty="0">
                <a:hlinkClick r:id="rId7"/>
              </a:rPr>
              <a:t>CSD</a:t>
            </a:r>
            <a:endParaRPr lang="en-US" sz="1800" b="0" dirty="0"/>
          </a:p>
          <a:p>
            <a:pPr lvl="1">
              <a:buFont typeface="Courier New" panose="02070309020205020404" pitchFamily="49" charset="0"/>
              <a:buChar char="o"/>
            </a:pPr>
            <a:r>
              <a:rPr lang="en-US" sz="1800" b="0" dirty="0"/>
              <a:t>P802.11bt - Amendment - Post-Quantum Cryptography, </a:t>
            </a:r>
            <a:r>
              <a:rPr lang="en-US" sz="1800" b="0" dirty="0">
                <a:hlinkClick r:id="rId8"/>
              </a:rPr>
              <a:t>PAR</a:t>
            </a:r>
            <a:r>
              <a:rPr lang="en-US" sz="1800" b="0" dirty="0"/>
              <a:t> and </a:t>
            </a:r>
            <a:r>
              <a:rPr lang="en-US" sz="1800" b="0" dirty="0">
                <a:hlinkClick r:id="rId9"/>
              </a:rPr>
              <a:t>CSD</a:t>
            </a:r>
            <a:endParaRPr lang="en-US" sz="1800" b="0" dirty="0"/>
          </a:p>
          <a:p>
            <a:pPr lvl="1">
              <a:buFont typeface="Courier New" panose="02070309020205020404" pitchFamily="49" charset="0"/>
              <a:buChar char="o"/>
            </a:pPr>
            <a:r>
              <a:rPr lang="en-US" sz="1800" b="0" dirty="0"/>
              <a:t>P802.11bi - Amendment - Enhanced Service with Data Privacy Protection, </a:t>
            </a:r>
            <a:r>
              <a:rPr lang="en-US" sz="1800" b="0" dirty="0">
                <a:hlinkClick r:id="rId10"/>
              </a:rPr>
              <a:t>PAR Extension</a:t>
            </a:r>
            <a:endParaRPr lang="en-US" sz="1800" b="0" dirty="0"/>
          </a:p>
          <a:p>
            <a:pPr marL="0" indent="0"/>
            <a:endParaRPr lang="en-US" sz="2000" dirty="0"/>
          </a:p>
          <a:p>
            <a:r>
              <a:rPr lang="en-US" altLang="en-US" sz="2000" dirty="0"/>
              <a:t>Review the 4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7" name="Footer Placeholder 6">
            <a:extLst>
              <a:ext uri="{FF2B5EF4-FFF2-40B4-BE49-F238E27FC236}">
                <a16:creationId xmlns:a16="http://schemas.microsoft.com/office/drawing/2014/main" id="{7F393855-385B-4CB9-8439-6238C87654C6}"/>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E26EF146-255C-4111-B6EC-C6DD078FEB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46C37E14-289A-412F-9911-3A772392FE8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603082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51</TotalTime>
  <Words>2519</Words>
  <Application>Microsoft Office PowerPoint</Application>
  <PresentationFormat>Widescreen</PresentationFormat>
  <Paragraphs>476</Paragraphs>
  <Slides>24</Slides>
  <Notes>13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5" baseType="lpstr">
      <vt:lpstr>MS Gothic</vt:lpstr>
      <vt:lpstr>ＭＳ Ｐゴシック</vt:lpstr>
      <vt:lpstr>ＭＳ Ｐゴシック</vt:lpstr>
      <vt:lpstr>Arial</vt:lpstr>
      <vt:lpstr>Arial Unicode MS</vt:lpstr>
      <vt:lpstr>Calibri</vt:lpstr>
      <vt:lpstr>Courier New</vt:lpstr>
      <vt:lpstr>Times New Roman</vt:lpstr>
      <vt:lpstr>Wingdings</vt:lpstr>
      <vt:lpstr>Office Theme</vt:lpstr>
      <vt:lpstr>Document</vt:lpstr>
      <vt:lpstr>WG11 Opening Report Snapshot Slides July 2025</vt:lpstr>
      <vt:lpstr>Abstract</vt:lpstr>
      <vt:lpstr>July 2025 Editors’ Meeting Agenda and Report</vt:lpstr>
      <vt:lpstr>ANA Status</vt:lpstr>
      <vt:lpstr>IEEE 802.11 AIML SC – July 2025 Artificial Intelligence and Machine Learning </vt:lpstr>
      <vt:lpstr>ARC (Architecture) – July 2025</vt:lpstr>
      <vt:lpstr>ARC (Architecture) – July 2025</vt:lpstr>
      <vt:lpstr>Coex SC (Coexistence) – July 2025 </vt:lpstr>
      <vt:lpstr>PAR Review SC – Snapshot slide Chair: Jon Rosdahl</vt:lpstr>
      <vt:lpstr>802.11 WNG – July 2025 (1/2)</vt:lpstr>
      <vt:lpstr>802.11 WNG – July 2025 (2/2)</vt:lpstr>
      <vt:lpstr>IEEE 802 JTC1 SC will meet once on Tue, 29 July 2025 @ 5 pm CET</vt:lpstr>
      <vt:lpstr>A large number of IEEE 802 submissions are in the PSDO balloting &amp; publication process – but…</vt:lpstr>
      <vt:lpstr>IEEE 802 has sent 111 standards through the PSDO adoption process, with 29 in-process</vt:lpstr>
      <vt:lpstr>TGmf (Maintenance) Summary </vt:lpstr>
      <vt:lpstr>TGbi – July 2025</vt:lpstr>
      <vt:lpstr>TGbn (Ultra High Reliability)</vt:lpstr>
      <vt:lpstr>TGbn July F2F Schedule</vt:lpstr>
      <vt:lpstr>TGbp Snapshot for Jul 2025 IEEE 802 Plenary</vt:lpstr>
      <vt:lpstr>TGbp Timeline till Jul 2025 plenary</vt:lpstr>
      <vt:lpstr>TGbq (Integrated mmWave) Summary </vt:lpstr>
      <vt:lpstr>TGbr ELC – July 2025 Enhanced Light Communications</vt:lpstr>
      <vt:lpstr>PQC SG – July 2025</vt:lpstr>
      <vt:lpstr>802.11 Automotive TIG – July 2025 28 July, 1430-1630 Central European Summer Time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196</cp:revision>
  <cp:lastPrinted>1601-01-01T00:00:00Z</cp:lastPrinted>
  <dcterms:created xsi:type="dcterms:W3CDTF">2018-05-02T19:26:26Z</dcterms:created>
  <dcterms:modified xsi:type="dcterms:W3CDTF">2025-07-27T16:50:05Z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1753630880</vt:lpwstr>
  </property>
</Properties>
</file>