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8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0" r:id="rId11"/>
    <p:sldId id="299" r:id="rId12"/>
    <p:sldId id="301" r:id="rId13"/>
    <p:sldId id="300" r:id="rId14"/>
    <p:sldId id="302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>
      <p:cViewPr varScale="1">
        <p:scale>
          <a:sx n="113" d="100"/>
          <a:sy n="113" d="100"/>
        </p:scale>
        <p:origin x="45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814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Zigui Yang,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Zigui Yang, Samsung Electronics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Zigui Yang,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dirty="0"/>
              <a:t>nominal carrier </a:t>
            </a:r>
            <a:r>
              <a:rPr lang="en-US" sz="1200" b="0" dirty="0" err="1"/>
              <a:t>freq</a:t>
            </a:r>
            <a:r>
              <a:rPr lang="en-US" sz="1200" b="0" dirty="0"/>
              <a:t> + delta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Zigui Yang,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83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4400" y="304800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March,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Aiguo Yan and </a:t>
            </a:r>
            <a:r>
              <a:rPr lang="en-GB" dirty="0" err="1"/>
              <a:t>etl</a:t>
            </a:r>
            <a:r>
              <a:rPr lang="en-GB" dirty="0"/>
              <a:t>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March,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Aiguo Yan and etl,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March,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Aiguo Yan and etl,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March,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March,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Aiguo Yan and etl,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March,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Aiguo Yan and etl,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March,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Aiguo Yan and etl,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March,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Aiguo Yan and etl,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March,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Aiguo Yan and </a:t>
            </a:r>
            <a:r>
              <a:rPr lang="en-GB" dirty="0" err="1"/>
              <a:t>etl</a:t>
            </a:r>
            <a:r>
              <a:rPr lang="en-GB" dirty="0"/>
              <a:t>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08761" y="762001"/>
            <a:ext cx="10363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Carrier Frequency Planning for BF in 11bn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Aiguo Yan and </a:t>
            </a:r>
            <a:r>
              <a:rPr lang="en-GB" dirty="0" err="1"/>
              <a:t>etl</a:t>
            </a:r>
            <a:r>
              <a:rPr lang="en-GB" dirty="0"/>
              <a:t>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877597"/>
              </p:ext>
            </p:extLst>
          </p:nvPr>
        </p:nvGraphicFramePr>
        <p:xfrm>
          <a:off x="1004888" y="2397125"/>
          <a:ext cx="10180637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3" name="Document" r:id="rId4" imgW="10411058" imgH="2578772" progId="Word.Document.8">
                  <p:embed/>
                </p:oleObj>
              </mc:Choice>
              <mc:Fallback>
                <p:oleObj name="Document" r:id="rId4" imgW="10411058" imgH="257877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397125"/>
                        <a:ext cx="10180637" cy="251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Check and Enforcement on Carrier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19200"/>
            <a:ext cx="10820399" cy="5181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b="0" dirty="0"/>
              <a:t>We trust that each AP will do its best to achieve reasonable performance, from a global point of view.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0" dirty="0"/>
              <a:t>But bad players may still be unavoidable.  </a:t>
            </a:r>
          </a:p>
          <a:p>
            <a:pPr marL="0" indent="0"/>
            <a:endParaRPr lang="en-US" sz="1600" b="0" dirty="0"/>
          </a:p>
          <a:p>
            <a:pPr marL="0" indent="0"/>
            <a:r>
              <a:rPr lang="en-US" sz="2800" b="0" dirty="0"/>
              <a:t>We support the idea to have a requirement on </a:t>
            </a:r>
            <a:r>
              <a:rPr lang="en-US" sz="2800" b="0" dirty="0" err="1"/>
              <a:t>freq</a:t>
            </a:r>
            <a:r>
              <a:rPr lang="en-US" sz="2800" b="0" dirty="0"/>
              <a:t> diff for simultaneous TX (already had similar requirement on STA for UL-MU), and an easy verification mechanism.</a:t>
            </a:r>
          </a:p>
          <a:p>
            <a:pPr marL="0" indent="0"/>
            <a:endParaRPr lang="en-US" sz="2800" b="0" dirty="0"/>
          </a:p>
          <a:p>
            <a:pPr marL="0" indent="0"/>
            <a:r>
              <a:rPr lang="en-US" sz="2800" b="0" dirty="0"/>
              <a:t>(Equivalent) Simultaneous TX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Joint data TX (</a:t>
            </a:r>
            <a:r>
              <a:rPr lang="en-US" sz="1600" b="0" dirty="0" err="1"/>
              <a:t>CoBF</a:t>
            </a:r>
            <a:r>
              <a:rPr lang="en-US" sz="1600" b="0" dirty="0"/>
              <a:t> data transmission simultaneously) -- mandatory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Joint sounding (simultaneous NDP TX) -- mandatory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Sequential (non-joint) sounding for </a:t>
            </a:r>
            <a:r>
              <a:rPr lang="en-US" sz="1600" b="0" dirty="0" err="1"/>
              <a:t>CoBF</a:t>
            </a:r>
            <a:r>
              <a:rPr lang="en-US" sz="1600" b="0" dirty="0"/>
              <a:t> (NDPs are </a:t>
            </a:r>
            <a:r>
              <a:rPr lang="en-US" sz="1600" b="0" dirty="0" err="1"/>
              <a:t>TXed</a:t>
            </a:r>
            <a:r>
              <a:rPr lang="en-US" sz="1600" b="0" dirty="0"/>
              <a:t> at different time) – exceptions are allowed [see Julia’s reasoning]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867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For Further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19200"/>
            <a:ext cx="10820399" cy="51816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800" b="0" dirty="0"/>
              <a:t>The </a:t>
            </a:r>
            <a:r>
              <a:rPr lang="en-US" sz="2800" dirty="0"/>
              <a:t>First Transmission </a:t>
            </a:r>
            <a:r>
              <a:rPr lang="en-US" sz="2800" b="0" dirty="0"/>
              <a:t>has to be defined without ambiguity.</a:t>
            </a:r>
          </a:p>
          <a:p>
            <a:pPr>
              <a:buFont typeface="+mj-lt"/>
              <a:buAutoNum type="arabicPeriod"/>
            </a:pPr>
            <a:r>
              <a:rPr lang="en-US" sz="2800" b="0" dirty="0"/>
              <a:t>Mechanism/protocol for negotiating the </a:t>
            </a:r>
            <a:r>
              <a:rPr lang="en-US" sz="2800" dirty="0"/>
              <a:t>First Transmission</a:t>
            </a:r>
            <a:r>
              <a:rPr lang="en-US" sz="2800" b="0" dirty="0"/>
              <a:t>. </a:t>
            </a:r>
          </a:p>
          <a:p>
            <a:pPr>
              <a:buFont typeface="+mj-lt"/>
              <a:buAutoNum type="arabicPeriod"/>
            </a:pPr>
            <a:r>
              <a:rPr lang="en-US" sz="2800" b="0" dirty="0"/>
              <a:t>Exact requirement (in Hz) for frequency difference during (equivalent) simultaneous transmission.</a:t>
            </a:r>
          </a:p>
          <a:p>
            <a:pPr>
              <a:buFont typeface="+mj-lt"/>
              <a:buAutoNum type="arabicPeriod"/>
            </a:pPr>
            <a:r>
              <a:rPr lang="en-US" sz="2800" b="0" dirty="0"/>
              <a:t>A mechanism to check if an AP is meeting this frequency difference requirement.</a:t>
            </a:r>
          </a:p>
          <a:p>
            <a:pPr marL="514350" indent="-514350">
              <a:buFont typeface="+mj-lt"/>
              <a:buAutoNum type="arabicPeriod"/>
            </a:pP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947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SP Ideas </a:t>
            </a:r>
            <a:r>
              <a:rPr lang="en-US"/>
              <a:t>for 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19200"/>
            <a:ext cx="10820399" cy="51816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800" dirty="0"/>
              <a:t>Exact requirement (in Hz) </a:t>
            </a:r>
            <a:r>
              <a:rPr lang="en-US" sz="2800" b="0" dirty="0"/>
              <a:t>for frequency difference during (equivalent) simultaneous transmission and conditions.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NDPA is a reasonable choice;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/>
              <a:t>(Don’t want add extra burden </a:t>
            </a:r>
            <a:r>
              <a:rPr lang="en-US" sz="2400" dirty="0"/>
              <a:t>to other packets (such as invite) which doesn't care about </a:t>
            </a:r>
            <a:r>
              <a:rPr lang="en-US" sz="2400" dirty="0" err="1"/>
              <a:t>freq</a:t>
            </a:r>
            <a:r>
              <a:rPr lang="en-US" sz="2400" dirty="0"/>
              <a:t> error as long as it is within 20ppm)</a:t>
            </a:r>
            <a:endParaRPr lang="en-US" sz="2400" b="0" dirty="0"/>
          </a:p>
          <a:p>
            <a:pPr>
              <a:buFont typeface="+mj-lt"/>
              <a:buAutoNum type="arabicPeriod"/>
            </a:pPr>
            <a:r>
              <a:rPr lang="en-US" sz="2800" dirty="0"/>
              <a:t>Explicit Signaling </a:t>
            </a:r>
            <a:r>
              <a:rPr lang="en-US" sz="2800" b="0" dirty="0"/>
              <a:t>for the First Transmission (and hence First correction)</a:t>
            </a:r>
          </a:p>
          <a:p>
            <a:pPr>
              <a:buFont typeface="+mj-lt"/>
              <a:buAutoNum type="arabicPeriod"/>
            </a:pPr>
            <a:r>
              <a:rPr lang="en-US" sz="2800" dirty="0"/>
              <a:t>A mechanism </a:t>
            </a:r>
            <a:r>
              <a:rPr lang="en-US" sz="2800" b="0" dirty="0"/>
              <a:t>to check if an AP is meeting the frequency difference requirement when (equivalently) </a:t>
            </a:r>
            <a:r>
              <a:rPr lang="en-US" sz="2800" b="0" dirty="0" err="1"/>
              <a:t>TXing</a:t>
            </a:r>
            <a:r>
              <a:rPr lang="en-US" sz="2800" b="0" dirty="0"/>
              <a:t> simultaneously.</a:t>
            </a:r>
          </a:p>
          <a:p>
            <a:pPr marL="0" indent="0"/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970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19200"/>
            <a:ext cx="10820399" cy="5181600"/>
          </a:xfrm>
        </p:spPr>
        <p:txBody>
          <a:bodyPr/>
          <a:lstStyle/>
          <a:p>
            <a:pPr marL="0" indent="0"/>
            <a:r>
              <a:rPr lang="en-US" sz="1600" b="0" dirty="0"/>
              <a:t>11-25-0283-01-00bn-inter-ap-carrier-synchronization-for-coordinated-beamforming-cobf ; [Bilal of Samsung]</a:t>
            </a:r>
          </a:p>
          <a:p>
            <a:pPr marL="0" indent="0"/>
            <a:r>
              <a:rPr lang="en-US" sz="1600" b="0" dirty="0"/>
              <a:t>11-25-0083-01-00bn-cfo-correction-and-related-simplifications-for-cobf; [Sameer of QCOM]</a:t>
            </a:r>
          </a:p>
          <a:p>
            <a:pPr marL="0" indent="0"/>
            <a:r>
              <a:rPr lang="en-US" sz="1600" b="0" dirty="0"/>
              <a:t>11-25-0836-01-00bn-follow-up-on-cfo-correction-for-cobf; [Sameer of QCOM]</a:t>
            </a:r>
          </a:p>
          <a:p>
            <a:pPr marL="0" indent="0"/>
            <a:r>
              <a:rPr lang="en-US" sz="1600" b="0" dirty="0"/>
              <a:t>11-25-0103-00-00bn-simplified-carrier-synchronization-for-cobf-transmissions; [Julia of MTK]</a:t>
            </a:r>
          </a:p>
          <a:p>
            <a:pPr marL="0" indent="0"/>
            <a:r>
              <a:rPr lang="en-US" sz="1600" b="0" dirty="0"/>
              <a:t>11-25-0872-00-00bn-on-cobf-APs-carrier-synchronization-overhearing-csi-report-in-cobf-sounding; [Julia of MTK]</a:t>
            </a:r>
          </a:p>
          <a:p>
            <a:pPr marL="0" indent="0"/>
            <a:endParaRPr lang="en-US" sz="1600" b="0" dirty="0"/>
          </a:p>
          <a:p>
            <a:pPr marL="0" indent="0"/>
            <a:endParaRPr lang="en-US" sz="1600" b="0" dirty="0"/>
          </a:p>
          <a:p>
            <a:pPr marL="0" indent="0"/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798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820399" cy="10551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</a:rPr>
              <a:t>Fc = 5.25GHz; </a:t>
            </a:r>
            <a:r>
              <a:rPr lang="en-US" sz="1800" dirty="0" err="1">
                <a:effectLst/>
                <a:latin typeface="Calibri" panose="020F0502020204030204" pitchFamily="34" charset="0"/>
                <a:ea typeface="Malgun Gothic" panose="020B0503020000020004" pitchFamily="34" charset="-127"/>
              </a:rPr>
              <a:t>xtal</a:t>
            </a: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</a:rPr>
              <a:t> accuracy +/- 20ppm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</a:rPr>
              <a:t>Drift +/- 50Hz. Correction error +/-50Hz.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</a:rPr>
              <a:t>All uniformly distributed.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Malgun Gothic" panose="020B0503020000020004" pitchFamily="34" charset="-127"/>
              </a:rPr>
              <a:t>												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Malgun Gothic" panose="020B0503020000020004" pitchFamily="34" charset="-127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Malgun Gothic" panose="020B0503020000020004" pitchFamily="34" charset="-12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  <p:pic>
        <p:nvPicPr>
          <p:cNvPr id="3074" name="Picture 5">
            <a:extLst>
              <a:ext uri="{FF2B5EF4-FFF2-40B4-BE49-F238E27FC236}">
                <a16:creationId xmlns:a16="http://schemas.microsoft.com/office/drawing/2014/main" id="{6024B896-DEDE-46AF-9B33-8F23D1E6B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" y="2670096"/>
            <a:ext cx="574548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75BE673-3117-4C61-90C6-5EB4D6E12C0C}"/>
              </a:ext>
            </a:extLst>
          </p:cNvPr>
          <p:cNvSpPr txBox="1"/>
          <p:nvPr/>
        </p:nvSpPr>
        <p:spPr>
          <a:xfrm>
            <a:off x="7856848" y="2300764"/>
            <a:ext cx="28198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</a:rPr>
              <a:t>Correction in random order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B9170E-B3AF-474B-B11F-BC93F7515487}"/>
              </a:ext>
            </a:extLst>
          </p:cNvPr>
          <p:cNvSpPr txBox="1"/>
          <p:nvPr/>
        </p:nvSpPr>
        <p:spPr>
          <a:xfrm>
            <a:off x="609600" y="2292565"/>
            <a:ext cx="36522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Malgun Gothic" panose="020B0503020000020004" pitchFamily="34" charset="-127"/>
              </a:rPr>
              <a:t>Correction in alternating order order 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3075" name="Picture 4">
            <a:extLst>
              <a:ext uri="{FF2B5EF4-FFF2-40B4-BE49-F238E27FC236}">
                <a16:creationId xmlns:a16="http://schemas.microsoft.com/office/drawing/2014/main" id="{71837319-25BE-490F-B8E1-1F3F6B02D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670097"/>
            <a:ext cx="5783389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B412C88-1FF6-4CBF-B19E-384A40713748}"/>
              </a:ext>
            </a:extLst>
          </p:cNvPr>
          <p:cNvSpPr/>
          <p:nvPr/>
        </p:nvSpPr>
        <p:spPr bwMode="auto">
          <a:xfrm>
            <a:off x="350520" y="5304627"/>
            <a:ext cx="11681269" cy="8675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Freq difference is very small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</a:rPr>
              <a:t>Actual frequencies do show small “random walk” behavior (&lt;&lt; f</a:t>
            </a:r>
            <a:r>
              <a:rPr lang="en-US" baseline="-25000" dirty="0">
                <a:solidFill>
                  <a:schemeClr val="tx1"/>
                </a:solidFill>
              </a:rPr>
              <a:t>SCS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725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Introduction and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19200"/>
            <a:ext cx="10361084" cy="51816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800" b="0" dirty="0"/>
              <a:t>11bn has 3 beamforming modes, SU, MU and </a:t>
            </a:r>
            <a:r>
              <a:rPr lang="en-US" sz="2800" b="0" dirty="0" err="1"/>
              <a:t>CoBF</a:t>
            </a:r>
            <a:endParaRPr lang="en-US" sz="2800" b="0" dirty="0"/>
          </a:p>
          <a:p>
            <a:pPr>
              <a:buFont typeface="+mj-lt"/>
              <a:buAutoNum type="arabicPeriod"/>
            </a:pPr>
            <a:r>
              <a:rPr lang="en-US" sz="2800" dirty="0"/>
              <a:t>Carrier frequency sync </a:t>
            </a:r>
            <a:r>
              <a:rPr lang="en-US" sz="2800" b="0" dirty="0"/>
              <a:t>between APs in </a:t>
            </a:r>
            <a:r>
              <a:rPr lang="en-US" sz="2800" b="0" dirty="0" err="1"/>
              <a:t>CoBF</a:t>
            </a:r>
            <a:r>
              <a:rPr lang="en-US" sz="2800" b="0" dirty="0"/>
              <a:t> is important, due to (equivalent) </a:t>
            </a:r>
            <a:r>
              <a:rPr lang="en-US" sz="2800" dirty="0"/>
              <a:t>simultaneous transmission </a:t>
            </a:r>
          </a:p>
          <a:p>
            <a:pPr>
              <a:buFont typeface="+mj-lt"/>
              <a:buAutoNum type="arabicPeriod"/>
            </a:pPr>
            <a:r>
              <a:rPr lang="en-US" sz="2800" b="0" dirty="0"/>
              <a:t>Sounding and feedback functionality is perceived as a major overhead. Seamlessly re-using sounding results among different BF modes is a great way to minimize overall system overhead.</a:t>
            </a:r>
          </a:p>
          <a:p>
            <a:pPr>
              <a:buFont typeface="+mj-lt"/>
              <a:buAutoNum type="arabicPeriod"/>
            </a:pPr>
            <a:r>
              <a:rPr lang="en-US" sz="2800" b="0" dirty="0"/>
              <a:t>This </a:t>
            </a:r>
            <a:r>
              <a:rPr lang="en-US" sz="2800" dirty="0"/>
              <a:t>re-use</a:t>
            </a:r>
            <a:r>
              <a:rPr lang="en-US" sz="2800" b="0" dirty="0"/>
              <a:t> strategy also require additional considerations on </a:t>
            </a:r>
            <a:r>
              <a:rPr lang="en-US" sz="2800" dirty="0"/>
              <a:t>carrier frequency sync </a:t>
            </a:r>
            <a:r>
              <a:rPr lang="en-US" sz="2800" b="0" dirty="0"/>
              <a:t>among APs </a:t>
            </a:r>
          </a:p>
          <a:p>
            <a:pPr>
              <a:buFont typeface="+mj-lt"/>
              <a:buAutoNum type="arabicPeriod"/>
            </a:pPr>
            <a:r>
              <a:rPr lang="en-US" sz="2800" b="0" dirty="0"/>
              <a:t>This contribution is also trying to provide and harmonize ideas for the AP carrier frequency sync.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55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Carrier Frequency at different 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3665063"/>
            <a:ext cx="10361084" cy="2514595"/>
          </a:xfrm>
        </p:spPr>
        <p:txBody>
          <a:bodyPr/>
          <a:lstStyle/>
          <a:p>
            <a:pPr marL="0" indent="0"/>
            <a:r>
              <a:rPr lang="en-US" b="0" dirty="0"/>
              <a:t>It is beneficial (but not necessarily mandatory) for fc(t</a:t>
            </a:r>
            <a:r>
              <a:rPr lang="en-US" b="0" baseline="-25000" dirty="0"/>
              <a:t>s</a:t>
            </a:r>
            <a:r>
              <a:rPr lang="en-US" b="0" dirty="0"/>
              <a:t>), to be close to fc(t</a:t>
            </a:r>
            <a:r>
              <a:rPr lang="en-US" b="0" baseline="-25000" dirty="0"/>
              <a:t>d1</a:t>
            </a:r>
            <a:r>
              <a:rPr lang="en-US" b="0" dirty="0"/>
              <a:t>) and/or fc(t</a:t>
            </a:r>
            <a:r>
              <a:rPr lang="en-US" b="0" baseline="-25000" dirty="0"/>
              <a:t>d2</a:t>
            </a:r>
            <a:r>
              <a:rPr lang="en-US" b="0" dirty="0"/>
              <a:t>). If H(k) has very mild variations </a:t>
            </a:r>
            <a:r>
              <a:rPr lang="en-US" b="0" dirty="0" err="1"/>
              <a:t>w.r.t.</a:t>
            </a:r>
            <a:r>
              <a:rPr lang="en-US" b="0" dirty="0"/>
              <a:t> k, then this kind of frequency difference doesn’t matter much.</a:t>
            </a:r>
          </a:p>
          <a:p>
            <a:pPr marL="0" indent="0"/>
            <a:endParaRPr lang="en-US" b="0" dirty="0"/>
          </a:p>
          <a:p>
            <a:pPr marL="0" indent="0"/>
            <a:r>
              <a:rPr lang="en-US" b="0" dirty="0"/>
              <a:t>There is no requirement, there is no need to have a requirement, for this kind of </a:t>
            </a:r>
            <a:r>
              <a:rPr lang="en-US" b="0" dirty="0" err="1"/>
              <a:t>freq</a:t>
            </a:r>
            <a:r>
              <a:rPr lang="en-US" b="0" dirty="0"/>
              <a:t> difference, fc(t</a:t>
            </a:r>
            <a:r>
              <a:rPr lang="en-US" b="0" baseline="-25000" dirty="0"/>
              <a:t>s</a:t>
            </a:r>
            <a:r>
              <a:rPr lang="en-US" b="0" dirty="0"/>
              <a:t>)-fc(t</a:t>
            </a:r>
            <a:r>
              <a:rPr lang="en-US" b="0" baseline="-25000" dirty="0"/>
              <a:t>d</a:t>
            </a:r>
            <a:r>
              <a:rPr lang="en-US" b="0" dirty="0"/>
              <a:t>). APs can handle without standards’ involvement.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5676405-550C-4724-82CB-7A2882144FD5}"/>
              </a:ext>
            </a:extLst>
          </p:cNvPr>
          <p:cNvSpPr/>
          <p:nvPr/>
        </p:nvSpPr>
        <p:spPr bwMode="auto">
          <a:xfrm>
            <a:off x="2500423" y="1752600"/>
            <a:ext cx="1676400" cy="838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Sounding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</a:rPr>
              <a:t>fc(t</a:t>
            </a:r>
            <a:r>
              <a:rPr lang="en-US" baseline="-25000" dirty="0">
                <a:solidFill>
                  <a:schemeClr val="tx1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68D6B32-2E4F-4037-A616-B69CA7424CD1}"/>
              </a:ext>
            </a:extLst>
          </p:cNvPr>
          <p:cNvSpPr/>
          <p:nvPr/>
        </p:nvSpPr>
        <p:spPr bwMode="auto">
          <a:xfrm>
            <a:off x="5256743" y="1752600"/>
            <a:ext cx="1676400" cy="838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</a:rPr>
              <a:t>fc(t</a:t>
            </a:r>
            <a:r>
              <a:rPr lang="en-US" baseline="-25000" dirty="0">
                <a:solidFill>
                  <a:schemeClr val="tx1"/>
                </a:solidFill>
              </a:rPr>
              <a:t>d1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9B843F4-6A06-4267-A8B6-86DB4CC06658}"/>
              </a:ext>
            </a:extLst>
          </p:cNvPr>
          <p:cNvSpPr/>
          <p:nvPr/>
        </p:nvSpPr>
        <p:spPr bwMode="auto">
          <a:xfrm>
            <a:off x="8077200" y="1718930"/>
            <a:ext cx="1676400" cy="87187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</a:rPr>
              <a:t>f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c(t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d2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FDA86C-6330-4B39-9863-C6D56CF25B28}"/>
              </a:ext>
            </a:extLst>
          </p:cNvPr>
          <p:cNvCxnSpPr/>
          <p:nvPr/>
        </p:nvCxnSpPr>
        <p:spPr bwMode="auto">
          <a:xfrm>
            <a:off x="4343400" y="2133600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AFF82E-4D6F-47D7-A01D-7D216351AFAD}"/>
              </a:ext>
            </a:extLst>
          </p:cNvPr>
          <p:cNvCxnSpPr/>
          <p:nvPr/>
        </p:nvCxnSpPr>
        <p:spPr bwMode="auto">
          <a:xfrm>
            <a:off x="7086600" y="2133600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F333982-9CA0-4890-B0B3-FBEEAC4AF80B}"/>
                  </a:ext>
                </a:extLst>
              </p:cNvPr>
              <p:cNvSpPr txBox="1"/>
              <p:nvPr/>
            </p:nvSpPr>
            <p:spPr>
              <a:xfrm>
                <a:off x="2547049" y="2758049"/>
                <a:ext cx="150566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𝑃𝑟𝑒𝑐𝑜𝑑𝑖𝑛𝑔</m:t>
                      </m:r>
                    </m:oMath>
                  </m:oMathPara>
                </a14:m>
                <a:endParaRPr lang="en-US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F333982-9CA0-4890-B0B3-FBEEAC4AF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049" y="2758049"/>
                <a:ext cx="1505669" cy="738664"/>
              </a:xfrm>
              <a:prstGeom prst="rect">
                <a:avLst/>
              </a:prstGeom>
              <a:blipFill>
                <a:blip r:embed="rId2"/>
                <a:stretch>
                  <a:fillRect l="-6883" r="-6478" b="-17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77161F9-EC23-45EA-9E66-A8C95884731E}"/>
                  </a:ext>
                </a:extLst>
              </p:cNvPr>
              <p:cNvSpPr txBox="1"/>
              <p:nvPr/>
            </p:nvSpPr>
            <p:spPr>
              <a:xfrm>
                <a:off x="5016266" y="2819400"/>
                <a:ext cx="22915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𝑡𝑑</m:t>
                      </m:r>
                      <m:r>
                        <a:rPr lang="en-US" b="0" i="1" baseline="-25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77161F9-EC23-45EA-9E66-A8C9588473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266" y="2819400"/>
                <a:ext cx="2291525" cy="369332"/>
              </a:xfrm>
              <a:prstGeom prst="rect">
                <a:avLst/>
              </a:prstGeom>
              <a:blipFill>
                <a:blip r:embed="rId3"/>
                <a:stretch>
                  <a:fillRect l="-2660" r="-3989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449F898-BC54-4A28-9778-1540B2D09102}"/>
                  </a:ext>
                </a:extLst>
              </p:cNvPr>
              <p:cNvSpPr txBox="1"/>
              <p:nvPr/>
            </p:nvSpPr>
            <p:spPr>
              <a:xfrm>
                <a:off x="7785924" y="2864076"/>
                <a:ext cx="23764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𝑡𝑑</m:t>
                      </m:r>
                      <m:r>
                        <a:rPr lang="en-US" b="0" i="1" baseline="-25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449F898-BC54-4A28-9778-1540B2D09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924" y="2864076"/>
                <a:ext cx="2376483" cy="369332"/>
              </a:xfrm>
              <a:prstGeom prst="rect">
                <a:avLst/>
              </a:prstGeom>
              <a:blipFill>
                <a:blip r:embed="rId4"/>
                <a:stretch>
                  <a:fillRect l="-513" r="-2308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497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Carrier Frequency Diff for </a:t>
            </a:r>
            <a:r>
              <a:rPr lang="en-US" dirty="0" err="1"/>
              <a:t>CoBF</a:t>
            </a:r>
            <a:r>
              <a:rPr lang="en-US" dirty="0"/>
              <a:t> Joint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566184"/>
            <a:ext cx="10361084" cy="28346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It is mandatory or more critical for f</a:t>
            </a:r>
            <a:r>
              <a:rPr lang="en-US" sz="2000" b="0" baseline="-25000" dirty="0"/>
              <a:t>c1</a:t>
            </a:r>
            <a:r>
              <a:rPr lang="en-US" sz="2000" b="0" dirty="0"/>
              <a:t>(t) to be close to f</a:t>
            </a:r>
            <a:r>
              <a:rPr lang="en-US" sz="2000" b="0" baseline="-25000" dirty="0"/>
              <a:t>c2</a:t>
            </a:r>
            <a:r>
              <a:rPr lang="en-US" sz="2000" b="0" dirty="0"/>
              <a:t>(t) in order to make ICI small enough in STA receivers.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11bn PHY meeting has been discussing the requirement for this </a:t>
            </a:r>
            <a:r>
              <a:rPr lang="en-US" sz="2000" b="0" dirty="0" err="1"/>
              <a:t>freq</a:t>
            </a:r>
            <a:r>
              <a:rPr lang="en-US" sz="2000" b="0" dirty="0"/>
              <a:t> difference, f</a:t>
            </a:r>
            <a:r>
              <a:rPr lang="en-US" sz="2000" b="0" baseline="-25000" dirty="0"/>
              <a:t>c1</a:t>
            </a:r>
            <a:r>
              <a:rPr lang="en-US" sz="2000" b="0" dirty="0"/>
              <a:t>(t) - f</a:t>
            </a:r>
            <a:r>
              <a:rPr lang="en-US" sz="2000" b="0" baseline="-25000" dirty="0"/>
              <a:t>c2</a:t>
            </a:r>
            <a:r>
              <a:rPr lang="en-US" sz="2000" b="0" dirty="0"/>
              <a:t>(t).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 is a wide consensus that either AP can modify its fc to be close to another AP’s fc, especially during data communication period (with trigger being the reference).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During joint sounding, NDPA is used for reference frequency which may have </a:t>
            </a:r>
            <a:r>
              <a:rPr lang="en-US" sz="2000" dirty="0"/>
              <a:t>an intentional offset to the nominal carrier frequency</a:t>
            </a:r>
            <a:r>
              <a:rPr lang="en-US" sz="2000" b="0" dirty="0"/>
              <a:t>, up to the AP to decide.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54FEF02-7201-4F8D-B4E1-AAC3B8FD30A0}"/>
              </a:ext>
            </a:extLst>
          </p:cNvPr>
          <p:cNvCxnSpPr/>
          <p:nvPr/>
        </p:nvCxnSpPr>
        <p:spPr bwMode="auto">
          <a:xfrm>
            <a:off x="1752600" y="2346983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2BF2D6D-6B3C-4E4F-B11B-51064319F542}"/>
              </a:ext>
            </a:extLst>
          </p:cNvPr>
          <p:cNvSpPr/>
          <p:nvPr/>
        </p:nvSpPr>
        <p:spPr bwMode="auto">
          <a:xfrm>
            <a:off x="1981200" y="1965983"/>
            <a:ext cx="914400" cy="381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NDPA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C7B924F-106B-4BC7-BEF5-AFBDFAD561A9}"/>
              </a:ext>
            </a:extLst>
          </p:cNvPr>
          <p:cNvSpPr/>
          <p:nvPr/>
        </p:nvSpPr>
        <p:spPr bwMode="auto">
          <a:xfrm>
            <a:off x="3581400" y="1965983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CD34C1F-BD77-4DDE-B792-095D2F3FB536}"/>
              </a:ext>
            </a:extLst>
          </p:cNvPr>
          <p:cNvSpPr/>
          <p:nvPr/>
        </p:nvSpPr>
        <p:spPr bwMode="auto">
          <a:xfrm>
            <a:off x="3584944" y="2724438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4E90681-D248-4450-947F-58E4CBCDD75B}"/>
              </a:ext>
            </a:extLst>
          </p:cNvPr>
          <p:cNvCxnSpPr/>
          <p:nvPr/>
        </p:nvCxnSpPr>
        <p:spPr bwMode="auto">
          <a:xfrm>
            <a:off x="1752600" y="3105438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F8B216C-D3C9-47D9-A8F7-1D39ED7B0AEA}"/>
              </a:ext>
            </a:extLst>
          </p:cNvPr>
          <p:cNvSpPr txBox="1"/>
          <p:nvPr/>
        </p:nvSpPr>
        <p:spPr>
          <a:xfrm>
            <a:off x="1066800" y="211391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368CDD-D7AB-481C-99E1-98FC5DF029EE}"/>
              </a:ext>
            </a:extLst>
          </p:cNvPr>
          <p:cNvSpPr txBox="1"/>
          <p:nvPr/>
        </p:nvSpPr>
        <p:spPr>
          <a:xfrm>
            <a:off x="1066800" y="280772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2B5A612-7D16-46D5-AE09-F44AC8689A49}"/>
              </a:ext>
            </a:extLst>
          </p:cNvPr>
          <p:cNvSpPr txBox="1"/>
          <p:nvPr/>
        </p:nvSpPr>
        <p:spPr>
          <a:xfrm>
            <a:off x="3581400" y="152045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c1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s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4B651E-035C-4465-81A0-AB42C0BDA4C6}"/>
              </a:ext>
            </a:extLst>
          </p:cNvPr>
          <p:cNvSpPr txBox="1"/>
          <p:nvPr/>
        </p:nvSpPr>
        <p:spPr>
          <a:xfrm>
            <a:off x="2794591" y="255321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c2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s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2EC451C9-1C36-40F2-921A-3AF66DD524A5}"/>
              </a:ext>
            </a:extLst>
          </p:cNvPr>
          <p:cNvSpPr/>
          <p:nvPr/>
        </p:nvSpPr>
        <p:spPr bwMode="auto">
          <a:xfrm>
            <a:off x="5334000" y="1969528"/>
            <a:ext cx="914400" cy="381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1718F61-CC71-4474-84B2-81751CFA9B86}"/>
              </a:ext>
            </a:extLst>
          </p:cNvPr>
          <p:cNvSpPr/>
          <p:nvPr/>
        </p:nvSpPr>
        <p:spPr bwMode="auto">
          <a:xfrm>
            <a:off x="6934200" y="1969528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9E6C876E-B85E-4100-8793-990EC5ACCCBC}"/>
              </a:ext>
            </a:extLst>
          </p:cNvPr>
          <p:cNvSpPr/>
          <p:nvPr/>
        </p:nvSpPr>
        <p:spPr bwMode="auto">
          <a:xfrm>
            <a:off x="6937744" y="2727983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02A05E-DB1F-4945-9B55-4241910B3E30}"/>
              </a:ext>
            </a:extLst>
          </p:cNvPr>
          <p:cNvSpPr txBox="1"/>
          <p:nvPr/>
        </p:nvSpPr>
        <p:spPr>
          <a:xfrm>
            <a:off x="6858000" y="1520451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c1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d1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E6C422A-6581-405F-BDD4-DF60A66B2B6C}"/>
              </a:ext>
            </a:extLst>
          </p:cNvPr>
          <p:cNvSpPr txBox="1"/>
          <p:nvPr/>
        </p:nvSpPr>
        <p:spPr>
          <a:xfrm>
            <a:off x="6075352" y="25445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c2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d1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96AB94D0-7D6A-4F7A-A10B-7ED5DAB0185C}"/>
              </a:ext>
            </a:extLst>
          </p:cNvPr>
          <p:cNvSpPr/>
          <p:nvPr/>
        </p:nvSpPr>
        <p:spPr bwMode="auto">
          <a:xfrm>
            <a:off x="8499844" y="2730174"/>
            <a:ext cx="914400" cy="381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F9C5E113-914E-44E3-A591-78CA8E82F2E1}"/>
              </a:ext>
            </a:extLst>
          </p:cNvPr>
          <p:cNvSpPr/>
          <p:nvPr/>
        </p:nvSpPr>
        <p:spPr bwMode="auto">
          <a:xfrm>
            <a:off x="9906000" y="1969528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8B2BED3D-391E-45FA-9545-69C0FE0F01B8}"/>
              </a:ext>
            </a:extLst>
          </p:cNvPr>
          <p:cNvSpPr/>
          <p:nvPr/>
        </p:nvSpPr>
        <p:spPr bwMode="auto">
          <a:xfrm>
            <a:off x="9909544" y="2727983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A556558-50F8-4473-A191-67591017DB84}"/>
              </a:ext>
            </a:extLst>
          </p:cNvPr>
          <p:cNvSpPr txBox="1"/>
          <p:nvPr/>
        </p:nvSpPr>
        <p:spPr>
          <a:xfrm>
            <a:off x="9906000" y="158498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c1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d2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993B32-EBF7-4EDD-87CA-3031BD92D583}"/>
              </a:ext>
            </a:extLst>
          </p:cNvPr>
          <p:cNvSpPr txBox="1"/>
          <p:nvPr/>
        </p:nvSpPr>
        <p:spPr>
          <a:xfrm>
            <a:off x="9266770" y="2358651"/>
            <a:ext cx="1096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c2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d2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40759DE-85F1-4B89-A519-BB775D8EE03A}"/>
              </a:ext>
            </a:extLst>
          </p:cNvPr>
          <p:cNvSpPr/>
          <p:nvPr/>
        </p:nvSpPr>
        <p:spPr bwMode="auto">
          <a:xfrm>
            <a:off x="3390900" y="1295400"/>
            <a:ext cx="1250560" cy="227078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16FCADF-21B4-4BE4-A71C-E49FC6E4922A}"/>
              </a:ext>
            </a:extLst>
          </p:cNvPr>
          <p:cNvSpPr/>
          <p:nvPr/>
        </p:nvSpPr>
        <p:spPr bwMode="auto">
          <a:xfrm>
            <a:off x="2895600" y="2430273"/>
            <a:ext cx="5333999" cy="987055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1DF8F31-1A9F-472A-8034-B855D1B96B62}"/>
              </a:ext>
            </a:extLst>
          </p:cNvPr>
          <p:cNvSpPr/>
          <p:nvPr/>
        </p:nvSpPr>
        <p:spPr bwMode="auto">
          <a:xfrm>
            <a:off x="6788540" y="1354802"/>
            <a:ext cx="1250560" cy="227078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B774C0-86A9-4BAF-896D-194DE28FB749}"/>
              </a:ext>
            </a:extLst>
          </p:cNvPr>
          <p:cNvSpPr/>
          <p:nvPr/>
        </p:nvSpPr>
        <p:spPr bwMode="auto">
          <a:xfrm>
            <a:off x="9737920" y="1314156"/>
            <a:ext cx="1250560" cy="227078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DF41A1D-E858-4783-88B0-2F9B90FCF9C5}"/>
              </a:ext>
            </a:extLst>
          </p:cNvPr>
          <p:cNvSpPr/>
          <p:nvPr/>
        </p:nvSpPr>
        <p:spPr bwMode="auto">
          <a:xfrm>
            <a:off x="1981200" y="2907269"/>
            <a:ext cx="836944" cy="381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Est/Mod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8FAA61B8-3A01-425C-ACA7-F708CF939401}"/>
              </a:ext>
            </a:extLst>
          </p:cNvPr>
          <p:cNvSpPr/>
          <p:nvPr/>
        </p:nvSpPr>
        <p:spPr bwMode="auto">
          <a:xfrm>
            <a:off x="5383854" y="2883135"/>
            <a:ext cx="836944" cy="381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Est/Mod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3D13E5D-A45E-4247-B4B8-734187669BA5}"/>
              </a:ext>
            </a:extLst>
          </p:cNvPr>
          <p:cNvSpPr/>
          <p:nvPr/>
        </p:nvSpPr>
        <p:spPr bwMode="auto">
          <a:xfrm>
            <a:off x="8496927" y="2109193"/>
            <a:ext cx="836944" cy="381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Est/Mod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871BD12-8D92-4F55-8018-DE23D32281C9}"/>
              </a:ext>
            </a:extLst>
          </p:cNvPr>
          <p:cNvCxnSpPr/>
          <p:nvPr/>
        </p:nvCxnSpPr>
        <p:spPr bwMode="auto">
          <a:xfrm flipH="1">
            <a:off x="2514600" y="1447800"/>
            <a:ext cx="533400" cy="4419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3DE75737-E1EC-4955-8A8B-C546A227D031}"/>
              </a:ext>
            </a:extLst>
          </p:cNvPr>
          <p:cNvSpPr/>
          <p:nvPr/>
        </p:nvSpPr>
        <p:spPr bwMode="auto">
          <a:xfrm>
            <a:off x="2362200" y="1241572"/>
            <a:ext cx="1028700" cy="407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sz="1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TX and 1</a:t>
            </a:r>
            <a:r>
              <a:rPr kumimoji="0" lang="en-US" sz="1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Correction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74E5D02-300F-494E-8AF4-36CFC5CA2194}"/>
              </a:ext>
            </a:extLst>
          </p:cNvPr>
          <p:cNvCxnSpPr>
            <a:cxnSpLocks/>
          </p:cNvCxnSpPr>
          <p:nvPr/>
        </p:nvCxnSpPr>
        <p:spPr bwMode="auto">
          <a:xfrm flipH="1">
            <a:off x="2565099" y="1620061"/>
            <a:ext cx="482901" cy="1264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4C876A-3922-49C8-8F28-51AAD3F77F2C}"/>
              </a:ext>
            </a:extLst>
          </p:cNvPr>
          <p:cNvCxnSpPr>
            <a:cxnSpLocks/>
          </p:cNvCxnSpPr>
          <p:nvPr/>
        </p:nvCxnSpPr>
        <p:spPr bwMode="auto">
          <a:xfrm>
            <a:off x="4724400" y="2109193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2B02BEE-1180-4218-81F0-758299716D1D}"/>
              </a:ext>
            </a:extLst>
          </p:cNvPr>
          <p:cNvCxnSpPr>
            <a:cxnSpLocks/>
          </p:cNvCxnSpPr>
          <p:nvPr/>
        </p:nvCxnSpPr>
        <p:spPr bwMode="auto">
          <a:xfrm>
            <a:off x="4724400" y="2922544"/>
            <a:ext cx="4572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3718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Carrier Frequency Diff for </a:t>
            </a:r>
            <a:r>
              <a:rPr lang="en-US" dirty="0" err="1"/>
              <a:t>CoBF</a:t>
            </a:r>
            <a:r>
              <a:rPr lang="en-US" dirty="0"/>
              <a:t> Joint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566184"/>
            <a:ext cx="10361084" cy="28346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Key point #1: </a:t>
            </a:r>
            <a:r>
              <a:rPr lang="en-US" sz="2000" b="0" dirty="0" err="1"/>
              <a:t>freq</a:t>
            </a:r>
            <a:r>
              <a:rPr lang="en-US" sz="2000" b="0" dirty="0"/>
              <a:t> diff between 2 APs is more critical than </a:t>
            </a:r>
            <a:r>
              <a:rPr lang="en-US" sz="2000" b="0" dirty="0" err="1"/>
              <a:t>freq</a:t>
            </a:r>
            <a:r>
              <a:rPr lang="en-US" sz="2000" b="0" dirty="0"/>
              <a:t> diff of different times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trust APs would do its best to mitigate impact of frequency difference, from a </a:t>
            </a:r>
            <a:r>
              <a:rPr lang="en-US" sz="2000" dirty="0"/>
              <a:t>global point </a:t>
            </a:r>
            <a:r>
              <a:rPr lang="en-US" sz="2000" b="0" dirty="0"/>
              <a:t>of view.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Key point #2: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First TX and correction </a:t>
            </a:r>
            <a:r>
              <a:rPr lang="en-US" sz="1600" b="0" dirty="0"/>
              <a:t>is the most important correction, since initial difference is up to ±40PPM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APs can choose any strategy for subsequent correction.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>
                <a:solidFill>
                  <a:schemeClr val="tx1"/>
                </a:solidFill>
              </a:rPr>
              <a:t>f</a:t>
            </a:r>
            <a:r>
              <a:rPr lang="en-US" sz="2000" b="0" baseline="-25000" dirty="0">
                <a:solidFill>
                  <a:schemeClr val="tx1"/>
                </a:solidFill>
              </a:rPr>
              <a:t>c2</a:t>
            </a:r>
            <a:r>
              <a:rPr lang="en-US" sz="2000" b="0" dirty="0">
                <a:solidFill>
                  <a:schemeClr val="tx1"/>
                </a:solidFill>
              </a:rPr>
              <a:t>(t</a:t>
            </a:r>
            <a:r>
              <a:rPr lang="en-US" sz="2000" b="0" baseline="-25000" dirty="0">
                <a:solidFill>
                  <a:schemeClr val="tx1"/>
                </a:solidFill>
              </a:rPr>
              <a:t>s2</a:t>
            </a:r>
            <a:r>
              <a:rPr lang="en-US" sz="2000" b="0" dirty="0">
                <a:solidFill>
                  <a:schemeClr val="tx1"/>
                </a:solidFill>
              </a:rPr>
              <a:t>) could be intentionally quite different from f</a:t>
            </a:r>
            <a:r>
              <a:rPr lang="en-US" sz="2000" b="0" baseline="-25000" dirty="0">
                <a:solidFill>
                  <a:schemeClr val="tx1"/>
                </a:solidFill>
              </a:rPr>
              <a:t>c1</a:t>
            </a:r>
            <a:r>
              <a:rPr lang="en-US" sz="2000" b="0" dirty="0">
                <a:solidFill>
                  <a:schemeClr val="tx1"/>
                </a:solidFill>
              </a:rPr>
              <a:t>(t</a:t>
            </a:r>
            <a:r>
              <a:rPr lang="en-US" sz="2000" b="0" baseline="-25000" dirty="0">
                <a:solidFill>
                  <a:schemeClr val="tx1"/>
                </a:solidFill>
              </a:rPr>
              <a:t>s1</a:t>
            </a:r>
            <a:r>
              <a:rPr lang="en-US" sz="2000" b="0" dirty="0">
                <a:solidFill>
                  <a:schemeClr val="tx1"/>
                </a:solidFill>
              </a:rPr>
              <a:t>). It is up to an AP to choose.</a:t>
            </a:r>
            <a:endParaRPr lang="en-US" sz="2000" b="0" baseline="-25000" dirty="0">
              <a:solidFill>
                <a:schemeClr val="tx1"/>
              </a:solidFill>
            </a:endParaRPr>
          </a:p>
          <a:p>
            <a:pPr marL="0" indent="0"/>
            <a:endParaRPr lang="en-US" sz="2000" baseline="-25000" dirty="0">
              <a:solidFill>
                <a:schemeClr val="tx1"/>
              </a:solidFill>
            </a:endParaRPr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54FEF02-7201-4F8D-B4E1-AAC3B8FD30A0}"/>
              </a:ext>
            </a:extLst>
          </p:cNvPr>
          <p:cNvCxnSpPr/>
          <p:nvPr/>
        </p:nvCxnSpPr>
        <p:spPr bwMode="auto">
          <a:xfrm>
            <a:off x="1752600" y="2346983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2BF2D6D-6B3C-4E4F-B11B-51064319F542}"/>
              </a:ext>
            </a:extLst>
          </p:cNvPr>
          <p:cNvSpPr/>
          <p:nvPr/>
        </p:nvSpPr>
        <p:spPr bwMode="auto">
          <a:xfrm>
            <a:off x="1981200" y="1965983"/>
            <a:ext cx="914400" cy="381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NDPA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C7B924F-106B-4BC7-BEF5-AFBDFAD561A9}"/>
              </a:ext>
            </a:extLst>
          </p:cNvPr>
          <p:cNvSpPr/>
          <p:nvPr/>
        </p:nvSpPr>
        <p:spPr bwMode="auto">
          <a:xfrm>
            <a:off x="3581400" y="1965983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CD34C1F-BD77-4DDE-B792-095D2F3FB536}"/>
              </a:ext>
            </a:extLst>
          </p:cNvPr>
          <p:cNvSpPr/>
          <p:nvPr/>
        </p:nvSpPr>
        <p:spPr bwMode="auto">
          <a:xfrm>
            <a:off x="3584944" y="2724438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4E90681-D248-4450-947F-58E4CBCDD75B}"/>
              </a:ext>
            </a:extLst>
          </p:cNvPr>
          <p:cNvCxnSpPr/>
          <p:nvPr/>
        </p:nvCxnSpPr>
        <p:spPr bwMode="auto">
          <a:xfrm>
            <a:off x="1752600" y="3105438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F8B216C-D3C9-47D9-A8F7-1D39ED7B0AEA}"/>
              </a:ext>
            </a:extLst>
          </p:cNvPr>
          <p:cNvSpPr txBox="1"/>
          <p:nvPr/>
        </p:nvSpPr>
        <p:spPr>
          <a:xfrm>
            <a:off x="1066800" y="211391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368CDD-D7AB-481C-99E1-98FC5DF029EE}"/>
              </a:ext>
            </a:extLst>
          </p:cNvPr>
          <p:cNvSpPr txBox="1"/>
          <p:nvPr/>
        </p:nvSpPr>
        <p:spPr>
          <a:xfrm>
            <a:off x="1066800" y="280772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2B5A612-7D16-46D5-AE09-F44AC8689A49}"/>
              </a:ext>
            </a:extLst>
          </p:cNvPr>
          <p:cNvSpPr txBox="1"/>
          <p:nvPr/>
        </p:nvSpPr>
        <p:spPr>
          <a:xfrm>
            <a:off x="3581400" y="152045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c1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s1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4B651E-035C-4465-81A0-AB42C0BDA4C6}"/>
              </a:ext>
            </a:extLst>
          </p:cNvPr>
          <p:cNvSpPr txBox="1"/>
          <p:nvPr/>
        </p:nvSpPr>
        <p:spPr>
          <a:xfrm>
            <a:off x="2673740" y="2553212"/>
            <a:ext cx="1035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c2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s1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2EC451C9-1C36-40F2-921A-3AF66DD524A5}"/>
              </a:ext>
            </a:extLst>
          </p:cNvPr>
          <p:cNvSpPr/>
          <p:nvPr/>
        </p:nvSpPr>
        <p:spPr bwMode="auto">
          <a:xfrm>
            <a:off x="5334000" y="2743200"/>
            <a:ext cx="914400" cy="381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NDPA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1718F61-CC71-4474-84B2-81751CFA9B86}"/>
              </a:ext>
            </a:extLst>
          </p:cNvPr>
          <p:cNvSpPr/>
          <p:nvPr/>
        </p:nvSpPr>
        <p:spPr bwMode="auto">
          <a:xfrm>
            <a:off x="6934200" y="1969528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9E6C876E-B85E-4100-8793-990EC5ACCCBC}"/>
              </a:ext>
            </a:extLst>
          </p:cNvPr>
          <p:cNvSpPr/>
          <p:nvPr/>
        </p:nvSpPr>
        <p:spPr bwMode="auto">
          <a:xfrm>
            <a:off x="6937744" y="2727983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02A05E-DB1F-4945-9B55-4241910B3E30}"/>
              </a:ext>
            </a:extLst>
          </p:cNvPr>
          <p:cNvSpPr txBox="1"/>
          <p:nvPr/>
        </p:nvSpPr>
        <p:spPr>
          <a:xfrm>
            <a:off x="6858000" y="1520451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c1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s2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E6C422A-6581-405F-BDD4-DF60A66B2B6C}"/>
              </a:ext>
            </a:extLst>
          </p:cNvPr>
          <p:cNvSpPr txBox="1"/>
          <p:nvPr/>
        </p:nvSpPr>
        <p:spPr>
          <a:xfrm>
            <a:off x="6075352" y="25445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c2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s2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96AB94D0-7D6A-4F7A-A10B-7ED5DAB0185C}"/>
              </a:ext>
            </a:extLst>
          </p:cNvPr>
          <p:cNvSpPr/>
          <p:nvPr/>
        </p:nvSpPr>
        <p:spPr bwMode="auto">
          <a:xfrm>
            <a:off x="8499844" y="2730174"/>
            <a:ext cx="914400" cy="381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F9C5E113-914E-44E3-A591-78CA8E82F2E1}"/>
              </a:ext>
            </a:extLst>
          </p:cNvPr>
          <p:cNvSpPr/>
          <p:nvPr/>
        </p:nvSpPr>
        <p:spPr bwMode="auto">
          <a:xfrm>
            <a:off x="9906000" y="1969528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8B2BED3D-391E-45FA-9545-69C0FE0F01B8}"/>
              </a:ext>
            </a:extLst>
          </p:cNvPr>
          <p:cNvSpPr/>
          <p:nvPr/>
        </p:nvSpPr>
        <p:spPr bwMode="auto">
          <a:xfrm>
            <a:off x="9909544" y="2727983"/>
            <a:ext cx="914400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A556558-50F8-4473-A191-67591017DB84}"/>
              </a:ext>
            </a:extLst>
          </p:cNvPr>
          <p:cNvSpPr txBox="1"/>
          <p:nvPr/>
        </p:nvSpPr>
        <p:spPr>
          <a:xfrm>
            <a:off x="9906000" y="158498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c1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d2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993B32-EBF7-4EDD-87CA-3031BD92D583}"/>
              </a:ext>
            </a:extLst>
          </p:cNvPr>
          <p:cNvSpPr txBox="1"/>
          <p:nvPr/>
        </p:nvSpPr>
        <p:spPr>
          <a:xfrm>
            <a:off x="9266770" y="2358651"/>
            <a:ext cx="1096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baseline="-25000" dirty="0">
                <a:solidFill>
                  <a:schemeClr val="tx1"/>
                </a:solidFill>
              </a:rPr>
              <a:t>c2</a:t>
            </a:r>
            <a:r>
              <a:rPr lang="en-US" sz="1800" dirty="0">
                <a:solidFill>
                  <a:schemeClr val="tx1"/>
                </a:solidFill>
              </a:rPr>
              <a:t>(t</a:t>
            </a:r>
            <a:r>
              <a:rPr lang="en-US" sz="1800" baseline="-25000" dirty="0">
                <a:solidFill>
                  <a:schemeClr val="tx1"/>
                </a:solidFill>
              </a:rPr>
              <a:t>d2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endParaRPr lang="en-US" sz="1800" baseline="-25000" dirty="0">
              <a:solidFill>
                <a:schemeClr val="tx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40759DE-85F1-4B89-A519-BB775D8EE03A}"/>
              </a:ext>
            </a:extLst>
          </p:cNvPr>
          <p:cNvSpPr/>
          <p:nvPr/>
        </p:nvSpPr>
        <p:spPr bwMode="auto">
          <a:xfrm>
            <a:off x="3390900" y="1295400"/>
            <a:ext cx="1250560" cy="227078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16FCADF-21B4-4BE4-A71C-E49FC6E4922A}"/>
              </a:ext>
            </a:extLst>
          </p:cNvPr>
          <p:cNvSpPr/>
          <p:nvPr/>
        </p:nvSpPr>
        <p:spPr bwMode="auto">
          <a:xfrm>
            <a:off x="2895600" y="2430273"/>
            <a:ext cx="5333999" cy="987055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21DF8F31-1A9F-472A-8034-B855D1B96B62}"/>
              </a:ext>
            </a:extLst>
          </p:cNvPr>
          <p:cNvSpPr/>
          <p:nvPr/>
        </p:nvSpPr>
        <p:spPr bwMode="auto">
          <a:xfrm>
            <a:off x="6788540" y="1354802"/>
            <a:ext cx="1250560" cy="227078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2B774C0-86A9-4BAF-896D-194DE28FB749}"/>
              </a:ext>
            </a:extLst>
          </p:cNvPr>
          <p:cNvSpPr/>
          <p:nvPr/>
        </p:nvSpPr>
        <p:spPr bwMode="auto">
          <a:xfrm>
            <a:off x="9737920" y="1314156"/>
            <a:ext cx="1250560" cy="227078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AC2DFC3-F643-4D24-AEFF-E84EDC977D36}"/>
              </a:ext>
            </a:extLst>
          </p:cNvPr>
          <p:cNvCxnSpPr/>
          <p:nvPr/>
        </p:nvCxnSpPr>
        <p:spPr bwMode="auto">
          <a:xfrm flipV="1">
            <a:off x="1905000" y="2430273"/>
            <a:ext cx="457200" cy="26751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83370F4-D633-4AD5-87A1-9B9357931B3E}"/>
              </a:ext>
            </a:extLst>
          </p:cNvPr>
          <p:cNvSpPr/>
          <p:nvPr/>
        </p:nvSpPr>
        <p:spPr bwMode="auto">
          <a:xfrm>
            <a:off x="2002577" y="2880900"/>
            <a:ext cx="836944" cy="381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Est/Mod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84FCF3B-16B7-4C02-B022-CD74E1EBE8ED}"/>
              </a:ext>
            </a:extLst>
          </p:cNvPr>
          <p:cNvSpPr/>
          <p:nvPr/>
        </p:nvSpPr>
        <p:spPr bwMode="auto">
          <a:xfrm>
            <a:off x="5357676" y="2141460"/>
            <a:ext cx="836944" cy="381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Est/Mod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29CDC6ED-565D-485E-8FED-2E89A3A7F610}"/>
              </a:ext>
            </a:extLst>
          </p:cNvPr>
          <p:cNvSpPr/>
          <p:nvPr/>
        </p:nvSpPr>
        <p:spPr bwMode="auto">
          <a:xfrm>
            <a:off x="8535656" y="2121367"/>
            <a:ext cx="836944" cy="381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Est/Mod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D9545F9-E20D-45BB-B64E-D1AE00C5E682}"/>
              </a:ext>
            </a:extLst>
          </p:cNvPr>
          <p:cNvCxnSpPr>
            <a:cxnSpLocks/>
          </p:cNvCxnSpPr>
          <p:nvPr/>
        </p:nvCxnSpPr>
        <p:spPr bwMode="auto">
          <a:xfrm>
            <a:off x="4419600" y="1828800"/>
            <a:ext cx="1828800" cy="838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86520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Carrier Frequency Diff for </a:t>
            </a:r>
            <a:r>
              <a:rPr lang="en-US" dirty="0" err="1"/>
              <a:t>CoBF</a:t>
            </a:r>
            <a:r>
              <a:rPr lang="en-US" dirty="0"/>
              <a:t> Seq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566184"/>
            <a:ext cx="10361084" cy="28346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 is </a:t>
            </a:r>
            <a:r>
              <a:rPr lang="en-US" sz="2000" dirty="0"/>
              <a:t>no true joint transmission </a:t>
            </a:r>
            <a:r>
              <a:rPr lang="en-US" sz="2000" b="0" dirty="0"/>
              <a:t>during a Seq Sounding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APs know that it is beneficial to have small </a:t>
            </a:r>
            <a:r>
              <a:rPr lang="en-US" sz="2000" b="0" dirty="0" err="1"/>
              <a:t>freq</a:t>
            </a:r>
            <a:r>
              <a:rPr lang="en-US" sz="2000" b="0" dirty="0"/>
              <a:t> diff among different APs or different times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Key point: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First TX and correction </a:t>
            </a:r>
            <a:r>
              <a:rPr lang="en-US" sz="1600" b="0" dirty="0"/>
              <a:t>is the most important correction, since initial difference is up to ±40PPM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APs can choose any strategy for subsequent carrier </a:t>
            </a:r>
            <a:r>
              <a:rPr lang="en-US" sz="1600" b="0" dirty="0" err="1"/>
              <a:t>freq</a:t>
            </a:r>
            <a:r>
              <a:rPr lang="en-US" sz="1600" b="0" dirty="0"/>
              <a:t> diff fine-tuning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Explicit indication </a:t>
            </a:r>
            <a:r>
              <a:rPr lang="en-US" sz="2000" b="0" dirty="0"/>
              <a:t>for the 1</a:t>
            </a:r>
            <a:r>
              <a:rPr lang="en-US" sz="2000" b="0" baseline="30000" dirty="0"/>
              <a:t>st</a:t>
            </a:r>
            <a:r>
              <a:rPr lang="en-US" sz="2000" b="0" dirty="0"/>
              <a:t> TX transmission (joint or seq sounding)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</a:t>
            </a:r>
            <a:r>
              <a:rPr lang="en-US" sz="1600" dirty="0" err="1"/>
              <a:t>freq</a:t>
            </a:r>
            <a:r>
              <a:rPr lang="en-US" sz="1600" dirty="0"/>
              <a:t> diff (estimated) is meeting requirement already, it is still up to the AP to do 1</a:t>
            </a:r>
            <a:r>
              <a:rPr lang="en-US" sz="1600" baseline="30000" dirty="0"/>
              <a:t>st</a:t>
            </a:r>
            <a:r>
              <a:rPr lang="en-US" sz="1600" dirty="0"/>
              <a:t> correction or not</a:t>
            </a:r>
            <a:endParaRPr lang="en-US" sz="16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54FEF02-7201-4F8D-B4E1-AAC3B8FD30A0}"/>
              </a:ext>
            </a:extLst>
          </p:cNvPr>
          <p:cNvCxnSpPr/>
          <p:nvPr/>
        </p:nvCxnSpPr>
        <p:spPr bwMode="auto">
          <a:xfrm>
            <a:off x="1752600" y="2346983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2BF2D6D-6B3C-4E4F-B11B-51064319F542}"/>
              </a:ext>
            </a:extLst>
          </p:cNvPr>
          <p:cNvSpPr/>
          <p:nvPr/>
        </p:nvSpPr>
        <p:spPr bwMode="auto">
          <a:xfrm>
            <a:off x="1981200" y="1965983"/>
            <a:ext cx="836944" cy="381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NDPA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C7B924F-106B-4BC7-BEF5-AFBDFAD561A9}"/>
              </a:ext>
            </a:extLst>
          </p:cNvPr>
          <p:cNvSpPr/>
          <p:nvPr/>
        </p:nvSpPr>
        <p:spPr bwMode="auto">
          <a:xfrm>
            <a:off x="2971800" y="1962439"/>
            <a:ext cx="704851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4E90681-D248-4450-947F-58E4CBCDD75B}"/>
              </a:ext>
            </a:extLst>
          </p:cNvPr>
          <p:cNvCxnSpPr/>
          <p:nvPr/>
        </p:nvCxnSpPr>
        <p:spPr bwMode="auto">
          <a:xfrm>
            <a:off x="1752600" y="3105438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F8B216C-D3C9-47D9-A8F7-1D39ED7B0AEA}"/>
              </a:ext>
            </a:extLst>
          </p:cNvPr>
          <p:cNvSpPr txBox="1"/>
          <p:nvPr/>
        </p:nvSpPr>
        <p:spPr>
          <a:xfrm>
            <a:off x="1066800" y="211391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368CDD-D7AB-481C-99E1-98FC5DF029EE}"/>
              </a:ext>
            </a:extLst>
          </p:cNvPr>
          <p:cNvSpPr txBox="1"/>
          <p:nvPr/>
        </p:nvSpPr>
        <p:spPr>
          <a:xfrm>
            <a:off x="1066800" y="280772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171EB566-116A-4530-A532-C64A96462053}"/>
              </a:ext>
            </a:extLst>
          </p:cNvPr>
          <p:cNvSpPr/>
          <p:nvPr/>
        </p:nvSpPr>
        <p:spPr bwMode="auto">
          <a:xfrm>
            <a:off x="4038600" y="1954316"/>
            <a:ext cx="836944" cy="381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NDPA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8D9A452-C43B-4890-9A7C-81F985D0BC52}"/>
              </a:ext>
            </a:extLst>
          </p:cNvPr>
          <p:cNvSpPr/>
          <p:nvPr/>
        </p:nvSpPr>
        <p:spPr bwMode="auto">
          <a:xfrm>
            <a:off x="5051035" y="2716769"/>
            <a:ext cx="704851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A43506E5-56D1-4164-9982-ECA6DF74C7C1}"/>
              </a:ext>
            </a:extLst>
          </p:cNvPr>
          <p:cNvSpPr/>
          <p:nvPr/>
        </p:nvSpPr>
        <p:spPr bwMode="auto">
          <a:xfrm>
            <a:off x="6414851" y="2724439"/>
            <a:ext cx="836944" cy="381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NDPA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0516BD8-F31F-4A78-8ED7-98719259331A}"/>
              </a:ext>
            </a:extLst>
          </p:cNvPr>
          <p:cNvSpPr/>
          <p:nvPr/>
        </p:nvSpPr>
        <p:spPr bwMode="auto">
          <a:xfrm>
            <a:off x="7467600" y="2710773"/>
            <a:ext cx="704851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DD37260-FF3E-468C-B02B-49E07DBBBE97}"/>
              </a:ext>
            </a:extLst>
          </p:cNvPr>
          <p:cNvSpPr/>
          <p:nvPr/>
        </p:nvSpPr>
        <p:spPr bwMode="auto">
          <a:xfrm>
            <a:off x="8534400" y="2710773"/>
            <a:ext cx="836944" cy="381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NDPA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702953BC-6E51-495C-B89E-D56DD7F7E688}"/>
              </a:ext>
            </a:extLst>
          </p:cNvPr>
          <p:cNvSpPr/>
          <p:nvPr/>
        </p:nvSpPr>
        <p:spPr bwMode="auto">
          <a:xfrm>
            <a:off x="9528986" y="1957337"/>
            <a:ext cx="704851" cy="3810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FD6700-3C33-47CF-8470-724D0FCA50AB}"/>
              </a:ext>
            </a:extLst>
          </p:cNvPr>
          <p:cNvCxnSpPr/>
          <p:nvPr/>
        </p:nvCxnSpPr>
        <p:spPr bwMode="auto">
          <a:xfrm>
            <a:off x="6094943" y="1584983"/>
            <a:ext cx="0" cy="17678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D18AED07-6423-4341-A064-07AECCF4A8F2}"/>
              </a:ext>
            </a:extLst>
          </p:cNvPr>
          <p:cNvSpPr/>
          <p:nvPr/>
        </p:nvSpPr>
        <p:spPr bwMode="auto">
          <a:xfrm>
            <a:off x="1967577" y="2911091"/>
            <a:ext cx="836944" cy="381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Est/Mod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072C3422-0B20-4158-85C4-F5F0F932BDA8}"/>
              </a:ext>
            </a:extLst>
          </p:cNvPr>
          <p:cNvSpPr/>
          <p:nvPr/>
        </p:nvSpPr>
        <p:spPr bwMode="auto">
          <a:xfrm>
            <a:off x="4038600" y="2911091"/>
            <a:ext cx="836944" cy="381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Est/Mod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43FD2C23-B0B1-48E0-9CD7-C551ACE986F8}"/>
              </a:ext>
            </a:extLst>
          </p:cNvPr>
          <p:cNvSpPr/>
          <p:nvPr/>
        </p:nvSpPr>
        <p:spPr bwMode="auto">
          <a:xfrm>
            <a:off x="6387695" y="2133664"/>
            <a:ext cx="836944" cy="381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Est/Mod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B6B5D5BC-B7C9-4F22-871D-40DB7017F393}"/>
              </a:ext>
            </a:extLst>
          </p:cNvPr>
          <p:cNvSpPr/>
          <p:nvPr/>
        </p:nvSpPr>
        <p:spPr bwMode="auto">
          <a:xfrm>
            <a:off x="8534400" y="2125608"/>
            <a:ext cx="836944" cy="381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Est/Mod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E85EAB8-17E7-4EEF-B94F-4FCC3D1B68B8}"/>
              </a:ext>
            </a:extLst>
          </p:cNvPr>
          <p:cNvCxnSpPr>
            <a:cxnSpLocks/>
          </p:cNvCxnSpPr>
          <p:nvPr/>
        </p:nvCxnSpPr>
        <p:spPr bwMode="auto">
          <a:xfrm flipV="1">
            <a:off x="1973537" y="2438400"/>
            <a:ext cx="2126751" cy="230861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46C77C3-EE17-4609-9CFA-4854D8FB53DB}"/>
              </a:ext>
            </a:extLst>
          </p:cNvPr>
          <p:cNvSpPr txBox="1"/>
          <p:nvPr/>
        </p:nvSpPr>
        <p:spPr>
          <a:xfrm>
            <a:off x="5088249" y="3147884"/>
            <a:ext cx="621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solidFill>
                  <a:schemeClr val="tx1"/>
                </a:solidFill>
              </a:rPr>
              <a:t>xBSS</a:t>
            </a:r>
            <a:r>
              <a:rPr lang="en-US" sz="800" dirty="0">
                <a:solidFill>
                  <a:schemeClr val="tx1"/>
                </a:solidFill>
              </a:rPr>
              <a:t> Sounding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EB9C5DB-7BEB-4F10-A57A-4172CBCBA866}"/>
              </a:ext>
            </a:extLst>
          </p:cNvPr>
          <p:cNvSpPr txBox="1"/>
          <p:nvPr/>
        </p:nvSpPr>
        <p:spPr>
          <a:xfrm>
            <a:off x="9587038" y="1535647"/>
            <a:ext cx="621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solidFill>
                  <a:schemeClr val="tx1"/>
                </a:solidFill>
              </a:rPr>
              <a:t>xBSS</a:t>
            </a:r>
            <a:r>
              <a:rPr lang="en-US" sz="800" dirty="0">
                <a:solidFill>
                  <a:schemeClr val="tx1"/>
                </a:solidFill>
              </a:rPr>
              <a:t> Sounding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5EFDFC6-2AF9-4224-BAE8-632142BDD2E9}"/>
              </a:ext>
            </a:extLst>
          </p:cNvPr>
          <p:cNvSpPr txBox="1"/>
          <p:nvPr/>
        </p:nvSpPr>
        <p:spPr>
          <a:xfrm>
            <a:off x="7501140" y="3180053"/>
            <a:ext cx="621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solidFill>
                  <a:schemeClr val="tx1"/>
                </a:solidFill>
              </a:rPr>
              <a:t>inBSS</a:t>
            </a:r>
            <a:r>
              <a:rPr lang="en-US" sz="800" dirty="0">
                <a:solidFill>
                  <a:schemeClr val="tx1"/>
                </a:solidFill>
              </a:rPr>
              <a:t> Sounding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AA9D00-416F-4F6F-BA61-D35304F986D7}"/>
              </a:ext>
            </a:extLst>
          </p:cNvPr>
          <p:cNvSpPr txBox="1"/>
          <p:nvPr/>
        </p:nvSpPr>
        <p:spPr>
          <a:xfrm>
            <a:off x="9587038" y="2407108"/>
            <a:ext cx="621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solidFill>
                  <a:schemeClr val="tx1"/>
                </a:solidFill>
              </a:rPr>
              <a:t>xBSS</a:t>
            </a:r>
            <a:r>
              <a:rPr lang="en-US" sz="800" dirty="0">
                <a:solidFill>
                  <a:schemeClr val="tx1"/>
                </a:solidFill>
              </a:rPr>
              <a:t> Sounding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7215B4-F0F0-40D3-8E60-B140D244668E}"/>
              </a:ext>
            </a:extLst>
          </p:cNvPr>
          <p:cNvSpPr txBox="1"/>
          <p:nvPr/>
        </p:nvSpPr>
        <p:spPr>
          <a:xfrm>
            <a:off x="2997950" y="2413914"/>
            <a:ext cx="6216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>
                <a:solidFill>
                  <a:schemeClr val="tx1"/>
                </a:solidFill>
              </a:rPr>
              <a:t>inBSS</a:t>
            </a:r>
            <a:r>
              <a:rPr lang="en-US" sz="800" dirty="0">
                <a:solidFill>
                  <a:schemeClr val="tx1"/>
                </a:solidFill>
              </a:rPr>
              <a:t> Sounding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21AC0AA-4D06-4B23-A648-BD62B7B4CAD0}"/>
              </a:ext>
            </a:extLst>
          </p:cNvPr>
          <p:cNvCxnSpPr/>
          <p:nvPr/>
        </p:nvCxnSpPr>
        <p:spPr bwMode="auto">
          <a:xfrm flipV="1">
            <a:off x="1909537" y="2384810"/>
            <a:ext cx="533400" cy="2362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56832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Impact of Sounding Result Re-use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676399"/>
            <a:ext cx="10361084" cy="3733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With Samsung’s new proposal [?], sounding results from any mode (of SU/MU/</a:t>
            </a:r>
            <a:r>
              <a:rPr lang="en-US" sz="2000" b="0" dirty="0" err="1"/>
              <a:t>CoBF</a:t>
            </a:r>
            <a:r>
              <a:rPr lang="en-US" sz="2000" b="0" dirty="0"/>
              <a:t>) can be re-used in all other modes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It is up to an AP to wisely perform the frequency planning.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For Example.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certain </a:t>
            </a:r>
            <a:r>
              <a:rPr lang="en-US" sz="2000" b="0" dirty="0" err="1"/>
              <a:t>inBSS</a:t>
            </a:r>
            <a:r>
              <a:rPr lang="en-US" sz="2000" b="0" dirty="0"/>
              <a:t> sounding results are available, </a:t>
            </a:r>
            <a:r>
              <a:rPr lang="en-US" sz="2000" b="0" dirty="0" err="1"/>
              <a:t>CoBF</a:t>
            </a:r>
            <a:r>
              <a:rPr lang="en-US" sz="2000" b="0" dirty="0"/>
              <a:t> sounding can choose to skip these </a:t>
            </a:r>
            <a:r>
              <a:rPr lang="en-US" sz="2000" b="0" dirty="0" err="1"/>
              <a:t>inBSS</a:t>
            </a:r>
            <a:r>
              <a:rPr lang="en-US" sz="2000" b="0" dirty="0"/>
              <a:t> sounding.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On the contrary, </a:t>
            </a:r>
            <a:r>
              <a:rPr lang="en-US" sz="2000" b="0" dirty="0" err="1"/>
              <a:t>CoBF</a:t>
            </a:r>
            <a:r>
              <a:rPr lang="en-US" sz="2000" b="0" dirty="0"/>
              <a:t> sounding can also choose to skip some </a:t>
            </a:r>
            <a:r>
              <a:rPr lang="en-US" sz="2000" b="0" dirty="0" err="1"/>
              <a:t>crossBSS</a:t>
            </a:r>
            <a:r>
              <a:rPr lang="en-US" sz="2000" b="0" dirty="0"/>
              <a:t> sounding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 is a big bag of sounding results from SU, MU, and </a:t>
            </a:r>
            <a:r>
              <a:rPr lang="en-US" sz="2000" b="0" dirty="0" err="1"/>
              <a:t>CoBF</a:t>
            </a:r>
            <a:r>
              <a:rPr lang="en-US" sz="2000" b="0" dirty="0"/>
              <a:t>. It is up to an AP to use them wisely and efficiently.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857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9600"/>
            <a:ext cx="10361084" cy="609599"/>
          </a:xfrm>
        </p:spPr>
        <p:txBody>
          <a:bodyPr/>
          <a:lstStyle/>
          <a:p>
            <a:r>
              <a:rPr lang="en-US" dirty="0"/>
              <a:t>An Exemplary Suggestion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136" y="1219200"/>
            <a:ext cx="10591799" cy="4876800"/>
          </a:xfrm>
        </p:spPr>
        <p:txBody>
          <a:bodyPr/>
          <a:lstStyle/>
          <a:p>
            <a:pPr marL="0" indent="0"/>
            <a:r>
              <a:rPr lang="en-US" sz="2000" b="0" dirty="0"/>
              <a:t>Each sounding result can have a frequency tag, and a time tag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Time tag: </a:t>
            </a:r>
            <a:r>
              <a:rPr lang="en-US" sz="2000" b="0" dirty="0"/>
              <a:t>for channel aging and </a:t>
            </a:r>
            <a:r>
              <a:rPr lang="en-US" sz="2000" b="0" dirty="0" err="1"/>
              <a:t>freq</a:t>
            </a:r>
            <a:r>
              <a:rPr lang="en-US" sz="2000" b="0" dirty="0"/>
              <a:t> drift. Well understood already. [Session ID]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Frequency tag: </a:t>
            </a:r>
            <a:r>
              <a:rPr lang="en-US" sz="2000" b="0" dirty="0"/>
              <a:t>for sounding result reuse and/or choosing future carrier freq.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0" indent="0"/>
            <a:r>
              <a:rPr lang="en-US" sz="2000" b="0" dirty="0"/>
              <a:t>Example (reusing in </a:t>
            </a:r>
            <a:r>
              <a:rPr lang="en-US" sz="2000" b="0" dirty="0" err="1"/>
              <a:t>CoBF</a:t>
            </a:r>
            <a:r>
              <a:rPr lang="en-US" sz="2000" b="0" dirty="0"/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AP1 already have some valid </a:t>
            </a:r>
            <a:r>
              <a:rPr lang="en-US" sz="2000" b="0" dirty="0" err="1"/>
              <a:t>inBSS</a:t>
            </a:r>
            <a:r>
              <a:rPr lang="en-US" sz="2000" b="0" dirty="0"/>
              <a:t> sounding results at (fnc1+</a:t>
            </a:r>
            <a:r>
              <a:rPr lang="el-GR" sz="2000" b="0" dirty="0"/>
              <a:t>Δ</a:t>
            </a:r>
            <a:r>
              <a:rPr lang="en-US" sz="2000" b="0" dirty="0"/>
              <a:t>1)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AP1 wants to do joint </a:t>
            </a:r>
            <a:r>
              <a:rPr lang="en-US" sz="2000" b="0" dirty="0" err="1"/>
              <a:t>CoBF</a:t>
            </a:r>
            <a:r>
              <a:rPr lang="en-US" sz="2000" b="0" dirty="0"/>
              <a:t> sounding now and also want to reuse existing sounding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It make sense for AP1 (as the sync reference or first transmitter) to choose a carrier frequency close to (fnc1+</a:t>
            </a:r>
            <a:r>
              <a:rPr lang="el-GR" sz="2000" b="0" dirty="0"/>
              <a:t>Δ</a:t>
            </a:r>
            <a:r>
              <a:rPr lang="en-US" sz="2000" b="0" dirty="0"/>
              <a:t>1) for this incoming joint </a:t>
            </a:r>
            <a:r>
              <a:rPr lang="en-US" sz="2000" b="0" dirty="0" err="1"/>
              <a:t>CoBF</a:t>
            </a:r>
            <a:r>
              <a:rPr lang="en-US" sz="2000" b="0" dirty="0"/>
              <a:t> sounding.</a:t>
            </a:r>
          </a:p>
          <a:p>
            <a:pPr marL="0" indent="0"/>
            <a:r>
              <a:rPr lang="en-US" sz="2000" b="0" dirty="0"/>
              <a:t>Similarly: reusing </a:t>
            </a:r>
            <a:r>
              <a:rPr lang="en-US" sz="2000" b="0" dirty="0" err="1"/>
              <a:t>CoBF</a:t>
            </a:r>
            <a:r>
              <a:rPr lang="en-US" sz="2000" b="0" dirty="0"/>
              <a:t> </a:t>
            </a:r>
            <a:r>
              <a:rPr lang="en-US" sz="2000" b="0" dirty="0" err="1"/>
              <a:t>souding</a:t>
            </a:r>
            <a:r>
              <a:rPr lang="en-US" sz="2000" b="0" dirty="0"/>
              <a:t> results in MU would need MU TX at the carrier frequency during sounding.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Note: nominal carrier frequency already has possible </a:t>
            </a:r>
            <a:r>
              <a:rPr lang="en-US" sz="2000" b="0" dirty="0" err="1"/>
              <a:t>freq</a:t>
            </a:r>
            <a:r>
              <a:rPr lang="en-US" sz="2000" b="0" dirty="0"/>
              <a:t> drift included.</a:t>
            </a:r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28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0985-CA8F-4EF5-8A44-73879053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Other Q&amp;As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3E42-7561-4BB2-8C3E-9FCE0DFA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591799" cy="3962400"/>
          </a:xfrm>
        </p:spPr>
        <p:txBody>
          <a:bodyPr/>
          <a:lstStyle/>
          <a:p>
            <a:pPr marL="0" indent="0"/>
            <a:r>
              <a:rPr lang="en-US" sz="2000" b="0" dirty="0"/>
              <a:t>Q1: Many people expressed concerns that no fixed sync reference during a whole sequence may lead to unacceptable ping-pong issues.</a:t>
            </a:r>
          </a:p>
          <a:p>
            <a:pPr marL="0" indent="0"/>
            <a:r>
              <a:rPr lang="en-US" sz="2000" b="0" dirty="0"/>
              <a:t>A1: Simulation shows there are no extra complication on top of regular/expected “random” walk behavior (also similarly from </a:t>
            </a:r>
            <a:r>
              <a:rPr lang="en-US" sz="2000" b="0" dirty="0" err="1"/>
              <a:t>freq</a:t>
            </a:r>
            <a:r>
              <a:rPr lang="en-US" sz="2000" b="0" dirty="0"/>
              <a:t> drift).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Q2: An AP could be in multiple </a:t>
            </a:r>
            <a:r>
              <a:rPr lang="en-US" sz="2000" b="0" dirty="0" err="1"/>
              <a:t>CoBF</a:t>
            </a:r>
            <a:r>
              <a:rPr lang="en-US" sz="2000" b="0" dirty="0"/>
              <a:t> groups. This could make </a:t>
            </a:r>
            <a:r>
              <a:rPr lang="en-US" sz="2000" b="0" dirty="0" err="1"/>
              <a:t>freq</a:t>
            </a:r>
            <a:r>
              <a:rPr lang="en-US" sz="2000" b="0" dirty="0"/>
              <a:t> sync complex and create issues.</a:t>
            </a:r>
          </a:p>
          <a:p>
            <a:pPr marL="0" indent="0"/>
            <a:r>
              <a:rPr lang="en-US" sz="2000" b="0" dirty="0"/>
              <a:t>A2: AP could handle each group independent or otherwise. This is an AP internal implementation issue and doesn’t need standards’ involvement.</a:t>
            </a:r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CDA3B-CB2E-44FB-9042-A4B0EE267F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F4BF3-4F5A-4A28-8049-625834B9B0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Aiguo Yan and etl,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DC6CD-951C-4259-8626-7758AC2C68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053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_PPT_template.pptx" id="{2A4461C2-64F2-4C02-9BD7-39750BBFD4E5}" vid="{24B9B514-E017-4729-9EAC-ADE76C832D6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IEEE_PPT_template</Template>
  <TotalTime>18669</TotalTime>
  <Words>1610</Words>
  <Application>Microsoft Office PowerPoint</Application>
  <PresentationFormat>Widescreen</PresentationFormat>
  <Paragraphs>218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Document</vt:lpstr>
      <vt:lpstr>Carrier Frequency Planning for BF in 11bn</vt:lpstr>
      <vt:lpstr>Introduction and outline</vt:lpstr>
      <vt:lpstr>Carrier Frequency at different times</vt:lpstr>
      <vt:lpstr>Carrier Frequency Diff for CoBF Joint Sounding</vt:lpstr>
      <vt:lpstr>Carrier Frequency Diff for CoBF Joint Sounding</vt:lpstr>
      <vt:lpstr>Carrier Frequency Diff for CoBF Seq Sounding</vt:lpstr>
      <vt:lpstr>Impact of Sounding Result Re-use</vt:lpstr>
      <vt:lpstr>An Exemplary Suggestion</vt:lpstr>
      <vt:lpstr>Other Q&amp;As</vt:lpstr>
      <vt:lpstr>Check and Enforcement on Carrier Frequency</vt:lpstr>
      <vt:lpstr>For Further Discussion</vt:lpstr>
      <vt:lpstr>SP Ideas for Discussion</vt:lpstr>
      <vt:lpstr>Reference</vt:lpstr>
      <vt:lpstr>Simulation Results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Zigui Yang</dc:creator>
  <cp:keywords/>
  <cp:lastModifiedBy>Aiguo Yan</cp:lastModifiedBy>
  <cp:revision>236</cp:revision>
  <cp:lastPrinted>1601-01-01T00:00:00Z</cp:lastPrinted>
  <dcterms:created xsi:type="dcterms:W3CDTF">2025-03-05T17:51:44Z</dcterms:created>
  <dcterms:modified xsi:type="dcterms:W3CDTF">2025-06-16T16:21:40Z</dcterms:modified>
  <cp:category>Name, Affiliation</cp:category>
</cp:coreProperties>
</file>