
<file path=[Content_Types].xml><?xml version="1.0" encoding="utf-8"?>
<Types xmlns="http://schemas.openxmlformats.org/package/2006/content-types">
  <Default Extension="doc" ContentType="application/msword"/>
  <Default Extension="emf" ContentType="image/x-emf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62" r:id="rId3"/>
    <p:sldId id="265" r:id="rId4"/>
    <p:sldId id="275" r:id="rId5"/>
    <p:sldId id="266" r:id="rId6"/>
    <p:sldId id="276" r:id="rId7"/>
    <p:sldId id="277" r:id="rId8"/>
    <p:sldId id="278" r:id="rId9"/>
    <p:sldId id="264" r:id="rId10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485" autoAdjust="0"/>
    <p:restoredTop sz="97840"/>
  </p:normalViewPr>
  <p:slideViewPr>
    <p:cSldViewPr>
      <p:cViewPr varScale="1">
        <p:scale>
          <a:sx n="214" d="100"/>
          <a:sy n="214" d="100"/>
        </p:scale>
        <p:origin x="640" y="176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-45296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802.11-25/1040r0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de-DE"/>
              <a:t>July 2025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Guido R. Hiertz, Ericsson GmbH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802.11-25/1040r0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July 2025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Guido R. Hiertz, Ericsson GmbH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‹Nr.›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802.11-25/1040r0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de-DE"/>
              <a:t>July 2025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Guido R. Hiertz, Ericsson GmbH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802.11-25/1040r0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de-DE"/>
              <a:t>July 2025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Guido R. Hiertz, Ericsson GmbH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2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Kopfzeilenplatzhalt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802.11-25/1040r0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de-DE"/>
              <a:t>July 2025</a:t>
            </a:r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Guido R. Hiertz, Ericsson GmbH</a:t>
            </a:r>
          </a:p>
        </p:txBody>
      </p:sp>
      <p:sp>
        <p:nvSpPr>
          <p:cNvPr id="7" name="Foliennummernplatzhalt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362658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Kopfzeilenplatzhalt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802.11-25/1040r0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de-DE"/>
              <a:t>July 2025</a:t>
            </a:r>
            <a:endParaRPr lang="en-US"/>
          </a:p>
        </p:txBody>
      </p:sp>
      <p:sp>
        <p:nvSpPr>
          <p:cNvPr id="6" name="Fußzeilenplatzhalt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Guido R. Hiertz, Ericsson GmbH</a:t>
            </a:r>
          </a:p>
        </p:txBody>
      </p:sp>
      <p:sp>
        <p:nvSpPr>
          <p:cNvPr id="7" name="Foliennummernplatzhalt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235582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802.11-25/1040r0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de-DE"/>
              <a:t>July 2025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Guido R. Hiertz, Ericsson GmbH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9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/>
              <a:t>Master-Untertitelformat bearbeiten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July 2025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Guido R. Hiertz, Ericsson GmbH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2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_SM">
            <a:extLst>
              <a:ext uri="{FF2B5EF4-FFF2-40B4-BE49-F238E27FC236}">
                <a16:creationId xmlns:a16="http://schemas.microsoft.com/office/drawing/2014/main" id="{891BF4C4-9DF9-4D9F-A738-37FBCD45AA68}"/>
              </a:ext>
            </a:extLst>
          </p:cNvPr>
          <p:cNvSpPr>
            <a:spLocks noGrp="1" noChangeArrowheads="1"/>
          </p:cNvSpPr>
          <p:nvPr>
            <p:ph type="title" hasCustomPrompt="1"/>
          </p:nvPr>
        </p:nvSpPr>
        <p:spPr bwMode="auto">
          <a:xfrm>
            <a:off x="479425" y="476250"/>
            <a:ext cx="8353426" cy="1081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2000" tIns="36000" rIns="73152" bIns="36576" numCol="1" anchor="t" anchorCtr="0" compatLnSpc="1">
            <a:prstTxWarp prst="textNoShape">
              <a:avLst/>
            </a:prstTxWarp>
            <a:noAutofit/>
          </a:bodyPr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Slide title, Ericsson Hilda Light 40pt, Ericsson Black, max 2-lines</a:t>
            </a:r>
          </a:p>
        </p:txBody>
      </p:sp>
      <p:sp>
        <p:nvSpPr>
          <p:cNvPr id="3" name="Content Placeholder 1"/>
          <p:cNvSpPr>
            <a:spLocks noGrp="1"/>
          </p:cNvSpPr>
          <p:nvPr>
            <p:ph sz="half" idx="1" hasCustomPrompt="1"/>
          </p:nvPr>
        </p:nvSpPr>
        <p:spPr>
          <a:xfrm>
            <a:off x="479425" y="1844675"/>
            <a:ext cx="5472113" cy="4392612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/>
            </a:lvl5pPr>
          </a:lstStyle>
          <a:p>
            <a:pPr lvl="0"/>
            <a:r>
              <a:rPr lang="en-US" dirty="0"/>
              <a:t>For heading, use Ericsson Hilda in bold. For copy and bullets, use Ericsson Hilda.</a:t>
            </a:r>
          </a:p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5" name="Content Placeholder 3"/>
          <p:cNvSpPr>
            <a:spLocks noGrp="1"/>
          </p:cNvSpPr>
          <p:nvPr>
            <p:ph sz="quarter" idx="3" hasCustomPrompt="1"/>
          </p:nvPr>
        </p:nvSpPr>
        <p:spPr>
          <a:xfrm>
            <a:off x="6240463" y="1844674"/>
            <a:ext cx="5472112" cy="439261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/>
            </a:lvl5pPr>
          </a:lstStyle>
          <a:p>
            <a:pPr lvl="0"/>
            <a:r>
              <a:rPr lang="en-US" dirty="0"/>
              <a:t>For heading, use Ericsson Hilda in bold. For copy and bullets, use Ericsson Hilda.</a:t>
            </a:r>
          </a:p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8" name="txtfooterCopy" descr="{&#10; &quot;SkabelonDesign&quot;: {&#10; &quot;textualValue&quot;: &quot;&lt;key1/&gt;&quot;,&#10; &quot;bindingCollection&quot;: {&#10; &quot;key1&quot;: {&quot;SkabelonDesign&quot;:{&quot;type&quot;:&quot;Text&quot;,&quot;binding&quot;:&quot;Module.FooterText&quot;}}&#10; }&#10; }&#10;}">
            <a:extLst>
              <a:ext uri="{FF2B5EF4-FFF2-40B4-BE49-F238E27FC236}">
                <a16:creationId xmlns:a16="http://schemas.microsoft.com/office/drawing/2014/main" id="{53797230-5A6C-4718-8C90-CB9F2709B382}"/>
              </a:ext>
            </a:extLst>
          </p:cNvPr>
          <p:cNvSpPr txBox="1"/>
          <p:nvPr userDrawn="1"/>
        </p:nvSpPr>
        <p:spPr>
          <a:xfrm>
            <a:off x="421638" y="6524625"/>
            <a:ext cx="65" cy="123111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 marL="0" indent="0" algn="l">
              <a:buFontTx/>
              <a:buNone/>
            </a:pPr>
            <a:endParaRPr lang="en-US" sz="800" b="0" i="0" u="none" dirty="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7833316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‹Nr.›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Guido R. Hiertz, Ericsson GmbH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July 2025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July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Guido R. Hiertz, Ericsson GmbH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July 2025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Guido R. Hiertz, Ericsson GmbH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July 2025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Guido R. Hiertz, Ericsson GmbH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July 2025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Guido R. Hiertz, Ericsson GmbH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July 2025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Guido R. Hiertz, Ericsson GmbH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July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Guido R. Hiertz, Ericsson GmbH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July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Guido R. Hiertz, Ericsson GmbH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July 2025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Guido R. Hiertz, Ericsson GmbH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‹Nr.›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802.11-25/1040r0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  <p:sldLayoutId id="2147483660" r:id="rId10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-_2004-Dokument.doc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portal.etsi.org/webapp/WorkProgram/Report_WorkItem.asp?WKI_ID=74888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4" Type="http://schemas.openxmlformats.org/officeDocument/2006/relationships/hyperlink" Target="https://www.ieee802.org/11/private/ETSI_documents/BRAN/05-CONTRIBUTIONS/2025/BRAN(25)130007r5_TR_on_DFS_Coexistence_Challenges_with_Emerging_Solid-State_W.zip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Cavity_magnetron" TargetMode="External"/><Relationship Id="rId2" Type="http://schemas.openxmlformats.org/officeDocument/2006/relationships/hyperlink" Target="https://en.wikipedia.org/wiki/Klystron" TargetMode="Externa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4.jpg"/><Relationship Id="rId5" Type="http://schemas.openxmlformats.org/officeDocument/2006/relationships/image" Target="../media/image3.jpg"/><Relationship Id="rId4" Type="http://schemas.openxmlformats.org/officeDocument/2006/relationships/image" Target="../media/image2.e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eee802.org/11/private/ETSI_documents/BRAN/05-CONTRIBUTIONS/2025/BRAN(25)130008r4_Device_and_equipment_terminology--Comparison_with_an_existin.docx" TargetMode="External"/><Relationship Id="rId2" Type="http://schemas.openxmlformats.org/officeDocument/2006/relationships/hyperlink" Target="https://www.ieee802.org/11/private/ETSI_documents/BRAN/05-CONTRIBUTIONS/2025/BRAN(25)130019_Proposal_to_allow_dedicated_and_self_identifying_Antenna.docx" TargetMode="Externa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cept.org/ecc/groups/ecc/wg-fm/client/introduction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ieee802.org/11/private/ETSI_documents/BRAN/05-CONTRIBUTIONS/2025/BRAN(25)130011_Discussion_items_and_items_of_interest_for_ECC_WG_FM.pptx" TargetMode="External"/><Relationship Id="rId4" Type="http://schemas.openxmlformats.org/officeDocument/2006/relationships/hyperlink" Target="https://cept.org/ecc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leonardogermany.com/en/products/meteor-1700c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etsi.org/deliver/etsi_en/301800_301899/301893/02.02.01_60/en_301893v020201p.pdf" TargetMode="External"/><Relationship Id="rId4" Type="http://schemas.openxmlformats.org/officeDocument/2006/relationships/hyperlink" Target="https://www.ostron.de/Radar-GHz/Bauelemente-bis-SHF/Impulsmagnetron-Varian-VMC-1587.htm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noProof="0" dirty="0"/>
              <a:t>ETSI BRAN, July 2025 update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000" noProof="0" dirty="0"/>
              <a:t>Date:</a:t>
            </a:r>
            <a:r>
              <a:rPr lang="en-US" sz="2000" b="0" noProof="0" dirty="0"/>
              <a:t> 2025-07-03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de-DE"/>
              <a:t>July 2025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Guido R. Hiertz, Ericsson GmbH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40904930"/>
              </p:ext>
            </p:extLst>
          </p:nvPr>
        </p:nvGraphicFramePr>
        <p:xfrm>
          <a:off x="993775" y="2348880"/>
          <a:ext cx="10272713" cy="1328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kument" r:id="rId3" imgW="10439400" imgH="1358900" progId="Word.Document.8">
                  <p:embed/>
                </p:oleObj>
              </mc:Choice>
              <mc:Fallback>
                <p:oleObj name="Dokument" r:id="rId3" imgW="10439400" imgH="1358900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3775" y="2348880"/>
                        <a:ext cx="10272713" cy="132873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New Work Item—TR 104 893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sz="half" idx="1"/>
          </p:nvPr>
        </p:nvSpPr>
        <p:spPr>
          <a:ln/>
        </p:spPr>
        <p:txBody>
          <a:bodyPr>
            <a:normAutofit/>
          </a:bodyPr>
          <a:lstStyle/>
          <a:p>
            <a:pPr>
              <a:buFont typeface="Times New Roman" pitchFamily="16" charset="0"/>
              <a:buChar char="•"/>
            </a:pPr>
            <a:r>
              <a:rPr lang="en-US" noProof="0" dirty="0"/>
              <a:t>ETSI TC BRAN </a:t>
            </a:r>
            <a:r>
              <a:rPr lang="en-US" noProof="0" dirty="0">
                <a:hlinkClick r:id="rId3"/>
              </a:rPr>
              <a:t>approved a new Work Item</a:t>
            </a:r>
            <a:r>
              <a:rPr lang="en-US" noProof="0" dirty="0"/>
              <a:t> (WI) for the creation of a Technical Report (TR)</a:t>
            </a:r>
          </a:p>
          <a:p>
            <a:pPr lvl="1">
              <a:buFont typeface="Times New Roman" pitchFamily="16" charset="0"/>
              <a:buChar char="•"/>
            </a:pPr>
            <a:r>
              <a:rPr lang="en-US" noProof="0" dirty="0"/>
              <a:t>To be published as TR 104 893</a:t>
            </a:r>
          </a:p>
          <a:p>
            <a:pPr lvl="1">
              <a:buFont typeface="Times New Roman" pitchFamily="16" charset="0"/>
              <a:buChar char="•"/>
            </a:pPr>
            <a:r>
              <a:rPr lang="en-US" noProof="0" dirty="0"/>
              <a:t>WI expects the TR to be completed by the end of this year</a:t>
            </a:r>
          </a:p>
          <a:p>
            <a:pPr lvl="1">
              <a:buFont typeface="Times New Roman" pitchFamily="16" charset="0"/>
              <a:buChar char="•"/>
            </a:pPr>
            <a:r>
              <a:rPr lang="en-US" noProof="0" dirty="0"/>
              <a:t>See </a:t>
            </a:r>
            <a:r>
              <a:rPr lang="en-US" noProof="0" dirty="0">
                <a:hlinkClick r:id="rId4"/>
              </a:rPr>
              <a:t>BRAN(25)130007r5</a:t>
            </a:r>
            <a:endParaRPr lang="en-US" noProof="0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F2A9FB4-6EC3-31EB-08E8-F8BA023FA1D5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noProof="0" dirty="0"/>
              <a:t>TR 104 893 will address “Wireless Access System including Radio Local Area Networks (WAS/RLAN) coexistence challenges with emerging solid-state weather radars”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de-DE"/>
              <a:t>July 2025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Guido R. Hiertz, Ericsson GmbH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2</a:t>
            </a:fld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41458FF-7FAA-1EB8-7BC3-BF0C8BC182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TR 104 893—Scope</a:t>
            </a:r>
          </a:p>
        </p:txBody>
      </p:sp>
      <p:sp>
        <p:nvSpPr>
          <p:cNvPr id="9" name="Inhaltsplatzhalter 8">
            <a:extLst>
              <a:ext uri="{FF2B5EF4-FFF2-40B4-BE49-F238E27FC236}">
                <a16:creationId xmlns:a16="http://schemas.microsoft.com/office/drawing/2014/main" id="{729C4BFC-6129-9CB6-0FE9-B3DFFD64B46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4029471" cy="4113213"/>
          </a:xfrm>
        </p:spPr>
        <p:txBody>
          <a:bodyPr>
            <a:no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1600" noProof="0" dirty="0"/>
              <a:t>“This work item proposes the development of a Technical Report (TR) to investigate coexistence between Wireless Access Systems including Radio Local Area Network (WAS/RLAN) systems and the next generation of weather radar systems operating in particular in the frequency band 5600 MHz to 5650 MHz using solid-state power amplifiers (SSPAs) in their transmitters. Dynamic Frequency Selection (DFS) is currently the primary regulatory mechanism for coexistence in this band (as specified in EN 301 893).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600" noProof="0" dirty="0"/>
          </a:p>
        </p:txBody>
      </p:sp>
      <p:sp>
        <p:nvSpPr>
          <p:cNvPr id="12" name="Inhaltsplatzhalter 11">
            <a:extLst>
              <a:ext uri="{FF2B5EF4-FFF2-40B4-BE49-F238E27FC236}">
                <a16:creationId xmlns:a16="http://schemas.microsoft.com/office/drawing/2014/main" id="{8336C340-B393-E491-1686-A326BFC1D6F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159896" y="1981201"/>
            <a:ext cx="6115588" cy="4113213"/>
          </a:xfrm>
        </p:spPr>
        <p:txBody>
          <a:bodyPr>
            <a:normAutofit fontScale="550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noProof="0" dirty="0"/>
              <a:t>The TR will assess the DFS performance considering the SSPA-based radar signals. Key topics of the TR will include: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noProof="0" dirty="0"/>
              <a:t>Information about the improvement of SSPA-based radar on the meteorological activities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noProof="0" dirty="0"/>
              <a:t>Characterization of SSPA radar emissions, including pulse shapes, repetition rates, and power levels.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noProof="0" dirty="0"/>
              <a:t>Evaluation of DFS effectiveness with SSPA-based radars, considering the reduced peak power compared to currently deployed meteorological radars and typical pulse patterns.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noProof="0" dirty="0"/>
              <a:t>Assessment of DFS parameters to provide effective SSPA-based radar protection.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noProof="0" dirty="0"/>
              <a:t>Consider the impact of temporarily inactive radars (on/off cycles) on DFS behavior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noProof="0" dirty="0"/>
              <a:t>May include a targeted measurement campaign to validate assumptions regarding pulse detectability of SSPA-based Radars signals by DFS behavior of RLAN.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noProof="0" dirty="0"/>
              <a:t>May also assess the effectiveness of alternative mitigation techniques that provide a level of protection at least equivalent to DFS.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noProof="0" dirty="0"/>
              <a:t>The findings of this TR will inform potential future revisions of EN 301 893.”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7A5F579F-BD3D-F338-8BCD-7B10B6F1F9E4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de-DE"/>
              <a:t>July 2025</a:t>
            </a:r>
            <a:endParaRPr lang="en-GB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50ECECE5-C77A-BAFD-D582-58C040EC4880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Guido R. Hiertz, Ericsson GmbH</a:t>
            </a:r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C3428065-27C2-723D-CA20-D742FB32ABE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1CD163DD-D5E7-41DA-95F2-71530C24F8C3}" type="slidenum">
              <a:rPr lang="en-GB" smtClean="0"/>
              <a:pPr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36553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A262555-6750-C095-C548-03FABFFD12D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C7D2275-920A-7B87-F610-86A0B21AD6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4658701" cy="1065213"/>
          </a:xfrm>
        </p:spPr>
        <p:txBody>
          <a:bodyPr/>
          <a:lstStyle/>
          <a:p>
            <a:r>
              <a:rPr lang="en-US" noProof="0" dirty="0"/>
              <a:t>Example: weather radars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0363D02-5784-6ED6-2DBC-41AD1A3F4FC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4658701" cy="4113213"/>
          </a:xfrm>
        </p:spPr>
        <p:txBody>
          <a:bodyPr>
            <a:normAutofit fontScale="70000" lnSpcReduction="20000"/>
          </a:bodyPr>
          <a:lstStyle/>
          <a:p>
            <a:pPr>
              <a:buFont typeface="Symbol" pitchFamily="2" charset="2"/>
              <a:buChar char="-"/>
            </a:pPr>
            <a:r>
              <a:rPr lang="en-US" noProof="0" dirty="0"/>
              <a:t>Existing radars mostly use </a:t>
            </a:r>
            <a:r>
              <a:rPr lang="en-US" noProof="0" dirty="0">
                <a:hlinkClick r:id="rId2"/>
              </a:rPr>
              <a:t>klystrons</a:t>
            </a:r>
            <a:r>
              <a:rPr lang="en-US" noProof="0" dirty="0"/>
              <a:t> or </a:t>
            </a:r>
            <a:r>
              <a:rPr lang="en-US" noProof="0" dirty="0">
                <a:hlinkClick r:id="rId3"/>
              </a:rPr>
              <a:t>magnetrons</a:t>
            </a:r>
            <a:r>
              <a:rPr lang="en-US" noProof="0" dirty="0"/>
              <a:t> (e. g. [2]) as amplifiers</a:t>
            </a:r>
          </a:p>
          <a:p>
            <a:pPr lvl="1">
              <a:buFont typeface="Symbol" pitchFamily="2" charset="2"/>
              <a:buChar char="-"/>
            </a:pPr>
            <a:r>
              <a:rPr lang="en-US" noProof="0" dirty="0"/>
              <a:t>Up to 500 kW output power (e. g., 250 kW [1])</a:t>
            </a:r>
          </a:p>
          <a:p>
            <a:pPr>
              <a:buFont typeface="Symbol" pitchFamily="2" charset="2"/>
              <a:buChar char="-"/>
            </a:pPr>
            <a:r>
              <a:rPr lang="en-US" noProof="0" dirty="0"/>
              <a:t>Radars transitioning to solid-state based power amplifiers (SSPA)</a:t>
            </a:r>
          </a:p>
          <a:p>
            <a:pPr lvl="1">
              <a:buFont typeface="Symbol" pitchFamily="2" charset="2"/>
              <a:buChar char="-"/>
            </a:pPr>
            <a:r>
              <a:rPr lang="en-US" noProof="0" dirty="0"/>
              <a:t>Higher efficiency but peak output power reduced by at least 15 dB</a:t>
            </a:r>
          </a:p>
          <a:p>
            <a:pPr lvl="1">
              <a:buFont typeface="Symbol" pitchFamily="2" charset="2"/>
              <a:buChar char="-"/>
            </a:pPr>
            <a:r>
              <a:rPr lang="en-US" noProof="0" dirty="0"/>
              <a:t>To emit same amount of energy, SSPA radars to transmit pulses with longer duration</a:t>
            </a:r>
          </a:p>
          <a:p>
            <a:pPr>
              <a:buFont typeface="Symbol" pitchFamily="2" charset="2"/>
              <a:buChar char="-"/>
            </a:pPr>
            <a:r>
              <a:rPr lang="en-US" noProof="0" dirty="0"/>
              <a:t>Today, coexistence between WLAN and radar relies on WLAN equipment detecting known radar pulse sequences exceeding a threshold of −62 dBm</a:t>
            </a:r>
          </a:p>
        </p:txBody>
      </p:sp>
      <p:pic>
        <p:nvPicPr>
          <p:cNvPr id="16" name="Inhaltsplatzhalter 15">
            <a:extLst>
              <a:ext uri="{FF2B5EF4-FFF2-40B4-BE49-F238E27FC236}">
                <a16:creationId xmlns:a16="http://schemas.microsoft.com/office/drawing/2014/main" id="{7A730EE5-E796-5F79-0901-635DF01BE308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4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</a:blip>
          <a:srcRect l="10148" t="4621" r="8178" b="12185"/>
          <a:stretch>
            <a:fillRect/>
          </a:stretch>
        </p:blipFill>
        <p:spPr>
          <a:xfrm>
            <a:off x="8112224" y="1242418"/>
            <a:ext cx="3165375" cy="4562846"/>
          </a:xfrm>
        </p:spPr>
      </p:pic>
      <p:grpSp>
        <p:nvGrpSpPr>
          <p:cNvPr id="11" name="Gruppieren 10">
            <a:extLst>
              <a:ext uri="{FF2B5EF4-FFF2-40B4-BE49-F238E27FC236}">
                <a16:creationId xmlns:a16="http://schemas.microsoft.com/office/drawing/2014/main" id="{91641EEF-46C5-0A4F-F0AD-9776126B54C7}"/>
              </a:ext>
            </a:extLst>
          </p:cNvPr>
          <p:cNvGrpSpPr/>
          <p:nvPr/>
        </p:nvGrpSpPr>
        <p:grpSpPr>
          <a:xfrm>
            <a:off x="5894059" y="756817"/>
            <a:ext cx="1979890" cy="2273556"/>
            <a:chOff x="8009667" y="423945"/>
            <a:chExt cx="2224217" cy="2554123"/>
          </a:xfrm>
        </p:grpSpPr>
        <p:pic>
          <p:nvPicPr>
            <p:cNvPr id="9" name="Inhaltsplatzhalter 5" descr="Ein Bild, das Himmel, draußen, Wolke, Gebäude enthält.&#10;&#10;KI-generierte Inhalte können fehlerhaft sein.">
              <a:extLst>
                <a:ext uri="{FF2B5EF4-FFF2-40B4-BE49-F238E27FC236}">
                  <a16:creationId xmlns:a16="http://schemas.microsoft.com/office/drawing/2014/main" id="{4D554BA9-429D-7EB9-4599-C314617602C9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9850" t="36726" r="36552" b="11932"/>
            <a:stretch>
              <a:fillRect/>
            </a:stretch>
          </p:blipFill>
          <p:spPr>
            <a:xfrm>
              <a:off x="8009667" y="423945"/>
              <a:ext cx="2224217" cy="2554123"/>
            </a:xfrm>
            <a:prstGeom prst="rect">
              <a:avLst/>
            </a:prstGeom>
          </p:spPr>
        </p:pic>
        <p:sp>
          <p:nvSpPr>
            <p:cNvPr id="10" name="Textfeld 9">
              <a:extLst>
                <a:ext uri="{FF2B5EF4-FFF2-40B4-BE49-F238E27FC236}">
                  <a16:creationId xmlns:a16="http://schemas.microsoft.com/office/drawing/2014/main" id="{BA1D9025-0EA4-ADDB-86DC-148E14E94D7C}"/>
                </a:ext>
              </a:extLst>
            </p:cNvPr>
            <p:cNvSpPr txBox="1"/>
            <p:nvPr/>
          </p:nvSpPr>
          <p:spPr>
            <a:xfrm>
              <a:off x="9773695" y="423945"/>
              <a:ext cx="420130" cy="383060"/>
            </a:xfrm>
            <a:prstGeom prst="rect">
              <a:avLst/>
            </a:prstGeom>
          </p:spPr>
          <p:txBody>
            <a:bodyPr vert="horz" wrap="none" lIns="72000" tIns="36000" rIns="72000" bIns="36000" rtlCol="0" anchor="t">
              <a:noAutofit/>
            </a:bodyPr>
            <a:lstStyle/>
            <a:p>
              <a:pPr marR="0" algn="l" defTabSz="914400" rtl="0" eaLnBrk="1" fontAlgn="base" latinLnBrk="0" hangingPunct="1">
                <a:lnSpc>
                  <a:spcPct val="100000"/>
                </a:lnSpc>
                <a:spcBef>
                  <a:spcPts val="800"/>
                </a:spcBef>
                <a:spcAft>
                  <a:spcPct val="0"/>
                </a:spcAft>
                <a:buClrTx/>
                <a:buSzTx/>
                <a:tabLst/>
              </a:pPr>
              <a:r>
                <a:rPr kumimoji="0" lang="en-US" sz="2000" b="0" i="0" u="none" strike="noStrike" kern="1000" cap="none" spc="-3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[1]</a:t>
              </a:r>
            </a:p>
          </p:txBody>
        </p:sp>
      </p:grpSp>
      <p:sp>
        <p:nvSpPr>
          <p:cNvPr id="17" name="Textfeld 16">
            <a:extLst>
              <a:ext uri="{FF2B5EF4-FFF2-40B4-BE49-F238E27FC236}">
                <a16:creationId xmlns:a16="http://schemas.microsoft.com/office/drawing/2014/main" id="{A63453E9-54FB-495F-5384-C3624B3BE0FF}"/>
              </a:ext>
            </a:extLst>
          </p:cNvPr>
          <p:cNvSpPr txBox="1"/>
          <p:nvPr/>
        </p:nvSpPr>
        <p:spPr>
          <a:xfrm>
            <a:off x="10920536" y="1349419"/>
            <a:ext cx="443213" cy="401595"/>
          </a:xfrm>
          <a:prstGeom prst="rect">
            <a:avLst/>
          </a:prstGeom>
        </p:spPr>
        <p:txBody>
          <a:bodyPr vert="horz" wrap="none" lIns="72000" tIns="36000" rIns="72000" bIns="36000" rtlCol="0" anchor="t">
            <a:noAutofit/>
          </a:bodyPr>
          <a:lstStyle/>
          <a:p>
            <a:pPr marR="0" algn="l" defTabSz="914400" rtl="0" eaLnBrk="1" fontAlgn="base" latinLnBrk="0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sz="2000" b="0" i="0" u="none" strike="noStrike" kern="1000" cap="none" spc="-3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[3]</a:t>
            </a:r>
          </a:p>
        </p:txBody>
      </p:sp>
      <p:pic>
        <p:nvPicPr>
          <p:cNvPr id="5" name="Grafik 4" descr="Ein Bild, das Werkzeug, Maschine, Zylinder enthält.&#10;&#10;KI-generierte Inhalte können fehlerhaft sein.">
            <a:extLst>
              <a:ext uri="{FF2B5EF4-FFF2-40B4-BE49-F238E27FC236}">
                <a16:creationId xmlns:a16="http://schemas.microsoft.com/office/drawing/2014/main" id="{0BC6C822-67D9-1A18-E438-F024B1BBA901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85456" y="3501007"/>
            <a:ext cx="1999107" cy="2736279"/>
          </a:xfrm>
          <a:prstGeom prst="rect">
            <a:avLst/>
          </a:prstGeom>
        </p:spPr>
      </p:pic>
      <p:sp>
        <p:nvSpPr>
          <p:cNvPr id="6" name="Textfeld 5">
            <a:extLst>
              <a:ext uri="{FF2B5EF4-FFF2-40B4-BE49-F238E27FC236}">
                <a16:creationId xmlns:a16="http://schemas.microsoft.com/office/drawing/2014/main" id="{B67D7CE8-7263-0E59-94A3-08D5D3992137}"/>
              </a:ext>
            </a:extLst>
          </p:cNvPr>
          <p:cNvSpPr txBox="1"/>
          <p:nvPr/>
        </p:nvSpPr>
        <p:spPr>
          <a:xfrm>
            <a:off x="7431757" y="3501007"/>
            <a:ext cx="420130" cy="383060"/>
          </a:xfrm>
          <a:prstGeom prst="rect">
            <a:avLst/>
          </a:prstGeom>
        </p:spPr>
        <p:txBody>
          <a:bodyPr vert="horz" wrap="none" lIns="72000" tIns="36000" rIns="72000" bIns="36000" rtlCol="0" anchor="t">
            <a:noAutofit/>
          </a:bodyPr>
          <a:lstStyle/>
          <a:p>
            <a:pPr marR="0" algn="l" defTabSz="914400" rtl="0" eaLnBrk="1" fontAlgn="base" latinLnBrk="0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sz="2000" b="0" i="0" u="none" strike="noStrike" kern="1000" cap="none" spc="-3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[2]</a:t>
            </a:r>
          </a:p>
        </p:txBody>
      </p:sp>
    </p:spTree>
    <p:extLst>
      <p:ext uri="{BB962C8B-B14F-4D97-AF65-F5344CB8AC3E}">
        <p14:creationId xmlns:p14="http://schemas.microsoft.com/office/powerpoint/2010/main" val="16895313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D09A3F5-6C9B-B58E-0593-B6314A9835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EN 303 687—Version 1.1.7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B24DC56-CCA3-A4C6-EE19-232308CA91A5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noProof="0" dirty="0"/>
              <a:t>ETSI TC BRAN continued discussions related to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noProof="0" dirty="0"/>
              <a:t>Requirements for Narrowband Frequency Hopping (NB FH) equipment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noProof="0" dirty="0"/>
              <a:t>Client-to-Client operation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noProof="0" dirty="0"/>
              <a:t>Despite good discussions, TC BRAN did not progress the draft with respect to both topics</a:t>
            </a:r>
          </a:p>
        </p:txBody>
      </p:sp>
      <p:sp>
        <p:nvSpPr>
          <p:cNvPr id="7" name="Inhaltsplatzhalter 6">
            <a:extLst>
              <a:ext uri="{FF2B5EF4-FFF2-40B4-BE49-F238E27FC236}">
                <a16:creationId xmlns:a16="http://schemas.microsoft.com/office/drawing/2014/main" id="{1B15D16B-0EFD-5436-0BFA-0A788639C4FF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noProof="0" dirty="0"/>
              <a:t>Current regulation limits Low Power Indoor (LPI) Access Points (APs) to using internal antennas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noProof="0" dirty="0"/>
              <a:t>In dense deployments, however, small cells might be needed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noProof="0" dirty="0"/>
              <a:t>To confine cell sizes, antennas with high gains are needed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noProof="0" dirty="0"/>
              <a:t>Therefore, vendors need to offer APs with directional and omnidirectional antennas</a:t>
            </a:r>
          </a:p>
        </p:txBody>
      </p:sp>
      <p:sp>
        <p:nvSpPr>
          <p:cNvPr id="6" name="Datumsplatzhalter 5">
            <a:extLst>
              <a:ext uri="{FF2B5EF4-FFF2-40B4-BE49-F238E27FC236}">
                <a16:creationId xmlns:a16="http://schemas.microsoft.com/office/drawing/2014/main" id="{CF8AB1B8-0693-CEFD-A84A-E0F56D06DF7E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de-DE"/>
              <a:t>July 2025</a:t>
            </a:r>
            <a:endParaRPr lang="en-GB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2CF55A2-20A2-E23C-D9C9-7DC1AAB4ECB6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Guido R. Hiertz, Ericsson GmbH</a:t>
            </a:r>
            <a:endParaRPr lang="en-GB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AF2F1337-0F4F-6B6D-15C1-3E365837A5F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399420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B6F4EBE-48F3-5075-5ECB-8B20AF1D50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EN 303 687—New discussion items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92C363C-1048-27D9-74EA-77D9C4337389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noProof="0" dirty="0"/>
              <a:t>TC BRAN reviewed a </a:t>
            </a:r>
            <a:r>
              <a:rPr lang="en-US" noProof="0" dirty="0">
                <a:hlinkClick r:id="rId2"/>
              </a:rPr>
              <a:t>contribution</a:t>
            </a:r>
            <a:r>
              <a:rPr lang="en-US" noProof="0" dirty="0"/>
              <a:t> that proposes to permit LPI APs to use Self-Identifying Antennas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noProof="0" dirty="0"/>
              <a:t>SIA could inform an AP of the antenna gain provided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noProof="0" dirty="0"/>
              <a:t>To comply with Equivalent Isotropically Radiated Power (EIRP) limits, AP to reduce output power by the indicated antenna gain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B728E845-FA31-19E9-F3A0-DC29FD61A1F9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noProof="0" dirty="0"/>
              <a:t>Products may incorporate multiple radios that operate in the same frequency band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noProof="0" dirty="0"/>
              <a:t>E. g., Wi-Fi, Bluetooth …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noProof="0" dirty="0"/>
              <a:t>Therefore, EN 303 687 needs to differentiate between a product and its components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noProof="0" dirty="0"/>
              <a:t>Relationship of terms “equipment,” “device” etc. need to be improved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 noProof="0" dirty="0"/>
              <a:t>TC BRAN reviewed a terminology related </a:t>
            </a:r>
            <a:r>
              <a:rPr lang="en-US" noProof="0" dirty="0">
                <a:hlinkClick r:id="rId3"/>
              </a:rPr>
              <a:t>overview</a:t>
            </a:r>
            <a:r>
              <a:rPr lang="en-US" noProof="0" dirty="0"/>
              <a:t> 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0872D731-4A7C-EC7B-D509-2B05D4816528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de-DE"/>
              <a:t>July 2025</a:t>
            </a:r>
            <a:endParaRPr lang="en-GB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5564383E-06AA-251B-6D9D-C55B9C06DBD2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Guido R. Hiertz, Ericsson GmbH</a:t>
            </a:r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10D8011A-4B62-43B0-64E5-C050516CBA9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1CD163DD-D5E7-41DA-95F2-71530C24F8C3}" type="slidenum">
              <a:rPr lang="en-GB" smtClean="0"/>
              <a:pPr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45939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710472E-8D4C-1695-E9F7-37DF3D386D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Informal meeting with ECC WG FM</a:t>
            </a:r>
          </a:p>
        </p:txBody>
      </p:sp>
      <p:sp>
        <p:nvSpPr>
          <p:cNvPr id="8" name="Inhaltsplatzhalter 7">
            <a:extLst>
              <a:ext uri="{FF2B5EF4-FFF2-40B4-BE49-F238E27FC236}">
                <a16:creationId xmlns:a16="http://schemas.microsoft.com/office/drawing/2014/main" id="{0B0DFA8A-D7B6-198A-E69B-5940B5D0B0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noProof="0" dirty="0"/>
              <a:t>Working Group (WG) </a:t>
            </a:r>
            <a:r>
              <a:rPr lang="en-US" noProof="0" dirty="0">
                <a:hlinkClick r:id="rId3"/>
              </a:rPr>
              <a:t>Frequency Management</a:t>
            </a:r>
            <a:r>
              <a:rPr lang="en-US" noProof="0" dirty="0"/>
              <a:t> (FM) of the </a:t>
            </a:r>
            <a:r>
              <a:rPr lang="en-US" noProof="0" dirty="0">
                <a:hlinkClick r:id="rId4"/>
              </a:rPr>
              <a:t>Electronic Communications Committee</a:t>
            </a:r>
            <a:r>
              <a:rPr lang="en-US" noProof="0" dirty="0"/>
              <a:t> (ECC) conducted its meeting #110 at ETSI’s facilities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noProof="0" dirty="0"/>
              <a:t>During the same week, TC BRAN also conducted its meeting #130 at ETSI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noProof="0" dirty="0"/>
              <a:t>ECC WG FM and ETSI TC BRAN used this opportunity to conduct an informal joint meeting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noProof="0" dirty="0"/>
              <a:t>TC BRAN </a:t>
            </a:r>
            <a:r>
              <a:rPr lang="en-US" noProof="0" dirty="0">
                <a:hlinkClick r:id="rId5"/>
              </a:rPr>
              <a:t>presented</a:t>
            </a:r>
            <a:r>
              <a:rPr lang="en-US" noProof="0" dirty="0"/>
              <a:t> the scope of its current work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noProof="0" dirty="0"/>
              <a:t>ECC WG FM and TC BRAN had excellent discussions and exchanges of thoughts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noProof="0" dirty="0"/>
              <a:t>It is intended to repeat such a joint meeting</a:t>
            </a:r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D1A56923-57F1-7A83-2D60-D6AF33F8708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1CD163DD-D5E7-41DA-95F2-71530C24F8C3}" type="slidenum">
              <a:rPr lang="en-GB" smtClean="0"/>
              <a:pPr/>
              <a:t>7</a:t>
            </a:fld>
            <a:endParaRPr lang="en-GB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1E7B7B76-BFFC-590F-D445-9D11CC792FC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Guido R. Hiertz, Ericsson GmbH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577E23A6-7C60-42E6-2F98-A66E18587D4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DE"/>
              <a:t>July 2025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51287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B2E6C14-2CF7-2B2B-80DB-81E50C66B1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dirty="0"/>
              <a:t>Next meetings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BBE8515-4605-DE43-D2B7-047E29529F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noProof="0" dirty="0"/>
              <a:t>BRAN #131 at ETSI’s facilities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noProof="0" dirty="0"/>
              <a:t>2025-09-23T14:00+02:00 until 2025-09-25T18:00+02:00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noProof="0" dirty="0"/>
              <a:t>BRAN #132 at ETSI’s facilities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noProof="0" dirty="0"/>
              <a:t>2025-11-03T14:00+01:00 until 2025-11-07T14:00+01:00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noProof="0" dirty="0"/>
              <a:t>BRAN #133 at ETSI’s facilities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noProof="0" dirty="0"/>
              <a:t>202</a:t>
            </a:r>
            <a:r>
              <a:rPr lang="en-US" noProof="0" dirty="0"/>
              <a:t>6-01-26</a:t>
            </a:r>
            <a:r>
              <a:rPr lang="en-US" b="0" noProof="0" dirty="0"/>
              <a:t>T14:00+01:00 until 2026-01-30T14:00+01:00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noProof="0" dirty="0"/>
              <a:t>BRAN #134 at ETSI’s facilities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noProof="0" dirty="0"/>
              <a:t>2026-03-30T14:00+02:00 until 2026-04-02T14:00+02:00</a:t>
            </a:r>
            <a:endParaRPr lang="en-US" noProof="0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CF931B73-BB36-5832-499C-A950DD9D531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1BA0513-2DA5-6C19-78EC-83DAAA17D94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Guido R. Hiertz, Ericsson GmbH</a:t>
            </a:r>
            <a:endParaRPr lang="en-GB" dirty="0"/>
          </a:p>
        </p:txBody>
      </p:sp>
      <p:sp>
        <p:nvSpPr>
          <p:cNvPr id="6" name="Datumsplatzhalter 5">
            <a:extLst>
              <a:ext uri="{FF2B5EF4-FFF2-40B4-BE49-F238E27FC236}">
                <a16:creationId xmlns:a16="http://schemas.microsoft.com/office/drawing/2014/main" id="{141D2EEB-6BA5-6927-882F-7A113A00D83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DE"/>
              <a:t>July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082443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noProof="0" dirty="0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noProof="0" dirty="0"/>
              <a:t>LEONARDO Germany GmbH, “METEOR 1700C,” [Online]. Available: </a:t>
            </a:r>
            <a:r>
              <a:rPr lang="en-US" noProof="0" dirty="0">
                <a:hlinkClick r:id="rId3"/>
              </a:rPr>
              <a:t>https://www.leonardogermany.com/en/products/meteor-1700c</a:t>
            </a:r>
            <a:endParaRPr lang="en-US" noProof="0" dirty="0"/>
          </a:p>
          <a:p>
            <a:pPr marL="457200" indent="-457200">
              <a:buFont typeface="+mj-lt"/>
              <a:buAutoNum type="arabicPeriod"/>
            </a:pPr>
            <a:r>
              <a:rPr lang="en-US" noProof="0" dirty="0" err="1"/>
              <a:t>Ostron</a:t>
            </a:r>
            <a:r>
              <a:rPr lang="en-US" noProof="0" dirty="0"/>
              <a:t>, “</a:t>
            </a:r>
            <a:r>
              <a:rPr lang="en-US" noProof="0" dirty="0" err="1"/>
              <a:t>Impulsmagnetron</a:t>
            </a:r>
            <a:r>
              <a:rPr lang="en-US" noProof="0" dirty="0"/>
              <a:t> Varian VMC-1587,” [Online]. Available: </a:t>
            </a:r>
            <a:r>
              <a:rPr lang="en-US" noProof="0" dirty="0">
                <a:hlinkClick r:id="rId4"/>
              </a:rPr>
              <a:t>https://www.ostron.de/Radar-GHz/Bauelemente-bis-SHF/Impulsmagnetron-Varian-VMC-1587.html</a:t>
            </a:r>
            <a:endParaRPr lang="en-US" noProof="0" dirty="0"/>
          </a:p>
          <a:p>
            <a:pPr marL="457200" indent="-457200">
              <a:buFont typeface="+mj-lt"/>
              <a:buAutoNum type="arabicPeriod"/>
            </a:pPr>
            <a:r>
              <a:rPr lang="en-US" noProof="0" dirty="0"/>
              <a:t>ETSI, “EN 301 893—5 GHz WAS/RLAN; Harmonised Standard for access to radio spectrum,” version 2.2.1, Nov. 2024. [Online]. Available: </a:t>
            </a:r>
            <a:r>
              <a:rPr lang="en-US" noProof="0" dirty="0">
                <a:hlinkClick r:id="rId5"/>
              </a:rPr>
              <a:t>https://www.etsi.org/deliver/etsi_en/301800_301899/301893/02.02.01_60/en_301893v020201p.pdf</a:t>
            </a:r>
            <a:endParaRPr lang="en-US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Guido R. Hiertz, Ericsson GmbH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DE"/>
              <a:t>July 2025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.potx" id="{39B8279D-3729-4704-AB80-54F0A287AE33}" vid="{CABC245B-FFD7-4563-8595-2F43F99F3934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</Template>
  <TotalTime>0</TotalTime>
  <Words>1051</Words>
  <Application>Microsoft Macintosh PowerPoint</Application>
  <PresentationFormat>Breitbild</PresentationFormat>
  <Paragraphs>112</Paragraphs>
  <Slides>9</Slides>
  <Notes>5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9</vt:i4>
      </vt:variant>
    </vt:vector>
  </HeadingPairs>
  <TitlesOfParts>
    <vt:vector size="15" baseType="lpstr">
      <vt:lpstr>Arial Unicode MS</vt:lpstr>
      <vt:lpstr>Arial</vt:lpstr>
      <vt:lpstr>Symbol</vt:lpstr>
      <vt:lpstr>Times New Roman</vt:lpstr>
      <vt:lpstr>Office</vt:lpstr>
      <vt:lpstr>Microsoft Word 97- 2004-Dokument</vt:lpstr>
      <vt:lpstr>ETSI BRAN, July 2025 update</vt:lpstr>
      <vt:lpstr>New Work Item—TR 104 893</vt:lpstr>
      <vt:lpstr>TR 104 893—Scope</vt:lpstr>
      <vt:lpstr>Example: weather radars</vt:lpstr>
      <vt:lpstr>EN 303 687—Version 1.1.7</vt:lpstr>
      <vt:lpstr>EN 303 687—New discussion items</vt:lpstr>
      <vt:lpstr>Informal meeting with ECC WG FM</vt:lpstr>
      <vt:lpstr>Next meetings</vt:lpstr>
      <vt:lpstr>References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ETSI BRAN, July 2025 update</dc:title>
  <dc:subject/>
  <dc:creator>Guido R. HIertz</dc:creator>
  <cp:keywords/>
  <dc:description/>
  <cp:lastModifiedBy>Guido R. HIertz</cp:lastModifiedBy>
  <cp:revision>2</cp:revision>
  <cp:lastPrinted>1601-01-01T00:00:00Z</cp:lastPrinted>
  <dcterms:created xsi:type="dcterms:W3CDTF">2025-07-03T09:12:49Z</dcterms:created>
  <dcterms:modified xsi:type="dcterms:W3CDTF">2025-07-03T10:57:12Z</dcterms:modified>
  <cp:category>Ericsson GmbH</cp:category>
</cp:coreProperties>
</file>