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6" r:id="rId2"/>
    <p:sldId id="369" r:id="rId3"/>
    <p:sldId id="406" r:id="rId4"/>
    <p:sldId id="423" r:id="rId5"/>
    <p:sldId id="424" r:id="rId6"/>
    <p:sldId id="413" r:id="rId7"/>
    <p:sldId id="265" r:id="rId8"/>
    <p:sldId id="29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Jay Yang" initials="1"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96" d="100"/>
          <a:sy n="96" d="100"/>
        </p:scale>
        <p:origin x="58" y="72"/>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dirty="0"/>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t>6/14/2025</a:t>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4155803962"/>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Doc.: 802.11-22/828r4</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t>6/14/2025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dirty="0"/>
          </a:p>
        </p:txBody>
      </p:sp>
    </p:spTree>
    <p:extLst>
      <p:ext uri="{BB962C8B-B14F-4D97-AF65-F5344CB8AC3E}">
        <p14:creationId xmlns:p14="http://schemas.microsoft.com/office/powerpoint/2010/main" val="3658943567"/>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t>‹#›</a:t>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CDC9B8F1-287D-4B8B-8904-2261870F7D4F}" type="slidenum">
              <a:rPr lang="en-US"/>
              <a:t>‹#›</a:t>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6E05228-1FDB-49BC-8BC4-A91A7D762AB2}" type="slidenum">
              <a:rPr lang="en-US"/>
              <a:t>‹#›</a:t>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C1789BC7-C074-42CC-ADF8-5107DF6BD1C1}" type="slidenum">
              <a:rPr lang="en-US"/>
              <a:t>‹#›</a:t>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t>‹#›</a:t>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dirty="0"/>
              <a:t>Slide </a:t>
            </a:r>
            <a:fld id="{9B3AFDE4-E638-42C0-A68B-50C601C7C88B}" type="slidenum">
              <a:rPr lang="en-US"/>
              <a:t>‹#›</a:t>
            </a:fld>
            <a:endParaRPr lang="en-US" dirty="0"/>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dirty="0"/>
              <a:t>Slide </a:t>
            </a:r>
            <a:fld id="{47F62F27-0EC7-4D1C-8A98-B521A5C1B642}" type="slidenum">
              <a:rPr lang="en-US"/>
              <a:t>‹#›</a:t>
            </a:fld>
            <a:endParaRPr lang="en-US" dirty="0"/>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dirty="0"/>
              <a:t>Slide </a:t>
            </a:r>
            <a:fld id="{C69D9E18-8FC9-4D6F-9D47-7F236DA35C33}" type="slidenum">
              <a:rPr lang="en-US"/>
              <a:t>‹#›</a:t>
            </a:fld>
            <a:endParaRPr lang="en-US" dirty="0"/>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dirty="0"/>
              <a:t>Slide </a:t>
            </a:r>
            <a:fld id="{4A8CB34A-F2D3-4F3B-AD27-33B98B268C82}" type="slidenum">
              <a:rPr lang="en-US"/>
              <a:t>‹#›</a:t>
            </a:fld>
            <a:endParaRPr lang="en-US" dirty="0"/>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dirty="0"/>
              <a:t>Slide </a:t>
            </a:r>
            <a:fld id="{6842823D-4EFD-4122-8A9F-C6D9274A89D2}" type="slidenum">
              <a:rPr lang="en-US"/>
              <a:t>‹#›</a:t>
            </a:fld>
            <a:endParaRPr lang="en-US" dirty="0"/>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dirty="0"/>
              <a:t>Slide </a:t>
            </a:r>
            <a:fld id="{41079F9C-5C87-45BF-8450-007BCEAE6FD6}" type="slidenum">
              <a:rPr lang="en-US"/>
              <a:t>‹#›</a:t>
            </a:fld>
            <a:endParaRPr lang="en-US" dirty="0"/>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dirty="0"/>
              <a:t>Slide </a:t>
            </a:r>
            <a:fld id="{7614916F-BBEF-4684-B6F5-1E636F42BA02}" type="slidenum">
              <a:rPr lang="en-US"/>
              <a:t>‹#›</a:t>
            </a:fld>
            <a:endParaRPr lang="en-US" dirty="0"/>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5</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1036r0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986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2025</a:t>
            </a: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dirty="0"/>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MAPC PASN follow up</a:t>
            </a:r>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029" name="Document" r:id="rId3" imgW="11430000" imgH="2057400" progId="Word.Document.8">
                  <p:embed/>
                </p:oleObj>
              </mc:Choice>
              <mc:Fallback>
                <p:oleObj name="Document" r:id="rId3" imgW="11430000" imgH="2057400" progId="Word.Document.8">
                  <p:embed/>
                  <p:pic>
                    <p:nvPicPr>
                      <p:cNvPr id="0" name="Object 3"/>
                      <p:cNvPicPr>
                        <a:picLocks noChangeAspect="1" noChangeArrowheads="1"/>
                      </p:cNvPicPr>
                      <p:nvPr/>
                    </p:nvPicPr>
                    <p:blipFill>
                      <a:blip r:embed="rId4"/>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a:t>2</a:t>
            </a:fld>
            <a:endParaRPr lang="en-US" dirty="0"/>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dirty="0"/>
              <a:t>Jay Yang, et al. (ZTE)</a:t>
            </a:r>
          </a:p>
        </p:txBody>
      </p:sp>
      <p:sp>
        <p:nvSpPr>
          <p:cNvPr id="6" name="Content Placeholder 2"/>
          <p:cNvSpPr>
            <a:spLocks noGrp="1"/>
          </p:cNvSpPr>
          <p:nvPr/>
        </p:nvSpPr>
        <p:spPr>
          <a:xfrm>
            <a:off x="748030" y="1524000"/>
            <a:ext cx="10940415" cy="404622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400" dirty="0">
                <a:sym typeface="+mn-ea"/>
              </a:rPr>
              <a:t>11bn group agreed to define MAPC PASN </a:t>
            </a:r>
            <a:r>
              <a:rPr lang="en-US" sz="2400" dirty="0" smtClean="0">
                <a:sym typeface="+mn-ea"/>
              </a:rPr>
              <a:t>procedure </a:t>
            </a:r>
            <a:r>
              <a:rPr lang="en-US" sz="2400" dirty="0">
                <a:sym typeface="+mn-ea"/>
              </a:rPr>
              <a:t>to generate PTK for the protected version of MAPC </a:t>
            </a:r>
            <a:r>
              <a:rPr lang="en-US" sz="2400" dirty="0" smtClean="0">
                <a:sym typeface="+mn-ea"/>
              </a:rPr>
              <a:t>negotiation </a:t>
            </a:r>
            <a:r>
              <a:rPr lang="en-US" sz="2400" dirty="0">
                <a:sym typeface="+mn-ea"/>
              </a:rPr>
              <a:t>request/response frame.</a:t>
            </a:r>
          </a:p>
          <a:p>
            <a:r>
              <a:rPr lang="en-US" sz="1800" b="1" dirty="0">
                <a:solidFill>
                  <a:srgbClr val="FF0000"/>
                </a:solidFill>
              </a:rPr>
              <a:t>TGbn</a:t>
            </a:r>
            <a:r>
              <a:rPr lang="en-US" sz="1800" b="1" dirty="0">
                <a:solidFill>
                  <a:srgbClr val="FF0000"/>
                </a:solidFill>
              </a:rPr>
              <a:t> defines a procedure based on pre-association security negotiation (PASN) or uses PASN with necessary extensions to derive the key(s) needed for the protected version of individually addressed MAPC Negotiation Request frame and MAPC Negotiation Response frame exchanged between two APs as part of MAPC operation.</a:t>
            </a:r>
          </a:p>
          <a:p>
            <a:r>
              <a:rPr lang="en-US" sz="1800" b="1" dirty="0">
                <a:solidFill>
                  <a:srgbClr val="FF0000"/>
                </a:solidFill>
              </a:rPr>
              <a:t>[Motion #428, [264] and [387-389]]</a:t>
            </a:r>
          </a:p>
        </p:txBody>
      </p:sp>
      <p:sp>
        <p:nvSpPr>
          <p:cNvPr id="3" name="Text Box 2"/>
          <p:cNvSpPr txBox="1"/>
          <p:nvPr/>
        </p:nvSpPr>
        <p:spPr>
          <a:xfrm>
            <a:off x="804545" y="5612130"/>
            <a:ext cx="10687050" cy="829945"/>
          </a:xfrm>
          <a:prstGeom prst="rect">
            <a:avLst/>
          </a:prstGeom>
          <a:noFill/>
        </p:spPr>
        <p:txBody>
          <a:bodyPr wrap="square" rtlCol="0">
            <a:spAutoFit/>
          </a:bodyPr>
          <a:lstStyle/>
          <a:p>
            <a:pPr marL="342900" indent="-342900">
              <a:buFont typeface="Arial" panose="020B0604020202020204" pitchFamily="34" charset="0"/>
              <a:buChar char="•"/>
            </a:pPr>
            <a:r>
              <a:rPr lang="en-US" sz="2400" b="1" dirty="0"/>
              <a:t>In this contribution, we propose to define a MAPC authentication group concept for the MAPC </a:t>
            </a:r>
            <a:r>
              <a:rPr lang="en-US" sz="2400" b="1" dirty="0" smtClean="0"/>
              <a:t>authentication</a:t>
            </a:r>
            <a:r>
              <a:rPr lang="en-US" sz="2400" b="1" dirty="0"/>
              <a:t>.</a:t>
            </a:r>
            <a:endParaRPr lang="en-US" altLang="en-US" sz="2400" b="1" dirty="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x-none" dirty="0"/>
              <a:t>Authentication problem for the MAPC APs in different ESSs</a:t>
            </a:r>
            <a:endParaRPr lang="zh-CN" altLang="en-US">
              <a:ea typeface="宋体" panose="02010600030101010101" pitchFamily="2" charset="-122"/>
            </a:endParaRPr>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a:t>3</a:t>
            </a:fld>
            <a:endParaRPr lang="en-US" dirty="0"/>
          </a:p>
        </p:txBody>
      </p:sp>
      <p:sp>
        <p:nvSpPr>
          <p:cNvPr id="5" name="Footer Placeholder 4"/>
          <p:cNvSpPr>
            <a:spLocks noGrp="1"/>
          </p:cNvSpPr>
          <p:nvPr>
            <p:ph type="ftr" sz="quarter" idx="11"/>
          </p:nvPr>
        </p:nvSpPr>
        <p:spPr/>
        <p:txBody>
          <a:bodyPr/>
          <a:lstStyle/>
          <a:p>
            <a:pPr>
              <a:defRPr/>
            </a:pPr>
            <a:r>
              <a:rPr lang="en-US" dirty="0"/>
              <a:t>Jay Yang, et al. (ZTE)</a:t>
            </a:r>
          </a:p>
        </p:txBody>
      </p:sp>
      <p:sp>
        <p:nvSpPr>
          <p:cNvPr id="6" name="Content Placeholder 2"/>
          <p:cNvSpPr>
            <a:spLocks noGrp="1"/>
          </p:cNvSpPr>
          <p:nvPr/>
        </p:nvSpPr>
        <p:spPr>
          <a:xfrm>
            <a:off x="315595" y="4315460"/>
            <a:ext cx="11918950" cy="224536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x-none" dirty="0"/>
          </a:p>
        </p:txBody>
      </p:sp>
      <p:sp>
        <p:nvSpPr>
          <p:cNvPr id="7" name="Text Box 6"/>
          <p:cNvSpPr txBox="1"/>
          <p:nvPr/>
        </p:nvSpPr>
        <p:spPr>
          <a:xfrm>
            <a:off x="315595" y="1841500"/>
            <a:ext cx="11655425" cy="1783080"/>
          </a:xfrm>
          <a:prstGeom prst="rect">
            <a:avLst/>
          </a:prstGeom>
          <a:noFill/>
        </p:spPr>
        <p:txBody>
          <a:bodyPr wrap="square" rtlCol="0">
            <a:noAutofit/>
          </a:bodyPr>
          <a:lstStyle/>
          <a:p>
            <a:pPr marL="285750" indent="-285750">
              <a:buFont typeface="Arial" panose="020B0604020202020204" pitchFamily="34" charset="0"/>
              <a:buChar char="•"/>
            </a:pPr>
            <a:r>
              <a:rPr lang="en-US" sz="2400" dirty="0"/>
              <a:t>When two MAPC APs are the members of the same ESS, the two APs understand the can authenticate each other via the same SSID.</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problem is that when two MAPC APs are the members of different ESSs, the two APs can’t recognize whether they can authenticate each other via a certain identifier.</a:t>
            </a:r>
          </a:p>
          <a:p>
            <a:pPr marL="800100" lvl="1" indent="-342900">
              <a:buFont typeface="Wingdings" panose="05000000000000000000" charset="0"/>
              <a:buChar char="ü"/>
            </a:pPr>
            <a:r>
              <a:rPr lang="en-US" sz="2000" dirty="0"/>
              <a:t>In general, the two MAPC APs </a:t>
            </a:r>
            <a:r>
              <a:rPr lang="en-US" sz="2000" dirty="0" smtClean="0"/>
              <a:t>affiliated </a:t>
            </a:r>
            <a:r>
              <a:rPr lang="en-US" sz="2000" dirty="0"/>
              <a:t>with different ESSs are configured with different SSIDs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 to define MAPC authentication </a:t>
            </a:r>
            <a:r>
              <a:rPr lang="en-US" dirty="0" smtClean="0"/>
              <a:t>identifier(AI) </a:t>
            </a:r>
            <a:endParaRPr lang="en-US" dirty="0"/>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a:t>4</a:t>
            </a:fld>
            <a:endParaRPr lang="en-US" dirty="0"/>
          </a:p>
        </p:txBody>
      </p:sp>
      <p:sp>
        <p:nvSpPr>
          <p:cNvPr id="5" name="Footer Placeholder 4"/>
          <p:cNvSpPr>
            <a:spLocks noGrp="1"/>
          </p:cNvSpPr>
          <p:nvPr>
            <p:ph type="ftr" sz="quarter" idx="11"/>
          </p:nvPr>
        </p:nvSpPr>
        <p:spPr/>
        <p:txBody>
          <a:bodyPr/>
          <a:lstStyle/>
          <a:p>
            <a:pPr>
              <a:defRPr/>
            </a:pPr>
            <a:r>
              <a:rPr lang="en-US" dirty="0"/>
              <a:t>Jay Yang, et al. (ZTE)</a:t>
            </a:r>
          </a:p>
        </p:txBody>
      </p:sp>
      <p:sp>
        <p:nvSpPr>
          <p:cNvPr id="6" name="Text Box 36"/>
          <p:cNvSpPr txBox="1"/>
          <p:nvPr/>
        </p:nvSpPr>
        <p:spPr>
          <a:xfrm>
            <a:off x="914400" y="1685925"/>
            <a:ext cx="10768965" cy="4385945"/>
          </a:xfrm>
          <a:prstGeom prst="rect">
            <a:avLst/>
          </a:prstGeom>
          <a:noFill/>
        </p:spPr>
        <p:txBody>
          <a:bodyPr wrap="square" rtlCol="0">
            <a:noAutofit/>
          </a:bodyPr>
          <a:lstStyle/>
          <a:p>
            <a:pPr marL="285750" indent="-285750">
              <a:buFont typeface="Arial" panose="020B0604020202020204" pitchFamily="34" charset="0"/>
              <a:buChar char="•"/>
            </a:pPr>
            <a:r>
              <a:rPr lang="en-US" sz="2400" b="1" dirty="0" smtClean="0"/>
              <a:t>The functionality of MAPC AI is quite similar to SSID.</a:t>
            </a:r>
          </a:p>
          <a:p>
            <a:pPr marL="800100" lvl="1" indent="-342900">
              <a:buFont typeface="Wingdings" panose="05000000000000000000" pitchFamily="2" charset="2"/>
              <a:buChar char="Ø"/>
            </a:pPr>
            <a:r>
              <a:rPr lang="en-US" sz="2000" dirty="0" smtClean="0"/>
              <a:t>Any two MAPC APs recognize whether they can authenticate each other via MAPC AI during MAPC discovery procedure.</a:t>
            </a:r>
          </a:p>
          <a:p>
            <a:pPr marL="800100" lvl="1" indent="-342900">
              <a:buFont typeface="Wingdings" panose="05000000000000000000" pitchFamily="2" charset="2"/>
              <a:buChar char="Ø"/>
            </a:pPr>
            <a:r>
              <a:rPr lang="en-US" sz="2000" dirty="0" smtClean="0"/>
              <a:t>The MAPC AP may advise a MAPC AI list in MAPC discovery request frame, and its (potential) peer AP may make the MAPC discovery response if at least one common MAPC AI is mapped. </a:t>
            </a:r>
          </a:p>
          <a:p>
            <a:pPr marL="800100" lvl="1" indent="-342900">
              <a:buFont typeface="Wingdings" panose="05000000000000000000" pitchFamily="2" charset="2"/>
              <a:buChar char="Ø"/>
            </a:pPr>
            <a:r>
              <a:rPr lang="en-US" sz="2000" dirty="0" smtClean="0"/>
              <a:t> For MAPC PASN with SAE(or other password-base </a:t>
            </a:r>
            <a:r>
              <a:rPr lang="en-US" sz="2000" dirty="0"/>
              <a:t>validation </a:t>
            </a:r>
            <a:r>
              <a:rPr lang="en-US" sz="2000" dirty="0" smtClean="0"/>
              <a:t>techniques), its peer AP may indicate the selected MAPC AI in the first MAPC PASN frame(similar to password identifier in baseline).  </a:t>
            </a:r>
            <a:r>
              <a:rPr lang="en-US" sz="2000" dirty="0" smtClean="0"/>
              <a:t> </a:t>
            </a:r>
            <a:endParaRPr lang="en-US" sz="2000"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10" y="685800"/>
            <a:ext cx="11032490" cy="914400"/>
          </a:xfrm>
        </p:spPr>
        <p:txBody>
          <a:bodyPr/>
          <a:lstStyle/>
          <a:p>
            <a:r>
              <a:rPr lang="en-US" dirty="0" smtClean="0"/>
              <a:t>The following figure depicts the usage of MAPC AI in MAPC framework</a:t>
            </a:r>
            <a:endParaRPr lang="en-US" dirty="0"/>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a:t>5</a:t>
            </a:fld>
            <a:endParaRPr lang="en-US" dirty="0"/>
          </a:p>
        </p:txBody>
      </p:sp>
      <p:sp>
        <p:nvSpPr>
          <p:cNvPr id="5" name="Footer Placeholder 4"/>
          <p:cNvSpPr>
            <a:spLocks noGrp="1"/>
          </p:cNvSpPr>
          <p:nvPr>
            <p:ph type="ftr" sz="quarter" idx="11"/>
          </p:nvPr>
        </p:nvSpPr>
        <p:spPr/>
        <p:txBody>
          <a:bodyPr/>
          <a:lstStyle/>
          <a:p>
            <a:pPr>
              <a:defRPr/>
            </a:pPr>
            <a:r>
              <a:rPr lang="en-US" dirty="0"/>
              <a:t>Jay Yang, et al. (ZTE)</a:t>
            </a:r>
          </a:p>
        </p:txBody>
      </p:sp>
      <p:cxnSp>
        <p:nvCxnSpPr>
          <p:cNvPr id="8" name="Straight Arrow Connector 40"/>
          <p:cNvCxnSpPr/>
          <p:nvPr/>
        </p:nvCxnSpPr>
        <p:spPr>
          <a:xfrm>
            <a:off x="3762955" y="3320563"/>
            <a:ext cx="3456940" cy="0"/>
          </a:xfrm>
          <a:prstGeom prst="straightConnector1">
            <a:avLst/>
          </a:prstGeom>
          <a:ln>
            <a:headEnd type="none"/>
            <a:tailEnd type="arrow" w="med" len="med"/>
          </a:ln>
        </p:spPr>
        <p:style>
          <a:lnRef idx="2">
            <a:schemeClr val="accent1"/>
          </a:lnRef>
          <a:fillRef idx="0">
            <a:srgbClr val="FFFFFF"/>
          </a:fillRef>
          <a:effectRef idx="0">
            <a:srgbClr val="FFFFFF"/>
          </a:effectRef>
          <a:fontRef idx="minor">
            <a:schemeClr val="tx1"/>
          </a:fontRef>
        </p:style>
      </p:cxnSp>
      <p:sp>
        <p:nvSpPr>
          <p:cNvPr id="9" name="Text Box 41"/>
          <p:cNvSpPr txBox="1"/>
          <p:nvPr/>
        </p:nvSpPr>
        <p:spPr>
          <a:xfrm>
            <a:off x="3617842" y="3081168"/>
            <a:ext cx="3466770" cy="307777"/>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a:ea typeface="宋体" panose="02010600030101010101" pitchFamily="2" charset="-122"/>
              </a:rPr>
              <a:t>（</a:t>
            </a:r>
            <a:r>
              <a:rPr lang="en-US" altLang="zh-CN" sz="1400" dirty="0">
                <a:ea typeface="宋体" panose="02010600030101010101" pitchFamily="2" charset="-122"/>
              </a:rPr>
              <a:t>1</a:t>
            </a:r>
            <a:r>
              <a:rPr lang="zh-CN" altLang="en-US" sz="1400" dirty="0" smtClean="0">
                <a:ea typeface="宋体" panose="02010600030101010101" pitchFamily="2" charset="-122"/>
              </a:rPr>
              <a:t>）</a:t>
            </a:r>
            <a:r>
              <a:rPr lang="en-US" altLang="zh-CN" sz="1400" dirty="0" smtClean="0">
                <a:ea typeface="宋体" panose="02010600030101010101" pitchFamily="2" charset="-122"/>
              </a:rPr>
              <a:t>Discovery Request</a:t>
            </a:r>
            <a:r>
              <a:rPr lang="en-US" altLang="zh-CN" sz="1400" dirty="0" smtClean="0">
                <a:ea typeface="宋体" panose="02010600030101010101" pitchFamily="2" charset="-122"/>
              </a:rPr>
              <a:t>(MAPC AI list)</a:t>
            </a:r>
            <a:endParaRPr lang="en-US" altLang="zh-CN" sz="1400" dirty="0">
              <a:ea typeface="宋体" panose="02010600030101010101" pitchFamily="2" charset="-122"/>
            </a:endParaRPr>
          </a:p>
        </p:txBody>
      </p:sp>
      <p:sp>
        <p:nvSpPr>
          <p:cNvPr id="10" name="Rectangles 16"/>
          <p:cNvSpPr/>
          <p:nvPr/>
        </p:nvSpPr>
        <p:spPr>
          <a:xfrm>
            <a:off x="3173040" y="1750317"/>
            <a:ext cx="1351252" cy="386080"/>
          </a:xfrm>
          <a:prstGeom prst="rect">
            <a:avLst/>
          </a:prstGeom>
        </p:spPr>
        <p:style>
          <a:lnRef idx="2">
            <a:schemeClr val="accent1"/>
          </a:lnRef>
          <a:fillRef idx="0">
            <a:srgbClr val="FFFFFF"/>
          </a:fillRef>
          <a:effectRef idx="0">
            <a:srgbClr val="FFFFFF"/>
          </a:effectRef>
          <a:fontRef idx="minor">
            <a:schemeClr val="dk1"/>
          </a:fontRef>
        </p:style>
        <p:txBody>
          <a:bodyPr rtlCol="0" anchor="ctr"/>
          <a:lstStyle>
            <a:defPPr>
              <a:defRPr lang="en-US">
                <a:solidFill>
                  <a:schemeClr val="dk1"/>
                </a:solidFill>
              </a:defRPr>
            </a:defPPr>
            <a:lvl1pPr marL="0" lvl="0"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9pPr>
          </a:lstStyle>
          <a:p>
            <a:pPr algn="ctr"/>
            <a:r>
              <a:rPr lang="en-US" altLang="zh-CN" dirty="0">
                <a:solidFill>
                  <a:schemeClr val="tx1"/>
                </a:solidFill>
                <a:ea typeface="宋体" panose="02010600030101010101" pitchFamily="2" charset="-122"/>
              </a:rPr>
              <a:t>AP(1)</a:t>
            </a:r>
          </a:p>
        </p:txBody>
      </p:sp>
      <p:sp>
        <p:nvSpPr>
          <p:cNvPr id="11" name="Rectangles 17"/>
          <p:cNvSpPr/>
          <p:nvPr/>
        </p:nvSpPr>
        <p:spPr>
          <a:xfrm>
            <a:off x="6744279" y="1750317"/>
            <a:ext cx="1334245" cy="386079"/>
          </a:xfrm>
          <a:prstGeom prst="rect">
            <a:avLst/>
          </a:prstGeom>
        </p:spPr>
        <p:style>
          <a:lnRef idx="2">
            <a:schemeClr val="accent1"/>
          </a:lnRef>
          <a:fillRef idx="0">
            <a:srgbClr val="FFFFFF"/>
          </a:fillRef>
          <a:effectRef idx="0">
            <a:srgbClr val="FFFFFF"/>
          </a:effectRef>
          <a:fontRef idx="minor">
            <a:schemeClr val="dk1"/>
          </a:fontRef>
        </p:style>
        <p:txBody>
          <a:bodyPr rtlCol="0" anchor="ctr"/>
          <a:lstStyle>
            <a:defPPr>
              <a:defRPr lang="en-US">
                <a:solidFill>
                  <a:schemeClr val="dk1"/>
                </a:solidFill>
              </a:defRPr>
            </a:defPPr>
            <a:lvl1pPr marL="0" lvl="0"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9pPr>
          </a:lstStyle>
          <a:p>
            <a:pPr algn="ctr"/>
            <a:r>
              <a:rPr lang="en-US" altLang="zh-CN" dirty="0">
                <a:solidFill>
                  <a:schemeClr val="tx1"/>
                </a:solidFill>
                <a:ea typeface="宋体" panose="02010600030101010101" pitchFamily="2" charset="-122"/>
              </a:rPr>
              <a:t>AP(2)</a:t>
            </a:r>
          </a:p>
        </p:txBody>
      </p:sp>
      <p:sp>
        <p:nvSpPr>
          <p:cNvPr id="12" name="Rectangles 21"/>
          <p:cNvSpPr/>
          <p:nvPr/>
        </p:nvSpPr>
        <p:spPr>
          <a:xfrm>
            <a:off x="3643437" y="2164971"/>
            <a:ext cx="113391" cy="4310442"/>
          </a:xfrm>
          <a:prstGeom prst="rect">
            <a:avLst/>
          </a:prstGeom>
        </p:spPr>
        <p:style>
          <a:lnRef idx="2">
            <a:schemeClr val="accent1"/>
          </a:lnRef>
          <a:fillRef idx="0">
            <a:srgbClr val="FFFFFF"/>
          </a:fillRef>
          <a:effectRef idx="0">
            <a:srgbClr val="FFFFFF"/>
          </a:effectRef>
          <a:fontRef idx="minor">
            <a:schemeClr val="dk1"/>
          </a:fontRef>
        </p:style>
        <p:txBody>
          <a:bodyPr rtlCol="0" anchor="ctr"/>
          <a:lstStyle>
            <a:defPPr>
              <a:defRPr lang="en-US">
                <a:solidFill>
                  <a:schemeClr val="dk1"/>
                </a:solidFill>
              </a:defRPr>
            </a:defPPr>
            <a:lvl1pPr marL="0" lvl="0"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9pPr>
          </a:lstStyle>
          <a:p>
            <a:pPr algn="ctr"/>
            <a:endParaRPr lang="en-US" dirty="0"/>
          </a:p>
        </p:txBody>
      </p:sp>
      <p:sp>
        <p:nvSpPr>
          <p:cNvPr id="13" name="Rectangles 24"/>
          <p:cNvSpPr/>
          <p:nvPr/>
        </p:nvSpPr>
        <p:spPr>
          <a:xfrm>
            <a:off x="7243390" y="2140840"/>
            <a:ext cx="119518" cy="4334573"/>
          </a:xfrm>
          <a:prstGeom prst="rect">
            <a:avLst/>
          </a:prstGeom>
        </p:spPr>
        <p:style>
          <a:lnRef idx="2">
            <a:schemeClr val="accent1"/>
          </a:lnRef>
          <a:fillRef idx="0">
            <a:srgbClr val="FFFFFF"/>
          </a:fillRef>
          <a:effectRef idx="0">
            <a:srgbClr val="FFFFFF"/>
          </a:effectRef>
          <a:fontRef idx="minor">
            <a:schemeClr val="dk1"/>
          </a:fontRef>
        </p:style>
        <p:txBody>
          <a:bodyPr rtlCol="0" anchor="ctr"/>
          <a:lstStyle>
            <a:defPPr>
              <a:defRPr lang="en-US">
                <a:solidFill>
                  <a:schemeClr val="dk1"/>
                </a:solidFill>
              </a:defRPr>
            </a:defPPr>
            <a:lvl1pPr marL="0" lvl="0"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dk1"/>
                </a:solidFill>
                <a:latin typeface="Arial" panose="020B0604020202020204" pitchFamily="34" charset="0"/>
                <a:ea typeface="+mn-ea"/>
                <a:cs typeface="+mn-cs"/>
              </a:defRPr>
            </a:lvl9pPr>
          </a:lstStyle>
          <a:p>
            <a:pPr algn="ctr"/>
            <a:endParaRPr lang="en-US" dirty="0"/>
          </a:p>
        </p:txBody>
      </p:sp>
      <p:cxnSp>
        <p:nvCxnSpPr>
          <p:cNvPr id="14" name="Straight Arrow Connector 2"/>
          <p:cNvCxnSpPr/>
          <p:nvPr/>
        </p:nvCxnSpPr>
        <p:spPr>
          <a:xfrm flipH="1">
            <a:off x="3762955" y="3751728"/>
            <a:ext cx="3456305" cy="63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15" name="Text Box 7"/>
          <p:cNvSpPr txBox="1"/>
          <p:nvPr/>
        </p:nvSpPr>
        <p:spPr>
          <a:xfrm>
            <a:off x="3673501" y="3495188"/>
            <a:ext cx="3569889" cy="307777"/>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a:ea typeface="宋体" panose="02010600030101010101" pitchFamily="2" charset="-122"/>
              </a:rPr>
              <a:t>（</a:t>
            </a:r>
            <a:r>
              <a:rPr lang="en-US" altLang="zh-CN" sz="1400" dirty="0">
                <a:ea typeface="宋体" panose="02010600030101010101" pitchFamily="2" charset="-122"/>
              </a:rPr>
              <a:t>2</a:t>
            </a:r>
            <a:r>
              <a:rPr lang="zh-CN" altLang="en-US" sz="1400" dirty="0" smtClean="0">
                <a:ea typeface="宋体" panose="02010600030101010101" pitchFamily="2" charset="-122"/>
              </a:rPr>
              <a:t>）</a:t>
            </a:r>
            <a:r>
              <a:rPr lang="en-US" altLang="zh-CN" sz="1400" dirty="0" smtClean="0">
                <a:ea typeface="宋体" panose="02010600030101010101" pitchFamily="2" charset="-122"/>
              </a:rPr>
              <a:t>Discovery Response</a:t>
            </a:r>
            <a:r>
              <a:rPr lang="en-US" altLang="zh-CN" sz="1400" dirty="0" smtClean="0">
                <a:ea typeface="宋体" panose="02010600030101010101" pitchFamily="2" charset="-122"/>
              </a:rPr>
              <a:t>(MAPC AI list)</a:t>
            </a:r>
            <a:endParaRPr lang="en-US" altLang="zh-CN" sz="1400" dirty="0">
              <a:ea typeface="宋体" panose="02010600030101010101" pitchFamily="2" charset="-122"/>
            </a:endParaRPr>
          </a:p>
        </p:txBody>
      </p:sp>
      <p:cxnSp>
        <p:nvCxnSpPr>
          <p:cNvPr id="16" name="Straight Arrow Connector 3"/>
          <p:cNvCxnSpPr/>
          <p:nvPr/>
        </p:nvCxnSpPr>
        <p:spPr>
          <a:xfrm>
            <a:off x="3762955" y="4185825"/>
            <a:ext cx="3456940" cy="0"/>
          </a:xfrm>
          <a:prstGeom prst="straightConnector1">
            <a:avLst/>
          </a:prstGeom>
          <a:ln>
            <a:headEnd type="none"/>
            <a:tailEnd type="arrow" w="med" len="med"/>
          </a:ln>
        </p:spPr>
        <p:style>
          <a:lnRef idx="2">
            <a:schemeClr val="accent1"/>
          </a:lnRef>
          <a:fillRef idx="0">
            <a:srgbClr val="FFFFFF"/>
          </a:fillRef>
          <a:effectRef idx="0">
            <a:srgbClr val="FFFFFF"/>
          </a:effectRef>
          <a:fontRef idx="minor">
            <a:schemeClr val="tx1"/>
          </a:fontRef>
        </p:style>
      </p:cxnSp>
      <p:sp>
        <p:nvSpPr>
          <p:cNvPr id="17" name="Text Box 4"/>
          <p:cNvSpPr txBox="1"/>
          <p:nvPr/>
        </p:nvSpPr>
        <p:spPr>
          <a:xfrm>
            <a:off x="3701421" y="3934469"/>
            <a:ext cx="3060451" cy="307777"/>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a:ea typeface="宋体" panose="02010600030101010101" pitchFamily="2" charset="-122"/>
              </a:rPr>
              <a:t>（</a:t>
            </a:r>
            <a:r>
              <a:rPr lang="en-US" altLang="zh-CN" sz="1400" dirty="0">
                <a:ea typeface="宋体" panose="02010600030101010101" pitchFamily="2" charset="-122"/>
              </a:rPr>
              <a:t>3</a:t>
            </a:r>
            <a:r>
              <a:rPr lang="zh-CN" altLang="en-US" sz="1400" dirty="0" smtClean="0">
                <a:ea typeface="宋体" panose="02010600030101010101" pitchFamily="2" charset="-122"/>
              </a:rPr>
              <a:t>）</a:t>
            </a:r>
            <a:r>
              <a:rPr lang="en-US" altLang="zh-CN" sz="1400" dirty="0" smtClean="0">
                <a:ea typeface="宋体" panose="02010600030101010101" pitchFamily="2" charset="-122"/>
              </a:rPr>
              <a:t>1-  MAPC PASN</a:t>
            </a:r>
            <a:r>
              <a:rPr lang="en-US" altLang="zh-CN" sz="1400" dirty="0" smtClean="0">
                <a:ea typeface="宋体" panose="02010600030101010101" pitchFamily="2" charset="-122"/>
              </a:rPr>
              <a:t>(MAPC AI)</a:t>
            </a:r>
            <a:endParaRPr lang="en-US" altLang="zh-CN" sz="1400" dirty="0">
              <a:ea typeface="宋体" panose="02010600030101010101" pitchFamily="2" charset="-122"/>
            </a:endParaRPr>
          </a:p>
        </p:txBody>
      </p:sp>
      <p:cxnSp>
        <p:nvCxnSpPr>
          <p:cNvPr id="18" name="Straight Arrow Connector 8"/>
          <p:cNvCxnSpPr/>
          <p:nvPr/>
        </p:nvCxnSpPr>
        <p:spPr>
          <a:xfrm flipH="1">
            <a:off x="3746445" y="4596670"/>
            <a:ext cx="3456305" cy="63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19" name="Text Box 9"/>
          <p:cNvSpPr txBox="1"/>
          <p:nvPr/>
        </p:nvSpPr>
        <p:spPr>
          <a:xfrm>
            <a:off x="3700916" y="4340130"/>
            <a:ext cx="2637072" cy="307777"/>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a:ea typeface="宋体" panose="02010600030101010101" pitchFamily="2" charset="-122"/>
              </a:rPr>
              <a:t>（</a:t>
            </a:r>
            <a:r>
              <a:rPr lang="en-US" altLang="zh-CN" sz="1400" dirty="0">
                <a:ea typeface="宋体" panose="02010600030101010101" pitchFamily="2" charset="-122"/>
              </a:rPr>
              <a:t>4</a:t>
            </a:r>
            <a:r>
              <a:rPr lang="zh-CN" altLang="en-US" sz="1400" dirty="0" smtClean="0">
                <a:ea typeface="宋体" panose="02010600030101010101" pitchFamily="2" charset="-122"/>
              </a:rPr>
              <a:t>）</a:t>
            </a:r>
            <a:r>
              <a:rPr lang="en-US" altLang="zh-CN" sz="1400" dirty="0" smtClean="0">
                <a:ea typeface="宋体" panose="02010600030101010101" pitchFamily="2" charset="-122"/>
              </a:rPr>
              <a:t>2-MAPC PASN</a:t>
            </a:r>
            <a:endParaRPr lang="en-US" altLang="zh-CN" sz="1400" dirty="0">
              <a:ea typeface="宋体" panose="02010600030101010101" pitchFamily="2" charset="-122"/>
            </a:endParaRPr>
          </a:p>
        </p:txBody>
      </p:sp>
      <p:cxnSp>
        <p:nvCxnSpPr>
          <p:cNvPr id="20" name="Straight Arrow Connector 1"/>
          <p:cNvCxnSpPr/>
          <p:nvPr/>
        </p:nvCxnSpPr>
        <p:spPr>
          <a:xfrm>
            <a:off x="3746445" y="5030375"/>
            <a:ext cx="3456940" cy="0"/>
          </a:xfrm>
          <a:prstGeom prst="straightConnector1">
            <a:avLst/>
          </a:prstGeom>
          <a:ln>
            <a:headEnd type="none"/>
            <a:tailEnd type="arrow" w="med" len="med"/>
          </a:ln>
        </p:spPr>
        <p:style>
          <a:lnRef idx="2">
            <a:schemeClr val="accent1"/>
          </a:lnRef>
          <a:fillRef idx="0">
            <a:srgbClr val="FFFFFF"/>
          </a:fillRef>
          <a:effectRef idx="0">
            <a:srgbClr val="FFFFFF"/>
          </a:effectRef>
          <a:fontRef idx="minor">
            <a:schemeClr val="tx1"/>
          </a:fontRef>
        </p:style>
      </p:cxnSp>
      <p:sp>
        <p:nvSpPr>
          <p:cNvPr id="21" name="Text Box 5"/>
          <p:cNvSpPr txBox="1"/>
          <p:nvPr/>
        </p:nvSpPr>
        <p:spPr>
          <a:xfrm>
            <a:off x="3723676" y="4770660"/>
            <a:ext cx="2502396" cy="307777"/>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a:ea typeface="宋体" panose="02010600030101010101" pitchFamily="2" charset="-122"/>
              </a:rPr>
              <a:t>（</a:t>
            </a:r>
            <a:r>
              <a:rPr lang="en-US" altLang="zh-CN" sz="1400" dirty="0">
                <a:ea typeface="宋体" panose="02010600030101010101" pitchFamily="2" charset="-122"/>
              </a:rPr>
              <a:t>5</a:t>
            </a:r>
            <a:r>
              <a:rPr lang="zh-CN" altLang="en-US" sz="1400" dirty="0" smtClean="0">
                <a:ea typeface="宋体" panose="02010600030101010101" pitchFamily="2" charset="-122"/>
              </a:rPr>
              <a:t>）</a:t>
            </a:r>
            <a:r>
              <a:rPr lang="en-US" altLang="zh-CN" sz="1400" dirty="0" smtClean="0">
                <a:ea typeface="宋体" panose="02010600030101010101" pitchFamily="2" charset="-122"/>
              </a:rPr>
              <a:t>3-MAPC PASN</a:t>
            </a:r>
            <a:endParaRPr lang="en-US" altLang="zh-CN" sz="1400" dirty="0">
              <a:ea typeface="宋体" panose="02010600030101010101" pitchFamily="2" charset="-122"/>
            </a:endParaRPr>
          </a:p>
        </p:txBody>
      </p:sp>
      <p:sp>
        <p:nvSpPr>
          <p:cNvPr id="7" name="矩形 6"/>
          <p:cNvSpPr/>
          <p:nvPr/>
        </p:nvSpPr>
        <p:spPr bwMode="auto">
          <a:xfrm>
            <a:off x="3307744" y="2337691"/>
            <a:ext cx="4293704" cy="684755"/>
          </a:xfrm>
          <a:prstGeom prst="rect">
            <a:avLst/>
          </a:prstGeom>
          <a:noFill/>
          <a:ln>
            <a:prstDash val="sysDash"/>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altLang="zh-CN" dirty="0" smtClean="0">
                <a:solidFill>
                  <a:schemeClr val="tx1"/>
                </a:solidFill>
                <a:latin typeface="Times New Roman" panose="02020603050405020304" pitchFamily="18" charset="0"/>
              </a:rPr>
              <a:t>Out of band configuration for credential information</a:t>
            </a:r>
            <a:endParaRPr kumimoji="0" lang="zh-CN" altLang="en-US" b="0" i="0" u="none" strike="noStrike" cap="none" normalizeH="0" baseline="0" dirty="0" smtClean="0">
              <a:ln>
                <a:noFill/>
              </a:ln>
              <a:solidFill>
                <a:schemeClr val="tx1"/>
              </a:solidFill>
              <a:effectLst/>
              <a:latin typeface="Times New Roman" panose="02020603050405020304" pitchFamily="18" charset="0"/>
            </a:endParaRPr>
          </a:p>
        </p:txBody>
      </p:sp>
      <p:cxnSp>
        <p:nvCxnSpPr>
          <p:cNvPr id="23" name="Straight Arrow Connector 1"/>
          <p:cNvCxnSpPr/>
          <p:nvPr/>
        </p:nvCxnSpPr>
        <p:spPr>
          <a:xfrm>
            <a:off x="3787527" y="5365648"/>
            <a:ext cx="3456940" cy="0"/>
          </a:xfrm>
          <a:prstGeom prst="straightConnector1">
            <a:avLst/>
          </a:prstGeom>
          <a:ln>
            <a:headEnd type="none"/>
            <a:tailEnd type="arrow" w="med" len="med"/>
          </a:ln>
        </p:spPr>
        <p:style>
          <a:lnRef idx="2">
            <a:schemeClr val="accent1"/>
          </a:lnRef>
          <a:fillRef idx="0">
            <a:srgbClr val="FFFFFF"/>
          </a:fillRef>
          <a:effectRef idx="0">
            <a:srgbClr val="FFFFFF"/>
          </a:effectRef>
          <a:fontRef idx="minor">
            <a:schemeClr val="tx1"/>
          </a:fontRef>
        </p:style>
      </p:cxnSp>
      <p:sp>
        <p:nvSpPr>
          <p:cNvPr id="24" name="Text Box 5"/>
          <p:cNvSpPr txBox="1"/>
          <p:nvPr/>
        </p:nvSpPr>
        <p:spPr>
          <a:xfrm>
            <a:off x="3725002" y="5066178"/>
            <a:ext cx="3310302" cy="523220"/>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smtClean="0">
                <a:ea typeface="宋体" panose="02010600030101010101" pitchFamily="2" charset="-122"/>
              </a:rPr>
              <a:t>（</a:t>
            </a:r>
            <a:r>
              <a:rPr lang="en-US" altLang="zh-CN" sz="1400" dirty="0">
                <a:ea typeface="宋体" panose="02010600030101010101" pitchFamily="2" charset="-122"/>
              </a:rPr>
              <a:t>6</a:t>
            </a:r>
            <a:r>
              <a:rPr lang="zh-CN" altLang="en-US" sz="1400" dirty="0" smtClean="0">
                <a:ea typeface="宋体" panose="02010600030101010101" pitchFamily="2" charset="-122"/>
              </a:rPr>
              <a:t>）</a:t>
            </a:r>
            <a:r>
              <a:rPr lang="en-US" altLang="zh-CN" sz="1400" dirty="0" smtClean="0">
                <a:ea typeface="宋体" panose="02010600030101010101" pitchFamily="2" charset="-122"/>
              </a:rPr>
              <a:t>Protected version of MAPC Negotiation request</a:t>
            </a:r>
            <a:endParaRPr lang="en-US" altLang="zh-CN" sz="1400" dirty="0">
              <a:ea typeface="宋体" panose="02010600030101010101" pitchFamily="2" charset="-122"/>
            </a:endParaRPr>
          </a:p>
        </p:txBody>
      </p:sp>
      <p:cxnSp>
        <p:nvCxnSpPr>
          <p:cNvPr id="25" name="Straight Arrow Connector 8"/>
          <p:cNvCxnSpPr/>
          <p:nvPr/>
        </p:nvCxnSpPr>
        <p:spPr>
          <a:xfrm flipH="1">
            <a:off x="3763678" y="5902010"/>
            <a:ext cx="3456305" cy="635"/>
          </a:xfrm>
          <a:prstGeom prst="straightConnector1">
            <a:avLst/>
          </a:prstGeom>
          <a:ln>
            <a:tailEnd type="arrow"/>
          </a:ln>
        </p:spPr>
        <p:style>
          <a:lnRef idx="2">
            <a:schemeClr val="accent1"/>
          </a:lnRef>
          <a:fillRef idx="0">
            <a:srgbClr val="FFFFFF"/>
          </a:fillRef>
          <a:effectRef idx="0">
            <a:srgbClr val="FFFFFF"/>
          </a:effectRef>
          <a:fontRef idx="minor">
            <a:schemeClr val="tx1"/>
          </a:fontRef>
        </p:style>
      </p:cxnSp>
      <p:sp>
        <p:nvSpPr>
          <p:cNvPr id="26" name="Text Box 5"/>
          <p:cNvSpPr txBox="1"/>
          <p:nvPr/>
        </p:nvSpPr>
        <p:spPr>
          <a:xfrm>
            <a:off x="3678620" y="5632043"/>
            <a:ext cx="3310302" cy="523220"/>
          </a:xfrm>
          <a:prstGeom prst="rect">
            <a:avLst/>
          </a:prstGeom>
          <a:noFill/>
        </p:spPr>
        <p:txBody>
          <a:bodyPr wrap="square" rtlCol="0">
            <a:spAutoFit/>
          </a:bodyPr>
          <a:ls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a:lstStyle>
          <a:p>
            <a:r>
              <a:rPr lang="zh-CN" altLang="en-US" sz="1400" dirty="0" smtClean="0">
                <a:ea typeface="宋体" panose="02010600030101010101" pitchFamily="2" charset="-122"/>
              </a:rPr>
              <a:t>（</a:t>
            </a:r>
            <a:r>
              <a:rPr lang="en-US" altLang="zh-CN" sz="1400" dirty="0">
                <a:ea typeface="宋体" panose="02010600030101010101" pitchFamily="2" charset="-122"/>
              </a:rPr>
              <a:t>7</a:t>
            </a:r>
            <a:r>
              <a:rPr lang="zh-CN" altLang="en-US" sz="1400" dirty="0" smtClean="0">
                <a:ea typeface="宋体" panose="02010600030101010101" pitchFamily="2" charset="-122"/>
              </a:rPr>
              <a:t>）</a:t>
            </a:r>
            <a:r>
              <a:rPr lang="en-US" altLang="zh-CN" sz="1400" dirty="0" smtClean="0">
                <a:ea typeface="宋体" panose="02010600030101010101" pitchFamily="2" charset="-122"/>
              </a:rPr>
              <a:t>Protected version of MAPC Negotiation response</a:t>
            </a:r>
            <a:endParaRPr lang="en-US" altLang="zh-CN" sz="1400" dirty="0">
              <a:ea typeface="宋体" panose="02010600030101010101" pitchFamily="2" charset="-122"/>
            </a:endParaRPr>
          </a:p>
        </p:txBody>
      </p:sp>
      <p:sp>
        <p:nvSpPr>
          <p:cNvPr id="22" name="右大括号 21"/>
          <p:cNvSpPr/>
          <p:nvPr/>
        </p:nvSpPr>
        <p:spPr bwMode="auto">
          <a:xfrm>
            <a:off x="7386315" y="3174260"/>
            <a:ext cx="278295" cy="614492"/>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7" name="文本框 26"/>
          <p:cNvSpPr txBox="1"/>
          <p:nvPr/>
        </p:nvSpPr>
        <p:spPr>
          <a:xfrm>
            <a:off x="7680961" y="3293533"/>
            <a:ext cx="1717137" cy="369332"/>
          </a:xfrm>
          <a:prstGeom prst="rect">
            <a:avLst/>
          </a:prstGeom>
          <a:noFill/>
        </p:spPr>
        <p:txBody>
          <a:bodyPr wrap="none" rtlCol="0">
            <a:spAutoFit/>
          </a:bodyPr>
          <a:lstStyle/>
          <a:p>
            <a:r>
              <a:rPr lang="en-US" altLang="zh-CN" dirty="0" smtClean="0"/>
              <a:t>Discovery phase</a:t>
            </a:r>
            <a:endParaRPr lang="zh-CN" altLang="en-US" dirty="0"/>
          </a:p>
        </p:txBody>
      </p:sp>
      <p:sp>
        <p:nvSpPr>
          <p:cNvPr id="29" name="右大括号 28"/>
          <p:cNvSpPr/>
          <p:nvPr/>
        </p:nvSpPr>
        <p:spPr bwMode="auto">
          <a:xfrm>
            <a:off x="7403545" y="4066129"/>
            <a:ext cx="261065" cy="1012308"/>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文本框 29"/>
          <p:cNvSpPr txBox="1"/>
          <p:nvPr/>
        </p:nvSpPr>
        <p:spPr>
          <a:xfrm>
            <a:off x="7674337" y="4384183"/>
            <a:ext cx="1336904" cy="369332"/>
          </a:xfrm>
          <a:prstGeom prst="rect">
            <a:avLst/>
          </a:prstGeom>
          <a:noFill/>
        </p:spPr>
        <p:txBody>
          <a:bodyPr wrap="none" rtlCol="0">
            <a:spAutoFit/>
          </a:bodyPr>
          <a:lstStyle/>
          <a:p>
            <a:r>
              <a:rPr lang="en-US" altLang="zh-CN" dirty="0" smtClean="0"/>
              <a:t>PASN phase</a:t>
            </a:r>
            <a:endParaRPr lang="zh-CN" altLang="en-US" dirty="0"/>
          </a:p>
        </p:txBody>
      </p:sp>
      <p:sp>
        <p:nvSpPr>
          <p:cNvPr id="31" name="右大括号 30"/>
          <p:cNvSpPr/>
          <p:nvPr/>
        </p:nvSpPr>
        <p:spPr bwMode="auto">
          <a:xfrm>
            <a:off x="7403544" y="5282681"/>
            <a:ext cx="278295" cy="614492"/>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2" name="文本框 31"/>
          <p:cNvSpPr txBox="1"/>
          <p:nvPr/>
        </p:nvSpPr>
        <p:spPr>
          <a:xfrm>
            <a:off x="7698190" y="5401954"/>
            <a:ext cx="1858201" cy="369332"/>
          </a:xfrm>
          <a:prstGeom prst="rect">
            <a:avLst/>
          </a:prstGeom>
          <a:noFill/>
        </p:spPr>
        <p:txBody>
          <a:bodyPr wrap="none" rtlCol="0">
            <a:spAutoFit/>
          </a:bodyPr>
          <a:lstStyle/>
          <a:p>
            <a:r>
              <a:rPr lang="en-US" altLang="zh-CN" dirty="0" smtClean="0"/>
              <a:t>Negotiation phase</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Analysis </a:t>
            </a:r>
            <a:r>
              <a:rPr lang="en-US" dirty="0" smtClean="0"/>
              <a:t>the authentication problem for the MAPC APs especially in different ESS.</a:t>
            </a:r>
          </a:p>
          <a:p>
            <a:r>
              <a:rPr lang="en-US" dirty="0" smtClean="0"/>
              <a:t>Propose to define MAPC AI (list) included in MAPC discovery phase.</a:t>
            </a:r>
          </a:p>
          <a:p>
            <a:pPr lvl="1"/>
            <a:r>
              <a:rPr lang="en-US" dirty="0" smtClean="0"/>
              <a:t>The MAPC AI may be included in the first MAPC PASN frame.</a:t>
            </a:r>
            <a:endParaRPr lang="en-US" dirty="0"/>
          </a:p>
          <a:p>
            <a:pPr marL="457200" lvl="1" indent="0">
              <a:buNone/>
            </a:pP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a:t>6</a:t>
            </a:fld>
            <a:endParaRPr lang="en-US" dirty="0"/>
          </a:p>
        </p:txBody>
      </p:sp>
      <p:sp>
        <p:nvSpPr>
          <p:cNvPr id="5" name="Footer Placeholder 4"/>
          <p:cNvSpPr>
            <a:spLocks noGrp="1"/>
          </p:cNvSpPr>
          <p:nvPr>
            <p:ph type="ftr" sz="quarter" idx="11"/>
          </p:nvPr>
        </p:nvSpPr>
        <p:spPr/>
        <p:txBody>
          <a:bodyPr/>
          <a:lstStyle/>
          <a:p>
            <a:pPr>
              <a:defRPr/>
            </a:pPr>
            <a:r>
              <a:rPr lang="en-US" dirty="0"/>
              <a:t>Jay Yang, et al. (ZTE)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smtClean="0"/>
              <a:t>24/209r15	</a:t>
            </a:r>
            <a:r>
              <a:rPr lang="en-US" b="0" dirty="0" smtClean="0"/>
              <a:t>TGbn</a:t>
            </a:r>
            <a:r>
              <a:rPr lang="en-US" b="0" dirty="0" smtClean="0"/>
              <a:t> </a:t>
            </a:r>
            <a:r>
              <a:rPr lang="en-US" b="0" dirty="0"/>
              <a:t>Specification Framework for TGbn</a:t>
            </a:r>
          </a:p>
          <a:p>
            <a:r>
              <a:rPr lang="en-US" b="0" dirty="0"/>
              <a:t>24/1693r1 </a:t>
            </a:r>
            <a:r>
              <a:rPr lang="en-US" b="0" dirty="0" smtClean="0"/>
              <a:t>	The </a:t>
            </a:r>
            <a:r>
              <a:rPr lang="en-US" b="0" dirty="0"/>
              <a:t>MAPC security framework</a:t>
            </a:r>
            <a:endParaRPr lang="en-US" b="0" dirty="0"/>
          </a:p>
        </p:txBody>
      </p:sp>
      <p:sp>
        <p:nvSpPr>
          <p:cNvPr id="4" name="Slide Number Placeholder 3"/>
          <p:cNvSpPr>
            <a:spLocks noGrp="1"/>
          </p:cNvSpPr>
          <p:nvPr>
            <p:ph type="sldNum" sz="quarter" idx="12"/>
          </p:nvPr>
        </p:nvSpPr>
        <p:spPr/>
        <p:txBody>
          <a:bodyPr/>
          <a:lstStyle/>
          <a:p>
            <a:pPr>
              <a:defRPr/>
            </a:pPr>
            <a:r>
              <a:rPr lang="en-US" dirty="0"/>
              <a:t>Slide </a:t>
            </a:r>
            <a:fld id="{C1789BC7-C074-42CC-ADF8-5107DF6BD1C1}" type="slidenum">
              <a:rPr lang="en-US" smtClean="0"/>
              <a:t>8</a:t>
            </a:fld>
            <a:endParaRPr lang="en-US" dirty="0"/>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dirty="0"/>
              <a:t>Jay Yang, et al. (ZTE)</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495</Words>
  <Application>Microsoft Office PowerPoint</Application>
  <PresentationFormat>宽屏</PresentationFormat>
  <Paragraphs>51</Paragraphs>
  <Slides>8</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6" baseType="lpstr">
      <vt:lpstr>等线</vt:lpstr>
      <vt:lpstr>宋体</vt:lpstr>
      <vt:lpstr>Arial</vt:lpstr>
      <vt:lpstr>Calibri</vt:lpstr>
      <vt:lpstr>Times New Roman</vt:lpstr>
      <vt:lpstr>Wingdings</vt:lpstr>
      <vt:lpstr>802-11-Submission</vt:lpstr>
      <vt:lpstr>Document</vt:lpstr>
      <vt:lpstr>MAPC PASN follow up</vt:lpstr>
      <vt:lpstr>Introduction</vt:lpstr>
      <vt:lpstr>Authentication problem for the MAPC APs in different ESSs</vt:lpstr>
      <vt:lpstr>Propose to define MAPC authentication identifier(AI) </vt:lpstr>
      <vt:lpstr>The following figure depicts the usage of MAPC AI in MAPC framework</vt:lpstr>
      <vt:lpstr>Summary</vt:lpstr>
      <vt:lpstr>PowerPoint 演示文稿</vt:lpstr>
      <vt:lpstr>Reference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376</cp:revision>
  <dcterms:created xsi:type="dcterms:W3CDTF">2020-11-25T01:30:00Z</dcterms:created>
  <dcterms:modified xsi:type="dcterms:W3CDTF">2025-06-13T21:48:26Z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1E0572DD6FC342628FA57054530672D0_13</vt:lpwstr>
  </property>
  <property fmtid="{D5CDD505-2E9C-101B-9397-08002B2CF9AE}" pid="5" name="KSOProductBuildVer">
    <vt:lpwstr>2052-11.8.2.12085</vt:lpwstr>
  </property>
</Properties>
</file>