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334" r:id="rId6"/>
    <p:sldId id="2147473605" r:id="rId7"/>
    <p:sldId id="2147473633" r:id="rId8"/>
    <p:sldId id="2147473634" r:id="rId9"/>
    <p:sldId id="2147473635" r:id="rId10"/>
    <p:sldId id="2147473636" r:id="rId11"/>
    <p:sldId id="2147473610" r:id="rId12"/>
    <p:sldId id="2147473627" r:id="rId13"/>
    <p:sldId id="343" r:id="rId14"/>
    <p:sldId id="273" r:id="rId15"/>
    <p:sldId id="2147473617" r:id="rId16"/>
    <p:sldId id="2147473628" r:id="rId17"/>
    <p:sldId id="214747362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F8D69-A562-41BE-B362-9A8338F77B89}" v="1" dt="2025-07-26T17:50:27.88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3681" autoAdjust="0"/>
  </p:normalViewPr>
  <p:slideViewPr>
    <p:cSldViewPr>
      <p:cViewPr varScale="1">
        <p:scale>
          <a:sx n="60" d="100"/>
          <a:sy n="60" d="100"/>
        </p:scale>
        <p:origin x="936"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AEFF8D69-A562-41BE-B362-9A8338F77B89}"/>
    <pc:docChg chg="custSel modSld">
      <pc:chgData name="Aio, Kosuke (SEC)" userId="4ca0a952-a8c3-4ae4-877b-7a498285cc83" providerId="ADAL" clId="{AEFF8D69-A562-41BE-B362-9A8338F77B89}" dt="2025-07-26T17:52:09.480" v="94" actId="20577"/>
      <pc:docMkLst>
        <pc:docMk/>
      </pc:docMkLst>
      <pc:sldChg chg="modSp mod">
        <pc:chgData name="Aio, Kosuke (SEC)" userId="4ca0a952-a8c3-4ae4-877b-7a498285cc83" providerId="ADAL" clId="{AEFF8D69-A562-41BE-B362-9A8338F77B89}" dt="2025-07-26T17:43:01.468" v="4" actId="20577"/>
        <pc:sldMkLst>
          <pc:docMk/>
          <pc:sldMk cId="551391497" sldId="334"/>
        </pc:sldMkLst>
        <pc:spChg chg="mod">
          <ac:chgData name="Aio, Kosuke (SEC)" userId="4ca0a952-a8c3-4ae4-877b-7a498285cc83" providerId="ADAL" clId="{AEFF8D69-A562-41BE-B362-9A8338F77B89}" dt="2025-07-26T17:43:01.468" v="4" actId="20577"/>
          <ac:spMkLst>
            <pc:docMk/>
            <pc:sldMk cId="551391497" sldId="334"/>
            <ac:spMk id="8" creationId="{992C2A6E-0ED0-7F37-9BE2-9BDEA411F2EE}"/>
          </ac:spMkLst>
        </pc:spChg>
      </pc:sldChg>
      <pc:sldChg chg="modSp mod">
        <pc:chgData name="Aio, Kosuke (SEC)" userId="4ca0a952-a8c3-4ae4-877b-7a498285cc83" providerId="ADAL" clId="{AEFF8D69-A562-41BE-B362-9A8338F77B89}" dt="2025-07-26T17:51:39.239" v="86" actId="5793"/>
        <pc:sldMkLst>
          <pc:docMk/>
          <pc:sldMk cId="2276004482" sldId="2147473610"/>
        </pc:sldMkLst>
        <pc:spChg chg="mod">
          <ac:chgData name="Aio, Kosuke (SEC)" userId="4ca0a952-a8c3-4ae4-877b-7a498285cc83" providerId="ADAL" clId="{AEFF8D69-A562-41BE-B362-9A8338F77B89}" dt="2025-07-26T17:51:39.239" v="86" actId="5793"/>
          <ac:spMkLst>
            <pc:docMk/>
            <pc:sldMk cId="2276004482" sldId="2147473610"/>
            <ac:spMk id="9" creationId="{C45F08CA-89FD-3C65-8B03-75CD3D3C310B}"/>
          </ac:spMkLst>
        </pc:spChg>
      </pc:sldChg>
      <pc:sldChg chg="modSp mod">
        <pc:chgData name="Aio, Kosuke (SEC)" userId="4ca0a952-a8c3-4ae4-877b-7a498285cc83" providerId="ADAL" clId="{AEFF8D69-A562-41BE-B362-9A8338F77B89}" dt="2025-07-26T17:52:09.480" v="94" actId="20577"/>
        <pc:sldMkLst>
          <pc:docMk/>
          <pc:sldMk cId="2322116835" sldId="2147473627"/>
        </pc:sldMkLst>
        <pc:spChg chg="mod">
          <ac:chgData name="Aio, Kosuke (SEC)" userId="4ca0a952-a8c3-4ae4-877b-7a498285cc83" providerId="ADAL" clId="{AEFF8D69-A562-41BE-B362-9A8338F77B89}" dt="2025-07-26T17:52:09.480" v="94" actId="20577"/>
          <ac:spMkLst>
            <pc:docMk/>
            <pc:sldMk cId="2322116835" sldId="2147473627"/>
            <ac:spMk id="9" creationId="{C45F08CA-89FD-3C65-8B03-75CD3D3C310B}"/>
          </ac:spMkLst>
        </pc:spChg>
      </pc:sldChg>
      <pc:sldChg chg="modSp mod">
        <pc:chgData name="Aio, Kosuke (SEC)" userId="4ca0a952-a8c3-4ae4-877b-7a498285cc83" providerId="ADAL" clId="{AEFF8D69-A562-41BE-B362-9A8338F77B89}" dt="2025-07-26T17:43:48.434" v="7" actId="20577"/>
        <pc:sldMkLst>
          <pc:docMk/>
          <pc:sldMk cId="2243783939" sldId="2147473633"/>
        </pc:sldMkLst>
        <pc:spChg chg="mod">
          <ac:chgData name="Aio, Kosuke (SEC)" userId="4ca0a952-a8c3-4ae4-877b-7a498285cc83" providerId="ADAL" clId="{AEFF8D69-A562-41BE-B362-9A8338F77B89}" dt="2025-07-26T17:43:48.434" v="7" actId="20577"/>
          <ac:spMkLst>
            <pc:docMk/>
            <pc:sldMk cId="2243783939" sldId="2147473633"/>
            <ac:spMk id="3" creationId="{6E5BE7EE-1A61-4A09-F02F-5E5BCA28D002}"/>
          </ac:spMkLst>
        </pc:spChg>
      </pc:sldChg>
      <pc:sldChg chg="modSp mod">
        <pc:chgData name="Aio, Kosuke (SEC)" userId="4ca0a952-a8c3-4ae4-877b-7a498285cc83" providerId="ADAL" clId="{AEFF8D69-A562-41BE-B362-9A8338F77B89}" dt="2025-07-26T17:50:30.002" v="47" actId="20577"/>
        <pc:sldMkLst>
          <pc:docMk/>
          <pc:sldMk cId="2500507339" sldId="2147473635"/>
        </pc:sldMkLst>
        <pc:spChg chg="mod">
          <ac:chgData name="Aio, Kosuke (SEC)" userId="4ca0a952-a8c3-4ae4-877b-7a498285cc83" providerId="ADAL" clId="{AEFF8D69-A562-41BE-B362-9A8338F77B89}" dt="2025-07-26T17:50:30.002" v="47" actId="20577"/>
          <ac:spMkLst>
            <pc:docMk/>
            <pc:sldMk cId="2500507339" sldId="2147473635"/>
            <ac:spMk id="3" creationId="{F492E3A5-6E41-678C-28FC-82802E25EEB4}"/>
          </ac:spMkLst>
        </pc:spChg>
      </pc:sldChg>
      <pc:sldChg chg="modSp mod">
        <pc:chgData name="Aio, Kosuke (SEC)" userId="4ca0a952-a8c3-4ae4-877b-7a498285cc83" providerId="ADAL" clId="{AEFF8D69-A562-41BE-B362-9A8338F77B89}" dt="2025-07-26T17:51:01.426" v="58" actId="20577"/>
        <pc:sldMkLst>
          <pc:docMk/>
          <pc:sldMk cId="842535605" sldId="2147473636"/>
        </pc:sldMkLst>
        <pc:spChg chg="mod">
          <ac:chgData name="Aio, Kosuke (SEC)" userId="4ca0a952-a8c3-4ae4-877b-7a498285cc83" providerId="ADAL" clId="{AEFF8D69-A562-41BE-B362-9A8338F77B89}" dt="2025-07-26T17:51:01.426" v="58" actId="20577"/>
          <ac:spMkLst>
            <pc:docMk/>
            <pc:sldMk cId="842535605" sldId="2147473636"/>
            <ac:spMk id="3" creationId="{88700EFD-3A89-EF47-DF84-FBF3A2EF200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dirty="0"/>
              <a:t>Month Year</a:t>
            </a:r>
          </a:p>
        </p:txBody>
      </p:sp>
      <p:sp>
        <p:nvSpPr>
          <p:cNvPr id="5" name="スライド番号プレースホルダー 4"/>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772546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0B87A-C667-DD97-A7E7-AF46BE87653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723F089-0081-586F-7835-6120AEEB2E7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67F8148-665A-1AC4-B7B6-F9D44CE659A8}"/>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07635E22-B8DF-361F-327E-91F3BC5F9997}"/>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C1E3C7AD-7326-598A-5584-30FD81842EB6}"/>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9715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310A5-E31C-2F42-111E-326425671B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09C1153-A3CA-BEB7-F13C-350F407F8ED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0F263D6-13B4-0DA6-364D-B5D7A0DA97F6}"/>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5F32B0E0-A94C-81AF-C167-015EA56F381E}"/>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0876BB65-B880-0247-E025-FAC06DE5F504}"/>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66154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64E1-F80E-C8C6-5151-923FC8A7F75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0D4E65A-F9C3-D392-7491-8DCF6BA9F05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077FD04-4352-1668-7F33-48877BA14002}"/>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EE4EC51D-936E-5A14-F21F-5AE1941D16D5}"/>
              </a:ext>
            </a:extLst>
          </p:cNvPr>
          <p:cNvSpPr>
            <a:spLocks noGrp="1"/>
          </p:cNvSpPr>
          <p:nvPr>
            <p:ph type="dt"/>
          </p:nvPr>
        </p:nvSpPr>
        <p:spPr/>
        <p:txBody>
          <a:bodyPr/>
          <a:lstStyle/>
          <a:p>
            <a:r>
              <a:rPr lang="en-US" dirty="0"/>
              <a:t>Month Year</a:t>
            </a:r>
          </a:p>
        </p:txBody>
      </p:sp>
      <p:sp>
        <p:nvSpPr>
          <p:cNvPr id="5" name="スライド番号プレースホルダー 4">
            <a:extLst>
              <a:ext uri="{FF2B5EF4-FFF2-40B4-BE49-F238E27FC236}">
                <a16:creationId xmlns:a16="http://schemas.microsoft.com/office/drawing/2014/main" id="{72454793-DAF1-6242-CECF-6F421CD6D158}"/>
              </a:ext>
            </a:extLst>
          </p:cNvPr>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4075379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99C32-41C3-22F2-CE7D-2618FCFD3B9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5D4CE67-2CFF-8542-3C03-3C141994BD0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EFDD986-09EB-38A2-6BEC-43BE8D42BE66}"/>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A1F1DFF9-E667-0F40-C083-96627122F1FB}"/>
              </a:ext>
            </a:extLst>
          </p:cNvPr>
          <p:cNvSpPr>
            <a:spLocks noGrp="1"/>
          </p:cNvSpPr>
          <p:nvPr>
            <p:ph type="dt"/>
          </p:nvPr>
        </p:nvSpPr>
        <p:spPr/>
        <p:txBody>
          <a:bodyPr/>
          <a:lstStyle/>
          <a:p>
            <a:r>
              <a:rPr lang="en-US" dirty="0"/>
              <a:t>Month Year</a:t>
            </a:r>
          </a:p>
        </p:txBody>
      </p:sp>
      <p:sp>
        <p:nvSpPr>
          <p:cNvPr id="5" name="スライド番号プレースホルダー 4">
            <a:extLst>
              <a:ext uri="{FF2B5EF4-FFF2-40B4-BE49-F238E27FC236}">
                <a16:creationId xmlns:a16="http://schemas.microsoft.com/office/drawing/2014/main" id="{1449FDAD-3D66-15A2-2932-F464D2DEF1C2}"/>
              </a:ext>
            </a:extLst>
          </p:cNvPr>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45210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dirty="0"/>
              <a:t>Month Year</a:t>
            </a:r>
          </a:p>
        </p:txBody>
      </p:sp>
      <p:sp>
        <p:nvSpPr>
          <p:cNvPr id="5" name="スライド番号プレースホルダー 4"/>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974325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dirty="0"/>
              <a:t>Month Year</a:t>
            </a:r>
          </a:p>
        </p:txBody>
      </p:sp>
      <p:sp>
        <p:nvSpPr>
          <p:cNvPr id="5" name="スライド番号プレースホルダー 4"/>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393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dirty="0"/>
              <a:t>Month Year</a:t>
            </a:r>
          </a:p>
        </p:txBody>
      </p:sp>
      <p:sp>
        <p:nvSpPr>
          <p:cNvPr id="5" name="スライド番号プレースホルダー 4"/>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July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July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July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July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July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July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July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802.11-25/1033r0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2025-07-xx</a:t>
            </a:r>
          </a:p>
        </p:txBody>
      </p:sp>
      <p:sp>
        <p:nvSpPr>
          <p:cNvPr id="7" name="Footer Placeholder 4"/>
          <p:cNvSpPr>
            <a:spLocks noGrp="1"/>
          </p:cNvSpPr>
          <p:nvPr>
            <p:ph type="ftr" idx="11"/>
          </p:nvPr>
        </p:nvSpPr>
        <p:spPr/>
        <p:txBody>
          <a:bodyPr/>
          <a:lstStyle/>
          <a:p>
            <a:r>
              <a:rPr lang="it-IT" dirty="0"/>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Co-SR/Co-BF Frame Sequence for eMLSR STA</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dirty="0"/>
              <a:t>July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08527771"/>
              </p:ext>
            </p:extLst>
          </p:nvPr>
        </p:nvGraphicFramePr>
        <p:xfrm>
          <a:off x="1438275" y="2387600"/>
          <a:ext cx="10218738" cy="4376738"/>
        </p:xfrm>
        <a:graphic>
          <a:graphicData uri="http://schemas.openxmlformats.org/presentationml/2006/ole">
            <mc:AlternateContent xmlns:mc="http://schemas.openxmlformats.org/markup-compatibility/2006">
              <mc:Choice xmlns:v="urn:schemas-microsoft-com:vml" Requires="v">
                <p:oleObj name="Document" r:id="rId3" imgW="10457640" imgH="4472702" progId="Word.Document.8">
                  <p:embed/>
                </p:oleObj>
              </mc:Choice>
              <mc:Fallback>
                <p:oleObj name="Document" r:id="rId3" imgW="10457640" imgH="4472702"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8275" y="2387600"/>
                        <a:ext cx="10218738" cy="437673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dirty="0"/>
              <a:t>In this contribution, we proposed the detailed protocol sequence for Co-SR/Co-BF specifically designed for EMLSR STA.</a:t>
            </a:r>
          </a:p>
          <a:p>
            <a:pPr marL="800100" lvl="1">
              <a:buFont typeface="Arial" panose="020B0604020202020204" pitchFamily="34" charset="0"/>
              <a:buChar char="•"/>
            </a:pPr>
            <a:r>
              <a:rPr lang="en-US" altLang="ja-JP" dirty="0"/>
              <a:t>We propose to allow the coordinating AP to share time resource with the coordinated AP specifically for ICF/ICR exchange </a:t>
            </a:r>
            <a:r>
              <a:rPr lang="en-US" altLang="ja-JP" b="1" dirty="0"/>
              <a:t>by utilizing a Coordinated TDMA mechanism</a:t>
            </a:r>
            <a:r>
              <a:rPr lang="en-US" altLang="ja-JP" dirty="0"/>
              <a:t>. </a:t>
            </a:r>
          </a:p>
          <a:p>
            <a:pPr marL="800100" lvl="1">
              <a:buFont typeface="Arial" panose="020B0604020202020204" pitchFamily="34" charset="0"/>
              <a:buChar char="•"/>
            </a:pPr>
            <a:r>
              <a:rPr lang="en-US" altLang="ja-JP" dirty="0"/>
              <a:t>To ensure successful ICF/ICR exchange, we propose two methods:</a:t>
            </a:r>
          </a:p>
          <a:p>
            <a:pPr marL="1200150" lvl="2">
              <a:buFont typeface="Arial" panose="020B0604020202020204" pitchFamily="34" charset="0"/>
              <a:buChar char="•"/>
            </a:pPr>
            <a:r>
              <a:rPr kumimoji="1" lang="en-US" altLang="ja-JP" sz="2000" dirty="0"/>
              <a:t>The coordinating AP requests the coordinated AP to send a </a:t>
            </a:r>
            <a:r>
              <a:rPr kumimoji="1" lang="en-US" altLang="ja-JP" sz="2000" b="1" dirty="0"/>
              <a:t>MAPC TXOP return frame </a:t>
            </a:r>
            <a:r>
              <a:rPr kumimoji="1" lang="en-US" altLang="ja-JP" sz="2000" dirty="0"/>
              <a:t>when it successfully receives an ICR from the STA.</a:t>
            </a:r>
          </a:p>
          <a:p>
            <a:pPr marL="1200150" lvl="2">
              <a:buFont typeface="Arial" panose="020B0604020202020204" pitchFamily="34" charset="0"/>
              <a:buChar char="•"/>
            </a:pPr>
            <a:r>
              <a:rPr kumimoji="1" lang="en-US" altLang="ja-JP" sz="2000" dirty="0"/>
              <a:t>The coordinating AP be allowed to </a:t>
            </a:r>
            <a:r>
              <a:rPr kumimoji="1" lang="en-US" altLang="ja-JP" sz="2000" b="1" dirty="0"/>
              <a:t>overhear the transmission to confirm whether the ICR is being correctly sent by the STA.</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r>
              <a:rPr kumimoji="1" lang="en-US" altLang="ja-JP" sz="1800" b="0" dirty="0"/>
              <a:t>[1] 2025/0766r0, “PDT MAC and CR Coordinated Spatial Reuse Protocol,” Jason Yuchen Guo (Huawei)	</a:t>
            </a:r>
          </a:p>
          <a:p>
            <a:pPr marL="0" indent="0"/>
            <a:r>
              <a:rPr kumimoji="1" lang="en-US" altLang="ja-JP" sz="1800" b="0" dirty="0"/>
              <a:t>[2] 2025/0768r0, “PDT MAC and CR Coordinated Beamforming Protocol,” Jason Yuchen Guo (Huawei)	</a:t>
            </a:r>
          </a:p>
          <a:p>
            <a:pPr marL="0" indent="0"/>
            <a:r>
              <a:rPr kumimoji="1" lang="en-US" altLang="ja-JP" sz="1800" b="0" dirty="0"/>
              <a:t>[3] 2025/0879r0, “</a:t>
            </a:r>
            <a:r>
              <a:rPr kumimoji="1" lang="en-US" altLang="ja-JP" sz="1800" b="0" dirty="0" err="1"/>
              <a:t>CoBF</a:t>
            </a:r>
            <a:r>
              <a:rPr kumimoji="1" lang="en-US" altLang="ja-JP" sz="1800" b="0" dirty="0"/>
              <a:t> Signaling Details,” </a:t>
            </a:r>
            <a:r>
              <a:rPr kumimoji="1" lang="en-US" altLang="ja-JP" sz="1800" b="0" dirty="0" err="1"/>
              <a:t>Sherief</a:t>
            </a:r>
            <a:r>
              <a:rPr kumimoji="1" lang="en-US" altLang="ja-JP" sz="1800" b="0" dirty="0"/>
              <a:t> </a:t>
            </a:r>
            <a:r>
              <a:rPr kumimoji="1" lang="en-US" altLang="ja-JP" sz="1800" b="0" dirty="0" err="1"/>
              <a:t>Helwa</a:t>
            </a:r>
            <a:r>
              <a:rPr kumimoji="1" lang="en-US" altLang="ja-JP" sz="1800" b="0" dirty="0"/>
              <a:t> (Qualcomm)</a:t>
            </a:r>
          </a:p>
          <a:p>
            <a:pPr marL="0" indent="0"/>
            <a:r>
              <a:rPr kumimoji="1" lang="en-US" altLang="ja-JP" sz="1800" b="0" dirty="0"/>
              <a:t>[4] 2024/2124r2, “Frame-Sequence-for-CSR-and-CBF,” Jason Yuchen Guo (Huawei)</a:t>
            </a:r>
          </a:p>
          <a:p>
            <a:pPr marL="0" indent="0"/>
            <a:r>
              <a:rPr kumimoji="1" lang="en-US" altLang="ja-JP" sz="1800" b="0" dirty="0"/>
              <a:t>[5] 2025/0574r5, “</a:t>
            </a:r>
            <a:r>
              <a:rPr kumimoji="1" lang="en-US" altLang="ja-JP" sz="1800" b="0" dirty="0" err="1"/>
              <a:t>CoBF</a:t>
            </a:r>
            <a:r>
              <a:rPr kumimoji="1" lang="en-US" altLang="ja-JP" sz="1800" b="0" dirty="0"/>
              <a:t> Sequence Optimization,” Avner Epstein (</a:t>
            </a:r>
            <a:r>
              <a:rPr kumimoji="1" lang="en-US" altLang="ja-JP" sz="1800" b="0" dirty="0" err="1"/>
              <a:t>Maxlinear</a:t>
            </a:r>
            <a:r>
              <a:rPr kumimoji="1" lang="en-US" altLang="ja-JP" sz="1800" b="0"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nchor="ctr"/>
          <a:lstStyle/>
          <a:p>
            <a:r>
              <a:rPr lang="en-US" altLang="ja-JP"/>
              <a:t>July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solidFill>
                  <a:schemeClr val="tx1"/>
                </a:solidFill>
              </a:rPr>
              <a:t>Do you agree to add the following in SFD?</a:t>
            </a:r>
          </a:p>
          <a:p>
            <a:pPr>
              <a:buFont typeface="Arial" panose="020B0604020202020204" pitchFamily="34" charset="0"/>
              <a:buChar char="•"/>
              <a:tabLst>
                <a:tab pos="0" algn="l"/>
              </a:tabLst>
            </a:pPr>
            <a:r>
              <a:rPr lang="en-US" altLang="ja-JP" sz="2000" b="0" dirty="0">
                <a:solidFill>
                  <a:schemeClr val="tx1"/>
                </a:solidFill>
              </a:rPr>
              <a:t>The Co-BF/SR coordinating AP may use the Coordinated TDMA mechanism to transmit MU-RTS TXS Trigger frame and share time with the coordinated AP only for ICF/ICR exchange.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July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275985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solidFill>
                  <a:schemeClr val="tx1"/>
                </a:solidFill>
              </a:rPr>
              <a:t>Do you agree to add the following in SFD?</a:t>
            </a:r>
          </a:p>
          <a:p>
            <a:pPr>
              <a:buFont typeface="Arial" panose="020B0604020202020204" pitchFamily="34" charset="0"/>
              <a:buChar char="•"/>
              <a:tabLst>
                <a:tab pos="0" algn="l"/>
              </a:tabLst>
            </a:pPr>
            <a:r>
              <a:rPr lang="en-US" altLang="ja-JP" sz="2000" b="0" dirty="0">
                <a:solidFill>
                  <a:schemeClr val="tx1"/>
                </a:solidFill>
              </a:rPr>
              <a:t>When the coordinating AP does not receive MAPC TXOP return frame from the coordinated AP within the time allocated only for the exchange of ICF/ICR, it may terminate the Co-SR/Co-BF procedure by not sending the Trigger frame to initiate the coordinated transmission.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July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029022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solidFill>
                  <a:schemeClr val="tx1"/>
                </a:solidFill>
              </a:rPr>
              <a:t>Do you agree to add the following in SFD?</a:t>
            </a:r>
          </a:p>
          <a:p>
            <a:pPr>
              <a:buFont typeface="Arial" panose="020B0604020202020204" pitchFamily="34" charset="0"/>
              <a:buChar char="•"/>
              <a:tabLst>
                <a:tab pos="0" algn="l"/>
              </a:tabLst>
            </a:pPr>
            <a:r>
              <a:rPr lang="en-US" altLang="ja-JP" sz="2000" b="0" dirty="0">
                <a:solidFill>
                  <a:schemeClr val="tx1"/>
                </a:solidFill>
              </a:rPr>
              <a:t>The coordinating AP may try to detect ICR frame from OBSS STA.</a:t>
            </a:r>
          </a:p>
          <a:p>
            <a:pPr>
              <a:buFont typeface="Arial" panose="020B0604020202020204" pitchFamily="34" charset="0"/>
              <a:buChar char="•"/>
              <a:tabLst>
                <a:tab pos="0" algn="l"/>
              </a:tabLst>
            </a:pPr>
            <a:r>
              <a:rPr lang="en-US" altLang="ja-JP" sz="2000" b="0" dirty="0">
                <a:solidFill>
                  <a:schemeClr val="tx1"/>
                </a:solidFill>
              </a:rPr>
              <a:t>When the coordinating AP cannot detect the ICR frame, it may terminate the Co-SR/Co-BF procedure by not sending the Trigger frame to initiate the coordinated transmission.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July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30527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kern="0" dirty="0"/>
              <a:t>MAC protocols for Co-SR/Co-BF have been discussed extensively [1] [2].</a:t>
            </a:r>
          </a:p>
          <a:p>
            <a:pPr marL="400050">
              <a:buFont typeface="Arial" panose="020B0604020202020204" pitchFamily="34" charset="0"/>
              <a:buChar char="•"/>
            </a:pPr>
            <a:endParaRPr lang="en-US" altLang="ja-JP" kern="0" dirty="0"/>
          </a:p>
          <a:p>
            <a:pPr marL="400050">
              <a:buFont typeface="Arial" panose="020B0604020202020204" pitchFamily="34" charset="0"/>
              <a:buChar char="•"/>
            </a:pPr>
            <a:r>
              <a:rPr lang="en-US" altLang="ja-JP" kern="0" dirty="0"/>
              <a:t>When an STA receiving data via Co-SR/Co-BF is an EMLSR STA, the AP must exchange ICF/ICR before initiating Co-SR/Co-BF transmission.</a:t>
            </a:r>
          </a:p>
          <a:p>
            <a:pPr marL="400050">
              <a:buFont typeface="Arial" panose="020B0604020202020204" pitchFamily="34" charset="0"/>
              <a:buChar char="•"/>
            </a:pPr>
            <a:endParaRPr lang="en-US" altLang="ja-JP" kern="0" dirty="0"/>
          </a:p>
          <a:p>
            <a:pPr marL="400050">
              <a:buFont typeface="Arial" panose="020B0604020202020204" pitchFamily="34" charset="0"/>
              <a:buChar char="•"/>
            </a:pPr>
            <a:r>
              <a:rPr lang="en-US" altLang="ja-JP" kern="0" dirty="0"/>
              <a:t>This contribution focuses on detailing the protocol sequence of Co-SR/Co-BF for EMLSR STA.</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dirty="0"/>
              <a:t>July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Recap: </a:t>
            </a:r>
            <a:r>
              <a:rPr lang="en-US" altLang="ja-JP" dirty="0"/>
              <a:t>Co-SR/Co-BF Frame Sequence</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Baseline of </a:t>
            </a:r>
            <a:r>
              <a:rPr lang="ja-JP" altLang="en-US" sz="2000" dirty="0"/>
              <a:t> </a:t>
            </a:r>
            <a:r>
              <a:rPr lang="en-US" altLang="ja-JP" sz="2000" dirty="0"/>
              <a:t>Co-SR/Co-BF Frame Sequence [3]</a:t>
            </a:r>
          </a:p>
          <a:p>
            <a:pPr marL="800100" lvl="1">
              <a:buFont typeface="Arial" panose="020B0604020202020204" pitchFamily="34" charset="0"/>
              <a:buChar char="•"/>
            </a:pPr>
            <a:r>
              <a:rPr lang="en-US" altLang="ja-JP" sz="1800" kern="0" dirty="0"/>
              <a:t>A coordinating AP and a coordinated AP exchange Invite frame and Response frame.</a:t>
            </a:r>
          </a:p>
          <a:p>
            <a:pPr marL="800100" lvl="1">
              <a:buFont typeface="Arial" panose="020B0604020202020204" pitchFamily="34" charset="0"/>
              <a:buChar char="•"/>
            </a:pPr>
            <a:r>
              <a:rPr lang="en-US" altLang="ja-JP" sz="1800" kern="0" dirty="0"/>
              <a:t>The coordinating AP starts exchanging ICF/ICR frames with the receiver STA (if necessary).</a:t>
            </a:r>
          </a:p>
          <a:p>
            <a:pPr marL="800100" lvl="1">
              <a:buFont typeface="Arial" panose="020B0604020202020204" pitchFamily="34" charset="0"/>
              <a:buChar char="•"/>
            </a:pPr>
            <a:r>
              <a:rPr lang="en-US" altLang="ja-JP" sz="1800" kern="0" dirty="0"/>
              <a:t>The coordinated AP starts exchanging ICF/ICR frames with the receiver STA (if necessary).</a:t>
            </a:r>
          </a:p>
          <a:p>
            <a:pPr marL="800100" lvl="1">
              <a:buFont typeface="Arial" panose="020B0604020202020204" pitchFamily="34" charset="0"/>
              <a:buChar char="•"/>
            </a:pPr>
            <a:r>
              <a:rPr lang="en-US" altLang="ja-JP" sz="1800" kern="0" dirty="0"/>
              <a:t>The coordinating AP sends Trigger frame, then starts Co-SR/Co-BF data transmission.</a:t>
            </a:r>
            <a:endParaRPr lang="en-US" altLang="ja-JP" kern="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66" name="図 65">
            <a:extLst>
              <a:ext uri="{FF2B5EF4-FFF2-40B4-BE49-F238E27FC236}">
                <a16:creationId xmlns:a16="http://schemas.microsoft.com/office/drawing/2014/main" id="{4B835889-506E-9E07-C795-08C88080ABEA}"/>
              </a:ext>
            </a:extLst>
          </p:cNvPr>
          <p:cNvPicPr>
            <a:picLocks noChangeAspect="1"/>
          </p:cNvPicPr>
          <p:nvPr/>
        </p:nvPicPr>
        <p:blipFill>
          <a:blip r:embed="rId3"/>
          <a:stretch>
            <a:fillRect/>
          </a:stretch>
        </p:blipFill>
        <p:spPr>
          <a:xfrm>
            <a:off x="2294431" y="3526587"/>
            <a:ext cx="7601023" cy="2797220"/>
          </a:xfrm>
          <a:prstGeom prst="rect">
            <a:avLst/>
          </a:prstGeom>
        </p:spPr>
      </p:pic>
    </p:spTree>
    <p:extLst>
      <p:ext uri="{BB962C8B-B14F-4D97-AF65-F5344CB8AC3E}">
        <p14:creationId xmlns:p14="http://schemas.microsoft.com/office/powerpoint/2010/main" val="394807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60F96-F927-DF58-5295-9E8DE815FD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1C5F78-5C36-CACE-BCFE-874BCB7F735F}"/>
              </a:ext>
            </a:extLst>
          </p:cNvPr>
          <p:cNvSpPr>
            <a:spLocks noGrp="1"/>
          </p:cNvSpPr>
          <p:nvPr>
            <p:ph type="title"/>
          </p:nvPr>
        </p:nvSpPr>
        <p:spPr/>
        <p:txBody>
          <a:bodyPr/>
          <a:lstStyle/>
          <a:p>
            <a:r>
              <a:rPr lang="en-US" altLang="ja-JP" dirty="0"/>
              <a:t>Discussion on the Frame Sequence</a:t>
            </a:r>
            <a:endParaRPr lang="en-US" dirty="0"/>
          </a:p>
        </p:txBody>
      </p:sp>
      <p:sp>
        <p:nvSpPr>
          <p:cNvPr id="3" name="Content Placeholder 2">
            <a:extLst>
              <a:ext uri="{FF2B5EF4-FFF2-40B4-BE49-F238E27FC236}">
                <a16:creationId xmlns:a16="http://schemas.microsoft.com/office/drawing/2014/main" id="{6E5BE7EE-1A61-4A09-F02F-5E5BCA28D002}"/>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While the frame sequence described in the previous page is natural and effective for EMLSR STA, it presents several points need consideration.</a:t>
            </a:r>
          </a:p>
          <a:p>
            <a:pPr marL="800100" lvl="1">
              <a:buFont typeface="+mj-lt"/>
              <a:buAutoNum type="arabicPeriod"/>
            </a:pPr>
            <a:r>
              <a:rPr lang="en-US" altLang="ja-JP" b="1" dirty="0"/>
              <a:t>Coordinated AP transmission initiation issue</a:t>
            </a:r>
          </a:p>
          <a:p>
            <a:pPr marL="1314450" lvl="2" indent="-457200">
              <a:buFont typeface="Arial" panose="020B0604020202020204" pitchFamily="34" charset="0"/>
              <a:buChar char="•"/>
            </a:pPr>
            <a:r>
              <a:rPr lang="en-US" altLang="ja-JP" dirty="0"/>
              <a:t>In the described frame sequence, the coordinated AP initiates ICF transmission.</a:t>
            </a:r>
          </a:p>
          <a:p>
            <a:pPr marL="1314450" lvl="2" indent="-457200">
              <a:buFont typeface="Arial" panose="020B0604020202020204" pitchFamily="34" charset="0"/>
              <a:buChar char="•"/>
            </a:pPr>
            <a:r>
              <a:rPr lang="en-US" altLang="ja-JP" dirty="0"/>
              <a:t>However, the coordinated AP transmits the ICF after a predefined interval (such as SIFS) following the ICR sent by a non-TXOP holder STA, there is a risk of transmission timing misalignment.</a:t>
            </a:r>
          </a:p>
          <a:p>
            <a:pPr marL="914400" lvl="1" indent="-457200">
              <a:buFont typeface="+mj-lt"/>
              <a:buAutoNum type="arabicPeriod"/>
            </a:pPr>
            <a:r>
              <a:rPr lang="en-US" altLang="ja-JP" b="1" dirty="0"/>
              <a:t>Error case issue when ICF/ICR frame exchange fails</a:t>
            </a:r>
          </a:p>
          <a:p>
            <a:pPr marL="1314450" lvl="2" indent="-457200">
              <a:buFont typeface="Arial" panose="020B0604020202020204" pitchFamily="34" charset="0"/>
              <a:buChar char="•"/>
            </a:pPr>
            <a:r>
              <a:rPr lang="en-US" altLang="ja-JP" dirty="0"/>
              <a:t>Even if STA2 does not send ICR for some reason and the coordinated AP is unable to transmit data to STA2, the coordinating AP will start coordinated transmission.</a:t>
            </a:r>
          </a:p>
          <a:p>
            <a:pPr marL="1314450" lvl="2" indent="-457200">
              <a:buFont typeface="Arial" panose="020B0604020202020204" pitchFamily="34" charset="0"/>
              <a:buChar char="•"/>
            </a:pPr>
            <a:endParaRPr lang="en-US" altLang="ja-JP" dirty="0"/>
          </a:p>
          <a:p>
            <a:pPr marL="514350" indent="-457200">
              <a:buFont typeface="Arial" panose="020B0604020202020204" pitchFamily="34" charset="0"/>
              <a:buChar char="•"/>
            </a:pPr>
            <a:r>
              <a:rPr lang="en-US" altLang="ja-JP" sz="2000" dirty="0"/>
              <a:t>In this contribution, we propose enhancement of the frame sequence mechanism to address these issues.</a:t>
            </a:r>
          </a:p>
        </p:txBody>
      </p:sp>
      <p:sp>
        <p:nvSpPr>
          <p:cNvPr id="4" name="Slide Number Placeholder 3">
            <a:extLst>
              <a:ext uri="{FF2B5EF4-FFF2-40B4-BE49-F238E27FC236}">
                <a16:creationId xmlns:a16="http://schemas.microsoft.com/office/drawing/2014/main" id="{312B24D1-EF2D-8B29-3D76-7125A4B7294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BF4D981-082F-A80C-C7BF-D45D74CD8690}"/>
              </a:ext>
            </a:extLst>
          </p:cNvPr>
          <p:cNvSpPr>
            <a:spLocks noGrp="1"/>
          </p:cNvSpPr>
          <p:nvPr>
            <p:ph type="dt" idx="15"/>
          </p:nvPr>
        </p:nvSpPr>
        <p:spPr/>
        <p:txBody>
          <a:bodyPr/>
          <a:lstStyle/>
          <a:p>
            <a:r>
              <a:rPr lang="en-US" altLang="ja-JP"/>
              <a:t>July 2025</a:t>
            </a:r>
            <a:endParaRPr lang="en-GB" dirty="0"/>
          </a:p>
        </p:txBody>
      </p:sp>
      <p:sp>
        <p:nvSpPr>
          <p:cNvPr id="7" name="Footer Placeholder 4">
            <a:extLst>
              <a:ext uri="{FF2B5EF4-FFF2-40B4-BE49-F238E27FC236}">
                <a16:creationId xmlns:a16="http://schemas.microsoft.com/office/drawing/2014/main" id="{77AD7908-3162-CC13-CE96-C3B84F5D0CD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24378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D7245-D68E-CD8F-F2E1-6C3F38DDD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805717-9518-AD15-5DE1-4233D1AE4244}"/>
              </a:ext>
            </a:extLst>
          </p:cNvPr>
          <p:cNvSpPr>
            <a:spLocks noGrp="1"/>
          </p:cNvSpPr>
          <p:nvPr>
            <p:ph type="title"/>
          </p:nvPr>
        </p:nvSpPr>
        <p:spPr/>
        <p:txBody>
          <a:bodyPr/>
          <a:lstStyle/>
          <a:p>
            <a:r>
              <a:rPr kumimoji="1" lang="en-US" altLang="ja-JP" sz="3200" dirty="0"/>
              <a:t>Proposal.1 : TXOP Sharing for ICF/ICR</a:t>
            </a:r>
            <a:endParaRPr lang="en-US" dirty="0"/>
          </a:p>
        </p:txBody>
      </p:sp>
      <p:sp>
        <p:nvSpPr>
          <p:cNvPr id="3" name="Content Placeholder 2">
            <a:extLst>
              <a:ext uri="{FF2B5EF4-FFF2-40B4-BE49-F238E27FC236}">
                <a16:creationId xmlns:a16="http://schemas.microsoft.com/office/drawing/2014/main" id="{B9016F1B-41DE-1B99-35EF-D024382C7D8B}"/>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We propose to allow the coordinating AP to share time resource with the coordinated AP specifically for ICF/ICR exchange by utilizing a Coordinated TDMA mechanism.</a:t>
            </a:r>
          </a:p>
          <a:p>
            <a:pPr marL="800100" lvl="1">
              <a:buFont typeface="Arial" panose="020B0604020202020204" pitchFamily="34" charset="0"/>
              <a:buChar char="•"/>
            </a:pPr>
            <a:r>
              <a:rPr lang="en-US" altLang="ja-JP" sz="1800" dirty="0"/>
              <a:t>The coordinating AP to share time resource with the coordinated AP by sending MU-RTS TXS Trigger frame.</a:t>
            </a:r>
          </a:p>
          <a:p>
            <a:pPr marL="800100" lvl="1">
              <a:buFont typeface="Arial" panose="020B0604020202020204" pitchFamily="34" charset="0"/>
              <a:buChar char="•"/>
            </a:pPr>
            <a:r>
              <a:rPr lang="en-US" altLang="ja-JP" sz="1800" dirty="0"/>
              <a:t>The time allocated for this exchange will be precisely the duration required for ICF/ICR.</a:t>
            </a:r>
          </a:p>
          <a:p>
            <a:pPr marL="800100" lvl="1">
              <a:buFont typeface="Arial" panose="020B0604020202020204" pitchFamily="34" charset="0"/>
              <a:buChar char="•"/>
            </a:pPr>
            <a:r>
              <a:rPr lang="en-US" altLang="ja-JP" sz="1800" dirty="0"/>
              <a:t>A CTS frame from the coordinated AP responding to the MU-RTS TXS Trigger frame is unnecessary, because the ICF could potentially serve as a substitute.</a:t>
            </a:r>
          </a:p>
          <a:p>
            <a:pPr marL="800100" lvl="1">
              <a:buFont typeface="Arial" panose="020B0604020202020204" pitchFamily="34" charset="0"/>
              <a:buChar char="•"/>
            </a:pPr>
            <a:r>
              <a:rPr lang="en-US" altLang="ja-JP" sz="1800" dirty="0"/>
              <a:t>Regarding the duration required for ICF/ICR exchange, we consider two options:</a:t>
            </a:r>
          </a:p>
          <a:p>
            <a:pPr marL="1200150" lvl="2">
              <a:buFont typeface="Arial" panose="020B0604020202020204" pitchFamily="34" charset="0"/>
              <a:buChar char="•"/>
            </a:pPr>
            <a:r>
              <a:rPr lang="en-US" altLang="ja-JP" b="1" dirty="0"/>
              <a:t>Option 1: Fixed Duration. </a:t>
            </a:r>
            <a:r>
              <a:rPr lang="en-US" altLang="ja-JP" dirty="0"/>
              <a:t>Set a predefined fixed duration. It is simple but, if the amount of information in ICF/ICR is small, this could lead to wasted idle time.</a:t>
            </a:r>
          </a:p>
          <a:p>
            <a:pPr marL="1200150" lvl="2">
              <a:buFont typeface="Arial" panose="020B0604020202020204" pitchFamily="34" charset="0"/>
              <a:buChar char="•"/>
            </a:pPr>
            <a:r>
              <a:rPr lang="en-US" altLang="ja-JP" b="1" dirty="0"/>
              <a:t>Option 2: Dynamic Allocation</a:t>
            </a:r>
            <a:r>
              <a:rPr lang="en-US" altLang="ja-JP" dirty="0"/>
              <a:t>. The coordinated AP shares the required time information within a Response frame. While this increases the amount of information exchanged, it offers greater efficiency.</a:t>
            </a:r>
          </a:p>
          <a:p>
            <a:pPr marL="1200150" lvl="2">
              <a:buFont typeface="Arial" panose="020B0604020202020204" pitchFamily="34" charset="0"/>
              <a:buChar char="•"/>
            </a:pPr>
            <a:r>
              <a:rPr lang="en-US" altLang="ja-JP" dirty="0"/>
              <a:t>We favor Option 2.</a:t>
            </a:r>
            <a:endParaRPr lang="en-US" altLang="ja-JP" sz="1600" dirty="0"/>
          </a:p>
        </p:txBody>
      </p:sp>
      <p:sp>
        <p:nvSpPr>
          <p:cNvPr id="4" name="Slide Number Placeholder 3">
            <a:extLst>
              <a:ext uri="{FF2B5EF4-FFF2-40B4-BE49-F238E27FC236}">
                <a16:creationId xmlns:a16="http://schemas.microsoft.com/office/drawing/2014/main" id="{7D5C5E98-BF10-9E11-F0B0-833F0CCAD1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4FF2B70-AAD7-AF17-FE43-66CE9985A2BC}"/>
              </a:ext>
            </a:extLst>
          </p:cNvPr>
          <p:cNvSpPr>
            <a:spLocks noGrp="1"/>
          </p:cNvSpPr>
          <p:nvPr>
            <p:ph type="dt" idx="15"/>
          </p:nvPr>
        </p:nvSpPr>
        <p:spPr/>
        <p:txBody>
          <a:bodyPr/>
          <a:lstStyle/>
          <a:p>
            <a:r>
              <a:rPr lang="en-US" altLang="ja-JP"/>
              <a:t>July 2025</a:t>
            </a:r>
            <a:endParaRPr lang="en-GB" dirty="0"/>
          </a:p>
        </p:txBody>
      </p:sp>
      <p:sp>
        <p:nvSpPr>
          <p:cNvPr id="7" name="Footer Placeholder 4">
            <a:extLst>
              <a:ext uri="{FF2B5EF4-FFF2-40B4-BE49-F238E27FC236}">
                <a16:creationId xmlns:a16="http://schemas.microsoft.com/office/drawing/2014/main" id="{8C9B31A6-C361-15A3-3D14-E96501501041}"/>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3902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8F181-D971-0448-D398-E546DEE7DE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A39F5B-E7A4-BFE0-3998-7A75F1C3A5AD}"/>
              </a:ext>
            </a:extLst>
          </p:cNvPr>
          <p:cNvSpPr>
            <a:spLocks noGrp="1"/>
          </p:cNvSpPr>
          <p:nvPr>
            <p:ph type="title"/>
          </p:nvPr>
        </p:nvSpPr>
        <p:spPr>
          <a:xfrm>
            <a:off x="914401" y="838200"/>
            <a:ext cx="10361084" cy="1065213"/>
          </a:xfrm>
        </p:spPr>
        <p:txBody>
          <a:bodyPr/>
          <a:lstStyle/>
          <a:p>
            <a:r>
              <a:rPr kumimoji="1" lang="en-US" altLang="ja-JP" sz="3200" dirty="0"/>
              <a:t>Proposal.2a : </a:t>
            </a:r>
            <a:r>
              <a:rPr kumimoji="1" lang="en-US" altLang="ja-JP" dirty="0"/>
              <a:t>M</a:t>
            </a:r>
            <a:r>
              <a:rPr lang="en-US" altLang="ja-JP" dirty="0"/>
              <a:t>APC TXOP return frame</a:t>
            </a:r>
            <a:endParaRPr lang="en-US" dirty="0"/>
          </a:p>
        </p:txBody>
      </p:sp>
      <p:sp>
        <p:nvSpPr>
          <p:cNvPr id="3" name="Content Placeholder 2">
            <a:extLst>
              <a:ext uri="{FF2B5EF4-FFF2-40B4-BE49-F238E27FC236}">
                <a16:creationId xmlns:a16="http://schemas.microsoft.com/office/drawing/2014/main" id="{F492E3A5-6E41-678C-28FC-82802E25EEB4}"/>
              </a:ext>
            </a:extLst>
          </p:cNvPr>
          <p:cNvSpPr>
            <a:spLocks noGrp="1"/>
          </p:cNvSpPr>
          <p:nvPr>
            <p:ph idx="1"/>
          </p:nvPr>
        </p:nvSpPr>
        <p:spPr>
          <a:xfrm>
            <a:off x="929217" y="2057400"/>
            <a:ext cx="10783407" cy="4114799"/>
          </a:xfrm>
        </p:spPr>
        <p:txBody>
          <a:bodyPr/>
          <a:lstStyle/>
          <a:p>
            <a:pPr marL="400050">
              <a:buFont typeface="Arial" panose="020B0604020202020204" pitchFamily="34" charset="0"/>
              <a:buChar char="•"/>
            </a:pPr>
            <a:r>
              <a:rPr lang="en-US" altLang="ja-JP" sz="2000" dirty="0"/>
              <a:t>We propose that the coordinating AP requests the coordinated AP to send a MAPC TXOP return frame when it successfully receives an ICR from the STA.</a:t>
            </a:r>
          </a:p>
          <a:p>
            <a:pPr marL="800100" lvl="1">
              <a:buFont typeface="Arial" panose="020B0604020202020204" pitchFamily="34" charset="0"/>
              <a:buChar char="•"/>
            </a:pPr>
            <a:r>
              <a:rPr lang="en-US" altLang="ja-JP" sz="1800" dirty="0"/>
              <a:t>The coordinating AP will share time with the coordinated AP for the ICF/ICR exchange plus an additional α duration for a MAPC TXOP return frame.</a:t>
            </a:r>
          </a:p>
          <a:p>
            <a:pPr marL="800100" lvl="1">
              <a:buFont typeface="Arial" panose="020B0604020202020204" pitchFamily="34" charset="0"/>
              <a:buChar char="•"/>
            </a:pPr>
            <a:r>
              <a:rPr lang="en-US" altLang="ja-JP" sz="1800" dirty="0"/>
              <a:t>Here's how the procedure would work:</a:t>
            </a:r>
          </a:p>
          <a:p>
            <a:pPr marL="1200150" lvl="2">
              <a:buFont typeface="Arial" panose="020B0604020202020204" pitchFamily="34" charset="0"/>
              <a:buChar char="•"/>
            </a:pPr>
            <a:r>
              <a:rPr lang="en-US" altLang="ja-JP" b="1" dirty="0"/>
              <a:t>Successful ICR Reception: </a:t>
            </a:r>
            <a:r>
              <a:rPr lang="en-US" altLang="ja-JP" dirty="0"/>
              <a:t>If the coordinated AP successfully receives the ICR from the STA, it will send the MAPC TXOP Return frame after a SIFS. Following this, the coordinating AP will send a trigger frame and initiate Co-SR/Co-BF transmission.</a:t>
            </a:r>
          </a:p>
          <a:p>
            <a:pPr marL="1200150" lvl="2">
              <a:buFont typeface="Arial" panose="020B0604020202020204" pitchFamily="34" charset="0"/>
              <a:buChar char="•"/>
            </a:pPr>
            <a:r>
              <a:rPr lang="en-US" altLang="ja-JP" b="1" dirty="0"/>
              <a:t>Failed ICR Reception: </a:t>
            </a:r>
            <a:r>
              <a:rPr lang="en-US" altLang="ja-JP" dirty="0"/>
              <a:t>If the coordinated AP fails to receive the ICR from the STA, it will not send the MAPC TXOP return frame. In this case, the coordinating AP will wait for the shared time without receiving the return frame, and then initiate data transmission independently, without sending a trigger frame.</a:t>
            </a:r>
            <a:endParaRPr lang="en-US" altLang="ja-JP" sz="1400" dirty="0"/>
          </a:p>
        </p:txBody>
      </p:sp>
      <p:sp>
        <p:nvSpPr>
          <p:cNvPr id="4" name="Slide Number Placeholder 3">
            <a:extLst>
              <a:ext uri="{FF2B5EF4-FFF2-40B4-BE49-F238E27FC236}">
                <a16:creationId xmlns:a16="http://schemas.microsoft.com/office/drawing/2014/main" id="{F23B8630-6015-AAA6-F1D7-898DD5237CC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8E20B05D-A04A-F1F1-A3BA-D7D65131A5CE}"/>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4CCA498E-4BF6-FF29-2B2B-639111D1621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50050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FED40-D47F-399D-1406-86C2ED24CF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6733BC-510E-90E1-A27F-927A633125C5}"/>
              </a:ext>
            </a:extLst>
          </p:cNvPr>
          <p:cNvSpPr>
            <a:spLocks noGrp="1"/>
          </p:cNvSpPr>
          <p:nvPr>
            <p:ph type="title"/>
          </p:nvPr>
        </p:nvSpPr>
        <p:spPr>
          <a:xfrm>
            <a:off x="914401" y="839787"/>
            <a:ext cx="10361084" cy="1065213"/>
          </a:xfrm>
        </p:spPr>
        <p:txBody>
          <a:bodyPr/>
          <a:lstStyle/>
          <a:p>
            <a:r>
              <a:rPr kumimoji="1" lang="en-US" altLang="ja-JP" sz="3200" dirty="0"/>
              <a:t>Proposal.2b : ICR Frame Overhearing</a:t>
            </a:r>
            <a:endParaRPr lang="en-US" dirty="0"/>
          </a:p>
        </p:txBody>
      </p:sp>
      <p:sp>
        <p:nvSpPr>
          <p:cNvPr id="3" name="Content Placeholder 2">
            <a:extLst>
              <a:ext uri="{FF2B5EF4-FFF2-40B4-BE49-F238E27FC236}">
                <a16:creationId xmlns:a16="http://schemas.microsoft.com/office/drawing/2014/main" id="{88700EFD-3A89-EF47-DF84-FBF3A2EF200B}"/>
              </a:ext>
            </a:extLst>
          </p:cNvPr>
          <p:cNvSpPr>
            <a:spLocks noGrp="1"/>
          </p:cNvSpPr>
          <p:nvPr>
            <p:ph idx="1"/>
          </p:nvPr>
        </p:nvSpPr>
        <p:spPr>
          <a:xfrm>
            <a:off x="929217" y="2057400"/>
            <a:ext cx="10783407" cy="4114799"/>
          </a:xfrm>
        </p:spPr>
        <p:txBody>
          <a:bodyPr/>
          <a:lstStyle/>
          <a:p>
            <a:pPr marL="400050">
              <a:buFont typeface="Arial" panose="020B0604020202020204" pitchFamily="34" charset="0"/>
              <a:buChar char="•"/>
            </a:pPr>
            <a:r>
              <a:rPr lang="en-US" altLang="ja-JP" sz="2000" dirty="0"/>
              <a:t>We propose that the coordinating AP be allowed to overhear the transmission to confirm whether the ICR is being correctly sent by the STA.</a:t>
            </a:r>
          </a:p>
          <a:p>
            <a:pPr marL="800100" lvl="1">
              <a:buFont typeface="Arial" panose="020B0604020202020204" pitchFamily="34" charset="0"/>
              <a:buChar char="•"/>
            </a:pPr>
            <a:r>
              <a:rPr lang="en-US" altLang="ja-JP" sz="1800" dirty="0"/>
              <a:t>This approach allows the coordinating AP to easily confirm that the ICR is transmitted from STA2, facilitating efficient time sharing for the ICF/ICR exchange with the coordinated AP.</a:t>
            </a:r>
          </a:p>
          <a:p>
            <a:pPr marL="800100" lvl="1">
              <a:buFont typeface="Arial" panose="020B0604020202020204" pitchFamily="34" charset="0"/>
              <a:buChar char="•"/>
            </a:pPr>
            <a:r>
              <a:rPr lang="en-US" altLang="ja-JP" sz="1800" dirty="0"/>
              <a:t>Here's how the process would work:</a:t>
            </a:r>
          </a:p>
          <a:p>
            <a:pPr marL="1200150" lvl="2">
              <a:buFont typeface="Arial" panose="020B0604020202020204" pitchFamily="34" charset="0"/>
              <a:buChar char="•"/>
            </a:pPr>
            <a:r>
              <a:rPr lang="en-US" altLang="ja-JP" b="1" dirty="0"/>
              <a:t>ICR Detection</a:t>
            </a:r>
            <a:r>
              <a:rPr lang="en-US" altLang="ja-JP" dirty="0"/>
              <a:t>: If an ICR from STA2 is detected, the coordinating AP will transmit a Trigger frame as scheduled and initiate Co-SR/Co-BF transmission.</a:t>
            </a:r>
          </a:p>
          <a:p>
            <a:pPr marL="1200150" lvl="2">
              <a:buFont typeface="Arial" panose="020B0604020202020204" pitchFamily="34" charset="0"/>
              <a:buChar char="•"/>
            </a:pPr>
            <a:r>
              <a:rPr lang="en-US" altLang="ja-JP" b="1" dirty="0"/>
              <a:t>No ICR Detection: </a:t>
            </a:r>
            <a:r>
              <a:rPr lang="en-US" altLang="ja-JP" dirty="0"/>
              <a:t>If no ICR from STA2 is detected, the coordinating AP will not send a Trigger frame and will instead initiate data transmission independently.</a:t>
            </a:r>
          </a:p>
          <a:p>
            <a:pPr marL="800100" lvl="1">
              <a:buFont typeface="Arial" panose="020B0604020202020204" pitchFamily="34" charset="0"/>
              <a:buChar char="•"/>
            </a:pPr>
            <a:r>
              <a:rPr lang="en-US" altLang="ja-JP" sz="1800" dirty="0"/>
              <a:t>For this mechanism to be effective, the coordinating AP must confirm in advance its capability to receive signal from STA2. This can be achieved through various methods, such as RSSI measurements for Co-SR, or sounding for Co-BF.</a:t>
            </a:r>
            <a:endParaRPr lang="en-US" altLang="ja-JP" sz="2400" dirty="0"/>
          </a:p>
        </p:txBody>
      </p:sp>
      <p:sp>
        <p:nvSpPr>
          <p:cNvPr id="4" name="Slide Number Placeholder 3">
            <a:extLst>
              <a:ext uri="{FF2B5EF4-FFF2-40B4-BE49-F238E27FC236}">
                <a16:creationId xmlns:a16="http://schemas.microsoft.com/office/drawing/2014/main" id="{8C99A1D5-5E0A-3FD6-220E-B9CA6D2ADD7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A3B067F3-A60C-3009-B8A1-1378C182E15D}"/>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EEB32948-0A69-C23D-95A9-407148DC01A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4253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kumimoji="1" lang="en-US" altLang="ja-JP" sz="3200" dirty="0"/>
              <a:t>Proposed Frame Sequence (Option.1)</a:t>
            </a:r>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Content Placeholder 2">
            <a:extLst>
              <a:ext uri="{FF2B5EF4-FFF2-40B4-BE49-F238E27FC236}">
                <a16:creationId xmlns:a16="http://schemas.microsoft.com/office/drawing/2014/main" id="{C45F08CA-89FD-3C65-8B03-75CD3D3C310B}"/>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The sequence combining Proposal 1 and Proposal 2a is as follows.</a:t>
            </a:r>
          </a:p>
          <a:p>
            <a:pPr marL="800100" lvl="1">
              <a:buFont typeface="Arial" panose="020B0604020202020204" pitchFamily="34" charset="0"/>
              <a:buChar char="•"/>
            </a:pPr>
            <a:r>
              <a:rPr lang="en-US" altLang="ja-JP" sz="1800" dirty="0"/>
              <a:t>If the coordinated AP cannot successfully receive ICR from the STA, it does not send the MAPC TXOP return frame. The coordinating AP waits for the shared time resource without receiving the return frame, then initiates data transmission independently without sending the trigger frame.</a:t>
            </a:r>
          </a:p>
        </p:txBody>
      </p:sp>
      <p:pic>
        <p:nvPicPr>
          <p:cNvPr id="10" name="図 9">
            <a:extLst>
              <a:ext uri="{FF2B5EF4-FFF2-40B4-BE49-F238E27FC236}">
                <a16:creationId xmlns:a16="http://schemas.microsoft.com/office/drawing/2014/main" id="{549500EE-8F40-24DF-E741-3E6EDC072BCC}"/>
              </a:ext>
            </a:extLst>
          </p:cNvPr>
          <p:cNvPicPr>
            <a:picLocks noChangeAspect="1"/>
          </p:cNvPicPr>
          <p:nvPr/>
        </p:nvPicPr>
        <p:blipFill>
          <a:blip r:embed="rId3"/>
          <a:stretch>
            <a:fillRect/>
          </a:stretch>
        </p:blipFill>
        <p:spPr>
          <a:xfrm>
            <a:off x="1556077" y="3049971"/>
            <a:ext cx="9077731" cy="3273836"/>
          </a:xfrm>
          <a:prstGeom prst="rect">
            <a:avLst/>
          </a:prstGeom>
        </p:spPr>
      </p:pic>
    </p:spTree>
    <p:extLst>
      <p:ext uri="{BB962C8B-B14F-4D97-AF65-F5344CB8AC3E}">
        <p14:creationId xmlns:p14="http://schemas.microsoft.com/office/powerpoint/2010/main" val="2276004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kumimoji="1" lang="en-US" altLang="ja-JP" sz="3200" dirty="0"/>
              <a:t>Proposed Frame Sequence (Option.2)</a:t>
            </a:r>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dirty="0"/>
              <a:t>July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Content Placeholder 2">
            <a:extLst>
              <a:ext uri="{FF2B5EF4-FFF2-40B4-BE49-F238E27FC236}">
                <a16:creationId xmlns:a16="http://schemas.microsoft.com/office/drawing/2014/main" id="{C45F08CA-89FD-3C65-8B03-75CD3D3C310B}"/>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The sequence combining Proposal 1 and Proposal 2b is as follows.</a:t>
            </a:r>
          </a:p>
          <a:p>
            <a:pPr marL="800100" lvl="1">
              <a:buFont typeface="Arial" panose="020B0604020202020204" pitchFamily="34" charset="0"/>
              <a:buChar char="•"/>
            </a:pPr>
            <a:r>
              <a:rPr lang="en-US" altLang="ja-JP" sz="1800" dirty="0"/>
              <a:t>If no ICR from STA2 is detected, the coordinating AP does not send Trigger frame and starts data transmission independently. </a:t>
            </a:r>
          </a:p>
          <a:p>
            <a:pPr marL="800100" lvl="1">
              <a:buFont typeface="Arial" panose="020B0604020202020204" pitchFamily="34" charset="0"/>
              <a:buChar char="•"/>
            </a:pPr>
            <a:r>
              <a:rPr lang="en-US" altLang="ja-JP" sz="1800" dirty="0"/>
              <a:t>Compared to the previous option, the number of frame exchange is reduced, but reliability is compromised.</a:t>
            </a:r>
          </a:p>
        </p:txBody>
      </p:sp>
      <p:pic>
        <p:nvPicPr>
          <p:cNvPr id="5" name="図 4">
            <a:extLst>
              <a:ext uri="{FF2B5EF4-FFF2-40B4-BE49-F238E27FC236}">
                <a16:creationId xmlns:a16="http://schemas.microsoft.com/office/drawing/2014/main" id="{770A4AE1-9FA7-3D35-D077-82C553C3CBCA}"/>
              </a:ext>
            </a:extLst>
          </p:cNvPr>
          <p:cNvPicPr>
            <a:picLocks noChangeAspect="1"/>
          </p:cNvPicPr>
          <p:nvPr/>
        </p:nvPicPr>
        <p:blipFill>
          <a:blip r:embed="rId3"/>
          <a:stretch>
            <a:fillRect/>
          </a:stretch>
        </p:blipFill>
        <p:spPr>
          <a:xfrm>
            <a:off x="1556077" y="3169593"/>
            <a:ext cx="9077731" cy="3273836"/>
          </a:xfrm>
          <a:prstGeom prst="rect">
            <a:avLst/>
          </a:prstGeom>
        </p:spPr>
      </p:pic>
    </p:spTree>
    <p:extLst>
      <p:ext uri="{BB962C8B-B14F-4D97-AF65-F5344CB8AC3E}">
        <p14:creationId xmlns:p14="http://schemas.microsoft.com/office/powerpoint/2010/main" val="2322116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fd4e17a-388a-44c6-bd21-933d62697e68">
      <Terms xmlns="http://schemas.microsoft.com/office/infopath/2007/PartnerControls"/>
    </lcf76f155ced4ddcb4097134ff3c332f>
    <TaxCatchAll xmlns="9f9165a0-2197-4ad8-a0aa-dc75c8979fd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6" ma:contentTypeDescription="Create a new document." ma:contentTypeScope="" ma:versionID="fc0ed276f3afa4c14f26ec5815444fb0">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c66462da6fa3661c49df7b70ba809aea"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7D33D2B5-7ABE-4F55-822A-4E7E7BC83B81}">
  <ds:schemaRefs>
    <ds:schemaRef ds:uri="http://schemas.microsoft.com/office/2006/metadata/properties"/>
    <ds:schemaRef ds:uri="http://purl.org/dc/elements/1.1/"/>
    <ds:schemaRef ds:uri="http://schemas.microsoft.com/office/2006/documentManagement/types"/>
    <ds:schemaRef ds:uri="http://www.w3.org/XML/1998/namespace"/>
    <ds:schemaRef ds:uri="http://schemas.openxmlformats.org/package/2006/metadata/core-properties"/>
    <ds:schemaRef ds:uri="9f9165a0-2197-4ad8-a0aa-dc75c8979fda"/>
    <ds:schemaRef ds:uri="7fd4e17a-388a-44c6-bd21-933d62697e68"/>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9B9CD06B-3E74-4DBF-B078-32EC700908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67262</TotalTime>
  <Words>1520</Words>
  <Application>Microsoft Office PowerPoint</Application>
  <PresentationFormat>ワイド画面</PresentationFormat>
  <Paragraphs>135</Paragraphs>
  <Slides>14</Slides>
  <Notes>9</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9" baseType="lpstr">
      <vt:lpstr>Arial Unicode MS</vt:lpstr>
      <vt:lpstr>Arial</vt:lpstr>
      <vt:lpstr>Times New Roman</vt:lpstr>
      <vt:lpstr>Office Theme</vt:lpstr>
      <vt:lpstr>Document</vt:lpstr>
      <vt:lpstr>PowerPoint プレゼンテーション</vt:lpstr>
      <vt:lpstr>Introduction</vt:lpstr>
      <vt:lpstr>Recap: Co-SR/Co-BF Frame Sequence</vt:lpstr>
      <vt:lpstr>Discussion on the Frame Sequence</vt:lpstr>
      <vt:lpstr>Proposal.1 : TXOP Sharing for ICF/ICR</vt:lpstr>
      <vt:lpstr>Proposal.2a : MAPC TXOP return frame</vt:lpstr>
      <vt:lpstr>Proposal.2b : ICR Frame Overhearing</vt:lpstr>
      <vt:lpstr>Proposed Frame Sequence (Option.1)</vt:lpstr>
      <vt:lpstr>Proposed Frame Sequence (Option.2)</vt:lpstr>
      <vt:lpstr>Summary </vt:lpstr>
      <vt:lpstr>References</vt:lpstr>
      <vt:lpstr>SP #1</vt:lpstr>
      <vt:lpstr>SP #2</vt:lpstr>
      <vt:lpstr>SP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139</cp:revision>
  <cp:lastPrinted>1601-01-01T00:00:00Z</cp:lastPrinted>
  <dcterms:created xsi:type="dcterms:W3CDTF">2024-01-02T17:53:44Z</dcterms:created>
  <dcterms:modified xsi:type="dcterms:W3CDTF">2025-07-26T17:52:18Z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0x01010088C04131D785E54BAD8E7F2BBC0D3A9B</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