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339" r:id="rId6"/>
    <p:sldId id="1468126842" r:id="rId7"/>
    <p:sldId id="1468126843" r:id="rId8"/>
    <p:sldId id="1468126803" r:id="rId9"/>
    <p:sldId id="1468126844" r:id="rId10"/>
    <p:sldId id="1468126845" r:id="rId11"/>
    <p:sldId id="1468126846" r:id="rId12"/>
    <p:sldId id="1468126847" r:id="rId13"/>
    <p:sldId id="1468126811" r:id="rId14"/>
    <p:sldId id="1468126812" r:id="rId15"/>
    <p:sldId id="1468126830"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18242476-BG" initials="1" lastIdx="17" clrIdx="0">
    <p:extLst>
      <p:ext uri="{19B8F6BF-5375-455C-9EA6-DF929625EA0E}">
        <p15:presenceInfo xmlns:p15="http://schemas.microsoft.com/office/powerpoint/2012/main" userId="18242476-B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99"/>
    <a:srgbClr val="00FF00"/>
    <a:srgbClr val="FF9900"/>
    <a:srgbClr val="FFFFCC"/>
    <a:srgbClr val="CCFFCC"/>
    <a:srgbClr val="A4FD03"/>
    <a:srgbClr val="FFCC99"/>
    <a:srgbClr val="FFCCFF"/>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C748AA-4B3A-4B71-897B-0826DC279187}" v="107" dt="2024-09-09T06:42:20.453"/>
  </p1510:revLst>
</p1510:revInfo>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0" autoAdjust="0"/>
    <p:restoredTop sz="82959" autoAdjust="0"/>
  </p:normalViewPr>
  <p:slideViewPr>
    <p:cSldViewPr>
      <p:cViewPr varScale="1">
        <p:scale>
          <a:sx n="77" d="100"/>
          <a:sy n="77" d="100"/>
        </p:scale>
        <p:origin x="900" y="90"/>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3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63893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en-US" altLang="zh-CN"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250150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694513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271141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zh-CN"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28101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2B34B-245A-9BA3-21CD-57CBC9DEBF2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AB4B1F2-7DED-62CF-8997-CAB57F8A5033}"/>
              </a:ext>
            </a:extLst>
          </p:cNvPr>
          <p:cNvSpPr>
            <a:spLocks noGrp="1" noRot="1" noChangeAspect="1"/>
          </p:cNvSpPr>
          <p:nvPr>
            <p:ph type="sldImg"/>
          </p:nvPr>
        </p:nvSpPr>
        <p:spPr>
          <a:xfrm>
            <a:off x="1154113" y="701675"/>
            <a:ext cx="4624387" cy="3467100"/>
          </a:xfrm>
        </p:spPr>
      </p:sp>
      <p:sp>
        <p:nvSpPr>
          <p:cNvPr id="3" name="备注占位符 2">
            <a:extLst>
              <a:ext uri="{FF2B5EF4-FFF2-40B4-BE49-F238E27FC236}">
                <a16:creationId xmlns:a16="http://schemas.microsoft.com/office/drawing/2014/main" id="{0F62DC54-C6FD-9085-A527-8EEC2B3E8E97}"/>
              </a:ext>
            </a:extLst>
          </p:cNvPr>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zh-CN" dirty="0"/>
          </a:p>
        </p:txBody>
      </p:sp>
      <p:sp>
        <p:nvSpPr>
          <p:cNvPr id="4" name="页眉占位符 3">
            <a:extLst>
              <a:ext uri="{FF2B5EF4-FFF2-40B4-BE49-F238E27FC236}">
                <a16:creationId xmlns:a16="http://schemas.microsoft.com/office/drawing/2014/main" id="{BAEE98AC-AE95-AB35-7D6E-6FF5DECC26A5}"/>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32AF562B-EABB-07B9-BA12-BB8EB1B8C948}"/>
              </a:ext>
            </a:extLst>
          </p:cNvPr>
          <p:cNvSpPr>
            <a:spLocks noGrp="1"/>
          </p:cNvSpPr>
          <p:nvPr>
            <p:ph type="dt"/>
          </p:nvPr>
        </p:nvSpPr>
        <p:spPr/>
        <p:txBody>
          <a:bodyPr/>
          <a:lstStyle/>
          <a:p>
            <a:r>
              <a:rPr lang="en-US"/>
              <a:t>Month Year</a:t>
            </a:r>
          </a:p>
        </p:txBody>
      </p:sp>
      <p:sp>
        <p:nvSpPr>
          <p:cNvPr id="6" name="页脚占位符 5">
            <a:extLst>
              <a:ext uri="{FF2B5EF4-FFF2-40B4-BE49-F238E27FC236}">
                <a16:creationId xmlns:a16="http://schemas.microsoft.com/office/drawing/2014/main" id="{66A91A0A-3235-6EC2-0605-CD8ADF61ADB0}"/>
              </a:ext>
            </a:extLst>
          </p:cNvPr>
          <p:cNvSpPr>
            <a:spLocks noGrp="1"/>
          </p:cNvSpPr>
          <p:nvPr>
            <p:ph type="ftr"/>
          </p:nvPr>
        </p:nvSpPr>
        <p:spPr/>
        <p:txBody>
          <a:bodyPr/>
          <a:lstStyle/>
          <a:p>
            <a:r>
              <a:rPr lang="en-US"/>
              <a:t>John Doe, Some Company</a:t>
            </a:r>
          </a:p>
        </p:txBody>
      </p:sp>
      <p:sp>
        <p:nvSpPr>
          <p:cNvPr id="7" name="灯片编号占位符 6">
            <a:extLst>
              <a:ext uri="{FF2B5EF4-FFF2-40B4-BE49-F238E27FC236}">
                <a16:creationId xmlns:a16="http://schemas.microsoft.com/office/drawing/2014/main" id="{82D807FA-C5A8-0036-0AAF-84F919865AD6}"/>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4207534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5C4E23-38E8-3383-43F4-CFA42D2FA51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7E69459-25F0-1355-1975-00A5703D6247}"/>
              </a:ext>
            </a:extLst>
          </p:cNvPr>
          <p:cNvSpPr>
            <a:spLocks noGrp="1" noRot="1" noChangeAspect="1"/>
          </p:cNvSpPr>
          <p:nvPr>
            <p:ph type="sldImg"/>
          </p:nvPr>
        </p:nvSpPr>
        <p:spPr>
          <a:xfrm>
            <a:off x="1154113" y="701675"/>
            <a:ext cx="4624387" cy="3467100"/>
          </a:xfrm>
        </p:spPr>
      </p:sp>
      <p:sp>
        <p:nvSpPr>
          <p:cNvPr id="3" name="备注占位符 2">
            <a:extLst>
              <a:ext uri="{FF2B5EF4-FFF2-40B4-BE49-F238E27FC236}">
                <a16:creationId xmlns:a16="http://schemas.microsoft.com/office/drawing/2014/main" id="{D1DC3ECE-ACFB-CFD1-B4CC-5B636612D4B1}"/>
              </a:ext>
            </a:extLst>
          </p:cNvPr>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zh-CN" dirty="0"/>
          </a:p>
        </p:txBody>
      </p:sp>
      <p:sp>
        <p:nvSpPr>
          <p:cNvPr id="4" name="页眉占位符 3">
            <a:extLst>
              <a:ext uri="{FF2B5EF4-FFF2-40B4-BE49-F238E27FC236}">
                <a16:creationId xmlns:a16="http://schemas.microsoft.com/office/drawing/2014/main" id="{5E069A22-F058-3150-C1DA-9655CA15B638}"/>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BF2B941B-1B91-0583-B41F-97C78157EC8D}"/>
              </a:ext>
            </a:extLst>
          </p:cNvPr>
          <p:cNvSpPr>
            <a:spLocks noGrp="1"/>
          </p:cNvSpPr>
          <p:nvPr>
            <p:ph type="dt"/>
          </p:nvPr>
        </p:nvSpPr>
        <p:spPr/>
        <p:txBody>
          <a:bodyPr/>
          <a:lstStyle/>
          <a:p>
            <a:r>
              <a:rPr lang="en-US"/>
              <a:t>Month Year</a:t>
            </a:r>
          </a:p>
        </p:txBody>
      </p:sp>
      <p:sp>
        <p:nvSpPr>
          <p:cNvPr id="6" name="页脚占位符 5">
            <a:extLst>
              <a:ext uri="{FF2B5EF4-FFF2-40B4-BE49-F238E27FC236}">
                <a16:creationId xmlns:a16="http://schemas.microsoft.com/office/drawing/2014/main" id="{24D7F301-C737-673B-B4A1-C3FBDB795E96}"/>
              </a:ext>
            </a:extLst>
          </p:cNvPr>
          <p:cNvSpPr>
            <a:spLocks noGrp="1"/>
          </p:cNvSpPr>
          <p:nvPr>
            <p:ph type="ftr"/>
          </p:nvPr>
        </p:nvSpPr>
        <p:spPr/>
        <p:txBody>
          <a:bodyPr/>
          <a:lstStyle/>
          <a:p>
            <a:r>
              <a:rPr lang="en-US"/>
              <a:t>John Doe, Some Company</a:t>
            </a:r>
          </a:p>
        </p:txBody>
      </p:sp>
      <p:sp>
        <p:nvSpPr>
          <p:cNvPr id="7" name="灯片编号占位符 6">
            <a:extLst>
              <a:ext uri="{FF2B5EF4-FFF2-40B4-BE49-F238E27FC236}">
                <a16:creationId xmlns:a16="http://schemas.microsoft.com/office/drawing/2014/main" id="{BFD5A82D-C9A7-91C2-EAC0-2832B83CFCC0}"/>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831110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28C954-B7DD-9C96-030B-E8E19AA87B4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269F6BC-28E5-760F-617D-79ECFAF58970}"/>
              </a:ext>
            </a:extLst>
          </p:cNvPr>
          <p:cNvSpPr>
            <a:spLocks noGrp="1" noRot="1" noChangeAspect="1"/>
          </p:cNvSpPr>
          <p:nvPr>
            <p:ph type="sldImg"/>
          </p:nvPr>
        </p:nvSpPr>
        <p:spPr>
          <a:xfrm>
            <a:off x="1154113" y="701675"/>
            <a:ext cx="4624387" cy="3467100"/>
          </a:xfrm>
        </p:spPr>
      </p:sp>
      <p:sp>
        <p:nvSpPr>
          <p:cNvPr id="3" name="备注占位符 2">
            <a:extLst>
              <a:ext uri="{FF2B5EF4-FFF2-40B4-BE49-F238E27FC236}">
                <a16:creationId xmlns:a16="http://schemas.microsoft.com/office/drawing/2014/main" id="{10CE5E5E-DF79-1707-4DB4-6EA2275147A9}"/>
              </a:ext>
            </a:extLst>
          </p:cNvPr>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zh-CN" dirty="0"/>
          </a:p>
        </p:txBody>
      </p:sp>
      <p:sp>
        <p:nvSpPr>
          <p:cNvPr id="4" name="页眉占位符 3">
            <a:extLst>
              <a:ext uri="{FF2B5EF4-FFF2-40B4-BE49-F238E27FC236}">
                <a16:creationId xmlns:a16="http://schemas.microsoft.com/office/drawing/2014/main" id="{47D50C4B-EDBB-D776-D05D-5810573F55C8}"/>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58C1307E-298A-78E3-131A-CDC9C8B0EBDA}"/>
              </a:ext>
            </a:extLst>
          </p:cNvPr>
          <p:cNvSpPr>
            <a:spLocks noGrp="1"/>
          </p:cNvSpPr>
          <p:nvPr>
            <p:ph type="dt"/>
          </p:nvPr>
        </p:nvSpPr>
        <p:spPr/>
        <p:txBody>
          <a:bodyPr/>
          <a:lstStyle/>
          <a:p>
            <a:r>
              <a:rPr lang="en-US"/>
              <a:t>Month Year</a:t>
            </a:r>
          </a:p>
        </p:txBody>
      </p:sp>
      <p:sp>
        <p:nvSpPr>
          <p:cNvPr id="6" name="页脚占位符 5">
            <a:extLst>
              <a:ext uri="{FF2B5EF4-FFF2-40B4-BE49-F238E27FC236}">
                <a16:creationId xmlns:a16="http://schemas.microsoft.com/office/drawing/2014/main" id="{0E8DA6A6-736E-50E1-2466-0C48CF8E5D70}"/>
              </a:ext>
            </a:extLst>
          </p:cNvPr>
          <p:cNvSpPr>
            <a:spLocks noGrp="1"/>
          </p:cNvSpPr>
          <p:nvPr>
            <p:ph type="ftr"/>
          </p:nvPr>
        </p:nvSpPr>
        <p:spPr/>
        <p:txBody>
          <a:bodyPr/>
          <a:lstStyle/>
          <a:p>
            <a:r>
              <a:rPr lang="en-US"/>
              <a:t>John Doe, Some Company</a:t>
            </a:r>
          </a:p>
        </p:txBody>
      </p:sp>
      <p:sp>
        <p:nvSpPr>
          <p:cNvPr id="7" name="灯片编号占位符 6">
            <a:extLst>
              <a:ext uri="{FF2B5EF4-FFF2-40B4-BE49-F238E27FC236}">
                <a16:creationId xmlns:a16="http://schemas.microsoft.com/office/drawing/2014/main" id="{09AEF81B-F352-2AEC-2101-869229045A3A}"/>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103951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742B72-C2DB-D9B2-EA84-A1A2E04E4EA6}"/>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39B6835-7C56-35E0-EF22-E32B7F7759B6}"/>
              </a:ext>
            </a:extLst>
          </p:cNvPr>
          <p:cNvSpPr>
            <a:spLocks noGrp="1" noRot="1" noChangeAspect="1"/>
          </p:cNvSpPr>
          <p:nvPr>
            <p:ph type="sldImg"/>
          </p:nvPr>
        </p:nvSpPr>
        <p:spPr>
          <a:xfrm>
            <a:off x="1154113" y="701675"/>
            <a:ext cx="4624387" cy="3467100"/>
          </a:xfrm>
        </p:spPr>
      </p:sp>
      <p:sp>
        <p:nvSpPr>
          <p:cNvPr id="3" name="备注占位符 2">
            <a:extLst>
              <a:ext uri="{FF2B5EF4-FFF2-40B4-BE49-F238E27FC236}">
                <a16:creationId xmlns:a16="http://schemas.microsoft.com/office/drawing/2014/main" id="{E28602F1-6FD0-7C31-61E9-C111E685C5C1}"/>
              </a:ext>
            </a:extLst>
          </p:cNvPr>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zh-CN" dirty="0"/>
          </a:p>
        </p:txBody>
      </p:sp>
      <p:sp>
        <p:nvSpPr>
          <p:cNvPr id="4" name="页眉占位符 3">
            <a:extLst>
              <a:ext uri="{FF2B5EF4-FFF2-40B4-BE49-F238E27FC236}">
                <a16:creationId xmlns:a16="http://schemas.microsoft.com/office/drawing/2014/main" id="{FB1B9758-4394-DF3D-3060-8728CDED26AD}"/>
              </a:ext>
            </a:extLst>
          </p:cNvPr>
          <p:cNvSpPr>
            <a:spLocks noGrp="1"/>
          </p:cNvSpPr>
          <p:nvPr>
            <p:ph type="hdr"/>
          </p:nvPr>
        </p:nvSpPr>
        <p:spPr/>
        <p:txBody>
          <a:bodyPr/>
          <a:lstStyle/>
          <a:p>
            <a:r>
              <a:rPr lang="en-US"/>
              <a:t>doc.: IEEE 802.11-yy/xxxxr0</a:t>
            </a:r>
          </a:p>
        </p:txBody>
      </p:sp>
      <p:sp>
        <p:nvSpPr>
          <p:cNvPr id="5" name="日期占位符 4">
            <a:extLst>
              <a:ext uri="{FF2B5EF4-FFF2-40B4-BE49-F238E27FC236}">
                <a16:creationId xmlns:a16="http://schemas.microsoft.com/office/drawing/2014/main" id="{CD07A2E8-48A2-B0FA-152E-2B0EF925DFEA}"/>
              </a:ext>
            </a:extLst>
          </p:cNvPr>
          <p:cNvSpPr>
            <a:spLocks noGrp="1"/>
          </p:cNvSpPr>
          <p:nvPr>
            <p:ph type="dt"/>
          </p:nvPr>
        </p:nvSpPr>
        <p:spPr/>
        <p:txBody>
          <a:bodyPr/>
          <a:lstStyle/>
          <a:p>
            <a:r>
              <a:rPr lang="en-US"/>
              <a:t>Month Year</a:t>
            </a:r>
          </a:p>
        </p:txBody>
      </p:sp>
      <p:sp>
        <p:nvSpPr>
          <p:cNvPr id="6" name="页脚占位符 5">
            <a:extLst>
              <a:ext uri="{FF2B5EF4-FFF2-40B4-BE49-F238E27FC236}">
                <a16:creationId xmlns:a16="http://schemas.microsoft.com/office/drawing/2014/main" id="{4C064B7C-936B-7824-6C8B-F70CE04D5333}"/>
              </a:ext>
            </a:extLst>
          </p:cNvPr>
          <p:cNvSpPr>
            <a:spLocks noGrp="1"/>
          </p:cNvSpPr>
          <p:nvPr>
            <p:ph type="ftr"/>
          </p:nvPr>
        </p:nvSpPr>
        <p:spPr/>
        <p:txBody>
          <a:bodyPr/>
          <a:lstStyle/>
          <a:p>
            <a:r>
              <a:rPr lang="en-US"/>
              <a:t>John Doe, Some Company</a:t>
            </a:r>
          </a:p>
        </p:txBody>
      </p:sp>
      <p:sp>
        <p:nvSpPr>
          <p:cNvPr id="7" name="灯片编号占位符 6">
            <a:extLst>
              <a:ext uri="{FF2B5EF4-FFF2-40B4-BE49-F238E27FC236}">
                <a16:creationId xmlns:a16="http://schemas.microsoft.com/office/drawing/2014/main" id="{6A78B1DD-9672-63EF-3D69-04F06CE9B6DE}"/>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630695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Rui Cao, etc. (NXP)</a:t>
            </a:r>
            <a:endParaRPr lang="en-GB" dirty="0"/>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Rui Cao, etc. (NXP)</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t>September 2024</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Rui Cao, etc. (NXP)</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t>September 2024</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Rui Cao, etc. (NXP)</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Rui Cao, etc. (NXP)</a:t>
            </a:r>
            <a:endParaRPr lang="en-GB" dirty="0"/>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Rui Cao,</a:t>
            </a:r>
            <a:r>
              <a:rPr lang="en-GB" baseline="0" dirty="0"/>
              <a:t> Marvell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Rui Cao, etc. (NXP)</a:t>
            </a:r>
            <a:endParaRPr lang="en-GB" dirty="0"/>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t>September 2024</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Rui Cao, etc. (NXP)</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a:t>September 2024</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Rui Cao, etc. (NXP)</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Rui Cao, etc. (NXP)</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802.11-25/1028r0</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Uplink BPSK Modulation for </a:t>
            </a:r>
            <a:r>
              <a:rPr lang="en-US" altLang="zh-CN" sz="2800" dirty="0"/>
              <a:t>AMP</a:t>
            </a:r>
            <a:r>
              <a:rPr lang="en-US" sz="2800" dirty="0"/>
              <a:t> Backscatter</a:t>
            </a:r>
            <a:endParaRPr lang="en-GB" sz="2800"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2025-06-10</a:t>
            </a:r>
          </a:p>
        </p:txBody>
      </p:sp>
      <p:sp>
        <p:nvSpPr>
          <p:cNvPr id="2" name="Slide Number Placeholder 1">
            <a:extLst>
              <a:ext uri="{FF2B5EF4-FFF2-40B4-BE49-F238E27FC236}">
                <a16:creationId xmlns:a16="http://schemas.microsoft.com/office/drawing/2014/main" id="{8068D365-2A0F-47EC-94D1-612E6EFAC292}"/>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3076" name="Rectangle 4"/>
          <p:cNvSpPr>
            <a:spLocks noChangeArrowheads="1"/>
          </p:cNvSpPr>
          <p:nvPr/>
        </p:nvSpPr>
        <p:spPr bwMode="auto">
          <a:xfrm>
            <a:off x="601183" y="3048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2" name="Object 3">
            <a:extLst>
              <a:ext uri="{FF2B5EF4-FFF2-40B4-BE49-F238E27FC236}">
                <a16:creationId xmlns:a16="http://schemas.microsoft.com/office/drawing/2014/main" id="{A0BF2BB6-050F-41A6-8CE1-16F15AE65574}"/>
              </a:ext>
            </a:extLst>
          </p:cNvPr>
          <p:cNvGraphicFramePr>
            <a:graphicFrameLocks noChangeAspect="1"/>
          </p:cNvGraphicFramePr>
          <p:nvPr>
            <p:extLst>
              <p:ext uri="{D42A27DB-BD31-4B8C-83A1-F6EECF244321}">
                <p14:modId xmlns:p14="http://schemas.microsoft.com/office/powerpoint/2010/main" val="516385257"/>
              </p:ext>
            </p:extLst>
          </p:nvPr>
        </p:nvGraphicFramePr>
        <p:xfrm>
          <a:off x="1069975" y="3579813"/>
          <a:ext cx="7188200" cy="2803525"/>
        </p:xfrm>
        <a:graphic>
          <a:graphicData uri="http://schemas.openxmlformats.org/presentationml/2006/ole">
            <mc:AlternateContent xmlns:mc="http://schemas.openxmlformats.org/markup-compatibility/2006">
              <mc:Choice xmlns:v="urn:schemas-microsoft-com:vml" Requires="v">
                <p:oleObj name="Document" r:id="rId3" imgW="8166655" imgH="3205855" progId="Word.Document.8">
                  <p:embed/>
                </p:oleObj>
              </mc:Choice>
              <mc:Fallback>
                <p:oleObj name="Document" r:id="rId3" imgW="8166655" imgH="3205855" progId="Word.Document.8">
                  <p:embed/>
                  <p:pic>
                    <p:nvPicPr>
                      <p:cNvPr id="12" name="Object 3">
                        <a:extLst>
                          <a:ext uri="{FF2B5EF4-FFF2-40B4-BE49-F238E27FC236}">
                            <a16:creationId xmlns:a16="http://schemas.microsoft.com/office/drawing/2014/main" id="{A0BF2BB6-050F-41A6-8CE1-16F15AE65574}"/>
                          </a:ext>
                        </a:extLst>
                      </p:cNvPr>
                      <p:cNvPicPr>
                        <a:picLocks noChangeAspect="1" noChangeArrowheads="1"/>
                      </p:cNvPicPr>
                      <p:nvPr/>
                    </p:nvPicPr>
                    <p:blipFill>
                      <a:blip r:embed="rId4"/>
                      <a:srcRect/>
                      <a:stretch>
                        <a:fillRect/>
                      </a:stretch>
                    </p:blipFill>
                    <p:spPr bwMode="auto">
                      <a:xfrm>
                        <a:off x="1069975" y="3579813"/>
                        <a:ext cx="7188200" cy="2803525"/>
                      </a:xfrm>
                      <a:prstGeom prst="rect">
                        <a:avLst/>
                      </a:prstGeom>
                      <a:noFill/>
                    </p:spPr>
                  </p:pic>
                </p:oleObj>
              </mc:Fallback>
            </mc:AlternateContent>
          </a:graphicData>
        </a:graphic>
      </p:graphicFrame>
      <p:sp>
        <p:nvSpPr>
          <p:cNvPr id="6" name="Date Placeholder 5">
            <a:extLst>
              <a:ext uri="{FF2B5EF4-FFF2-40B4-BE49-F238E27FC236}">
                <a16:creationId xmlns:a16="http://schemas.microsoft.com/office/drawing/2014/main" id="{5DA31C68-EF4B-4D0A-B31C-4D2B4D9EAD23}"/>
              </a:ext>
            </a:extLst>
          </p:cNvPr>
          <p:cNvSpPr>
            <a:spLocks noGrp="1"/>
          </p:cNvSpPr>
          <p:nvPr>
            <p:ph type="dt" idx="2"/>
          </p:nvPr>
        </p:nvSpPr>
        <p:spPr/>
        <p:txBody>
          <a:bodyPr/>
          <a:lstStyle/>
          <a:p>
            <a:r>
              <a:rPr lang="en-US" dirty="0"/>
              <a:t>Jun 2025</a:t>
            </a:r>
            <a:endParaRPr lang="en-GB" dirty="0"/>
          </a:p>
        </p:txBody>
      </p:sp>
      <p:sp>
        <p:nvSpPr>
          <p:cNvPr id="3" name="Footer Placeholder 2">
            <a:extLst>
              <a:ext uri="{FF2B5EF4-FFF2-40B4-BE49-F238E27FC236}">
                <a16:creationId xmlns:a16="http://schemas.microsoft.com/office/drawing/2014/main" id="{5104B8AA-C3D6-48C6-BD7B-12D26FB38148}"/>
              </a:ext>
            </a:extLst>
          </p:cNvPr>
          <p:cNvSpPr>
            <a:spLocks noGrp="1"/>
          </p:cNvSpPr>
          <p:nvPr>
            <p:ph type="ftr" idx="13"/>
          </p:nvPr>
        </p:nvSpPr>
        <p:spPr/>
        <p:txBody>
          <a:bodyPr/>
          <a:lstStyle/>
          <a:p>
            <a:r>
              <a:rPr lang="en-GB" dirty="0"/>
              <a:t>Yuxiao Hou et al. (TP-Link Systems Inc.)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1187"/>
            <a:ext cx="7770813" cy="1065213"/>
          </a:xfrm>
        </p:spPr>
        <p:txBody>
          <a:bodyPr/>
          <a:lstStyle/>
          <a:p>
            <a:r>
              <a:rPr lang="en-US" dirty="0"/>
              <a:t>Summary</a:t>
            </a:r>
          </a:p>
        </p:txBody>
      </p:sp>
      <p:sp>
        <p:nvSpPr>
          <p:cNvPr id="3" name="Content Placeholder 2"/>
          <p:cNvSpPr>
            <a:spLocks noGrp="1"/>
          </p:cNvSpPr>
          <p:nvPr>
            <p:ph idx="1"/>
          </p:nvPr>
        </p:nvSpPr>
        <p:spPr>
          <a:xfrm>
            <a:off x="456406" y="1676400"/>
            <a:ext cx="8458994" cy="4400797"/>
          </a:xfrm>
        </p:spPr>
        <p:txBody>
          <a:bodyPr/>
          <a:lstStyle/>
          <a:p>
            <a:pPr>
              <a:buFont typeface="Arial" panose="020B0604020202020204" pitchFamily="34" charset="0"/>
              <a:buChar char="•"/>
            </a:pPr>
            <a:r>
              <a:rPr lang="en-US" sz="2200" dirty="0"/>
              <a:t>Compared with OOK, the lower uplink energy absorption rate of BPSK is balanced with its longer transmission range, higher SNR in constellation map and hence lower error rate. </a:t>
            </a:r>
          </a:p>
          <a:p>
            <a:pPr>
              <a:buFont typeface="Arial" panose="020B0604020202020204" pitchFamily="34" charset="0"/>
              <a:buChar char="•"/>
            </a:pPr>
            <a:r>
              <a:rPr lang="en-US" altLang="zh-CN" sz="2200" dirty="0"/>
              <a:t>Implementation of BPSK, QPSK, 8PSK using SPDT switch is of simple &amp; scalable architecture and meets ultra-low-power constraint for AMP device.</a:t>
            </a:r>
          </a:p>
          <a:p>
            <a:pPr>
              <a:buFont typeface="Arial" panose="020B0604020202020204" pitchFamily="34" charset="0"/>
              <a:buChar char="•"/>
            </a:pPr>
            <a:r>
              <a:rPr lang="en-US" altLang="zh-CN" sz="2200" dirty="0"/>
              <a:t>To enable commodity Wi-Fi devices supporting 802.11b standards to decode backscatter symbols with only slight software modifications, codeword translation feature is necessary for uplink backscatter, which further requires phase-based modulation with its constellation points are on the unit circle.</a:t>
            </a:r>
          </a:p>
        </p:txBody>
      </p:sp>
      <p:sp>
        <p:nvSpPr>
          <p:cNvPr id="4" name="Slide Number Placeholder 3">
            <a:extLst>
              <a:ext uri="{FF2B5EF4-FFF2-40B4-BE49-F238E27FC236}">
                <a16:creationId xmlns:a16="http://schemas.microsoft.com/office/drawing/2014/main" id="{4DBBCCC7-9774-45DD-BD15-2F1E596C41C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Date Placeholder 4">
            <a:extLst>
              <a:ext uri="{FF2B5EF4-FFF2-40B4-BE49-F238E27FC236}">
                <a16:creationId xmlns:a16="http://schemas.microsoft.com/office/drawing/2014/main" id="{9392984D-81B4-49EA-8A8D-182B33B6313F}"/>
              </a:ext>
            </a:extLst>
          </p:cNvPr>
          <p:cNvSpPr>
            <a:spLocks noGrp="1"/>
          </p:cNvSpPr>
          <p:nvPr>
            <p:ph type="dt" idx="2"/>
          </p:nvPr>
        </p:nvSpPr>
        <p:spPr/>
        <p:txBody>
          <a:bodyPr/>
          <a:lstStyle/>
          <a:p>
            <a:r>
              <a:rPr lang="en-US" altLang="zh-CN" dirty="0"/>
              <a:t>Jun</a:t>
            </a:r>
            <a:r>
              <a:rPr lang="en-US" dirty="0"/>
              <a:t> 2025</a:t>
            </a:r>
            <a:endParaRPr lang="en-GB" dirty="0"/>
          </a:p>
        </p:txBody>
      </p:sp>
      <p:sp>
        <p:nvSpPr>
          <p:cNvPr id="7" name="Footer Placeholder 6">
            <a:extLst>
              <a:ext uri="{FF2B5EF4-FFF2-40B4-BE49-F238E27FC236}">
                <a16:creationId xmlns:a16="http://schemas.microsoft.com/office/drawing/2014/main" id="{3252C546-A479-4FD0-814F-C124B55ECA1F}"/>
              </a:ext>
            </a:extLst>
          </p:cNvPr>
          <p:cNvSpPr>
            <a:spLocks noGrp="1"/>
          </p:cNvSpPr>
          <p:nvPr>
            <p:ph type="ftr" idx="13"/>
          </p:nvPr>
        </p:nvSpPr>
        <p:spPr/>
        <p:txBody>
          <a:bodyPr/>
          <a:lstStyle/>
          <a:p>
            <a:r>
              <a:rPr lang="en-GB" dirty="0"/>
              <a:t>Yuxiao Hou et al. (TP-Link </a:t>
            </a:r>
            <a:r>
              <a:rPr lang="en-GB" altLang="zh-CN" dirty="0"/>
              <a:t>Systems Inc.</a:t>
            </a:r>
            <a:r>
              <a:rPr lang="en-GB" dirty="0"/>
              <a:t>)</a:t>
            </a:r>
          </a:p>
          <a:p>
            <a:endParaRPr lang="en-GB" dirty="0"/>
          </a:p>
        </p:txBody>
      </p:sp>
    </p:spTree>
    <p:extLst>
      <p:ext uri="{BB962C8B-B14F-4D97-AF65-F5344CB8AC3E}">
        <p14:creationId xmlns:p14="http://schemas.microsoft.com/office/powerpoint/2010/main" val="2430567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1EBE4-1324-ECAA-1BA4-A407283B981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160B4DE-2F2D-6F6E-A1C8-B940CA99A6AE}"/>
              </a:ext>
            </a:extLst>
          </p:cNvPr>
          <p:cNvSpPr>
            <a:spLocks noGrp="1"/>
          </p:cNvSpPr>
          <p:nvPr>
            <p:ph idx="1"/>
          </p:nvPr>
        </p:nvSpPr>
        <p:spPr>
          <a:xfrm>
            <a:off x="533400" y="1847321"/>
            <a:ext cx="8458200" cy="4113213"/>
          </a:xfrm>
        </p:spPr>
        <p:txBody>
          <a:bodyPr/>
          <a:lstStyle/>
          <a:p>
            <a:r>
              <a:rPr lang="en-US" dirty="0">
                <a:solidFill>
                  <a:schemeClr val="tx1"/>
                </a:solidFill>
                <a:cs typeface="Times New Roman" panose="02020603050405020304" pitchFamily="18" charset="0"/>
              </a:rPr>
              <a:t>[1] 11-25-2115. Long Range Backscatter Use Case.</a:t>
            </a:r>
          </a:p>
          <a:p>
            <a:r>
              <a:rPr lang="en-US" dirty="0">
                <a:solidFill>
                  <a:schemeClr val="tx1"/>
                </a:solidFill>
                <a:cs typeface="Times New Roman" panose="02020603050405020304" pitchFamily="18" charset="0"/>
              </a:rPr>
              <a:t>[2] 11-25-0054r0. Teleconference Minutes January 2025.</a:t>
            </a:r>
          </a:p>
          <a:p>
            <a:r>
              <a:rPr lang="en-US" dirty="0">
                <a:solidFill>
                  <a:schemeClr val="tx1"/>
                </a:solidFill>
                <a:cs typeface="Times New Roman" panose="02020603050405020304" pitchFamily="18" charset="0"/>
              </a:rPr>
              <a:t>[3] Dinesh </a:t>
            </a:r>
            <a:r>
              <a:rPr lang="en-US" dirty="0" err="1">
                <a:solidFill>
                  <a:schemeClr val="tx1"/>
                </a:solidFill>
                <a:cs typeface="Times New Roman" panose="02020603050405020304" pitchFamily="18" charset="0"/>
              </a:rPr>
              <a:t>Bharadia</a:t>
            </a:r>
            <a:r>
              <a:rPr lang="en-US" dirty="0">
                <a:solidFill>
                  <a:schemeClr val="tx1"/>
                </a:solidFill>
                <a:cs typeface="Times New Roman" panose="02020603050405020304" pitchFamily="18" charset="0"/>
              </a:rPr>
              <a:t>, Kiran Joshi, Manikanta </a:t>
            </a:r>
            <a:r>
              <a:rPr lang="en-US" dirty="0" err="1">
                <a:solidFill>
                  <a:schemeClr val="tx1"/>
                </a:solidFill>
                <a:cs typeface="Times New Roman" panose="02020603050405020304" pitchFamily="18" charset="0"/>
              </a:rPr>
              <a:t>Kotaru</a:t>
            </a:r>
            <a:r>
              <a:rPr lang="en-US" dirty="0">
                <a:solidFill>
                  <a:schemeClr val="tx1"/>
                </a:solidFill>
                <a:cs typeface="Times New Roman" panose="02020603050405020304" pitchFamily="18" charset="0"/>
              </a:rPr>
              <a:t>, Sachin Katti. </a:t>
            </a:r>
            <a:r>
              <a:rPr lang="en-US" dirty="0" err="1">
                <a:solidFill>
                  <a:schemeClr val="tx1"/>
                </a:solidFill>
                <a:cs typeface="Times New Roman" panose="02020603050405020304" pitchFamily="18" charset="0"/>
              </a:rPr>
              <a:t>BackFi</a:t>
            </a:r>
            <a:r>
              <a:rPr lang="en-US" dirty="0">
                <a:solidFill>
                  <a:schemeClr val="tx1"/>
                </a:solidFill>
                <a:cs typeface="Times New Roman" panose="02020603050405020304" pitchFamily="18" charset="0"/>
              </a:rPr>
              <a:t>: High Throughput </a:t>
            </a:r>
            <a:r>
              <a:rPr lang="en-US" dirty="0" err="1">
                <a:solidFill>
                  <a:schemeClr val="tx1"/>
                </a:solidFill>
                <a:cs typeface="Times New Roman" panose="02020603050405020304" pitchFamily="18" charset="0"/>
              </a:rPr>
              <a:t>WiFi</a:t>
            </a:r>
            <a:r>
              <a:rPr lang="en-US" dirty="0">
                <a:solidFill>
                  <a:schemeClr val="tx1"/>
                </a:solidFill>
                <a:cs typeface="Times New Roman" panose="02020603050405020304" pitchFamily="18" charset="0"/>
              </a:rPr>
              <a:t> Backscatter. In ACM SIGCOMM, 2015.</a:t>
            </a:r>
          </a:p>
          <a:p>
            <a:r>
              <a:rPr lang="en-US" dirty="0">
                <a:solidFill>
                  <a:schemeClr val="tx1"/>
                </a:solidFill>
                <a:cs typeface="Times New Roman" panose="02020603050405020304" pitchFamily="18" charset="0"/>
              </a:rPr>
              <a:t>[4] </a:t>
            </a:r>
            <a:r>
              <a:rPr lang="en-US" dirty="0" err="1">
                <a:solidFill>
                  <a:schemeClr val="tx1"/>
                </a:solidFill>
                <a:cs typeface="Times New Roman" panose="02020603050405020304" pitchFamily="18" charset="0"/>
              </a:rPr>
              <a:t>Pengyu</a:t>
            </a:r>
            <a:r>
              <a:rPr lang="en-US" dirty="0">
                <a:solidFill>
                  <a:schemeClr val="tx1"/>
                </a:solidFill>
                <a:cs typeface="Times New Roman" panose="02020603050405020304" pitchFamily="18" charset="0"/>
              </a:rPr>
              <a:t> Zhang, Dinesh </a:t>
            </a:r>
            <a:r>
              <a:rPr lang="en-US" dirty="0" err="1">
                <a:solidFill>
                  <a:schemeClr val="tx1"/>
                </a:solidFill>
                <a:cs typeface="Times New Roman" panose="02020603050405020304" pitchFamily="18" charset="0"/>
              </a:rPr>
              <a:t>Bharadia</a:t>
            </a:r>
            <a:r>
              <a:rPr lang="en-US" dirty="0">
                <a:solidFill>
                  <a:schemeClr val="tx1"/>
                </a:solidFill>
                <a:cs typeface="Times New Roman" panose="02020603050405020304" pitchFamily="18" charset="0"/>
              </a:rPr>
              <a:t>, Kiran Joshi, Sachin Katti.. </a:t>
            </a:r>
            <a:r>
              <a:rPr lang="en-US" dirty="0" err="1">
                <a:solidFill>
                  <a:schemeClr val="tx1"/>
                </a:solidFill>
                <a:cs typeface="Times New Roman" panose="02020603050405020304" pitchFamily="18" charset="0"/>
              </a:rPr>
              <a:t>HitchHike</a:t>
            </a:r>
            <a:r>
              <a:rPr lang="en-US" dirty="0">
                <a:solidFill>
                  <a:schemeClr val="tx1"/>
                </a:solidFill>
                <a:cs typeface="Times New Roman" panose="02020603050405020304" pitchFamily="18" charset="0"/>
              </a:rPr>
              <a:t>: Practical Backscatter Using Commodity </a:t>
            </a:r>
            <a:r>
              <a:rPr lang="en-US" dirty="0" err="1">
                <a:solidFill>
                  <a:schemeClr val="tx1"/>
                </a:solidFill>
                <a:cs typeface="Times New Roman" panose="02020603050405020304" pitchFamily="18" charset="0"/>
              </a:rPr>
              <a:t>WiFi</a:t>
            </a:r>
            <a:r>
              <a:rPr lang="en-US" dirty="0">
                <a:solidFill>
                  <a:schemeClr val="tx1"/>
                </a:solidFill>
                <a:cs typeface="Times New Roman" panose="02020603050405020304" pitchFamily="18" charset="0"/>
              </a:rPr>
              <a:t>. In ACM </a:t>
            </a:r>
            <a:r>
              <a:rPr lang="en-US" dirty="0" err="1">
                <a:solidFill>
                  <a:schemeClr val="tx1"/>
                </a:solidFill>
                <a:cs typeface="Times New Roman" panose="02020603050405020304" pitchFamily="18" charset="0"/>
              </a:rPr>
              <a:t>Sensys</a:t>
            </a:r>
            <a:r>
              <a:rPr lang="en-US" dirty="0">
                <a:solidFill>
                  <a:schemeClr val="tx1"/>
                </a:solidFill>
                <a:cs typeface="Times New Roman" panose="02020603050405020304" pitchFamily="18" charset="0"/>
              </a:rPr>
              <a:t>, 2016.</a:t>
            </a:r>
          </a:p>
          <a:p>
            <a:endParaRPr lang="en-US" dirty="0">
              <a:solidFill>
                <a:schemeClr val="tx1"/>
              </a:solidFill>
              <a:cs typeface="Times New Roman" panose="02020603050405020304" pitchFamily="18" charset="0"/>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E0E24862-E7CE-219A-BA13-86400622B339}"/>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512EEEF-809E-B007-8CD4-BBE985785E6A}"/>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BCD8F56C-5A12-03C8-6BD5-8E458C83F35D}"/>
              </a:ext>
            </a:extLst>
          </p:cNvPr>
          <p:cNvSpPr>
            <a:spLocks noGrp="1"/>
          </p:cNvSpPr>
          <p:nvPr>
            <p:ph type="dt" idx="2"/>
          </p:nvPr>
        </p:nvSpPr>
        <p:spPr/>
        <p:txBody>
          <a:bodyPr/>
          <a:lstStyle/>
          <a:p>
            <a:r>
              <a:rPr lang="en-US" dirty="0"/>
              <a:t>Jun 2025</a:t>
            </a:r>
            <a:endParaRPr lang="en-GB" dirty="0"/>
          </a:p>
        </p:txBody>
      </p:sp>
    </p:spTree>
    <p:extLst>
      <p:ext uri="{BB962C8B-B14F-4D97-AF65-F5344CB8AC3E}">
        <p14:creationId xmlns:p14="http://schemas.microsoft.com/office/powerpoint/2010/main" val="2275401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8ABF8-C14C-ABCE-CED1-AD1B6C0F1175}"/>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FC94F37-6112-C7A0-A9A5-FCEDDF97074B}"/>
              </a:ext>
            </a:extLst>
          </p:cNvPr>
          <p:cNvSpPr>
            <a:spLocks noGrp="1"/>
          </p:cNvSpPr>
          <p:nvPr>
            <p:ph idx="1"/>
          </p:nvPr>
        </p:nvSpPr>
        <p:spPr/>
        <p:txBody>
          <a:bodyPr/>
          <a:lstStyle/>
          <a:p>
            <a:r>
              <a:rPr lang="en-US" dirty="0"/>
              <a:t>Do you agree that 11bp defines BPSK, along with OOK, as an option for uplink backscatter modulation?</a:t>
            </a:r>
          </a:p>
          <a:p>
            <a:r>
              <a:rPr lang="en-US" dirty="0"/>
              <a:t> </a:t>
            </a:r>
          </a:p>
        </p:txBody>
      </p:sp>
      <p:sp>
        <p:nvSpPr>
          <p:cNvPr id="4" name="Slide Number Placeholder 3">
            <a:extLst>
              <a:ext uri="{FF2B5EF4-FFF2-40B4-BE49-F238E27FC236}">
                <a16:creationId xmlns:a16="http://schemas.microsoft.com/office/drawing/2014/main" id="{B6EBA641-7428-A197-371D-BD7AA2DF3F2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0E769F6-9DCB-B7C2-176F-78B7BFE783C9}"/>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DCB89A6C-F8E5-FE8A-67FE-55A0B7173367}"/>
              </a:ext>
            </a:extLst>
          </p:cNvPr>
          <p:cNvSpPr>
            <a:spLocks noGrp="1"/>
          </p:cNvSpPr>
          <p:nvPr>
            <p:ph type="dt" idx="2"/>
          </p:nvPr>
        </p:nvSpPr>
        <p:spPr/>
        <p:txBody>
          <a:bodyPr/>
          <a:lstStyle/>
          <a:p>
            <a:r>
              <a:rPr lang="en-US" dirty="0"/>
              <a:t>Jun 2025</a:t>
            </a:r>
            <a:endParaRPr lang="en-GB" dirty="0"/>
          </a:p>
        </p:txBody>
      </p:sp>
    </p:spTree>
    <p:extLst>
      <p:ext uri="{BB962C8B-B14F-4D97-AF65-F5344CB8AC3E}">
        <p14:creationId xmlns:p14="http://schemas.microsoft.com/office/powerpoint/2010/main" val="2895851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1187"/>
            <a:ext cx="7770813" cy="1065213"/>
          </a:xfrm>
        </p:spPr>
        <p:txBody>
          <a:bodyPr/>
          <a:lstStyle/>
          <a:p>
            <a:r>
              <a:rPr lang="en-US" dirty="0"/>
              <a:t>Introduction</a:t>
            </a:r>
          </a:p>
        </p:txBody>
      </p:sp>
      <p:sp>
        <p:nvSpPr>
          <p:cNvPr id="3" name="Content Placeholder 2"/>
          <p:cNvSpPr>
            <a:spLocks noGrp="1"/>
          </p:cNvSpPr>
          <p:nvPr>
            <p:ph idx="1"/>
          </p:nvPr>
        </p:nvSpPr>
        <p:spPr>
          <a:xfrm>
            <a:off x="609600" y="1828800"/>
            <a:ext cx="8305800" cy="4400797"/>
          </a:xfrm>
        </p:spPr>
        <p:txBody>
          <a:bodyPr/>
          <a:lstStyle/>
          <a:p>
            <a:pPr>
              <a:buFont typeface="Arial" panose="020B0604020202020204" pitchFamily="34" charset="0"/>
              <a:buChar char="•"/>
            </a:pPr>
            <a:r>
              <a:rPr lang="en-US" altLang="zh-CN" dirty="0"/>
              <a:t>Discussion on OOK vs. BSPK is recorded in 11-24/2115 and Teleconference Minutes January 2025 [1, 2]</a:t>
            </a:r>
          </a:p>
          <a:p>
            <a:pPr>
              <a:buFont typeface="Arial" panose="020B0604020202020204" pitchFamily="34" charset="0"/>
              <a:buChar char="•"/>
            </a:pPr>
            <a:r>
              <a:rPr lang="en-US" dirty="0"/>
              <a:t>On-Off Keying is already selected as the legacy uplink modulation scheme, which is similar to C1G2 RFID protocol.</a:t>
            </a:r>
          </a:p>
          <a:p>
            <a:pPr>
              <a:buFont typeface="Arial" panose="020B0604020202020204" pitchFamily="34" charset="0"/>
              <a:buChar char="•"/>
            </a:pPr>
            <a:r>
              <a:rPr lang="en-US" dirty="0"/>
              <a:t>In this presentation, we discuss some advantages of BPSK for uplink backscatter modulation and suggest that AMP device could optionally select either OOK or BPSK.</a:t>
            </a:r>
          </a:p>
        </p:txBody>
      </p:sp>
      <p:sp>
        <p:nvSpPr>
          <p:cNvPr id="4" name="Slide Number Placeholder 3">
            <a:extLst>
              <a:ext uri="{FF2B5EF4-FFF2-40B4-BE49-F238E27FC236}">
                <a16:creationId xmlns:a16="http://schemas.microsoft.com/office/drawing/2014/main" id="{4DBBCCC7-9774-45DD-BD15-2F1E596C41CD}"/>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Date Placeholder 4">
            <a:extLst>
              <a:ext uri="{FF2B5EF4-FFF2-40B4-BE49-F238E27FC236}">
                <a16:creationId xmlns:a16="http://schemas.microsoft.com/office/drawing/2014/main" id="{9392984D-81B4-49EA-8A8D-182B33B6313F}"/>
              </a:ext>
            </a:extLst>
          </p:cNvPr>
          <p:cNvSpPr>
            <a:spLocks noGrp="1"/>
          </p:cNvSpPr>
          <p:nvPr>
            <p:ph type="dt" idx="2"/>
          </p:nvPr>
        </p:nvSpPr>
        <p:spPr/>
        <p:txBody>
          <a:bodyPr/>
          <a:lstStyle/>
          <a:p>
            <a:r>
              <a:rPr lang="en-US" dirty="0"/>
              <a:t>Jun 2025</a:t>
            </a:r>
            <a:endParaRPr lang="en-GB" dirty="0"/>
          </a:p>
        </p:txBody>
      </p:sp>
      <p:sp>
        <p:nvSpPr>
          <p:cNvPr id="7" name="Footer Placeholder 6">
            <a:extLst>
              <a:ext uri="{FF2B5EF4-FFF2-40B4-BE49-F238E27FC236}">
                <a16:creationId xmlns:a16="http://schemas.microsoft.com/office/drawing/2014/main" id="{3252C546-A479-4FD0-814F-C124B55ECA1F}"/>
              </a:ext>
            </a:extLst>
          </p:cNvPr>
          <p:cNvSpPr>
            <a:spLocks noGrp="1"/>
          </p:cNvSpPr>
          <p:nvPr>
            <p:ph type="ftr" idx="13"/>
          </p:nvPr>
        </p:nvSpPr>
        <p:spPr>
          <a:xfrm>
            <a:off x="5357818" y="6475413"/>
            <a:ext cx="3184520" cy="153987"/>
          </a:xfrm>
        </p:spPr>
        <p:txBody>
          <a:bodyPr/>
          <a:lstStyle/>
          <a:p>
            <a:r>
              <a:rPr lang="en-GB" dirty="0"/>
              <a:t>Yuxiao Hou et al. (TP-Link </a:t>
            </a:r>
            <a:r>
              <a:rPr lang="en-GB" altLang="zh-CN" dirty="0"/>
              <a:t>Systems Inc.</a:t>
            </a:r>
            <a:r>
              <a:rPr lang="en-GB" dirty="0"/>
              <a:t>)</a:t>
            </a:r>
          </a:p>
        </p:txBody>
      </p:sp>
    </p:spTree>
    <p:extLst>
      <p:ext uri="{BB962C8B-B14F-4D97-AF65-F5344CB8AC3E}">
        <p14:creationId xmlns:p14="http://schemas.microsoft.com/office/powerpoint/2010/main" val="423893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DE7218-FA95-13D6-6F23-E0BAA210FC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3008FD-01DA-119E-FEC1-606D49320682}"/>
              </a:ext>
            </a:extLst>
          </p:cNvPr>
          <p:cNvSpPr>
            <a:spLocks noGrp="1"/>
          </p:cNvSpPr>
          <p:nvPr>
            <p:ph type="title"/>
          </p:nvPr>
        </p:nvSpPr>
        <p:spPr/>
        <p:txBody>
          <a:bodyPr/>
          <a:lstStyle/>
          <a:p>
            <a:r>
              <a:rPr lang="en-US" dirty="0"/>
              <a:t>Recap: Discussion on OOK vs. BPSK [1, 2]</a:t>
            </a:r>
          </a:p>
        </p:txBody>
      </p:sp>
      <p:sp>
        <p:nvSpPr>
          <p:cNvPr id="3" name="Content Placeholder 2">
            <a:extLst>
              <a:ext uri="{FF2B5EF4-FFF2-40B4-BE49-F238E27FC236}">
                <a16:creationId xmlns:a16="http://schemas.microsoft.com/office/drawing/2014/main" id="{94E18676-5616-807E-8BF6-3A19D9EBBB58}"/>
              </a:ext>
            </a:extLst>
          </p:cNvPr>
          <p:cNvSpPr>
            <a:spLocks noGrp="1"/>
          </p:cNvSpPr>
          <p:nvPr>
            <p:ph idx="1"/>
          </p:nvPr>
        </p:nvSpPr>
        <p:spPr>
          <a:xfrm>
            <a:off x="605336" y="1816197"/>
            <a:ext cx="8116094" cy="4572001"/>
          </a:xfrm>
        </p:spPr>
        <p:txBody>
          <a:bodyPr/>
          <a:lstStyle/>
          <a:p>
            <a:pPr>
              <a:buFont typeface="Arial" panose="020B0604020202020204" pitchFamily="34" charset="0"/>
              <a:buChar char="•"/>
            </a:pPr>
            <a:r>
              <a:rPr lang="en-US" dirty="0"/>
              <a:t>OOK outperforms BPSK </a:t>
            </a:r>
            <a:r>
              <a:rPr lang="en-US" altLang="zh-CN" dirty="0"/>
              <a:t>in energy absorption rate.</a:t>
            </a:r>
          </a:p>
          <a:p>
            <a:pPr>
              <a:buFont typeface="Arial" panose="020B0604020202020204" pitchFamily="34" charset="0"/>
              <a:buChar char="•"/>
            </a:pPr>
            <a:r>
              <a:rPr lang="en-US" dirty="0"/>
              <a:t>On the other hand, BPSK achieves longer transmission range.</a:t>
            </a:r>
          </a:p>
        </p:txBody>
      </p:sp>
      <p:sp>
        <p:nvSpPr>
          <p:cNvPr id="4" name="Slide Number Placeholder 3">
            <a:extLst>
              <a:ext uri="{FF2B5EF4-FFF2-40B4-BE49-F238E27FC236}">
                <a16:creationId xmlns:a16="http://schemas.microsoft.com/office/drawing/2014/main" id="{17383AF7-E141-481C-E177-0714197CB9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A9FD471-608F-D6F2-1117-0FA4C46274FB}"/>
              </a:ext>
            </a:extLst>
          </p:cNvPr>
          <p:cNvSpPr>
            <a:spLocks noGrp="1"/>
          </p:cNvSpPr>
          <p:nvPr>
            <p:ph type="ftr" idx="13"/>
          </p:nvPr>
        </p:nvSpPr>
        <p:spPr>
          <a:xfrm>
            <a:off x="5357818" y="6477000"/>
            <a:ext cx="3184520" cy="180975"/>
          </a:xfrm>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6EEDDE3A-D486-7C75-8D52-695F9E6A978D}"/>
              </a:ext>
            </a:extLst>
          </p:cNvPr>
          <p:cNvSpPr>
            <a:spLocks noGrp="1"/>
          </p:cNvSpPr>
          <p:nvPr>
            <p:ph type="dt" idx="2"/>
          </p:nvPr>
        </p:nvSpPr>
        <p:spPr/>
        <p:txBody>
          <a:bodyPr/>
          <a:lstStyle/>
          <a:p>
            <a:r>
              <a:rPr lang="en-US" altLang="zh-CN" dirty="0"/>
              <a:t>Jun</a:t>
            </a:r>
            <a:r>
              <a:rPr lang="en-US" dirty="0"/>
              <a:t> 2025</a:t>
            </a:r>
            <a:endParaRPr lang="en-GB" dirty="0"/>
          </a:p>
        </p:txBody>
      </p:sp>
      <p:pic>
        <p:nvPicPr>
          <p:cNvPr id="7" name="图片 6">
            <a:extLst>
              <a:ext uri="{FF2B5EF4-FFF2-40B4-BE49-F238E27FC236}">
                <a16:creationId xmlns:a16="http://schemas.microsoft.com/office/drawing/2014/main" id="{91940E71-568E-3F5D-6731-9F3B5CA1F272}"/>
              </a:ext>
            </a:extLst>
          </p:cNvPr>
          <p:cNvPicPr>
            <a:picLocks noChangeAspect="1"/>
          </p:cNvPicPr>
          <p:nvPr/>
        </p:nvPicPr>
        <p:blipFill>
          <a:blip r:embed="rId3"/>
          <a:stretch>
            <a:fillRect/>
          </a:stretch>
        </p:blipFill>
        <p:spPr>
          <a:xfrm>
            <a:off x="1434511" y="3124200"/>
            <a:ext cx="6878227" cy="2930369"/>
          </a:xfrm>
          <a:prstGeom prst="rect">
            <a:avLst/>
          </a:prstGeom>
        </p:spPr>
      </p:pic>
    </p:spTree>
    <p:extLst>
      <p:ext uri="{BB962C8B-B14F-4D97-AF65-F5344CB8AC3E}">
        <p14:creationId xmlns:p14="http://schemas.microsoft.com/office/powerpoint/2010/main" val="3813927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AF127-FDE8-7006-E7A0-88E874519EEA}"/>
            </a:ext>
          </a:extLst>
        </p:cNvPr>
        <p:cNvGrpSpPr/>
        <p:nvPr/>
      </p:nvGrpSpPr>
      <p:grpSpPr>
        <a:xfrm>
          <a:off x="0" y="0"/>
          <a:ext cx="0" cy="0"/>
          <a:chOff x="0" y="0"/>
          <a:chExt cx="0" cy="0"/>
        </a:xfrm>
      </p:grpSpPr>
      <p:pic>
        <p:nvPicPr>
          <p:cNvPr id="9" name="图片 8">
            <a:extLst>
              <a:ext uri="{FF2B5EF4-FFF2-40B4-BE49-F238E27FC236}">
                <a16:creationId xmlns:a16="http://schemas.microsoft.com/office/drawing/2014/main" id="{9A59F56F-4419-471C-B134-62973AA57DF9}"/>
              </a:ext>
            </a:extLst>
          </p:cNvPr>
          <p:cNvPicPr>
            <a:picLocks noChangeAspect="1"/>
          </p:cNvPicPr>
          <p:nvPr/>
        </p:nvPicPr>
        <p:blipFill>
          <a:blip r:embed="rId3"/>
          <a:stretch>
            <a:fillRect/>
          </a:stretch>
        </p:blipFill>
        <p:spPr>
          <a:xfrm>
            <a:off x="3733800" y="4724400"/>
            <a:ext cx="2142139" cy="1697980"/>
          </a:xfrm>
          <a:prstGeom prst="rect">
            <a:avLst/>
          </a:prstGeom>
        </p:spPr>
      </p:pic>
      <p:sp>
        <p:nvSpPr>
          <p:cNvPr id="3" name="Content Placeholder 2">
            <a:extLst>
              <a:ext uri="{FF2B5EF4-FFF2-40B4-BE49-F238E27FC236}">
                <a16:creationId xmlns:a16="http://schemas.microsoft.com/office/drawing/2014/main" id="{BDE8867C-8884-D91A-9F79-895B4298BF00}"/>
              </a:ext>
            </a:extLst>
          </p:cNvPr>
          <p:cNvSpPr>
            <a:spLocks noGrp="1"/>
          </p:cNvSpPr>
          <p:nvPr>
            <p:ph idx="1"/>
          </p:nvPr>
        </p:nvSpPr>
        <p:spPr>
          <a:xfrm>
            <a:off x="685800" y="1751013"/>
            <a:ext cx="8001000" cy="4113213"/>
          </a:xfrm>
        </p:spPr>
        <p:txBody>
          <a:bodyPr/>
          <a:lstStyle/>
          <a:p>
            <a:pPr>
              <a:buFont typeface="Arial" panose="020B0604020202020204" pitchFamily="34" charset="0"/>
              <a:buChar char="•"/>
            </a:pPr>
            <a:r>
              <a:rPr lang="en-US" sz="2000" dirty="0"/>
              <a:t>In constellation map, the distance of modulation points for BPSK is twice compared to that for OOK, indicating BPSK achieves approximately twice in SNR compared to OOK, under similar circumstances, which indicates more robustness against channel impacts for BPSK.</a:t>
            </a:r>
          </a:p>
          <a:p>
            <a:pPr>
              <a:buFont typeface="Arial" panose="020B0604020202020204" pitchFamily="34" charset="0"/>
              <a:buChar char="•"/>
            </a:pPr>
            <a:r>
              <a:rPr lang="en-US" sz="2000" dirty="0"/>
              <a:t>Compared with amplitude-based modulation, phase-modulation is more robust against channel impacts.</a:t>
            </a:r>
          </a:p>
          <a:p>
            <a:pPr>
              <a:buFont typeface="Arial" panose="020B0604020202020204" pitchFamily="34" charset="0"/>
              <a:buChar char="•"/>
            </a:pPr>
            <a:r>
              <a:rPr lang="en-US" sz="2000" dirty="0"/>
              <a:t>Lower</a:t>
            </a:r>
            <a:r>
              <a:rPr lang="en-US" altLang="zh-CN" sz="2000" dirty="0"/>
              <a:t> SNR for OOK maps to higher BER/PER,</a:t>
            </a:r>
            <a:r>
              <a:rPr lang="zh-CN" altLang="en-US" sz="2000" dirty="0"/>
              <a:t> </a:t>
            </a:r>
            <a:r>
              <a:rPr lang="en-US" altLang="zh-CN" sz="2000" dirty="0"/>
              <a:t>or</a:t>
            </a:r>
            <a:r>
              <a:rPr lang="zh-CN" altLang="en-US" sz="2000" dirty="0"/>
              <a:t> </a:t>
            </a:r>
            <a:r>
              <a:rPr lang="en-US" altLang="zh-CN" sz="2000" dirty="0"/>
              <a:t>even more retransmission time and hence more energy consumption. </a:t>
            </a:r>
          </a:p>
        </p:txBody>
      </p:sp>
      <p:sp>
        <p:nvSpPr>
          <p:cNvPr id="2" name="Title 1">
            <a:extLst>
              <a:ext uri="{FF2B5EF4-FFF2-40B4-BE49-F238E27FC236}">
                <a16:creationId xmlns:a16="http://schemas.microsoft.com/office/drawing/2014/main" id="{A242410A-7B5E-C8E1-B49E-CC7A4BCB00CD}"/>
              </a:ext>
            </a:extLst>
          </p:cNvPr>
          <p:cNvSpPr>
            <a:spLocks noGrp="1"/>
          </p:cNvSpPr>
          <p:nvPr>
            <p:ph type="title"/>
          </p:nvPr>
        </p:nvSpPr>
        <p:spPr/>
        <p:txBody>
          <a:bodyPr/>
          <a:lstStyle/>
          <a:p>
            <a:r>
              <a:rPr lang="en-US" dirty="0"/>
              <a:t>OOK vs. BPSK – Constellation Map</a:t>
            </a:r>
          </a:p>
        </p:txBody>
      </p:sp>
      <p:sp>
        <p:nvSpPr>
          <p:cNvPr id="4" name="Slide Number Placeholder 3">
            <a:extLst>
              <a:ext uri="{FF2B5EF4-FFF2-40B4-BE49-F238E27FC236}">
                <a16:creationId xmlns:a16="http://schemas.microsoft.com/office/drawing/2014/main" id="{01F5DD33-42FA-95F1-A991-EA44C43427E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0C66E37-AB50-F64D-B777-856E79D5CE3B}"/>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A82B05AE-60E3-0B1D-2F67-2C3C07E1124D}"/>
              </a:ext>
            </a:extLst>
          </p:cNvPr>
          <p:cNvSpPr>
            <a:spLocks noGrp="1"/>
          </p:cNvSpPr>
          <p:nvPr>
            <p:ph type="dt" idx="2"/>
          </p:nvPr>
        </p:nvSpPr>
        <p:spPr/>
        <p:txBody>
          <a:bodyPr/>
          <a:lstStyle/>
          <a:p>
            <a:r>
              <a:rPr lang="en-US" altLang="zh-CN" dirty="0"/>
              <a:t>Jun</a:t>
            </a:r>
            <a:r>
              <a:rPr lang="en-US" dirty="0"/>
              <a:t> 2025</a:t>
            </a:r>
            <a:endParaRPr lang="en-GB" dirty="0"/>
          </a:p>
        </p:txBody>
      </p:sp>
    </p:spTree>
    <p:extLst>
      <p:ext uri="{BB962C8B-B14F-4D97-AF65-F5344CB8AC3E}">
        <p14:creationId xmlns:p14="http://schemas.microsoft.com/office/powerpoint/2010/main" val="2302851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81582124-5CBE-6401-7AF1-7BCF777C5081}"/>
              </a:ext>
            </a:extLst>
          </p:cNvPr>
          <p:cNvPicPr>
            <a:picLocks noChangeAspect="1"/>
          </p:cNvPicPr>
          <p:nvPr/>
        </p:nvPicPr>
        <p:blipFill>
          <a:blip r:embed="rId3"/>
          <a:stretch>
            <a:fillRect/>
          </a:stretch>
        </p:blipFill>
        <p:spPr>
          <a:xfrm>
            <a:off x="1945567" y="4114800"/>
            <a:ext cx="5327476" cy="1995063"/>
          </a:xfrm>
          <a:prstGeom prst="rect">
            <a:avLst/>
          </a:prstGeom>
          <a:ln>
            <a:noFill/>
          </a:ln>
        </p:spPr>
      </p:pic>
      <p:sp>
        <p:nvSpPr>
          <p:cNvPr id="9" name="文本框 8">
            <a:extLst>
              <a:ext uri="{FF2B5EF4-FFF2-40B4-BE49-F238E27FC236}">
                <a16:creationId xmlns:a16="http://schemas.microsoft.com/office/drawing/2014/main" id="{8C51DE61-42D5-FD17-FEB4-5198368E597D}"/>
              </a:ext>
            </a:extLst>
          </p:cNvPr>
          <p:cNvSpPr txBox="1"/>
          <p:nvPr/>
        </p:nvSpPr>
        <p:spPr>
          <a:xfrm>
            <a:off x="1757535" y="6109863"/>
            <a:ext cx="5703541" cy="262362"/>
          </a:xfrm>
          <a:prstGeom prst="rect">
            <a:avLst/>
          </a:prstGeom>
          <a:noFill/>
        </p:spPr>
        <p:txBody>
          <a:bodyPr wrap="square" rtlCol="0">
            <a:spAutoFit/>
          </a:bodyPr>
          <a:lstStyle/>
          <a:p>
            <a:pPr algn="ctr"/>
            <a:r>
              <a:rPr lang="en-US" altLang="zh-CN" sz="1800" dirty="0">
                <a:solidFill>
                  <a:schemeClr val="tx1"/>
                </a:solidFill>
              </a:rPr>
              <a:t>Scalable phase modulator for backscatter tag.</a:t>
            </a:r>
            <a:endParaRPr lang="zh-CN" altLang="en-US" sz="1800" dirty="0">
              <a:solidFill>
                <a:schemeClr val="tx1"/>
              </a:solidFill>
            </a:endParaRPr>
          </a:p>
        </p:txBody>
      </p:sp>
      <p:sp>
        <p:nvSpPr>
          <p:cNvPr id="3" name="Content Placeholder 2">
            <a:extLst>
              <a:ext uri="{FF2B5EF4-FFF2-40B4-BE49-F238E27FC236}">
                <a16:creationId xmlns:a16="http://schemas.microsoft.com/office/drawing/2014/main" id="{FD3100F2-F1F0-3C71-6C9E-551960ACDBD8}"/>
              </a:ext>
            </a:extLst>
          </p:cNvPr>
          <p:cNvSpPr>
            <a:spLocks noGrp="1"/>
          </p:cNvSpPr>
          <p:nvPr>
            <p:ph idx="1"/>
          </p:nvPr>
        </p:nvSpPr>
        <p:spPr>
          <a:xfrm>
            <a:off x="605336" y="1371600"/>
            <a:ext cx="8116094" cy="4572001"/>
          </a:xfrm>
        </p:spPr>
        <p:txBody>
          <a:bodyPr/>
          <a:lstStyle/>
          <a:p>
            <a:pPr>
              <a:buFont typeface="Arial" panose="020B0604020202020204" pitchFamily="34" charset="0"/>
              <a:buChar char="•"/>
            </a:pPr>
            <a:r>
              <a:rPr lang="en-US" sz="2000" dirty="0"/>
              <a:t>Phase modulator consists of several RF Single Pole Double Throw (SPDT) switches organized in a binary tree structure. SPDT switches can pass incoming RF signal to one of the two ports. Switches can be controlled using backscatter data. </a:t>
            </a:r>
          </a:p>
          <a:p>
            <a:pPr>
              <a:buFont typeface="Arial" panose="020B0604020202020204" pitchFamily="34" charset="0"/>
              <a:buChar char="•"/>
            </a:pPr>
            <a:r>
              <a:rPr lang="en-US" sz="2000" dirty="0"/>
              <a:t>At leaf nodes, different lengths of RF traces are connected, mapping to different phase shift, e.g., 8PSK in the following figure. </a:t>
            </a:r>
          </a:p>
          <a:p>
            <a:pPr>
              <a:buFont typeface="Arial" panose="020B0604020202020204" pitchFamily="34" charset="0"/>
              <a:buChar char="•"/>
            </a:pPr>
            <a:r>
              <a:rPr lang="en-US" sz="2000" dirty="0"/>
              <a:t>The incoming RF signal traverses from the top input port all the way to the selected leaf node and is reflected back from the short circuited terminals to the input RF port. </a:t>
            </a:r>
          </a:p>
        </p:txBody>
      </p:sp>
      <p:sp>
        <p:nvSpPr>
          <p:cNvPr id="2" name="Title 1">
            <a:extLst>
              <a:ext uri="{FF2B5EF4-FFF2-40B4-BE49-F238E27FC236}">
                <a16:creationId xmlns:a16="http://schemas.microsoft.com/office/drawing/2014/main" id="{D8D12D72-D465-84D8-73A0-13D912CDC976}"/>
              </a:ext>
            </a:extLst>
          </p:cNvPr>
          <p:cNvSpPr>
            <a:spLocks noGrp="1"/>
          </p:cNvSpPr>
          <p:nvPr>
            <p:ph type="title"/>
          </p:nvPr>
        </p:nvSpPr>
        <p:spPr>
          <a:xfrm>
            <a:off x="685800" y="533400"/>
            <a:ext cx="8458200" cy="1065213"/>
          </a:xfrm>
        </p:spPr>
        <p:txBody>
          <a:bodyPr/>
          <a:lstStyle/>
          <a:p>
            <a:pPr algn="l"/>
            <a:r>
              <a:rPr lang="en-US" dirty="0"/>
              <a:t>Implementation of BPSK on tags</a:t>
            </a:r>
          </a:p>
        </p:txBody>
      </p:sp>
      <p:sp>
        <p:nvSpPr>
          <p:cNvPr id="4" name="Slide Number Placeholder 3">
            <a:extLst>
              <a:ext uri="{FF2B5EF4-FFF2-40B4-BE49-F238E27FC236}">
                <a16:creationId xmlns:a16="http://schemas.microsoft.com/office/drawing/2014/main" id="{40EFB735-B7FB-FAA1-441A-6826DFADF41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8CC826F-7204-1921-C7A5-8659D505EFD4}"/>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F4BEF28E-AC15-A803-38E7-80F42A2CE722}"/>
              </a:ext>
            </a:extLst>
          </p:cNvPr>
          <p:cNvSpPr>
            <a:spLocks noGrp="1"/>
          </p:cNvSpPr>
          <p:nvPr>
            <p:ph type="dt" idx="2"/>
          </p:nvPr>
        </p:nvSpPr>
        <p:spPr/>
        <p:txBody>
          <a:bodyPr/>
          <a:lstStyle/>
          <a:p>
            <a:r>
              <a:rPr lang="en-US" altLang="zh-CN" dirty="0"/>
              <a:t>Jun</a:t>
            </a:r>
            <a:r>
              <a:rPr lang="en-US" dirty="0"/>
              <a:t> 2025</a:t>
            </a:r>
            <a:endParaRPr lang="en-GB" dirty="0"/>
          </a:p>
        </p:txBody>
      </p:sp>
    </p:spTree>
    <p:extLst>
      <p:ext uri="{BB962C8B-B14F-4D97-AF65-F5344CB8AC3E}">
        <p14:creationId xmlns:p14="http://schemas.microsoft.com/office/powerpoint/2010/main" val="3142259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CB3C8-1D31-B88E-C431-94513444373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001716-BCFE-040B-6B9D-7C5C6F8F3329}"/>
              </a:ext>
            </a:extLst>
          </p:cNvPr>
          <p:cNvSpPr>
            <a:spLocks noGrp="1"/>
          </p:cNvSpPr>
          <p:nvPr>
            <p:ph idx="1"/>
          </p:nvPr>
        </p:nvSpPr>
        <p:spPr>
          <a:xfrm>
            <a:off x="605336" y="1600200"/>
            <a:ext cx="8116094" cy="4572001"/>
          </a:xfrm>
        </p:spPr>
        <p:txBody>
          <a:bodyPr/>
          <a:lstStyle/>
          <a:p>
            <a:pPr>
              <a:buFont typeface="Arial" panose="020B0604020202020204" pitchFamily="34" charset="0"/>
              <a:buChar char="•"/>
            </a:pPr>
            <a:r>
              <a:rPr lang="en-US" sz="2000" dirty="0"/>
              <a:t>The number of SPDT switches is determined by the number of constellation points that are supported. For example, for BPSK only one switch is needed; for QPSK three switches are needed; </a:t>
            </a:r>
            <a:r>
              <a:rPr lang="en-US" altLang="zh-CN" sz="2000" dirty="0"/>
              <a:t>for 8PSK seven switches are needed; </a:t>
            </a:r>
            <a:r>
              <a:rPr lang="en-US" sz="2000" dirty="0"/>
              <a:t>and for 16-PSK 15 switches are needed.</a:t>
            </a:r>
          </a:p>
          <a:p>
            <a:pPr>
              <a:buFont typeface="Arial" panose="020B0604020202020204" pitchFamily="34" charset="0"/>
              <a:buChar char="•"/>
            </a:pPr>
            <a:r>
              <a:rPr lang="en-US" sz="2000" dirty="0"/>
              <a:t>Also, if the tag can support higher modulations, then all the lower modulations can also be supported. For example, the design in previous figure can support 8PSK, QPSK and BPSK, by appropriately preventing some of the switches from toggling.</a:t>
            </a:r>
          </a:p>
          <a:p>
            <a:pPr>
              <a:buFont typeface="Arial" panose="020B0604020202020204" pitchFamily="34" charset="0"/>
              <a:buChar char="•"/>
            </a:pPr>
            <a:r>
              <a:rPr lang="en-US" sz="2000" dirty="0"/>
              <a:t>Such scalability feature is desired for uplink backscatter rate adaptation when channel condition varies.</a:t>
            </a:r>
          </a:p>
          <a:p>
            <a:pPr>
              <a:buFont typeface="Arial" panose="020B0604020202020204" pitchFamily="34" charset="0"/>
              <a:buChar char="•"/>
            </a:pPr>
            <a:r>
              <a:rPr lang="en-US" sz="2000" dirty="0"/>
              <a:t>According to </a:t>
            </a:r>
            <a:r>
              <a:rPr lang="en-US" sz="2000" dirty="0" err="1"/>
              <a:t>BackFi</a:t>
            </a:r>
            <a:r>
              <a:rPr lang="en-US" sz="2000" dirty="0"/>
              <a:t> [3], phase modulator using SPDT RF switches meets ultra-low-power constraints for backscatter tags, in the scale of microwatts.</a:t>
            </a:r>
          </a:p>
        </p:txBody>
      </p:sp>
      <p:sp>
        <p:nvSpPr>
          <p:cNvPr id="2" name="Title 1">
            <a:extLst>
              <a:ext uri="{FF2B5EF4-FFF2-40B4-BE49-F238E27FC236}">
                <a16:creationId xmlns:a16="http://schemas.microsoft.com/office/drawing/2014/main" id="{1EC57B2E-B233-A8A8-5276-040AD4AB4414}"/>
              </a:ext>
            </a:extLst>
          </p:cNvPr>
          <p:cNvSpPr>
            <a:spLocks noGrp="1"/>
          </p:cNvSpPr>
          <p:nvPr>
            <p:ph type="title"/>
          </p:nvPr>
        </p:nvSpPr>
        <p:spPr>
          <a:xfrm>
            <a:off x="685800" y="685800"/>
            <a:ext cx="8458200" cy="1065213"/>
          </a:xfrm>
        </p:spPr>
        <p:txBody>
          <a:bodyPr/>
          <a:lstStyle/>
          <a:p>
            <a:pPr algn="l"/>
            <a:r>
              <a:rPr lang="en-US" dirty="0"/>
              <a:t>Implementation of BPSK on tags</a:t>
            </a:r>
          </a:p>
        </p:txBody>
      </p:sp>
      <p:sp>
        <p:nvSpPr>
          <p:cNvPr id="4" name="Slide Number Placeholder 3">
            <a:extLst>
              <a:ext uri="{FF2B5EF4-FFF2-40B4-BE49-F238E27FC236}">
                <a16:creationId xmlns:a16="http://schemas.microsoft.com/office/drawing/2014/main" id="{7DD89663-FECA-997D-C51A-98074E2D9FB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60E6CAA-C21C-EB59-A51E-E9190404A998}"/>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30B580F8-6566-FE97-CD46-0D632B638DB5}"/>
              </a:ext>
            </a:extLst>
          </p:cNvPr>
          <p:cNvSpPr>
            <a:spLocks noGrp="1"/>
          </p:cNvSpPr>
          <p:nvPr>
            <p:ph type="dt" idx="2"/>
          </p:nvPr>
        </p:nvSpPr>
        <p:spPr/>
        <p:txBody>
          <a:bodyPr/>
          <a:lstStyle/>
          <a:p>
            <a:r>
              <a:rPr lang="en-US" altLang="zh-CN" dirty="0"/>
              <a:t>Jun</a:t>
            </a:r>
            <a:r>
              <a:rPr lang="en-US" dirty="0"/>
              <a:t> 2025</a:t>
            </a:r>
            <a:endParaRPr lang="en-GB" dirty="0"/>
          </a:p>
        </p:txBody>
      </p:sp>
    </p:spTree>
    <p:extLst>
      <p:ext uri="{BB962C8B-B14F-4D97-AF65-F5344CB8AC3E}">
        <p14:creationId xmlns:p14="http://schemas.microsoft.com/office/powerpoint/2010/main" val="724648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25959C-C0AC-31B8-D00A-6EDA44F55ED8}"/>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80E5188-0DB9-F11C-62CE-25375090BDCA}"/>
                  </a:ext>
                </a:extLst>
              </p:cNvPr>
              <p:cNvSpPr>
                <a:spLocks noGrp="1"/>
              </p:cNvSpPr>
              <p:nvPr>
                <p:ph idx="1"/>
              </p:nvPr>
            </p:nvSpPr>
            <p:spPr>
              <a:xfrm>
                <a:off x="605336" y="1600200"/>
                <a:ext cx="8458200" cy="4572001"/>
              </a:xfrm>
            </p:spPr>
            <p:txBody>
              <a:bodyPr/>
              <a:lstStyle/>
              <a:p>
                <a:pPr>
                  <a:buFont typeface="Arial" panose="020B0604020202020204" pitchFamily="34" charset="0"/>
                  <a:buChar char="•"/>
                </a:pPr>
                <a:r>
                  <a:rPr lang="en-US" sz="1600" dirty="0"/>
                  <a:t>HitchHike [4] propose codeword translation principle for backscatter 802.11b packets such that commodity Wi-Fi receivers can decode backscatter data.</a:t>
                </a:r>
              </a:p>
              <a:p>
                <a:pPr>
                  <a:buFont typeface="Arial" panose="020B0604020202020204" pitchFamily="34" charset="0"/>
                  <a:buChar char="•"/>
                </a:pPr>
                <a:r>
                  <a:rPr lang="en-US" sz="1600" dirty="0"/>
                  <a:t>Codeword translation: In principle, 802.11b Wi-Fi protocol bases on phase modulation and uses a finite set of codewords to encode packets. Since in 802.11b protocol </a:t>
                </a:r>
                <a:r>
                  <a:rPr lang="en-US" altLang="zh-CN" sz="1600" dirty="0"/>
                  <a:t>only a finite set of codewords are used</a:t>
                </a:r>
                <a:r>
                  <a:rPr lang="en-US" sz="1600" dirty="0"/>
                  <a:t>, </a:t>
                </a:r>
                <a:r>
                  <a:rPr lang="en-US" altLang="zh-CN" sz="1600" dirty="0"/>
                  <a:t>if the tag can translate the codeword </a:t>
                </a:r>
                <a14:m>
                  <m:oMath xmlns:m="http://schemas.openxmlformats.org/officeDocument/2006/math">
                    <m:sSub>
                      <m:sSubPr>
                        <m:ctrlPr>
                          <a:rPr lang="en-US" altLang="zh-CN" sz="1600" i="1" smtClean="0">
                            <a:latin typeface="Cambria Math" panose="02040503050406030204" pitchFamily="18" charset="0"/>
                          </a:rPr>
                        </m:ctrlPr>
                      </m:sSubPr>
                      <m:e>
                        <m:r>
                          <a:rPr lang="en-US" altLang="zh-CN" sz="1600" b="1" i="1" smtClean="0">
                            <a:latin typeface="Cambria Math" panose="02040503050406030204" pitchFamily="18" charset="0"/>
                          </a:rPr>
                          <m:t>𝒄𝒐𝒅𝒆</m:t>
                        </m:r>
                      </m:e>
                      <m:sub>
                        <m:r>
                          <a:rPr lang="en-US" altLang="zh-CN" sz="1600" b="1" i="1" smtClean="0">
                            <a:latin typeface="Cambria Math" panose="02040503050406030204" pitchFamily="18" charset="0"/>
                          </a:rPr>
                          <m:t>𝒊</m:t>
                        </m:r>
                      </m:sub>
                    </m:sSub>
                  </m:oMath>
                </a14:m>
                <a:r>
                  <a:rPr lang="en-US" altLang="zh-CN" sz="1600" dirty="0"/>
                  <a:t> used by the 802.11b transmitter to another codeword </a:t>
                </a:r>
                <a14:m>
                  <m:oMath xmlns:m="http://schemas.openxmlformats.org/officeDocument/2006/math">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𝒄𝒐𝒅𝒆</m:t>
                        </m:r>
                      </m:e>
                      <m:sub>
                        <m:r>
                          <a:rPr lang="en-US" altLang="zh-CN" sz="1600" b="1" i="1" smtClean="0">
                            <a:latin typeface="Cambria Math" panose="02040503050406030204" pitchFamily="18" charset="0"/>
                          </a:rPr>
                          <m:t>𝒋</m:t>
                        </m:r>
                      </m:sub>
                    </m:sSub>
                  </m:oMath>
                </a14:m>
                <a:r>
                  <a:rPr lang="en-US" altLang="zh-CN" sz="1600" dirty="0"/>
                  <a:t> within the same set, then</a:t>
                </a:r>
                <a:r>
                  <a:rPr lang="en-US" altLang="zh-CN" sz="1600" dirty="0">
                    <a:solidFill>
                      <a:srgbClr val="00FF00"/>
                    </a:solidFill>
                  </a:rPr>
                  <a:t> any 802.11b receiver can decode the backscattered packet, with only slight software changes and without hardware modifications.</a:t>
                </a:r>
                <a:endParaRPr lang="en-US" sz="1600" dirty="0">
                  <a:solidFill>
                    <a:srgbClr val="00FF00"/>
                  </a:solidFill>
                </a:endParaRPr>
              </a:p>
              <a:p>
                <a:pPr>
                  <a:buFont typeface="Arial" panose="020B0604020202020204" pitchFamily="34" charset="0"/>
                  <a:buChar char="•"/>
                </a:pPr>
                <a:r>
                  <a:rPr lang="en-US" sz="1600" dirty="0"/>
                  <a:t>Uplink phase modulation is proper to achieve codeword translation principle as in essence, it rotates the constellation point with a certain angle on the unit circle.</a:t>
                </a:r>
              </a:p>
            </p:txBody>
          </p:sp>
        </mc:Choice>
        <mc:Fallback xmlns="">
          <p:sp>
            <p:nvSpPr>
              <p:cNvPr id="3" name="Content Placeholder 2">
                <a:extLst>
                  <a:ext uri="{FF2B5EF4-FFF2-40B4-BE49-F238E27FC236}">
                    <a16:creationId xmlns:a16="http://schemas.microsoft.com/office/drawing/2014/main" id="{880E5188-0DB9-F11C-62CE-25375090BDCA}"/>
                  </a:ext>
                </a:extLst>
              </p:cNvPr>
              <p:cNvSpPr>
                <a:spLocks noGrp="1" noRot="1" noChangeAspect="1" noMove="1" noResize="1" noEditPoints="1" noAdjustHandles="1" noChangeArrowheads="1" noChangeShapeType="1" noTextEdit="1"/>
              </p:cNvSpPr>
              <p:nvPr>
                <p:ph idx="1"/>
              </p:nvPr>
            </p:nvSpPr>
            <p:spPr>
              <a:xfrm>
                <a:off x="605336" y="1600200"/>
                <a:ext cx="8458200" cy="4572001"/>
              </a:xfrm>
              <a:blipFill>
                <a:blip r:embed="rId3"/>
                <a:stretch>
                  <a:fillRect l="-288" t="-400" r="-720"/>
                </a:stretch>
              </a:blipFill>
            </p:spPr>
            <p:txBody>
              <a:bodyPr/>
              <a:lstStyle/>
              <a:p>
                <a:r>
                  <a:rPr lang="zh-CN" altLang="en-US">
                    <a:noFill/>
                  </a:rPr>
                  <a:t> </a:t>
                </a:r>
              </a:p>
            </p:txBody>
          </p:sp>
        </mc:Fallback>
      </mc:AlternateContent>
      <p:sp>
        <p:nvSpPr>
          <p:cNvPr id="2" name="Title 1">
            <a:extLst>
              <a:ext uri="{FF2B5EF4-FFF2-40B4-BE49-F238E27FC236}">
                <a16:creationId xmlns:a16="http://schemas.microsoft.com/office/drawing/2014/main" id="{99429AC8-D925-63E1-C2CC-5AD51AEB6F71}"/>
              </a:ext>
            </a:extLst>
          </p:cNvPr>
          <p:cNvSpPr>
            <a:spLocks noGrp="1"/>
          </p:cNvSpPr>
          <p:nvPr>
            <p:ph type="title"/>
          </p:nvPr>
        </p:nvSpPr>
        <p:spPr>
          <a:xfrm>
            <a:off x="685800" y="685800"/>
            <a:ext cx="8458200" cy="1065213"/>
          </a:xfrm>
        </p:spPr>
        <p:txBody>
          <a:bodyPr/>
          <a:lstStyle/>
          <a:p>
            <a:pPr algn="l"/>
            <a:r>
              <a:rPr lang="en-US" dirty="0"/>
              <a:t>Phase modulation – Codeword Translation</a:t>
            </a:r>
          </a:p>
        </p:txBody>
      </p:sp>
      <p:sp>
        <p:nvSpPr>
          <p:cNvPr id="4" name="Slide Number Placeholder 3">
            <a:extLst>
              <a:ext uri="{FF2B5EF4-FFF2-40B4-BE49-F238E27FC236}">
                <a16:creationId xmlns:a16="http://schemas.microsoft.com/office/drawing/2014/main" id="{BB7F9C89-8C9B-738D-A035-558233AEC21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11B6FFF-DFC8-6BEE-87F8-4BE9C0A98458}"/>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BB0DB973-970A-B21E-9D6A-109815C8A9FA}"/>
              </a:ext>
            </a:extLst>
          </p:cNvPr>
          <p:cNvSpPr>
            <a:spLocks noGrp="1"/>
          </p:cNvSpPr>
          <p:nvPr>
            <p:ph type="dt" idx="2"/>
          </p:nvPr>
        </p:nvSpPr>
        <p:spPr/>
        <p:txBody>
          <a:bodyPr/>
          <a:lstStyle/>
          <a:p>
            <a:r>
              <a:rPr lang="en-US" altLang="zh-CN" dirty="0"/>
              <a:t>Jun</a:t>
            </a:r>
            <a:r>
              <a:rPr lang="en-US" dirty="0"/>
              <a:t> 2025</a:t>
            </a:r>
            <a:endParaRPr lang="en-GB" dirty="0"/>
          </a:p>
        </p:txBody>
      </p:sp>
      <p:pic>
        <p:nvPicPr>
          <p:cNvPr id="7" name="图片 6">
            <a:extLst>
              <a:ext uri="{FF2B5EF4-FFF2-40B4-BE49-F238E27FC236}">
                <a16:creationId xmlns:a16="http://schemas.microsoft.com/office/drawing/2014/main" id="{38AB100F-8B98-5C35-F826-2F39FED34F98}"/>
              </a:ext>
            </a:extLst>
          </p:cNvPr>
          <p:cNvPicPr>
            <a:picLocks noChangeAspect="1"/>
          </p:cNvPicPr>
          <p:nvPr/>
        </p:nvPicPr>
        <p:blipFill>
          <a:blip r:embed="rId4"/>
          <a:stretch>
            <a:fillRect/>
          </a:stretch>
        </p:blipFill>
        <p:spPr>
          <a:xfrm>
            <a:off x="2555575" y="4355816"/>
            <a:ext cx="4557722" cy="1967991"/>
          </a:xfrm>
          <a:prstGeom prst="rect">
            <a:avLst/>
          </a:prstGeom>
        </p:spPr>
      </p:pic>
    </p:spTree>
    <p:extLst>
      <p:ext uri="{BB962C8B-B14F-4D97-AF65-F5344CB8AC3E}">
        <p14:creationId xmlns:p14="http://schemas.microsoft.com/office/powerpoint/2010/main" val="3901677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5812FE-2B8F-A728-E775-588B8565B058}"/>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870CDCF-DA03-776B-4B32-0906EFD54DD7}"/>
                  </a:ext>
                </a:extLst>
              </p:cNvPr>
              <p:cNvSpPr>
                <a:spLocks noGrp="1"/>
              </p:cNvSpPr>
              <p:nvPr>
                <p:ph idx="1"/>
              </p:nvPr>
            </p:nvSpPr>
            <p:spPr>
              <a:xfrm>
                <a:off x="605336" y="1600200"/>
                <a:ext cx="8116094" cy="4572001"/>
              </a:xfrm>
            </p:spPr>
            <p:txBody>
              <a:bodyPr/>
              <a:lstStyle/>
              <a:p>
                <a:pPr>
                  <a:buFont typeface="Arial" panose="020B0604020202020204" pitchFamily="34" charset="0"/>
                  <a:buChar char="•"/>
                </a:pPr>
                <a:r>
                  <a:rPr lang="en-US" sz="2000" dirty="0"/>
                  <a:t>1 Mbps DSSS transmission: 1 Mbps 802.11b transmission uses only two codewords, code0 and code1, as shown in below equation. Data zero and one are encoded as </a:t>
                </a:r>
                <a14:m>
                  <m:oMath xmlns:m="http://schemas.openxmlformats.org/officeDocument/2006/math">
                    <m:sSub>
                      <m:sSubPr>
                        <m:ctrlPr>
                          <a:rPr lang="en-US" altLang="zh-CN" sz="2000" i="1" smtClean="0">
                            <a:latin typeface="Cambria Math" panose="02040503050406030204" pitchFamily="18" charset="0"/>
                          </a:rPr>
                        </m:ctrlPr>
                      </m:sSubPr>
                      <m:e>
                        <m:r>
                          <a:rPr lang="en-US" altLang="zh-CN" sz="2000" b="1" i="1" smtClean="0">
                            <a:latin typeface="Cambria Math" panose="02040503050406030204" pitchFamily="18" charset="0"/>
                          </a:rPr>
                          <m:t>𝒄𝒐𝒅𝒆</m:t>
                        </m:r>
                      </m:e>
                      <m:sub>
                        <m:r>
                          <a:rPr lang="en-US" altLang="zh-CN" sz="2000" b="1" i="1" smtClean="0">
                            <a:latin typeface="Cambria Math" panose="02040503050406030204" pitchFamily="18" charset="0"/>
                          </a:rPr>
                          <m:t>𝟎</m:t>
                        </m:r>
                      </m:sub>
                    </m:sSub>
                  </m:oMath>
                </a14:m>
                <a:r>
                  <a:rPr lang="en-US" sz="2000" dirty="0"/>
                  <a:t> and </a:t>
                </a:r>
                <a14:m>
                  <m:oMath xmlns:m="http://schemas.openxmlformats.org/officeDocument/2006/math">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𝒄𝒐𝒅𝒆</m:t>
                        </m:r>
                      </m:e>
                      <m:sub>
                        <m:r>
                          <a:rPr lang="en-US" altLang="zh-CN" sz="2000" b="1" i="1" smtClean="0">
                            <a:latin typeface="Cambria Math" panose="02040503050406030204" pitchFamily="18" charset="0"/>
                          </a:rPr>
                          <m:t>𝟏</m:t>
                        </m:r>
                      </m:sub>
                    </m:sSub>
                  </m:oMath>
                </a14:m>
                <a:r>
                  <a:rPr lang="en-US" sz="2000" dirty="0"/>
                  <a:t> respectively. The only difference between the two codewords is a 180 degree phase offset, which indicates whether data zero or one is transmitted. The barker code used by the two codewords is a sequence similar to the PN sequence used in the CDMA system.</a:t>
                </a:r>
              </a:p>
              <a:p>
                <a:pPr marL="0" indent="0"/>
                <a14:m>
                  <m:oMathPara xmlns:m="http://schemas.openxmlformats.org/officeDocument/2006/math">
                    <m:oMathParaPr>
                      <m:jc m:val="centerGroup"/>
                    </m:oMathParaPr>
                    <m:oMath xmlns:m="http://schemas.openxmlformats.org/officeDocument/2006/math">
                      <m:sSub>
                        <m:sSubPr>
                          <m:ctrlPr>
                            <a:rPr lang="en-US" altLang="zh-CN" sz="2000" i="1" smtClean="0">
                              <a:latin typeface="Cambria Math" panose="02040503050406030204" pitchFamily="18" charset="0"/>
                            </a:rPr>
                          </m:ctrlPr>
                        </m:sSubPr>
                        <m:e>
                          <m:r>
                            <a:rPr lang="en-US" altLang="zh-CN" sz="2000" b="1" i="1" smtClean="0">
                              <a:latin typeface="Cambria Math" panose="02040503050406030204" pitchFamily="18" charset="0"/>
                            </a:rPr>
                            <m:t>𝒄𝒐𝒅𝒆</m:t>
                          </m:r>
                        </m:e>
                        <m:sub>
                          <m:r>
                            <a:rPr lang="en-US" altLang="zh-CN" sz="2000" b="1" i="1" smtClean="0">
                              <a:latin typeface="Cambria Math" panose="02040503050406030204" pitchFamily="18" charset="0"/>
                            </a:rPr>
                            <m:t>𝟎</m:t>
                          </m:r>
                        </m:sub>
                      </m:sSub>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𝒃𝒂𝒓𝒌𝒆𝒓</m:t>
                      </m:r>
                      <m:r>
                        <a:rPr lang="en-US" altLang="zh-CN" sz="2000" b="1" i="1" smtClean="0">
                          <a:latin typeface="Cambria Math" panose="02040503050406030204" pitchFamily="18" charset="0"/>
                        </a:rPr>
                        <m:t>   </m:t>
                      </m:r>
                      <m:sSub>
                        <m:sSubPr>
                          <m:ctrlPr>
                            <a:rPr lang="en-US" altLang="zh-CN" sz="2000" b="1" i="1" smtClean="0">
                              <a:latin typeface="Cambria Math" panose="02040503050406030204" pitchFamily="18" charset="0"/>
                            </a:rPr>
                          </m:ctrlPr>
                        </m:sSubPr>
                        <m:e>
                          <m:r>
                            <a:rPr lang="en-US" altLang="zh-CN" sz="2000" b="1" i="1" smtClean="0">
                              <a:latin typeface="Cambria Math" panose="02040503050406030204" pitchFamily="18" charset="0"/>
                            </a:rPr>
                            <m:t>𝒄𝒐𝒅𝒆</m:t>
                          </m:r>
                        </m:e>
                        <m:sub>
                          <m:r>
                            <a:rPr lang="en-US" altLang="zh-CN" sz="2000" b="1" i="1" smtClean="0">
                              <a:latin typeface="Cambria Math" panose="02040503050406030204" pitchFamily="18" charset="0"/>
                            </a:rPr>
                            <m:t>𝟏</m:t>
                          </m:r>
                        </m:sub>
                      </m:sSub>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𝒃𝒂𝒓𝒌𝒆𝒓</m:t>
                      </m:r>
                      <m:r>
                        <a:rPr lang="en-US" altLang="zh-CN" sz="2000" b="1" i="1" smtClean="0">
                          <a:latin typeface="Cambria Math" panose="02040503050406030204" pitchFamily="18" charset="0"/>
                        </a:rPr>
                        <m:t> × </m:t>
                      </m:r>
                      <m:sSup>
                        <m:sSupPr>
                          <m:ctrlPr>
                            <a:rPr lang="en-US" altLang="zh-CN" sz="2000" b="1" i="1" smtClean="0">
                              <a:latin typeface="Cambria Math" panose="02040503050406030204" pitchFamily="18" charset="0"/>
                              <a:ea typeface="Cambria Math" panose="02040503050406030204" pitchFamily="18" charset="0"/>
                            </a:rPr>
                          </m:ctrlPr>
                        </m:sSupPr>
                        <m:e>
                          <m:r>
                            <a:rPr lang="en-US" altLang="zh-CN" sz="2000" b="1" i="1" smtClean="0">
                              <a:latin typeface="Cambria Math" panose="02040503050406030204" pitchFamily="18" charset="0"/>
                              <a:ea typeface="Cambria Math" panose="02040503050406030204" pitchFamily="18" charset="0"/>
                            </a:rPr>
                            <m:t>𝒆</m:t>
                          </m:r>
                        </m:e>
                        <m:sup>
                          <m:r>
                            <a:rPr lang="en-US" altLang="zh-CN" sz="2000" b="1" i="1" smtClean="0">
                              <a:latin typeface="Cambria Math" panose="02040503050406030204" pitchFamily="18" charset="0"/>
                              <a:ea typeface="Cambria Math" panose="02040503050406030204" pitchFamily="18" charset="0"/>
                            </a:rPr>
                            <m:t>𝒋</m:t>
                          </m:r>
                          <m:r>
                            <a:rPr lang="zh-CN" altLang="en-US" sz="2000" b="1" i="1" smtClean="0">
                              <a:latin typeface="Cambria Math" panose="02040503050406030204" pitchFamily="18" charset="0"/>
                              <a:ea typeface="Cambria Math" panose="02040503050406030204" pitchFamily="18" charset="0"/>
                            </a:rPr>
                            <m:t>𝝅</m:t>
                          </m:r>
                        </m:sup>
                      </m:sSup>
                    </m:oMath>
                  </m:oMathPara>
                </a14:m>
                <a:endParaRPr lang="en-US" sz="2000" dirty="0"/>
              </a:p>
              <a:p>
                <a:pPr>
                  <a:buFont typeface="Arial" panose="020B0604020202020204" pitchFamily="34" charset="0"/>
                  <a:buChar char="•"/>
                </a:pPr>
                <a:r>
                  <a:rPr lang="en-US" sz="2000" dirty="0"/>
                  <a:t>2 Mbps DSSS transmission:  2Mbps 802.11b uses four codewords in its codebook to encode packets. Data 00, 01, 11, and 10 are encoded as </a:t>
                </a:r>
                <a14:m>
                  <m:oMath xmlns:m="http://schemas.openxmlformats.org/officeDocument/2006/math">
                    <m:sSub>
                      <m:sSubPr>
                        <m:ctrlPr>
                          <a:rPr lang="en-US" altLang="zh-CN" sz="2000" i="1" smtClean="0">
                            <a:latin typeface="Cambria Math" panose="02040503050406030204" pitchFamily="18" charset="0"/>
                          </a:rPr>
                        </m:ctrlPr>
                      </m:sSubPr>
                      <m:e>
                        <m:r>
                          <a:rPr lang="en-US" altLang="zh-CN" sz="2000" b="1" i="1" smtClean="0">
                            <a:latin typeface="Cambria Math" panose="02040503050406030204" pitchFamily="18" charset="0"/>
                          </a:rPr>
                          <m:t>𝒄𝒐𝒅𝒆</m:t>
                        </m:r>
                      </m:e>
                      <m:sub>
                        <m:r>
                          <a:rPr lang="en-US" altLang="zh-CN" sz="2000" b="1" i="1" smtClean="0">
                            <a:latin typeface="Cambria Math" panose="02040503050406030204" pitchFamily="18" charset="0"/>
                          </a:rPr>
                          <m:t>𝟎</m:t>
                        </m:r>
                      </m:sub>
                    </m:sSub>
                  </m:oMath>
                </a14:m>
                <a:r>
                  <a:rPr lang="en-US" sz="2000" dirty="0"/>
                  <a:t>, </a:t>
                </a:r>
                <a14:m>
                  <m:oMath xmlns:m="http://schemas.openxmlformats.org/officeDocument/2006/math">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𝒄𝒐𝒅𝒆</m:t>
                        </m:r>
                      </m:e>
                      <m:sub>
                        <m:r>
                          <a:rPr lang="en-US" altLang="zh-CN" sz="2000" b="1" i="1" smtClean="0">
                            <a:latin typeface="Cambria Math" panose="02040503050406030204" pitchFamily="18" charset="0"/>
                          </a:rPr>
                          <m:t>𝟏</m:t>
                        </m:r>
                      </m:sub>
                    </m:sSub>
                  </m:oMath>
                </a14:m>
                <a:r>
                  <a:rPr lang="en-US" sz="2000" dirty="0"/>
                  <a:t>,</a:t>
                </a:r>
                <a:r>
                  <a:rPr lang="en-US" altLang="zh-CN" sz="2000" dirty="0"/>
                  <a:t> </a:t>
                </a:r>
                <a14:m>
                  <m:oMath xmlns:m="http://schemas.openxmlformats.org/officeDocument/2006/math">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𝒄𝒐𝒅𝒆</m:t>
                        </m:r>
                      </m:e>
                      <m:sub>
                        <m:r>
                          <a:rPr lang="en-US" altLang="zh-CN" sz="2000" b="1" i="1" smtClean="0">
                            <a:latin typeface="Cambria Math" panose="02040503050406030204" pitchFamily="18" charset="0"/>
                          </a:rPr>
                          <m:t>𝟐</m:t>
                        </m:r>
                      </m:sub>
                    </m:sSub>
                  </m:oMath>
                </a14:m>
                <a:r>
                  <a:rPr lang="en-US" sz="2000" dirty="0"/>
                  <a:t>, and </a:t>
                </a:r>
                <a14:m>
                  <m:oMath xmlns:m="http://schemas.openxmlformats.org/officeDocument/2006/math">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𝒄𝒐𝒅𝒆</m:t>
                        </m:r>
                      </m:e>
                      <m:sub>
                        <m:r>
                          <a:rPr lang="en-US" altLang="zh-CN" sz="2000" b="1" i="1" smtClean="0">
                            <a:latin typeface="Cambria Math" panose="02040503050406030204" pitchFamily="18" charset="0"/>
                          </a:rPr>
                          <m:t>𝟑</m:t>
                        </m:r>
                      </m:sub>
                    </m:sSub>
                  </m:oMath>
                </a14:m>
                <a:r>
                  <a:rPr lang="en-US" sz="2000" dirty="0"/>
                  <a:t> respectively. Again, the data are embedded in the phase of the codewords.</a:t>
                </a:r>
              </a:p>
              <a:p>
                <a:pPr marL="0" indent="0"/>
                <a14:m>
                  <m:oMathPara xmlns:m="http://schemas.openxmlformats.org/officeDocument/2006/math">
                    <m:oMathParaPr>
                      <m:jc m:val="centerGroup"/>
                    </m:oMathParaPr>
                    <m:oMath xmlns:m="http://schemas.openxmlformats.org/officeDocument/2006/math">
                      <m:sSub>
                        <m:sSubPr>
                          <m:ctrlPr>
                            <a:rPr lang="en-US" altLang="zh-CN" sz="2000" i="1" smtClean="0">
                              <a:latin typeface="Cambria Math" panose="02040503050406030204" pitchFamily="18" charset="0"/>
                            </a:rPr>
                          </m:ctrlPr>
                        </m:sSubPr>
                        <m:e>
                          <m:r>
                            <a:rPr lang="en-US" altLang="zh-CN" sz="2000" b="1" i="1" smtClean="0">
                              <a:latin typeface="Cambria Math" panose="02040503050406030204" pitchFamily="18" charset="0"/>
                            </a:rPr>
                            <m:t>𝒄𝒐𝒅𝒆</m:t>
                          </m:r>
                        </m:e>
                        <m:sub>
                          <m:r>
                            <a:rPr lang="en-US" altLang="zh-CN" sz="2000" b="1" i="1" smtClean="0">
                              <a:latin typeface="Cambria Math" panose="02040503050406030204" pitchFamily="18" charset="0"/>
                            </a:rPr>
                            <m:t>𝟎</m:t>
                          </m:r>
                        </m:sub>
                      </m:sSub>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𝒃𝒂𝒓𝒌𝒆𝒓</m:t>
                      </m:r>
                      <m:r>
                        <a:rPr lang="en-US" altLang="zh-CN" sz="2000" b="1" i="1" smtClean="0">
                          <a:latin typeface="Cambria Math" panose="02040503050406030204" pitchFamily="18" charset="0"/>
                        </a:rPr>
                        <m:t>                 </m:t>
                      </m:r>
                      <m:sSub>
                        <m:sSubPr>
                          <m:ctrlPr>
                            <a:rPr lang="en-US" altLang="zh-CN" sz="2000" b="1" i="1" smtClean="0">
                              <a:latin typeface="Cambria Math" panose="02040503050406030204" pitchFamily="18" charset="0"/>
                            </a:rPr>
                          </m:ctrlPr>
                        </m:sSubPr>
                        <m:e>
                          <m:r>
                            <a:rPr lang="en-US" altLang="zh-CN" sz="2000" b="1" i="1" smtClean="0">
                              <a:latin typeface="Cambria Math" panose="02040503050406030204" pitchFamily="18" charset="0"/>
                            </a:rPr>
                            <m:t>𝒄𝒐𝒅𝒆</m:t>
                          </m:r>
                        </m:e>
                        <m:sub>
                          <m:r>
                            <a:rPr lang="en-US" altLang="zh-CN" sz="2000" b="1" i="1" smtClean="0">
                              <a:latin typeface="Cambria Math" panose="02040503050406030204" pitchFamily="18" charset="0"/>
                            </a:rPr>
                            <m:t>𝟏</m:t>
                          </m:r>
                        </m:sub>
                      </m:sSub>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𝒃𝒂𝒓𝒌𝒆𝒓</m:t>
                      </m:r>
                      <m:r>
                        <a:rPr lang="en-US" altLang="zh-CN" sz="2000" b="1" i="1" smtClean="0">
                          <a:latin typeface="Cambria Math" panose="02040503050406030204" pitchFamily="18" charset="0"/>
                        </a:rPr>
                        <m:t> × </m:t>
                      </m:r>
                      <m:sSup>
                        <m:sSupPr>
                          <m:ctrlPr>
                            <a:rPr lang="en-US" altLang="zh-CN" sz="2000" b="1" i="1" smtClean="0">
                              <a:latin typeface="Cambria Math" panose="02040503050406030204" pitchFamily="18" charset="0"/>
                              <a:ea typeface="Cambria Math" panose="02040503050406030204" pitchFamily="18" charset="0"/>
                            </a:rPr>
                          </m:ctrlPr>
                        </m:sSupPr>
                        <m:e>
                          <m:r>
                            <a:rPr lang="en-US" altLang="zh-CN" sz="2000" b="1" i="1" smtClean="0">
                              <a:latin typeface="Cambria Math" panose="02040503050406030204" pitchFamily="18" charset="0"/>
                              <a:ea typeface="Cambria Math" panose="02040503050406030204" pitchFamily="18" charset="0"/>
                            </a:rPr>
                            <m:t>𝒆</m:t>
                          </m:r>
                        </m:e>
                        <m:sup>
                          <m:r>
                            <a:rPr lang="en-US" altLang="zh-CN" sz="2000" b="1" i="1" smtClean="0">
                              <a:latin typeface="Cambria Math" panose="02040503050406030204" pitchFamily="18" charset="0"/>
                              <a:ea typeface="Cambria Math" panose="02040503050406030204" pitchFamily="18" charset="0"/>
                            </a:rPr>
                            <m:t>𝒋</m:t>
                          </m:r>
                          <m:f>
                            <m:fPr>
                              <m:ctrlPr>
                                <a:rPr lang="en-US" altLang="zh-CN" sz="2000" b="1" i="1" smtClean="0">
                                  <a:latin typeface="Cambria Math" panose="02040503050406030204" pitchFamily="18" charset="0"/>
                                  <a:ea typeface="Cambria Math" panose="02040503050406030204" pitchFamily="18" charset="0"/>
                                </a:rPr>
                              </m:ctrlPr>
                            </m:fPr>
                            <m:num>
                              <m:r>
                                <a:rPr lang="zh-CN" altLang="en-US" sz="2000" b="1" i="1" smtClean="0">
                                  <a:latin typeface="Cambria Math" panose="02040503050406030204" pitchFamily="18" charset="0"/>
                                  <a:ea typeface="Cambria Math" panose="02040503050406030204" pitchFamily="18" charset="0"/>
                                </a:rPr>
                                <m:t>𝝅</m:t>
                              </m:r>
                            </m:num>
                            <m:den>
                              <m:r>
                                <a:rPr lang="en-US" altLang="zh-CN" sz="2000" b="1" i="1" smtClean="0">
                                  <a:latin typeface="Cambria Math" panose="02040503050406030204" pitchFamily="18" charset="0"/>
                                  <a:ea typeface="Cambria Math" panose="02040503050406030204" pitchFamily="18" charset="0"/>
                                </a:rPr>
                                <m:t>𝟐</m:t>
                              </m:r>
                            </m:den>
                          </m:f>
                        </m:sup>
                      </m:sSup>
                    </m:oMath>
                  </m:oMathPara>
                </a14:m>
                <a:endParaRPr lang="en-US" sz="2000" dirty="0"/>
              </a:p>
              <a:p>
                <a:pPr marL="0" indent="0"/>
                <a14:m>
                  <m:oMathPara xmlns:m="http://schemas.openxmlformats.org/officeDocument/2006/math">
                    <m:oMathParaPr>
                      <m:jc m:val="centerGroup"/>
                    </m:oMathParaPr>
                    <m:oMath xmlns:m="http://schemas.openxmlformats.org/officeDocument/2006/math">
                      <m:sSub>
                        <m:sSubPr>
                          <m:ctrlPr>
                            <a:rPr lang="en-US" altLang="zh-CN" sz="2000" i="1" smtClean="0">
                              <a:latin typeface="Cambria Math" panose="02040503050406030204" pitchFamily="18" charset="0"/>
                            </a:rPr>
                          </m:ctrlPr>
                        </m:sSubPr>
                        <m:e>
                          <m:r>
                            <a:rPr lang="en-US" altLang="zh-CN" sz="2000" b="1" i="1" smtClean="0">
                              <a:latin typeface="Cambria Math" panose="02040503050406030204" pitchFamily="18" charset="0"/>
                            </a:rPr>
                            <m:t>𝒄𝒐𝒅𝒆</m:t>
                          </m:r>
                        </m:e>
                        <m:sub>
                          <m:r>
                            <a:rPr lang="en-US" altLang="zh-CN" sz="2000" b="1" i="1" smtClean="0">
                              <a:latin typeface="Cambria Math" panose="02040503050406030204" pitchFamily="18" charset="0"/>
                            </a:rPr>
                            <m:t>𝟐</m:t>
                          </m:r>
                        </m:sub>
                      </m:sSub>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𝒃𝒂𝒓𝒌𝒆𝒓</m:t>
                      </m:r>
                      <m:r>
                        <a:rPr lang="en-US" altLang="zh-CN" sz="2000" i="1">
                          <a:latin typeface="Cambria Math" panose="02040503050406030204" pitchFamily="18" charset="0"/>
                        </a:rPr>
                        <m:t>× </m:t>
                      </m:r>
                      <m:sSup>
                        <m:sSupPr>
                          <m:ctrlPr>
                            <a:rPr lang="en-US" altLang="zh-CN" sz="2000" i="1">
                              <a:latin typeface="Cambria Math" panose="02040503050406030204" pitchFamily="18" charset="0"/>
                              <a:ea typeface="Cambria Math" panose="02040503050406030204" pitchFamily="18" charset="0"/>
                            </a:rPr>
                          </m:ctrlPr>
                        </m:sSupPr>
                        <m:e>
                          <m:r>
                            <a:rPr lang="en-US" altLang="zh-CN" sz="2000" i="1">
                              <a:latin typeface="Cambria Math" panose="02040503050406030204" pitchFamily="18" charset="0"/>
                              <a:ea typeface="Cambria Math" panose="02040503050406030204" pitchFamily="18" charset="0"/>
                            </a:rPr>
                            <m:t>𝒆</m:t>
                          </m:r>
                        </m:e>
                        <m:sup>
                          <m:r>
                            <a:rPr lang="en-US" altLang="zh-CN" sz="2000" i="1">
                              <a:latin typeface="Cambria Math" panose="02040503050406030204" pitchFamily="18" charset="0"/>
                              <a:ea typeface="Cambria Math" panose="02040503050406030204" pitchFamily="18" charset="0"/>
                            </a:rPr>
                            <m:t>𝒋</m:t>
                          </m:r>
                          <m:r>
                            <a:rPr lang="zh-CN" altLang="en-US" sz="2000" i="1" smtClean="0">
                              <a:latin typeface="Cambria Math" panose="02040503050406030204" pitchFamily="18" charset="0"/>
                              <a:ea typeface="Cambria Math" panose="02040503050406030204" pitchFamily="18" charset="0"/>
                            </a:rPr>
                            <m:t>𝝅</m:t>
                          </m:r>
                        </m:sup>
                      </m:sSup>
                      <m:r>
                        <a:rPr lang="en-US" altLang="zh-CN" sz="2000" b="1" i="1" smtClean="0">
                          <a:latin typeface="Cambria Math" panose="02040503050406030204" pitchFamily="18" charset="0"/>
                          <a:ea typeface="Cambria Math" panose="02040503050406030204" pitchFamily="18" charset="0"/>
                        </a:rPr>
                        <m:t>     </m:t>
                      </m:r>
                      <m:sSub>
                        <m:sSubPr>
                          <m:ctrlPr>
                            <a:rPr lang="en-US" altLang="zh-CN" sz="2000" b="1" i="1" smtClean="0">
                              <a:latin typeface="Cambria Math" panose="02040503050406030204" pitchFamily="18" charset="0"/>
                            </a:rPr>
                          </m:ctrlPr>
                        </m:sSubPr>
                        <m:e>
                          <m:r>
                            <a:rPr lang="en-US" altLang="zh-CN" sz="2000" b="1" i="1" smtClean="0">
                              <a:latin typeface="Cambria Math" panose="02040503050406030204" pitchFamily="18" charset="0"/>
                            </a:rPr>
                            <m:t>𝒄𝒐𝒅𝒆</m:t>
                          </m:r>
                        </m:e>
                        <m:sub>
                          <m:r>
                            <a:rPr lang="en-US" altLang="zh-CN" sz="2000" b="1" i="1" smtClean="0">
                              <a:latin typeface="Cambria Math" panose="02040503050406030204" pitchFamily="18" charset="0"/>
                            </a:rPr>
                            <m:t>𝟑</m:t>
                          </m:r>
                        </m:sub>
                      </m:sSub>
                      <m:r>
                        <a:rPr lang="en-US" altLang="zh-CN" sz="2000" b="1" i="1" smtClean="0">
                          <a:latin typeface="Cambria Math" panose="02040503050406030204" pitchFamily="18" charset="0"/>
                        </a:rPr>
                        <m:t>=</m:t>
                      </m:r>
                      <m:r>
                        <a:rPr lang="en-US" altLang="zh-CN" sz="2000" b="1" i="1" smtClean="0">
                          <a:latin typeface="Cambria Math" panose="02040503050406030204" pitchFamily="18" charset="0"/>
                        </a:rPr>
                        <m:t>𝒃𝒂𝒓𝒌𝒆𝒓</m:t>
                      </m:r>
                      <m:r>
                        <a:rPr lang="en-US" altLang="zh-CN" sz="2000" b="1" i="1" smtClean="0">
                          <a:latin typeface="Cambria Math" panose="02040503050406030204" pitchFamily="18" charset="0"/>
                        </a:rPr>
                        <m:t> × </m:t>
                      </m:r>
                      <m:sSup>
                        <m:sSupPr>
                          <m:ctrlPr>
                            <a:rPr lang="en-US" altLang="zh-CN" sz="2000" b="1" i="1" smtClean="0">
                              <a:latin typeface="Cambria Math" panose="02040503050406030204" pitchFamily="18" charset="0"/>
                              <a:ea typeface="Cambria Math" panose="02040503050406030204" pitchFamily="18" charset="0"/>
                            </a:rPr>
                          </m:ctrlPr>
                        </m:sSupPr>
                        <m:e>
                          <m:r>
                            <a:rPr lang="en-US" altLang="zh-CN" sz="2000" b="1" i="1" smtClean="0">
                              <a:latin typeface="Cambria Math" panose="02040503050406030204" pitchFamily="18" charset="0"/>
                              <a:ea typeface="Cambria Math" panose="02040503050406030204" pitchFamily="18" charset="0"/>
                            </a:rPr>
                            <m:t>𝒆</m:t>
                          </m:r>
                        </m:e>
                        <m:sup>
                          <m:r>
                            <a:rPr lang="en-US" altLang="zh-CN" sz="2000" b="1" i="1" smtClean="0">
                              <a:latin typeface="Cambria Math" panose="02040503050406030204" pitchFamily="18" charset="0"/>
                              <a:ea typeface="Cambria Math" panose="02040503050406030204" pitchFamily="18" charset="0"/>
                            </a:rPr>
                            <m:t>𝒋</m:t>
                          </m:r>
                          <m:f>
                            <m:fPr>
                              <m:ctrlPr>
                                <a:rPr lang="en-US" altLang="zh-CN" sz="2000" b="1" i="1" smtClean="0">
                                  <a:latin typeface="Cambria Math" panose="02040503050406030204" pitchFamily="18" charset="0"/>
                                  <a:ea typeface="Cambria Math" panose="02040503050406030204" pitchFamily="18" charset="0"/>
                                </a:rPr>
                              </m:ctrlPr>
                            </m:fPr>
                            <m:num>
                              <m:r>
                                <a:rPr lang="en-US" altLang="zh-CN" sz="2000" b="1" i="1" smtClean="0">
                                  <a:latin typeface="Cambria Math" panose="02040503050406030204" pitchFamily="18" charset="0"/>
                                  <a:ea typeface="Cambria Math" panose="02040503050406030204" pitchFamily="18" charset="0"/>
                                </a:rPr>
                                <m:t>𝟑</m:t>
                              </m:r>
                              <m:r>
                                <a:rPr lang="zh-CN" altLang="en-US" sz="2000" b="1" i="1" smtClean="0">
                                  <a:latin typeface="Cambria Math" panose="02040503050406030204" pitchFamily="18" charset="0"/>
                                  <a:ea typeface="Cambria Math" panose="02040503050406030204" pitchFamily="18" charset="0"/>
                                </a:rPr>
                                <m:t>𝝅</m:t>
                              </m:r>
                            </m:num>
                            <m:den>
                              <m:r>
                                <a:rPr lang="en-US" altLang="zh-CN" sz="2000" b="1" i="1" smtClean="0">
                                  <a:latin typeface="Cambria Math" panose="02040503050406030204" pitchFamily="18" charset="0"/>
                                  <a:ea typeface="Cambria Math" panose="02040503050406030204" pitchFamily="18" charset="0"/>
                                </a:rPr>
                                <m:t>𝟐</m:t>
                              </m:r>
                            </m:den>
                          </m:f>
                        </m:sup>
                      </m:sSup>
                    </m:oMath>
                  </m:oMathPara>
                </a14:m>
                <a:endParaRPr lang="en-US" sz="2000" dirty="0"/>
              </a:p>
              <a:p>
                <a:pPr>
                  <a:buFont typeface="Arial" panose="020B0604020202020204" pitchFamily="34" charset="0"/>
                  <a:buChar char="•"/>
                </a:pPr>
                <a:endParaRPr lang="en-US" sz="2000" dirty="0"/>
              </a:p>
            </p:txBody>
          </p:sp>
        </mc:Choice>
        <mc:Fallback xmlns="">
          <p:sp>
            <p:nvSpPr>
              <p:cNvPr id="3" name="Content Placeholder 2">
                <a:extLst>
                  <a:ext uri="{FF2B5EF4-FFF2-40B4-BE49-F238E27FC236}">
                    <a16:creationId xmlns:a16="http://schemas.microsoft.com/office/drawing/2014/main" id="{D870CDCF-DA03-776B-4B32-0906EFD54DD7}"/>
                  </a:ext>
                </a:extLst>
              </p:cNvPr>
              <p:cNvSpPr>
                <a:spLocks noGrp="1" noRot="1" noChangeAspect="1" noMove="1" noResize="1" noEditPoints="1" noAdjustHandles="1" noChangeArrowheads="1" noChangeShapeType="1" noTextEdit="1"/>
              </p:cNvSpPr>
              <p:nvPr>
                <p:ph idx="1"/>
              </p:nvPr>
            </p:nvSpPr>
            <p:spPr>
              <a:xfrm>
                <a:off x="605336" y="1600200"/>
                <a:ext cx="8116094" cy="4572001"/>
              </a:xfrm>
              <a:blipFill>
                <a:blip r:embed="rId3"/>
                <a:stretch>
                  <a:fillRect l="-676" t="-800" r="-1051" b="-1733"/>
                </a:stretch>
              </a:blipFill>
            </p:spPr>
            <p:txBody>
              <a:bodyPr/>
              <a:lstStyle/>
              <a:p>
                <a:r>
                  <a:rPr lang="zh-CN" altLang="en-US">
                    <a:noFill/>
                  </a:rPr>
                  <a:t> </a:t>
                </a:r>
              </a:p>
            </p:txBody>
          </p:sp>
        </mc:Fallback>
      </mc:AlternateContent>
      <p:sp>
        <p:nvSpPr>
          <p:cNvPr id="2" name="Title 1">
            <a:extLst>
              <a:ext uri="{FF2B5EF4-FFF2-40B4-BE49-F238E27FC236}">
                <a16:creationId xmlns:a16="http://schemas.microsoft.com/office/drawing/2014/main" id="{D9A8D64F-98DC-D770-9CDC-3BE3C1192A17}"/>
              </a:ext>
            </a:extLst>
          </p:cNvPr>
          <p:cNvSpPr>
            <a:spLocks noGrp="1"/>
          </p:cNvSpPr>
          <p:nvPr>
            <p:ph type="title"/>
          </p:nvPr>
        </p:nvSpPr>
        <p:spPr>
          <a:xfrm>
            <a:off x="685800" y="685800"/>
            <a:ext cx="8458200" cy="1065213"/>
          </a:xfrm>
        </p:spPr>
        <p:txBody>
          <a:bodyPr/>
          <a:lstStyle/>
          <a:p>
            <a:pPr algn="l"/>
            <a:r>
              <a:rPr lang="en-US" dirty="0"/>
              <a:t>Phase modulation – Codeword Translation</a:t>
            </a:r>
          </a:p>
        </p:txBody>
      </p:sp>
      <p:sp>
        <p:nvSpPr>
          <p:cNvPr id="4" name="Slide Number Placeholder 3">
            <a:extLst>
              <a:ext uri="{FF2B5EF4-FFF2-40B4-BE49-F238E27FC236}">
                <a16:creationId xmlns:a16="http://schemas.microsoft.com/office/drawing/2014/main" id="{1C18E9FC-1643-CF20-4807-3C3EAB0BDF4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02B7A61-2323-ECAB-17B9-CE2A842916B1}"/>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8985CFB8-8BA7-C45F-0A19-3D3134AFECED}"/>
              </a:ext>
            </a:extLst>
          </p:cNvPr>
          <p:cNvSpPr>
            <a:spLocks noGrp="1"/>
          </p:cNvSpPr>
          <p:nvPr>
            <p:ph type="dt" idx="2"/>
          </p:nvPr>
        </p:nvSpPr>
        <p:spPr/>
        <p:txBody>
          <a:bodyPr/>
          <a:lstStyle/>
          <a:p>
            <a:r>
              <a:rPr lang="en-US" altLang="zh-CN" dirty="0"/>
              <a:t>Jun</a:t>
            </a:r>
            <a:r>
              <a:rPr lang="en-US" dirty="0"/>
              <a:t> 2025</a:t>
            </a:r>
            <a:endParaRPr lang="en-GB" dirty="0"/>
          </a:p>
        </p:txBody>
      </p:sp>
    </p:spTree>
    <p:extLst>
      <p:ext uri="{BB962C8B-B14F-4D97-AF65-F5344CB8AC3E}">
        <p14:creationId xmlns:p14="http://schemas.microsoft.com/office/powerpoint/2010/main" val="376134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6055B9-22A6-DE71-76BB-16A547D8D1FC}"/>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507B682-9780-D6EA-B081-1CB95C432C42}"/>
                  </a:ext>
                </a:extLst>
              </p:cNvPr>
              <p:cNvSpPr>
                <a:spLocks noGrp="1"/>
              </p:cNvSpPr>
              <p:nvPr>
                <p:ph idx="1"/>
              </p:nvPr>
            </p:nvSpPr>
            <p:spPr>
              <a:xfrm>
                <a:off x="605336" y="1600200"/>
                <a:ext cx="8116094" cy="4572001"/>
              </a:xfrm>
            </p:spPr>
            <p:txBody>
              <a:bodyPr/>
              <a:lstStyle/>
              <a:p>
                <a:pPr>
                  <a:buFont typeface="Arial" panose="020B0604020202020204" pitchFamily="34" charset="0"/>
                  <a:buChar char="•"/>
                </a:pPr>
                <a:r>
                  <a:rPr lang="en-US" sz="2000" dirty="0"/>
                  <a:t>5.5 Mbps CCK transmission: 5.5 Mbps and 11Mbps CCKs use a larger set of codewords compared to the 1 Mbps and 2 Mbps cases. Equation 3 shows the codewords used by the 5.5Mbps transmission. To transmit at 5.5Mbps, CCK divides the bit stream into blocks of four bits. The first two bits are used to determine the phase of the codeword, which varies among 0, 𝜋/2, 𝜋, and 3𝜋/2. The last two bits are used to choose one of the four barker codes.</a:t>
                </a:r>
              </a:p>
              <a:p>
                <a:pPr marL="0" indent="0"/>
                <a14:m>
                  <m:oMathPara xmlns:m="http://schemas.openxmlformats.org/officeDocument/2006/math">
                    <m:oMathParaPr>
                      <m:jc m:val="centerGroup"/>
                    </m:oMathParaPr>
                    <m:oMath xmlns:m="http://schemas.openxmlformats.org/officeDocument/2006/math">
                      <m:sSub>
                        <m:sSubPr>
                          <m:ctrlPr>
                            <a:rPr lang="en-US" altLang="zh-CN" sz="2000" i="1" smtClean="0">
                              <a:latin typeface="Cambria Math" panose="02040503050406030204" pitchFamily="18" charset="0"/>
                            </a:rPr>
                          </m:ctrlPr>
                        </m:sSubPr>
                        <m:e>
                          <m:r>
                            <a:rPr lang="en-US" altLang="zh-CN" sz="2000" b="1" i="1" smtClean="0">
                              <a:latin typeface="Cambria Math" panose="02040503050406030204" pitchFamily="18" charset="0"/>
                            </a:rPr>
                            <m:t>𝒄𝒐𝒅𝒆</m:t>
                          </m:r>
                        </m:e>
                        <m:sub>
                          <m:r>
                            <a:rPr lang="en-US" altLang="zh-CN" sz="2000" b="1" i="1" smtClean="0">
                              <a:latin typeface="Cambria Math" panose="02040503050406030204" pitchFamily="18" charset="0"/>
                            </a:rPr>
                            <m:t>𝟎</m:t>
                          </m:r>
                        </m:sub>
                      </m:sSub>
                      <m:r>
                        <a:rPr lang="en-US" altLang="zh-CN" sz="2000" b="1" i="1" smtClean="0">
                          <a:latin typeface="Cambria Math" panose="02040503050406030204" pitchFamily="18" charset="0"/>
                        </a:rPr>
                        <m:t>= </m:t>
                      </m:r>
                      <m:sSub>
                        <m:sSubPr>
                          <m:ctrlPr>
                            <a:rPr lang="en-US" altLang="zh-CN" sz="2000" b="1" i="1" smtClean="0">
                              <a:latin typeface="Cambria Math" panose="02040503050406030204" pitchFamily="18" charset="0"/>
                            </a:rPr>
                          </m:ctrlPr>
                        </m:sSubPr>
                        <m:e>
                          <m:r>
                            <a:rPr lang="en-US" altLang="zh-CN" sz="2000" b="1" i="1" smtClean="0">
                              <a:latin typeface="Cambria Math" panose="02040503050406030204" pitchFamily="18" charset="0"/>
                            </a:rPr>
                            <m:t>𝒃𝒂𝒓𝒌𝒆𝒓</m:t>
                          </m:r>
                        </m:e>
                        <m:sub>
                          <m:r>
                            <a:rPr lang="en-US" altLang="zh-CN" sz="2000" b="1" i="1" smtClean="0">
                              <a:latin typeface="Cambria Math" panose="02040503050406030204" pitchFamily="18" charset="0"/>
                            </a:rPr>
                            <m:t>𝟎</m:t>
                          </m:r>
                        </m:sub>
                      </m:sSub>
                      <m:r>
                        <a:rPr lang="en-US" altLang="zh-CN" sz="2000" b="1" i="1" smtClean="0">
                          <a:latin typeface="Cambria Math" panose="02040503050406030204" pitchFamily="18" charset="0"/>
                        </a:rPr>
                        <m:t> </m:t>
                      </m:r>
                      <m:r>
                        <a:rPr lang="en-US" altLang="zh-CN" sz="2000" b="1" i="1" smtClean="0">
                          <a:latin typeface="Cambria Math" panose="02040503050406030204" pitchFamily="18" charset="0"/>
                          <a:ea typeface="Cambria Math" panose="02040503050406030204" pitchFamily="18" charset="0"/>
                        </a:rPr>
                        <m:t>× </m:t>
                      </m:r>
                      <m:sSup>
                        <m:sSupPr>
                          <m:ctrlPr>
                            <a:rPr lang="en-US" altLang="zh-CN" sz="2000" b="1" i="1" smtClean="0">
                              <a:latin typeface="Cambria Math" panose="02040503050406030204" pitchFamily="18" charset="0"/>
                              <a:ea typeface="Cambria Math" panose="02040503050406030204" pitchFamily="18" charset="0"/>
                            </a:rPr>
                          </m:ctrlPr>
                        </m:sSupPr>
                        <m:e>
                          <m:r>
                            <a:rPr lang="en-US" altLang="zh-CN" sz="2000" b="1" i="1" smtClean="0">
                              <a:latin typeface="Cambria Math" panose="02040503050406030204" pitchFamily="18" charset="0"/>
                              <a:ea typeface="Cambria Math" panose="02040503050406030204" pitchFamily="18" charset="0"/>
                            </a:rPr>
                            <m:t>𝒆</m:t>
                          </m:r>
                        </m:e>
                        <m:sup>
                          <m:r>
                            <a:rPr lang="en-US" altLang="zh-CN" sz="2000" b="1" i="1" smtClean="0">
                              <a:latin typeface="Cambria Math" panose="02040503050406030204" pitchFamily="18" charset="0"/>
                              <a:ea typeface="Cambria Math" panose="02040503050406030204" pitchFamily="18" charset="0"/>
                            </a:rPr>
                            <m:t>𝒋</m:t>
                          </m:r>
                          <m:sSub>
                            <m:sSubPr>
                              <m:ctrlPr>
                                <a:rPr lang="en-US" altLang="zh-CN" sz="2000" b="1" i="1" smtClean="0">
                                  <a:latin typeface="Cambria Math" panose="02040503050406030204" pitchFamily="18" charset="0"/>
                                  <a:ea typeface="Cambria Math" panose="02040503050406030204" pitchFamily="18" charset="0"/>
                                </a:rPr>
                              </m:ctrlPr>
                            </m:sSubPr>
                            <m:e>
                              <m:r>
                                <a:rPr lang="zh-CN" altLang="en-US" sz="2000" b="1" i="1" smtClean="0">
                                  <a:latin typeface="Cambria Math" panose="02040503050406030204" pitchFamily="18" charset="0"/>
                                  <a:ea typeface="Cambria Math" panose="02040503050406030204" pitchFamily="18" charset="0"/>
                                </a:rPr>
                                <m:t>𝜽</m:t>
                              </m:r>
                            </m:e>
                            <m:sub>
                              <m:r>
                                <a:rPr lang="en-US" altLang="zh-CN" sz="2000" b="1" i="1" smtClean="0">
                                  <a:latin typeface="Cambria Math" panose="02040503050406030204" pitchFamily="18" charset="0"/>
                                  <a:ea typeface="Cambria Math" panose="02040503050406030204" pitchFamily="18" charset="0"/>
                                </a:rPr>
                                <m:t>𝟎</m:t>
                              </m:r>
                            </m:sub>
                          </m:sSub>
                        </m:sup>
                      </m:sSup>
                      <m:r>
                        <a:rPr lang="en-US" altLang="zh-CN" sz="2000" b="1" i="1" smtClean="0">
                          <a:latin typeface="Cambria Math" panose="02040503050406030204" pitchFamily="18" charset="0"/>
                          <a:ea typeface="Cambria Math" panose="02040503050406030204" pitchFamily="18" charset="0"/>
                        </a:rPr>
                        <m:t>  ……  </m:t>
                      </m:r>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𝒄𝒐𝒅𝒆</m:t>
                          </m:r>
                        </m:e>
                        <m:sub>
                          <m:r>
                            <a:rPr lang="en-US" altLang="zh-CN" sz="2000" b="1" i="1" smtClean="0">
                              <a:latin typeface="Cambria Math" panose="02040503050406030204" pitchFamily="18" charset="0"/>
                            </a:rPr>
                            <m:t>𝟏𝟓</m:t>
                          </m:r>
                        </m:sub>
                      </m:sSub>
                      <m:r>
                        <a:rPr lang="en-US" altLang="zh-CN" sz="2000" i="1">
                          <a:latin typeface="Cambria Math" panose="02040503050406030204" pitchFamily="18" charset="0"/>
                        </a:rPr>
                        <m:t>= </m:t>
                      </m:r>
                      <m:sSub>
                        <m:sSubPr>
                          <m:ctrlPr>
                            <a:rPr lang="en-US" altLang="zh-CN" sz="2000" i="1">
                              <a:latin typeface="Cambria Math" panose="02040503050406030204" pitchFamily="18" charset="0"/>
                            </a:rPr>
                          </m:ctrlPr>
                        </m:sSubPr>
                        <m:e>
                          <m:r>
                            <a:rPr lang="en-US" altLang="zh-CN" sz="2000" i="1">
                              <a:latin typeface="Cambria Math" panose="02040503050406030204" pitchFamily="18" charset="0"/>
                            </a:rPr>
                            <m:t>𝒃𝒂𝒓𝒌𝒆𝒓</m:t>
                          </m:r>
                        </m:e>
                        <m:sub>
                          <m:r>
                            <a:rPr lang="en-US" altLang="zh-CN" sz="2000" b="1" i="1" smtClean="0">
                              <a:latin typeface="Cambria Math" panose="02040503050406030204" pitchFamily="18" charset="0"/>
                            </a:rPr>
                            <m:t>𝟏𝟓</m:t>
                          </m:r>
                        </m:sub>
                      </m:sSub>
                      <m:r>
                        <a:rPr lang="en-US" altLang="zh-CN" sz="2000" i="1">
                          <a:latin typeface="Cambria Math" panose="02040503050406030204" pitchFamily="18" charset="0"/>
                        </a:rPr>
                        <m:t> </m:t>
                      </m:r>
                      <m:r>
                        <a:rPr lang="en-US" altLang="zh-CN" sz="2000" i="1">
                          <a:latin typeface="Cambria Math" panose="02040503050406030204" pitchFamily="18" charset="0"/>
                          <a:ea typeface="Cambria Math" panose="02040503050406030204" pitchFamily="18" charset="0"/>
                        </a:rPr>
                        <m:t>× </m:t>
                      </m:r>
                      <m:sSup>
                        <m:sSupPr>
                          <m:ctrlPr>
                            <a:rPr lang="en-US" altLang="zh-CN" sz="2000" i="1">
                              <a:latin typeface="Cambria Math" panose="02040503050406030204" pitchFamily="18" charset="0"/>
                              <a:ea typeface="Cambria Math" panose="02040503050406030204" pitchFamily="18" charset="0"/>
                            </a:rPr>
                          </m:ctrlPr>
                        </m:sSupPr>
                        <m:e>
                          <m:r>
                            <a:rPr lang="en-US" altLang="zh-CN" sz="2000" i="1">
                              <a:latin typeface="Cambria Math" panose="02040503050406030204" pitchFamily="18" charset="0"/>
                              <a:ea typeface="Cambria Math" panose="02040503050406030204" pitchFamily="18" charset="0"/>
                            </a:rPr>
                            <m:t>𝒆</m:t>
                          </m:r>
                        </m:e>
                        <m:sup>
                          <m:r>
                            <a:rPr lang="en-US" altLang="zh-CN" sz="2000" i="1">
                              <a:latin typeface="Cambria Math" panose="02040503050406030204" pitchFamily="18" charset="0"/>
                              <a:ea typeface="Cambria Math" panose="02040503050406030204" pitchFamily="18" charset="0"/>
                            </a:rPr>
                            <m:t>𝒋</m:t>
                          </m:r>
                          <m:sSub>
                            <m:sSubPr>
                              <m:ctrlPr>
                                <a:rPr lang="en-US" altLang="zh-CN" sz="2000" i="1">
                                  <a:latin typeface="Cambria Math" panose="02040503050406030204" pitchFamily="18" charset="0"/>
                                  <a:ea typeface="Cambria Math" panose="02040503050406030204" pitchFamily="18" charset="0"/>
                                </a:rPr>
                              </m:ctrlPr>
                            </m:sSubPr>
                            <m:e>
                              <m:r>
                                <a:rPr lang="zh-CN" altLang="en-US" sz="2000" i="1">
                                  <a:latin typeface="Cambria Math" panose="02040503050406030204" pitchFamily="18" charset="0"/>
                                  <a:ea typeface="Cambria Math" panose="02040503050406030204" pitchFamily="18" charset="0"/>
                                </a:rPr>
                                <m:t>𝜽</m:t>
                              </m:r>
                            </m:e>
                            <m:sub>
                              <m:r>
                                <a:rPr lang="en-US" altLang="zh-CN" sz="2000" b="1" i="1" smtClean="0">
                                  <a:latin typeface="Cambria Math" panose="02040503050406030204" pitchFamily="18" charset="0"/>
                                  <a:ea typeface="Cambria Math" panose="02040503050406030204" pitchFamily="18" charset="0"/>
                                </a:rPr>
                                <m:t>𝟏𝟓</m:t>
                              </m:r>
                            </m:sub>
                          </m:sSub>
                        </m:sup>
                      </m:sSup>
                    </m:oMath>
                  </m:oMathPara>
                </a14:m>
                <a:endParaRPr lang="en-US" sz="2000" dirty="0"/>
              </a:p>
              <a:p>
                <a:pPr>
                  <a:buFont typeface="Arial" panose="020B0604020202020204" pitchFamily="34" charset="0"/>
                  <a:buChar char="•"/>
                </a:pPr>
                <a:r>
                  <a:rPr lang="en-US" sz="2000" dirty="0"/>
                  <a:t>11 </a:t>
                </a:r>
                <a:r>
                  <a:rPr lang="en-US" altLang="zh-CN" sz="2000" dirty="0"/>
                  <a:t>Mbps CCK transmission: 11 Mbps CCK transmission uses a similar strategy where the data stream is divided into blocks of 8 bits. Then, the first two bits are used to select the phase, and the last six bits are used to choose one of the 64 Barker codes.</a:t>
                </a:r>
                <a:endParaRPr lang="en-US" sz="2000" dirty="0"/>
              </a:p>
              <a:p>
                <a:pPr>
                  <a:buFont typeface="Arial" panose="020B0604020202020204" pitchFamily="34" charset="0"/>
                  <a:buChar char="•"/>
                </a:pPr>
                <a:endParaRPr lang="en-US" sz="2000" dirty="0"/>
              </a:p>
            </p:txBody>
          </p:sp>
        </mc:Choice>
        <mc:Fallback xmlns="">
          <p:sp>
            <p:nvSpPr>
              <p:cNvPr id="3" name="Content Placeholder 2">
                <a:extLst>
                  <a:ext uri="{FF2B5EF4-FFF2-40B4-BE49-F238E27FC236}">
                    <a16:creationId xmlns:a16="http://schemas.microsoft.com/office/drawing/2014/main" id="{F507B682-9780-D6EA-B081-1CB95C432C42}"/>
                  </a:ext>
                </a:extLst>
              </p:cNvPr>
              <p:cNvSpPr>
                <a:spLocks noGrp="1" noRot="1" noChangeAspect="1" noMove="1" noResize="1" noEditPoints="1" noAdjustHandles="1" noChangeArrowheads="1" noChangeShapeType="1" noTextEdit="1"/>
              </p:cNvSpPr>
              <p:nvPr>
                <p:ph idx="1"/>
              </p:nvPr>
            </p:nvSpPr>
            <p:spPr>
              <a:xfrm>
                <a:off x="605336" y="1600200"/>
                <a:ext cx="8116094" cy="4572001"/>
              </a:xfrm>
              <a:blipFill>
                <a:blip r:embed="rId3"/>
                <a:stretch>
                  <a:fillRect l="-676" t="-800" r="-450"/>
                </a:stretch>
              </a:blipFill>
            </p:spPr>
            <p:txBody>
              <a:bodyPr/>
              <a:lstStyle/>
              <a:p>
                <a:r>
                  <a:rPr lang="zh-CN" altLang="en-US">
                    <a:noFill/>
                  </a:rPr>
                  <a:t> </a:t>
                </a:r>
              </a:p>
            </p:txBody>
          </p:sp>
        </mc:Fallback>
      </mc:AlternateContent>
      <p:sp>
        <p:nvSpPr>
          <p:cNvPr id="2" name="Title 1">
            <a:extLst>
              <a:ext uri="{FF2B5EF4-FFF2-40B4-BE49-F238E27FC236}">
                <a16:creationId xmlns:a16="http://schemas.microsoft.com/office/drawing/2014/main" id="{E19F7FB7-B48A-CE42-1990-C79C35BF63BF}"/>
              </a:ext>
            </a:extLst>
          </p:cNvPr>
          <p:cNvSpPr>
            <a:spLocks noGrp="1"/>
          </p:cNvSpPr>
          <p:nvPr>
            <p:ph type="title"/>
          </p:nvPr>
        </p:nvSpPr>
        <p:spPr>
          <a:xfrm>
            <a:off x="685800" y="685800"/>
            <a:ext cx="8458200" cy="1065213"/>
          </a:xfrm>
        </p:spPr>
        <p:txBody>
          <a:bodyPr/>
          <a:lstStyle/>
          <a:p>
            <a:pPr algn="l"/>
            <a:r>
              <a:rPr lang="en-US" dirty="0"/>
              <a:t>Phase modulation – Codeword Translation</a:t>
            </a:r>
          </a:p>
        </p:txBody>
      </p:sp>
      <p:sp>
        <p:nvSpPr>
          <p:cNvPr id="4" name="Slide Number Placeholder 3">
            <a:extLst>
              <a:ext uri="{FF2B5EF4-FFF2-40B4-BE49-F238E27FC236}">
                <a16:creationId xmlns:a16="http://schemas.microsoft.com/office/drawing/2014/main" id="{D2112163-B45A-AE65-198E-E034B7A7401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EF3B39B-C348-1E4A-FC56-939BF60119D8}"/>
              </a:ext>
            </a:extLst>
          </p:cNvPr>
          <p:cNvSpPr>
            <a:spLocks noGrp="1"/>
          </p:cNvSpPr>
          <p:nvPr>
            <p:ph type="ftr" idx="13"/>
          </p:nvPr>
        </p:nvSpPr>
        <p:spPr/>
        <p:txBody>
          <a:bodyPr/>
          <a:lstStyle/>
          <a:p>
            <a:r>
              <a:rPr lang="en-GB" dirty="0"/>
              <a:t>Yuxiao Hou et al. (TP-Link </a:t>
            </a:r>
            <a:r>
              <a:rPr lang="en-GB" altLang="zh-CN" dirty="0"/>
              <a:t>Systems Inc.</a:t>
            </a:r>
            <a:r>
              <a:rPr lang="en-GB" dirty="0"/>
              <a:t>)</a:t>
            </a:r>
          </a:p>
        </p:txBody>
      </p:sp>
      <p:sp>
        <p:nvSpPr>
          <p:cNvPr id="6" name="Date Placeholder 5">
            <a:extLst>
              <a:ext uri="{FF2B5EF4-FFF2-40B4-BE49-F238E27FC236}">
                <a16:creationId xmlns:a16="http://schemas.microsoft.com/office/drawing/2014/main" id="{C31A4141-FACC-7AFD-6040-F6DF7AA176EF}"/>
              </a:ext>
            </a:extLst>
          </p:cNvPr>
          <p:cNvSpPr>
            <a:spLocks noGrp="1"/>
          </p:cNvSpPr>
          <p:nvPr>
            <p:ph type="dt" idx="2"/>
          </p:nvPr>
        </p:nvSpPr>
        <p:spPr/>
        <p:txBody>
          <a:bodyPr/>
          <a:lstStyle/>
          <a:p>
            <a:r>
              <a:rPr lang="en-US" altLang="zh-CN" dirty="0"/>
              <a:t>Jun</a:t>
            </a:r>
            <a:r>
              <a:rPr lang="en-US" dirty="0"/>
              <a:t> 2025</a:t>
            </a:r>
            <a:endParaRPr lang="en-GB" dirty="0"/>
          </a:p>
        </p:txBody>
      </p:sp>
    </p:spTree>
    <p:extLst>
      <p:ext uri="{BB962C8B-B14F-4D97-AF65-F5344CB8AC3E}">
        <p14:creationId xmlns:p14="http://schemas.microsoft.com/office/powerpoint/2010/main" val="21491517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363f016-912c-4f92-b029-a14e17a248b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11E70BAE7FE54A95B363CB25ACBB06" ma:contentTypeVersion="18" ma:contentTypeDescription="Create a new document." ma:contentTypeScope="" ma:versionID="51439e07a6fe904fd31d4a3fad00806f">
  <xsd:schema xmlns:xsd="http://www.w3.org/2001/XMLSchema" xmlns:xs="http://www.w3.org/2001/XMLSchema" xmlns:p="http://schemas.microsoft.com/office/2006/metadata/properties" xmlns:ns3="e58053ba-c818-4db6-bb11-374128f31020" xmlns:ns4="1363f016-912c-4f92-b029-a14e17a248b6" targetNamespace="http://schemas.microsoft.com/office/2006/metadata/properties" ma:root="true" ma:fieldsID="0af67d16a663275be10d5d9a35bd09e7" ns3:_="" ns4:_="">
    <xsd:import namespace="e58053ba-c818-4db6-bb11-374128f31020"/>
    <xsd:import namespace="1363f016-912c-4f92-b029-a14e17a248b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MediaServiceAutoKeyPoints" minOccurs="0"/>
                <xsd:element ref="ns4:MediaServiceKeyPoint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8053ba-c818-4db6-bb11-374128f3102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63f016-912c-4f92-b029-a14e17a248b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7D0C3C-E009-4A26-AE6C-3A93607131C0}">
  <ds:schemaRefs>
    <ds:schemaRef ds:uri="http://schemas.microsoft.com/office/2006/metadata/properties"/>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1363f016-912c-4f92-b029-a14e17a248b6"/>
    <ds:schemaRef ds:uri="e58053ba-c818-4db6-bb11-374128f31020"/>
    <ds:schemaRef ds:uri="http://purl.org/dc/elements/1.1/"/>
  </ds:schemaRefs>
</ds:datastoreItem>
</file>

<file path=customXml/itemProps2.xml><?xml version="1.0" encoding="utf-8"?>
<ds:datastoreItem xmlns:ds="http://schemas.openxmlformats.org/officeDocument/2006/customXml" ds:itemID="{4FD7CC2B-31BD-4EFC-9B24-1625B7051A9B}">
  <ds:schemaRefs>
    <ds:schemaRef ds:uri="http://schemas.microsoft.com/sharepoint/v3/contenttype/forms"/>
  </ds:schemaRefs>
</ds:datastoreItem>
</file>

<file path=customXml/itemProps3.xml><?xml version="1.0" encoding="utf-8"?>
<ds:datastoreItem xmlns:ds="http://schemas.openxmlformats.org/officeDocument/2006/customXml" ds:itemID="{A220CFE6-96B7-4444-92AC-62F8758D6C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8053ba-c818-4db6-bb11-374128f31020"/>
    <ds:schemaRef ds:uri="1363f016-912c-4f92-b029-a14e17a248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 (2)</Template>
  <TotalTime>5743</TotalTime>
  <Words>1439</Words>
  <Application>Microsoft Office PowerPoint</Application>
  <PresentationFormat>全屏显示(4:3)</PresentationFormat>
  <Paragraphs>126</Paragraphs>
  <Slides>12</Slides>
  <Notes>10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8" baseType="lpstr">
      <vt:lpstr>Arial Unicode MS</vt:lpstr>
      <vt:lpstr>Arial</vt:lpstr>
      <vt:lpstr>Cambria Math</vt:lpstr>
      <vt:lpstr>Times New Roman</vt:lpstr>
      <vt:lpstr>Office Theme</vt:lpstr>
      <vt:lpstr>Document</vt:lpstr>
      <vt:lpstr>Uplink BPSK Modulation for AMP Backscatter</vt:lpstr>
      <vt:lpstr>Introduction</vt:lpstr>
      <vt:lpstr>Recap: Discussion on OOK vs. BPSK [1, 2]</vt:lpstr>
      <vt:lpstr>OOK vs. BPSK – Constellation Map</vt:lpstr>
      <vt:lpstr>Implementation of BPSK on tags</vt:lpstr>
      <vt:lpstr>Implementation of BPSK on tags</vt:lpstr>
      <vt:lpstr>Phase modulation – Codeword Translation</vt:lpstr>
      <vt:lpstr>Phase modulation – Codeword Translation</vt:lpstr>
      <vt:lpstr>Phase modulation – Codeword Translation</vt:lpstr>
      <vt:lpstr>Summary</vt:lpstr>
      <vt:lpstr>References</vt:lpstr>
      <vt:lpstr>SP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Uplink BPSK Modulation for AMP Backscatter</dc:title>
  <dc:creator>houyuxiao@tp-link.com.hk;cuiyaoshen@tp-link.com.hk;zhuyu@tp-link.com.hk</dc:creator>
  <cp:lastModifiedBy>Yuxiao Hou</cp:lastModifiedBy>
  <cp:revision>2738</cp:revision>
  <cp:lastPrinted>1601-01-01T00:00:00Z</cp:lastPrinted>
  <dcterms:created xsi:type="dcterms:W3CDTF">2015-10-31T00:33:08Z</dcterms:created>
  <dcterms:modified xsi:type="dcterms:W3CDTF">2025-06-10T02:14:47Z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0x010100E011E70BAE7FE54A95B363CB25ACBB06</vt:lpwstr>
  </property>
</Properties>
</file>