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</p:sldMasterIdLst>
  <p:notesMasterIdLst>
    <p:notesMasterId r:id="rId20"/>
  </p:notesMasterIdLst>
  <p:handoutMasterIdLst>
    <p:handoutMasterId r:id="rId21"/>
  </p:handoutMasterIdLst>
  <p:sldIdLst>
    <p:sldId id="256" r:id="rId9"/>
    <p:sldId id="368" r:id="rId10"/>
    <p:sldId id="422" r:id="rId11"/>
    <p:sldId id="404" r:id="rId12"/>
    <p:sldId id="440" r:id="rId13"/>
    <p:sldId id="423" r:id="rId14"/>
    <p:sldId id="429" r:id="rId15"/>
    <p:sldId id="436" r:id="rId16"/>
    <p:sldId id="392" r:id="rId17"/>
    <p:sldId id="265" r:id="rId18"/>
    <p:sldId id="29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00344678@zte.intra" initials="0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1.xml"/><Relationship Id="rId18" Type="http://schemas.openxmlformats.org/officeDocument/2006/relationships/slide" Target="slides/slide10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3" Type="http://schemas.openxmlformats.org/officeDocument/2006/relationships/slide" Target="slides/slide5.xml"/><Relationship Id="rId12" Type="http://schemas.openxmlformats.org/officeDocument/2006/relationships/slide" Target="slides/slide4.xml"/><Relationship Id="rId11" Type="http://schemas.openxmlformats.org/officeDocument/2006/relationships/slide" Target="slides/slide3.xml"/><Relationship Id="rId10" Type="http://schemas.openxmlformats.org/officeDocument/2006/relationships/slide" Target="slides/slide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1144885" y="38925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020445" y="3816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020445" y="3816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020445" y="3816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020445" y="3816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9467" y="332740"/>
            <a:ext cx="3251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25/1026r2</a:t>
            </a:r>
            <a:endParaRPr lang="en-US" altLang="zh-CN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4414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文本框 2"/>
          <p:cNvSpPr txBox="1"/>
          <p:nvPr userDrawn="1"/>
        </p:nvSpPr>
        <p:spPr>
          <a:xfrm>
            <a:off x="13735685" y="174688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9467" y="332740"/>
            <a:ext cx="3251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25/1026r2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4414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3568045" y="163004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974667" y="332740"/>
            <a:ext cx="2286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4414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974667" y="332740"/>
            <a:ext cx="2286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4160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9467" y="332740"/>
            <a:ext cx="3251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25/1026r0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4414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9467" y="332740"/>
            <a:ext cx="3251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25/1026r2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4414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June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5" name="文本框 4"/>
          <p:cNvSpPr txBox="1"/>
          <p:nvPr userDrawn="1"/>
        </p:nvSpPr>
        <p:spPr>
          <a:xfrm>
            <a:off x="13568045" y="163004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693150" y="6481445"/>
            <a:ext cx="2665095" cy="276860"/>
          </a:xfrm>
        </p:spPr>
        <p:txBody>
          <a:bodyPr wrap="square"/>
          <a:lstStyle/>
          <a:p>
            <a:pPr algn="r">
              <a:defRPr/>
            </a:pPr>
            <a:r>
              <a:rPr kumimoji="1" lang="en-US" altLang="ja-JP" dirty="0">
                <a:sym typeface="+mn-ea"/>
              </a:rPr>
              <a:t>Yurong Qian</a:t>
            </a:r>
            <a:r>
              <a:rPr lang="en-US">
                <a:sym typeface="+mn-ea"/>
              </a:rPr>
              <a:t>, et al. (ZTE)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Sequential Ack Procedure of Co-SR</a:t>
            </a:r>
            <a:endParaRPr lang="en-US" dirty="0">
              <a:sym typeface="+mn-ea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348105" y="2336800"/>
          <a:ext cx="9496425" cy="3742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3465"/>
                <a:gridCol w="1845945"/>
                <a:gridCol w="1039495"/>
                <a:gridCol w="857885"/>
                <a:gridCol w="3429635"/>
              </a:tblGrid>
              <a:tr h="342265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Affiliations</a:t>
                      </a:r>
                      <a:endParaRPr kumimoji="1" lang="en-US" altLang="ja-JP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Yurong Qian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ZTE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qian.yurong</a:t>
                      </a:r>
                      <a:r>
                        <a:rPr kumimoji="1" lang="ja-JP" altLang="en-US" sz="1500" dirty="0"/>
                        <a:t>@zte.com.cn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>
                          <a:sym typeface="+mn-ea"/>
                        </a:rPr>
                        <a:t>Jay Yang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Yan Li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>
                          <a:sym typeface="+mn-ea"/>
                        </a:rPr>
                        <a:t>Zisheng Wang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Yun Li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Qisheng Huang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Bo Cao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Chun Huang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Bo Sun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rowSpan="2">
                  <a:txBody>
                    <a:bodyPr/>
                    <a:p>
                      <a:pPr algn="ctr">
                        <a:buNone/>
                      </a:pPr>
                      <a:r>
                        <a:rPr kumimoji="1" lang="ja-JP" altLang="en-US" sz="1500" dirty="0"/>
                        <a:t>Sanechips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Shuang Fan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4211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2025-06-08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914400" y="1965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endParaRPr lang="zh-CN" altLang="en-US" sz="4400" dirty="0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12265"/>
            <a:ext cx="10363200" cy="4572000"/>
          </a:xfrm>
        </p:spPr>
        <p:txBody>
          <a:bodyPr/>
          <a:lstStyle/>
          <a:p>
            <a:pPr marL="0" algn="l">
              <a:buClrTx/>
              <a:buSzTx/>
              <a:buFontTx/>
              <a:buNone/>
            </a:pPr>
            <a:r>
              <a:rPr lang="en-US" altLang="zh-CN" sz="2000" b="0">
                <a:sym typeface="+mn-ea"/>
              </a:rPr>
              <a:t>[1] </a:t>
            </a:r>
            <a:r>
              <a:rPr lang="en-US" altLang="zh-CN" sz="2000" b="0">
                <a:sym typeface="+mn-ea"/>
              </a:rPr>
              <a:t>20/0590r5, “Coordinated Spatial Reuse: Focus on Downlink”</a:t>
            </a:r>
            <a:endParaRPr lang="en-US" altLang="zh-CN" sz="2000" b="0">
              <a:sym typeface="+mn-ea"/>
            </a:endParaRPr>
          </a:p>
          <a:p>
            <a:pPr marL="0" algn="l">
              <a:buClrTx/>
              <a:buSzTx/>
              <a:buFontTx/>
              <a:buNone/>
            </a:pPr>
            <a:r>
              <a:rPr lang="en-US" altLang="zh-CN" sz="2000" b="0">
                <a:sym typeface="+mn-ea"/>
              </a:rPr>
              <a:t>[2] </a:t>
            </a:r>
            <a:r>
              <a:rPr lang="en-US" altLang="zh-CN" sz="2000" b="0">
                <a:sym typeface="+mn-ea"/>
              </a:rPr>
              <a:t>24/2060r0, “CSR/COBF Protocol Design”</a:t>
            </a:r>
            <a:endParaRPr lang="en-US" altLang="zh-CN" sz="2000" b="0">
              <a:sym typeface="+mn-ea"/>
            </a:endParaRPr>
          </a:p>
          <a:p>
            <a:pPr marL="0" algn="l">
              <a:buClrTx/>
              <a:buSzTx/>
              <a:buFontTx/>
              <a:buNone/>
            </a:pPr>
            <a:r>
              <a:rPr lang="en-US" altLang="zh-CN" sz="2000" b="0">
                <a:sym typeface="+mn-ea"/>
              </a:rPr>
              <a:t>[3] </a:t>
            </a:r>
            <a:r>
              <a:rPr lang="en-US" altLang="zh-CN" sz="2000" b="0">
                <a:sym typeface="+mn-ea"/>
              </a:rPr>
              <a:t>25/0690r0, “Thoughts on Ack Policy in MAP Co-transmission”</a:t>
            </a:r>
            <a:endParaRPr lang="en-US" altLang="zh-CN" sz="2000" b="0">
              <a:sym typeface="+mn-ea"/>
            </a:endParaRPr>
          </a:p>
          <a:p>
            <a:pPr marL="0" indent="0">
              <a:buNone/>
            </a:pPr>
            <a:r>
              <a:rPr lang="en-US" altLang="zh-CN" sz="2000" b="0">
                <a:sym typeface="+mn-ea"/>
              </a:rPr>
              <a:t>[4] </a:t>
            </a:r>
            <a:r>
              <a:rPr lang="en-US" altLang="zh-CN" sz="2000" b="0">
                <a:sym typeface="+mn-ea"/>
              </a:rPr>
              <a:t>25/0189r2, “Elicitation of Response Transmissions in Coordinated Spatial Reuse”</a:t>
            </a:r>
            <a:endParaRPr lang="en-US" altLang="zh-CN" sz="2000" b="0">
              <a:sym typeface="+mn-ea"/>
            </a:endParaRPr>
          </a:p>
          <a:p>
            <a:pPr marL="0" indent="0">
              <a:buNone/>
            </a:pPr>
            <a:r>
              <a:rPr lang="en-US" altLang="zh-CN" b="0">
                <a:sym typeface="+mn-ea"/>
              </a:rPr>
              <a:t>	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endParaRPr lang="en-US" altLang="zh-CN" b="0">
              <a:sym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Yurong Qian, et al. (ZTE)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Introduction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763395"/>
            <a:ext cx="10363835" cy="4060190"/>
          </a:xfrm>
        </p:spPr>
        <p:txBody>
          <a:bodyPr/>
          <a:p>
            <a:r>
              <a:rPr dirty="0"/>
              <a:t>Several contributions </a:t>
            </a:r>
            <a:r>
              <a:t>have investigated the A</a:t>
            </a:r>
            <a:r>
              <a:rPr lang="en-US"/>
              <a:t>ck</a:t>
            </a:r>
            <a:r>
              <a:t> procedures in Coordinated Spatial Reuse (Co-SR), which can be categorized into two types:</a:t>
            </a:r>
            <a:endParaRPr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cs typeface="+mn-ea"/>
              </a:rPr>
              <a:t>Concurrent Ack [1]</a:t>
            </a:r>
            <a:r>
              <a:rPr lang="en-US" dirty="0">
                <a:cs typeface="+mn-ea"/>
                <a:sym typeface="+mn-ea"/>
              </a:rPr>
              <a:t>-[3]</a:t>
            </a:r>
            <a:r>
              <a:rPr lang="en-US" dirty="0">
                <a:cs typeface="+mn-ea"/>
              </a:rPr>
              <a:t>,</a:t>
            </a:r>
            <a:endParaRPr lang="en-US" dirty="0">
              <a:cs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cs typeface="+mn-ea"/>
              </a:rPr>
              <a:t>Sequential Ack [1]-[4].</a:t>
            </a:r>
            <a:endParaRPr lang="en-US" dirty="0">
              <a:cs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sz="1800" dirty="0">
              <a:cs typeface="+mn-ea"/>
            </a:endParaRPr>
          </a:p>
          <a:p>
            <a:r>
              <a:rPr dirty="0" smtClean="0">
                <a:sym typeface="+mn-ea"/>
              </a:rPr>
              <a:t>In this contribution, we present our insights into </a:t>
            </a:r>
            <a:r>
              <a:rPr lang="en-US" dirty="0" smtClean="0">
                <a:sym typeface="+mn-ea"/>
              </a:rPr>
              <a:t>sequential Ack procedure of Co-SR</a:t>
            </a:r>
            <a:r>
              <a:rPr dirty="0" smtClean="0">
                <a:sym typeface="+mn-ea"/>
              </a:rPr>
              <a:t>.</a:t>
            </a:r>
            <a:r>
              <a:rPr lang="en-US" altLang="en-GB" dirty="0" smtClean="0">
                <a:sym typeface="+mn-ea"/>
              </a:rPr>
              <a:t> </a:t>
            </a:r>
            <a:endParaRPr kumimoji="1" lang="en-US" altLang="en-GB" dirty="0" smtClean="0">
              <a:sym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Recap of </a:t>
            </a:r>
            <a:r>
              <a:rPr lang="en-US" dirty="0">
                <a:cs typeface="+mn-ea"/>
                <a:sym typeface="+mn-ea"/>
              </a:rPr>
              <a:t>Sequential </a:t>
            </a:r>
            <a:r>
              <a:rPr lang="en-US" dirty="0">
                <a:cs typeface="+mn-ea"/>
                <a:sym typeface="+mn-ea"/>
              </a:rPr>
              <a:t>Ack Procedure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550035"/>
            <a:ext cx="10362565" cy="1833245"/>
          </a:xfrm>
        </p:spPr>
        <p:txBody>
          <a:bodyPr/>
          <a:p>
            <a:r>
              <a:rPr dirty="0"/>
              <a:t>The A</a:t>
            </a:r>
            <a:r>
              <a:rPr lang="en-US" dirty="0"/>
              <a:t>ck</a:t>
            </a:r>
            <a:r>
              <a:rPr dirty="0"/>
              <a:t> </a:t>
            </a:r>
            <a:r>
              <a:rPr lang="en-US" dirty="0"/>
              <a:t>procedures </a:t>
            </a:r>
            <a:r>
              <a:rPr dirty="0"/>
              <a:t>for </a:t>
            </a:r>
            <a:r>
              <a:rPr lang="en-US" dirty="0"/>
              <a:t>the </a:t>
            </a:r>
            <a:r>
              <a:rPr dirty="0"/>
              <a:t>sharing AP and</a:t>
            </a:r>
            <a:r>
              <a:rPr lang="en-US" dirty="0"/>
              <a:t> the</a:t>
            </a:r>
            <a:r>
              <a:rPr dirty="0"/>
              <a:t> shared AP are executed sequentially to ensure orderly reception and minimize interference</a:t>
            </a:r>
            <a:r>
              <a:rPr lang="en-US" dirty="0"/>
              <a:t>.</a:t>
            </a:r>
            <a:endParaRPr lang="en-US" dirty="0"/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ja-JP" dirty="0">
                <a:sym typeface="+mn-ea"/>
              </a:rPr>
              <a:t>Each AP explicitly indicates the duration of its MU-BAR/BA exchange to its peer AP, thereby enabling both APs to determine the appropriate timing for initiating their subsequent transmissions —</a:t>
            </a:r>
            <a:r>
              <a:rPr lang="en-US" dirty="0">
                <a:sym typeface="+mn-ea"/>
              </a:rPr>
              <a:t> such as the next PPDU by the sharing AP or Ack frame solicitation by the shared AP</a:t>
            </a:r>
            <a:r>
              <a:rPr lang="en-US" altLang="ja-JP" dirty="0">
                <a:sym typeface="+mn-ea"/>
              </a:rPr>
              <a:t>.</a:t>
            </a:r>
            <a:endParaRPr lang="en-US" altLang="ja-JP" dirty="0">
              <a:sym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2" name="pic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8410" y="3771900"/>
            <a:ext cx="7153910" cy="2550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Problem of Sequential Ack Procedure of Co-SR</a:t>
            </a:r>
            <a:endParaRPr lang="en-US">
              <a:sym typeface="+mn-ea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402080"/>
            <a:ext cx="10363835" cy="2477135"/>
          </a:xfrm>
        </p:spPr>
        <p:txBody>
          <a:bodyPr/>
          <a:p>
            <a:pPr latinLnBrk="0">
              <a:spcBef>
                <a:spcPts val="600"/>
              </a:spcBef>
            </a:pPr>
            <a:r>
              <a:rPr lang="en-US">
                <a:sym typeface="+mn-ea"/>
              </a:rPr>
              <a:t>However, the sequential Ack procedure has limited robustness in transmission failure scenarios</a:t>
            </a:r>
            <a:r>
              <a:rPr lang="en-US" sz="2400" dirty="0">
                <a:sym typeface="+mn-ea"/>
              </a:rPr>
              <a:t>. </a:t>
            </a:r>
            <a:endParaRPr lang="en-US" sz="2000" dirty="0">
              <a:cs typeface="+mn-ea"/>
              <a:sym typeface="+mn-ea"/>
            </a:endParaRPr>
          </a:p>
          <a:p>
            <a:pPr marL="629920" lvl="1" indent="-342900" algn="l" latinLnBrk="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/>
              <a:t>When a STA fails to receive the preceding PPDU from its associated AP, it does not transmit the BA frame, resulting in a gap corresponding to the predefined BA duration. </a:t>
            </a:r>
            <a:endParaRPr lang="en-US"/>
          </a:p>
          <a:p>
            <a:pPr marL="629920" lvl="1" indent="-342900" algn="l" latinLnBrk="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/>
              <a:t>This increases collision probability within the medium, as third-party STAs with improperly set NAV may contend for channel access during this gap</a:t>
            </a:r>
            <a:r>
              <a:rPr lang="en-US" altLang="zh-CN">
                <a:sym typeface="+mn-ea"/>
              </a:rPr>
              <a:t>.</a:t>
            </a:r>
            <a:endParaRPr kumimoji="1" lang="zh-CN" altLang="en-US" dirty="0">
              <a:ea typeface="宋体" panose="02010600030101010101" pitchFamily="2" charset="-122"/>
              <a:cs typeface="+mn-ea"/>
              <a:sym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3" name="pic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27960" y="3526790"/>
            <a:ext cx="6736080" cy="292925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Robust sequential Ack procedure (1)</a:t>
            </a:r>
            <a:endParaRPr lang="en-US">
              <a:sym typeface="+mn-ea"/>
            </a:endParaRPr>
          </a:p>
        </p:txBody>
      </p:sp>
      <p:sp>
        <p:nvSpPr>
          <p:cNvPr id="1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524000"/>
            <a:ext cx="10421620" cy="2081530"/>
          </a:xfrm>
        </p:spPr>
        <p:txBody>
          <a:bodyPr/>
          <a:p>
            <a:r>
              <a:rPr lang="en-US">
                <a:sym typeface="+mn-ea"/>
              </a:rPr>
              <a:t>To enhance the robustness of the sequential Ack procedure, each AP should transmit an Ack indication to its peer AP immediately following the BA exchange</a:t>
            </a:r>
            <a:r>
              <a:rPr lang="en-US" dirty="0" smtClean="0">
                <a:sym typeface="+mn-ea"/>
              </a:rPr>
              <a:t>.</a:t>
            </a:r>
            <a:endParaRPr lang="en-US" dirty="0" smtClean="0"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sz="2000" b="0" dirty="0">
                <a:ea typeface="+mn-ea"/>
                <a:cs typeface="+mn-cs"/>
                <a:sym typeface="+mn-ea"/>
              </a:rPr>
              <a:t>Consequently, the receiving </a:t>
            </a:r>
            <a:r>
              <a:rPr lang="en-US" dirty="0" smtClean="0">
                <a:sym typeface="+mn-ea"/>
              </a:rPr>
              <a:t>AP can start its subsequent frame transmission.</a:t>
            </a:r>
            <a:endParaRPr lang="en-US" dirty="0" smtClean="0">
              <a:sym typeface="+mn-ea"/>
            </a:endParaRPr>
          </a:p>
          <a:p>
            <a:pPr marL="744220" lvl="2" indent="0" algn="l">
              <a:spcBef>
                <a:spcPts val="600"/>
              </a:spcBef>
              <a:buClrTx/>
              <a:buSzTx/>
              <a:buFont typeface="Wingdings" panose="05000000000000000000" charset="0"/>
              <a:buNone/>
            </a:pPr>
            <a:endParaRPr lang="en-US" dirty="0" smtClean="0">
              <a:sym typeface="+mn-ea"/>
            </a:endParaRPr>
          </a:p>
          <a:p>
            <a:r>
              <a:rPr lang="en-US" dirty="0" smtClean="0">
                <a:sym typeface="+mn-ea"/>
              </a:rPr>
              <a:t>Mode 1: The MU-BAR/BA transmission is initiated first by the sharing AP, followed sequentially by the shared AP.</a:t>
            </a:r>
            <a:endParaRPr lang="en-US" dirty="0" smtClean="0"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b="0" dirty="0">
                <a:ea typeface="+mn-ea"/>
                <a:cs typeface="+mn-cs"/>
                <a:sym typeface="+mn-ea"/>
              </a:rPr>
              <a:t>Upon completing its MU-BAR/BA exchange, the sharing AP transmits a trigger indication to the shared AP, initiating the shared AP's MU-BAR/BA transmission.</a:t>
            </a:r>
            <a:endParaRPr kumimoji="1" lang="en-US" altLang="ja-JP" b="0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dirty="0">
                <a:ea typeface="+mn-ea"/>
                <a:cs typeface="+mn-cs"/>
                <a:sym typeface="+mn-ea"/>
              </a:rPr>
              <a:t>Following completion of its MU-BAR/BA exchange, the shared AP transmits an explicit Ack indication to the sharing AP, thereby signaling the end of the Co-SR transmission.</a:t>
            </a:r>
            <a:endParaRPr kumimoji="1" lang="en-US" altLang="ja-JP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kumimoji="1" lang="en-US" altLang="ja-JP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kumimoji="1" lang="en-US" altLang="ja-JP" sz="2000" b="0" dirty="0" smtClean="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Robust </a:t>
            </a:r>
            <a:r>
              <a:rPr lang="en-US">
                <a:sym typeface="+mn-ea"/>
              </a:rPr>
              <a:t>sequential </a:t>
            </a:r>
            <a:r>
              <a:rPr lang="en-US">
                <a:sym typeface="+mn-ea"/>
              </a:rPr>
              <a:t>Ack procedure (2)</a:t>
            </a:r>
            <a:endParaRPr lang="en-US">
              <a:sym typeface="+mn-ea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466215"/>
            <a:ext cx="10421620" cy="1729740"/>
          </a:xfrm>
        </p:spPr>
        <p:txBody>
          <a:bodyPr/>
          <a:p>
            <a:r>
              <a:rPr lang="en-US" dirty="0" smtClean="0">
                <a:sym typeface="+mn-ea"/>
              </a:rPr>
              <a:t>Mode 1: </a:t>
            </a:r>
            <a:r>
              <a:rPr lang="en-US" dirty="0" smtClean="0">
                <a:sym typeface="+mn-ea"/>
              </a:rPr>
              <a:t>The MU-BAR/BA transmission is initiated first by the sharing AP, followed sequentially by the shared AP.</a:t>
            </a:r>
            <a:endParaRPr lang="en-US" dirty="0" smtClean="0"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b="0" dirty="0">
                <a:ea typeface="+mn-ea"/>
                <a:cs typeface="+mn-cs"/>
                <a:sym typeface="+mn-ea"/>
              </a:rPr>
              <a:t>The Co-BA Trigger frame and Co-BA Confirm frame convey the Ack reception indications for the sharing AP and shared AP, respectively. </a:t>
            </a:r>
            <a:endParaRPr kumimoji="1" lang="en-US" altLang="ja-JP" b="0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b="0" dirty="0">
                <a:ea typeface="+mn-ea"/>
                <a:cs typeface="+mn-cs"/>
                <a:sym typeface="+mn-ea"/>
              </a:rPr>
              <a:t>The specific frame formats remain TBD.</a:t>
            </a:r>
            <a:endParaRPr kumimoji="1" lang="en-US" altLang="ja-JP" sz="2000" b="0" dirty="0">
              <a:ea typeface="+mn-ea"/>
              <a:cs typeface="+mn-cs"/>
              <a:sym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3" name="pic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1915" y="3353435"/>
            <a:ext cx="9546590" cy="29997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Robust sequential Ack procedure (3)</a:t>
            </a:r>
            <a:endParaRPr lang="en-US">
              <a:sym typeface="+mn-ea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490980"/>
            <a:ext cx="10421620" cy="1570355"/>
          </a:xfrm>
        </p:spPr>
        <p:txBody>
          <a:bodyPr/>
          <a:p>
            <a:r>
              <a:rPr lang="en-US" dirty="0" smtClean="0">
                <a:sym typeface="+mn-ea"/>
              </a:rPr>
              <a:t>Mode 2 (Preferred): The shared AP initiates the </a:t>
            </a:r>
            <a:r>
              <a:rPr lang="en-US" dirty="0" smtClean="0">
                <a:sym typeface="+mn-ea"/>
              </a:rPr>
              <a:t>MU-BAR/BA transmission</a:t>
            </a:r>
            <a:r>
              <a:rPr lang="en-US" dirty="0" smtClean="0">
                <a:sym typeface="+mn-ea"/>
              </a:rPr>
              <a:t> immediately following the Co-SR PPDU, earlier than the sharing AP..</a:t>
            </a:r>
            <a:endParaRPr kumimoji="1" lang="en-US" altLang="ja-JP" b="0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b="0" dirty="0">
                <a:ea typeface="+mn-ea"/>
                <a:cs typeface="+mn-cs"/>
                <a:sym typeface="+mn-ea"/>
              </a:rPr>
              <a:t>Compared to Mode 1, Mode 2 reduces signaling overhead through elimination of the Co-BA Trigger frame while maintaining the sharing AP's TXOP control.</a:t>
            </a:r>
            <a:endParaRPr kumimoji="1" lang="en-US" altLang="ja-JP" b="0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dirty="0">
                <a:ea typeface="+mn-ea"/>
                <a:cs typeface="+mn-cs"/>
                <a:sym typeface="+mn-ea"/>
              </a:rPr>
              <a:t>The specific frame formats remain TBD.</a:t>
            </a:r>
            <a:endParaRPr kumimoji="1" lang="en-US" altLang="ja-JP" sz="2000" b="0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kumimoji="1" lang="en-US" altLang="ja-JP" sz="2000" b="0" dirty="0">
              <a:ea typeface="+mn-ea"/>
              <a:cs typeface="+mn-cs"/>
              <a:sym typeface="+mn-ea"/>
            </a:endParaRPr>
          </a:p>
          <a:p>
            <a:pPr marL="287020" indent="0" algn="l">
              <a:spcBef>
                <a:spcPts val="600"/>
              </a:spcBef>
              <a:buClrTx/>
              <a:buSzTx/>
              <a:buFontTx/>
              <a:buNone/>
            </a:pPr>
            <a:endParaRPr kumimoji="1" lang="en-US" altLang="ja-JP" sz="2000" b="0" dirty="0" smtClean="0">
              <a:sym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2" name="pic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74445" y="3311525"/>
            <a:ext cx="9643110" cy="30302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Yurong Qian,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Robust sequential Ack procedure (4)</a:t>
            </a:r>
            <a:endParaRPr lang="en-US">
              <a:sym typeface="+mn-ea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524000"/>
            <a:ext cx="10421620" cy="2760345"/>
          </a:xfrm>
        </p:spPr>
        <p:txBody>
          <a:bodyPr/>
          <a:p>
            <a:r>
              <a:rPr lang="en-US">
                <a:sym typeface="+mn-ea"/>
              </a:rPr>
              <a:t>The sequential Ack mode must be determined prior to Co-SR PPDU transmission.</a:t>
            </a:r>
            <a:endParaRPr lang="en-US"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b="0">
                <a:sym typeface="+mn-ea"/>
              </a:rPr>
              <a:t>Option 1: APs may negotiate the sequential Ack mode during the MAPC negotiation phase; both APs then follow this mode for all subsequent Co-SR transmissions.</a:t>
            </a:r>
            <a:endParaRPr lang="en-US" b="0"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b="0">
                <a:sym typeface="+mn-ea"/>
              </a:rPr>
              <a:t>Option 2: The sharing AP explicitly notifies the shared AP of the selected sequential Ack mode through the Co-SR Trigger frame or ICF frame immediately preceding each transmission phase.</a:t>
            </a:r>
            <a:endParaRPr lang="en-US" b="0"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kumimoji="1" lang="en-US" altLang="ja-JP" sz="2000" b="0" dirty="0">
              <a:ea typeface="+mn-ea"/>
              <a:cs typeface="+mn-cs"/>
              <a:sym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kumimoji="1" lang="en-US" altLang="ja-JP" sz="2000" b="0" dirty="0">
              <a:ea typeface="+mn-ea"/>
              <a:cs typeface="+mn-cs"/>
              <a:sym typeface="+mn-ea"/>
            </a:endParaRPr>
          </a:p>
          <a:p>
            <a:pPr marL="287020" indent="0" algn="l">
              <a:spcBef>
                <a:spcPts val="600"/>
              </a:spcBef>
              <a:buClrTx/>
              <a:buSzTx/>
              <a:buFontTx/>
              <a:buNone/>
            </a:pPr>
            <a:endParaRPr kumimoji="1" lang="en-US" altLang="ja-JP" sz="2000" b="0" dirty="0" smtClean="0">
              <a:sym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Yurong Qian, et al. (ZTE)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795780"/>
            <a:ext cx="10421620" cy="4102100"/>
          </a:xfrm>
        </p:spPr>
        <p:txBody>
          <a:bodyPr/>
          <a:p>
            <a:r>
              <a:rPr>
                <a:sym typeface="+mn-ea"/>
              </a:rPr>
              <a:t>This contribution proposes a robust sequential Ack procedure for Co-SR, which introduces an inter-AP indication signaling the completion of the </a:t>
            </a:r>
            <a:r>
              <a:rPr lang="en-US">
                <a:sym typeface="+mn-ea"/>
              </a:rPr>
              <a:t>MU-BAR/</a:t>
            </a:r>
            <a:r>
              <a:rPr>
                <a:sym typeface="+mn-ea"/>
              </a:rPr>
              <a:t>BA exchange.</a:t>
            </a:r>
            <a:endParaRPr dirty="0" smtClean="0">
              <a:sym typeface="+mn-ea"/>
            </a:endParaRPr>
          </a:p>
          <a:p>
            <a:pPr marL="629920" algn="l">
              <a:spcBef>
                <a:spcPts val="600"/>
              </a:spcBef>
              <a:buClrTx/>
              <a:buSzTx/>
              <a:buFontTx/>
            </a:pPr>
            <a:r>
              <a:rPr lang="en-US" sz="1800" b="0" dirty="0" smtClean="0">
                <a:sym typeface="+mn-ea"/>
              </a:rPr>
              <a:t>Based on the sequence of the BA exchange, two operational modes are introduced.</a:t>
            </a:r>
            <a:endParaRPr lang="en-US" sz="1800" b="0" dirty="0" smtClean="0">
              <a:sym typeface="+mn-ea"/>
            </a:endParaRPr>
          </a:p>
          <a:p>
            <a:pPr marL="1087120" lvl="1" algn="l">
              <a:spcBef>
                <a:spcPts val="600"/>
              </a:spcBef>
              <a:buClrTx/>
              <a:buSzTx/>
              <a:buFont typeface="Wingdings" panose="05000000000000000000" charset="0"/>
              <a:buChar char=""/>
            </a:pPr>
            <a:r>
              <a:rPr lang="en-US" sz="1500" b="0" dirty="0" smtClean="0">
                <a:sym typeface="+mn-ea"/>
              </a:rPr>
              <a:t>Mode 1: Sharing AP initiates BA exchange first</a:t>
            </a:r>
            <a:endParaRPr lang="en-US" sz="1500" b="0" dirty="0" smtClean="0">
              <a:sym typeface="+mn-ea"/>
            </a:endParaRPr>
          </a:p>
          <a:p>
            <a:pPr marL="1087120" lvl="1" algn="l">
              <a:spcBef>
                <a:spcPts val="600"/>
              </a:spcBef>
              <a:buClrTx/>
              <a:buSzTx/>
              <a:buFont typeface="Wingdings" panose="05000000000000000000" charset="0"/>
              <a:buChar char=""/>
            </a:pPr>
            <a:r>
              <a:rPr lang="en-US" sz="1500" b="0" dirty="0" smtClean="0">
                <a:sym typeface="+mn-ea"/>
              </a:rPr>
              <a:t>Mode 2: Shared AP initiates BA exchange first, which has lower signaling overhead.</a:t>
            </a:r>
            <a:endParaRPr lang="en-US" sz="1500" b="0" dirty="0" smtClean="0">
              <a:sym typeface="+mn-ea"/>
            </a:endParaRPr>
          </a:p>
          <a:p>
            <a:pPr marL="629920" algn="l">
              <a:spcBef>
                <a:spcPts val="600"/>
              </a:spcBef>
              <a:buClrTx/>
              <a:buSzTx/>
              <a:buFontTx/>
            </a:pPr>
            <a:r>
              <a:rPr lang="en-US" sz="1800" b="0" dirty="0" smtClean="0"/>
              <a:t>The negotiation mechanism for these modes is established.</a:t>
            </a:r>
            <a:endParaRPr lang="en-US" sz="1800" b="0" dirty="0" smtClean="0"/>
          </a:p>
          <a:p>
            <a:pPr marL="1087120" lvl="1" algn="l">
              <a:spcBef>
                <a:spcPts val="600"/>
              </a:spcBef>
              <a:buClrTx/>
              <a:buSzTx/>
              <a:buFont typeface="Wingdings" panose="05000000000000000000" charset="0"/>
              <a:buChar char=""/>
            </a:pPr>
            <a:r>
              <a:rPr lang="en-US" sz="1500" b="0" dirty="0" smtClean="0"/>
              <a:t>Pre-coordination during MAPC phase, or</a:t>
            </a:r>
            <a:endParaRPr lang="en-US" sz="1500" b="0" dirty="0" smtClean="0"/>
          </a:p>
          <a:p>
            <a:pPr marL="1087120" lvl="1" algn="l">
              <a:spcBef>
                <a:spcPts val="600"/>
              </a:spcBef>
              <a:buClrTx/>
              <a:buSzTx/>
              <a:buFont typeface="Wingdings" panose="05000000000000000000" charset="0"/>
              <a:buChar char=""/>
            </a:pPr>
            <a:r>
              <a:rPr lang="en-US" sz="1500" b="0" dirty="0" smtClean="0"/>
              <a:t>Dynamic per-transmission notification via Co-SR Trigger/ICF frames</a:t>
            </a:r>
            <a:endParaRPr lang="en-US" sz="1500" b="0" dirty="0" smtClean="0"/>
          </a:p>
          <a:p>
            <a:pPr marL="572770" indent="-285750" algn="l">
              <a:spcBef>
                <a:spcPts val="600"/>
              </a:spcBef>
              <a:buClrTx/>
              <a:buSzTx/>
              <a:buFontTx/>
              <a:buNone/>
            </a:pPr>
            <a:endParaRPr kumimoji="1" lang="en-US" altLang="ja-JP" sz="1800" b="0" dirty="0">
              <a:sym typeface="+mn-ea"/>
            </a:endParaRPr>
          </a:p>
          <a:p>
            <a:pPr marL="629920" algn="l">
              <a:spcBef>
                <a:spcPts val="600"/>
              </a:spcBef>
              <a:buClrTx/>
              <a:buSzTx/>
              <a:buFontTx/>
            </a:pPr>
            <a:endParaRPr kumimoji="1" lang="en-US" altLang="ja-JP" sz="1800" b="0" dirty="0"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1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4415</Words>
  <Application>WPS 演示</Application>
  <PresentationFormat>Widescreen</PresentationFormat>
  <Paragraphs>178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7</vt:i4>
      </vt:variant>
      <vt:variant>
        <vt:lpstr>幻灯片标题</vt:lpstr>
      </vt:variant>
      <vt:variant>
        <vt:i4>11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굴림</vt:lpstr>
      <vt:lpstr>Malgun Gothic</vt:lpstr>
      <vt:lpstr>Wingdings</vt:lpstr>
      <vt:lpstr>微软雅黑</vt:lpstr>
      <vt:lpstr>Arial Unicode MS</vt:lpstr>
      <vt:lpstr>Calibri</vt:lpstr>
      <vt:lpstr>等线</vt:lpstr>
      <vt:lpstr>Microsoft PhagsPa</vt:lpstr>
      <vt:lpstr>111</vt:lpstr>
      <vt:lpstr>1_802-11-Submission</vt:lpstr>
      <vt:lpstr>2_802-11-Submission</vt:lpstr>
      <vt:lpstr>3_802-11-Submission</vt:lpstr>
      <vt:lpstr>4_802-11-Submission</vt:lpstr>
      <vt:lpstr>5_802-11-Submission</vt:lpstr>
      <vt:lpstr>6_802-11-Submission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Yurong Qian</cp:lastModifiedBy>
  <cp:revision>430</cp:revision>
  <dcterms:created xsi:type="dcterms:W3CDTF">2025-07-24T06:47:51Z</dcterms:created>
  <dcterms:modified xsi:type="dcterms:W3CDTF">2025-07-24T06:47:51Z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D5A943C464E54DEEBCAE81686072C638</vt:lpwstr>
  </property>
  <property fmtid="{D5CDD505-2E9C-101B-9397-08002B2CF9AE}" pid="5" name="KSOProductBuildVer">
    <vt:lpwstr>2052-11.8.2.12065</vt:lpwstr>
  </property>
</Properties>
</file>