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 id="2147483684" r:id="rId5"/>
    <p:sldMasterId id="2147483696" r:id="rId6"/>
    <p:sldMasterId id="2147483708" r:id="rId7"/>
    <p:sldMasterId id="2147483720" r:id="rId8"/>
  </p:sldMasterIdLst>
  <p:notesMasterIdLst>
    <p:notesMasterId r:id="rId20"/>
  </p:notesMasterIdLst>
  <p:handoutMasterIdLst>
    <p:handoutMasterId r:id="rId21"/>
  </p:handoutMasterIdLst>
  <p:sldIdLst>
    <p:sldId id="256" r:id="rId9"/>
    <p:sldId id="368" r:id="rId10"/>
    <p:sldId id="422" r:id="rId11"/>
    <p:sldId id="404" r:id="rId12"/>
    <p:sldId id="440" r:id="rId13"/>
    <p:sldId id="423" r:id="rId14"/>
    <p:sldId id="429" r:id="rId15"/>
    <p:sldId id="436" r:id="rId16"/>
    <p:sldId id="392" r:id="rId17"/>
    <p:sldId id="265" r:id="rId18"/>
    <p:sldId id="29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 id="3" name="00344678@zte.intra" initials="0"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13" d="100"/>
          <a:sy n="113" d="100"/>
        </p:scale>
        <p:origin x="720" y="176"/>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1.xml"/><Relationship Id="rId8" Type="http://schemas.openxmlformats.org/officeDocument/2006/relationships/slideMaster" Target="slideMasters/slideMaster7.xml"/><Relationship Id="rId7" Type="http://schemas.openxmlformats.org/officeDocument/2006/relationships/slideMaster" Target="slideMasters/slideMaster6.xml"/><Relationship Id="rId6" Type="http://schemas.openxmlformats.org/officeDocument/2006/relationships/slideMaster" Target="slideMasters/slideMaster5.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5" Type="http://schemas.openxmlformats.org/officeDocument/2006/relationships/commentAuthors" Target="commentAuthors.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handoutMaster" Target="handoutMasters/handoutMaster1.xml"/><Relationship Id="rId20" Type="http://schemas.openxmlformats.org/officeDocument/2006/relationships/notesMaster" Target="notesMasters/notesMaster1.xml"/><Relationship Id="rId2" Type="http://schemas.openxmlformats.org/officeDocument/2006/relationships/theme" Target="theme/theme1.xml"/><Relationship Id="rId19" Type="http://schemas.openxmlformats.org/officeDocument/2006/relationships/slide" Target="slides/slide11.xml"/><Relationship Id="rId18" Type="http://schemas.openxmlformats.org/officeDocument/2006/relationships/slide" Target="slides/slide10.xml"/><Relationship Id="rId17" Type="http://schemas.openxmlformats.org/officeDocument/2006/relationships/slide" Target="slides/slide9.xml"/><Relationship Id="rId16" Type="http://schemas.openxmlformats.org/officeDocument/2006/relationships/slide" Target="slides/slide8.xml"/><Relationship Id="rId15" Type="http://schemas.openxmlformats.org/officeDocument/2006/relationships/slide" Target="slides/slide7.xml"/><Relationship Id="rId14" Type="http://schemas.openxmlformats.org/officeDocument/2006/relationships/slide" Target="slides/slide6.xml"/><Relationship Id="rId13" Type="http://schemas.openxmlformats.org/officeDocument/2006/relationships/slide" Target="slides/slide5.xml"/><Relationship Id="rId12" Type="http://schemas.openxmlformats.org/officeDocument/2006/relationships/slide" Target="slides/slide4.xml"/><Relationship Id="rId11" Type="http://schemas.openxmlformats.org/officeDocument/2006/relationships/slide" Target="slides/slide3.xml"/><Relationship Id="rId10" Type="http://schemas.openxmlformats.org/officeDocument/2006/relationships/slide" Target="slides/slide2.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8719541" y="6481446"/>
            <a:ext cx="2616200" cy="276860"/>
          </a:xfrm>
        </p:spPr>
        <p:txBody>
          <a:bodyPr/>
          <a:lstStyle>
            <a:lvl1pPr>
              <a:defRPr/>
            </a:lvl1pPr>
          </a:lstStyle>
          <a:p>
            <a:pPr>
              <a:defRPr/>
            </a:pPr>
            <a:r>
              <a:rPr lang="en-US" dirty="0"/>
              <a:t>Yurong Qian, et al. (ZTE)</a:t>
            </a:r>
            <a:endParaRPr lang="en-US" dirty="0"/>
          </a:p>
        </p:txBody>
      </p:sp>
      <p:sp>
        <p:nvSpPr>
          <p:cNvPr id="5" name="文本框 4"/>
          <p:cNvSpPr txBox="1"/>
          <p:nvPr userDrawn="1"/>
        </p:nvSpPr>
        <p:spPr>
          <a:xfrm>
            <a:off x="11144885" y="389255"/>
            <a:ext cx="309880" cy="368300"/>
          </a:xfrm>
          <a:prstGeom prst="rect">
            <a:avLst/>
          </a:prstGeom>
          <a:noFill/>
        </p:spPr>
        <p:txBody>
          <a:bodyPr wrap="none" rtlCol="0">
            <a:spAutoFit/>
          </a:bodyPr>
          <a:p>
            <a:endParaRPr lang="zh-CN" altLang="en-US"/>
          </a:p>
        </p:txBody>
      </p:sp>
    </p:spTree>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8719541" y="6481446"/>
            <a:ext cx="2616200"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
        <p:nvSpPr>
          <p:cNvPr id="5" name="文本框 4"/>
          <p:cNvSpPr txBox="1"/>
          <p:nvPr userDrawn="1"/>
        </p:nvSpPr>
        <p:spPr>
          <a:xfrm>
            <a:off x="1020445" y="381635"/>
            <a:ext cx="309880" cy="368300"/>
          </a:xfrm>
          <a:prstGeom prst="rect">
            <a:avLst/>
          </a:prstGeom>
          <a:noFill/>
        </p:spPr>
        <p:txBody>
          <a:bodyPr wrap="none" rtlCol="0">
            <a:spAutoFit/>
          </a:bodyPr>
          <a:p>
            <a:endParaRPr lang="zh-CN" altLang="en-US"/>
          </a:p>
        </p:txBody>
      </p:sp>
    </p:spTree>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8719541" y="6481446"/>
            <a:ext cx="2616200"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8719541" y="6481446"/>
            <a:ext cx="2616200"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
        <p:nvSpPr>
          <p:cNvPr id="5" name="文本框 4"/>
          <p:cNvSpPr txBox="1"/>
          <p:nvPr userDrawn="1"/>
        </p:nvSpPr>
        <p:spPr>
          <a:xfrm>
            <a:off x="1020445" y="381635"/>
            <a:ext cx="309880" cy="368300"/>
          </a:xfrm>
          <a:prstGeom prst="rect">
            <a:avLst/>
          </a:prstGeom>
          <a:noFill/>
        </p:spPr>
        <p:txBody>
          <a:bodyPr wrap="none" rtlCol="0">
            <a:spAutoFit/>
          </a:bodyPr>
          <a:p>
            <a:endParaRPr lang="zh-CN" altLang="en-US"/>
          </a:p>
        </p:txBody>
      </p:sp>
    </p:spTree>
  </p:cSld>
  <p:clrMapOvr>
    <a:masterClrMapping/>
  </p:clrMapOvr>
  <p:hf hd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8719541" y="6481446"/>
            <a:ext cx="2616200"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
        <p:nvSpPr>
          <p:cNvPr id="5" name="文本框 4"/>
          <p:cNvSpPr txBox="1"/>
          <p:nvPr userDrawn="1"/>
        </p:nvSpPr>
        <p:spPr>
          <a:xfrm>
            <a:off x="1020445" y="381635"/>
            <a:ext cx="309880" cy="368300"/>
          </a:xfrm>
          <a:prstGeom prst="rect">
            <a:avLst/>
          </a:prstGeom>
          <a:noFill/>
        </p:spPr>
        <p:txBody>
          <a:bodyPr wrap="none" rtlCol="0">
            <a:spAutoFit/>
          </a:bodyPr>
          <a:p>
            <a:endParaRPr lang="zh-CN" altLang="en-US"/>
          </a:p>
        </p:txBody>
      </p:sp>
    </p:spTree>
  </p:cSld>
  <p:clrMapOvr>
    <a:masterClrMapping/>
  </p:clrMapOvr>
  <p:hf hdr="0" dt="0"/>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8719541" y="6481446"/>
            <a:ext cx="2616200"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
        <p:nvSpPr>
          <p:cNvPr id="5" name="文本框 4"/>
          <p:cNvSpPr txBox="1"/>
          <p:nvPr userDrawn="1"/>
        </p:nvSpPr>
        <p:spPr>
          <a:xfrm>
            <a:off x="1020445" y="381635"/>
            <a:ext cx="309880" cy="368300"/>
          </a:xfrm>
          <a:prstGeom prst="rect">
            <a:avLst/>
          </a:prstGeom>
          <a:noFill/>
        </p:spPr>
        <p:txBody>
          <a:bodyPr wrap="none" rtlCol="0">
            <a:spAutoFit/>
          </a:bodyPr>
          <a:p>
            <a:endParaRPr lang="zh-CN" altLang="en-US"/>
          </a:p>
        </p:txBody>
      </p:sp>
    </p:spTree>
  </p:cSld>
  <p:clrMapOvr>
    <a:masterClrMapping/>
  </p:clrMapOvr>
  <p:hf hdr="0" dt="0"/>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Yurong Qian, et al. (ZTE)</a:t>
            </a:r>
            <a:endParaRPr lang="en-US" dirty="0"/>
          </a:p>
        </p:txBody>
      </p:sp>
    </p:spTree>
  </p:cSld>
  <p:clrMapOvr>
    <a:masterClrMapping/>
  </p:clrMapOvr>
  <p:hf hd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2" Type="http://schemas.openxmlformats.org/officeDocument/2006/relationships/theme" Target="../theme/theme3.xml"/><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2.xml"/><Relationship Id="rId8" Type="http://schemas.openxmlformats.org/officeDocument/2006/relationships/slideLayout" Target="../slideLayouts/slideLayout41.xml"/><Relationship Id="rId7" Type="http://schemas.openxmlformats.org/officeDocument/2006/relationships/slideLayout" Target="../slideLayouts/slideLayout40.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 Id="rId3" Type="http://schemas.openxmlformats.org/officeDocument/2006/relationships/slideLayout" Target="../slideLayouts/slideLayout36.xml"/><Relationship Id="rId2" Type="http://schemas.openxmlformats.org/officeDocument/2006/relationships/slideLayout" Target="../slideLayouts/slideLayout35.xml"/><Relationship Id="rId12" Type="http://schemas.openxmlformats.org/officeDocument/2006/relationships/theme" Target="../theme/theme4.xml"/><Relationship Id="rId11" Type="http://schemas.openxmlformats.org/officeDocument/2006/relationships/slideLayout" Target="../slideLayouts/slideLayout44.xml"/><Relationship Id="rId10" Type="http://schemas.openxmlformats.org/officeDocument/2006/relationships/slideLayout" Target="../slideLayouts/slideLayout43.xml"/><Relationship Id="rId1" Type="http://schemas.openxmlformats.org/officeDocument/2006/relationships/slideLayout" Target="../slideLayouts/slideLayout34.xml"/></Relationships>
</file>

<file path=ppt/slideMasters/_rels/slideMaster5.xml.rels><?xml version="1.0" encoding="UTF-8" standalone="yes"?>
<Relationships xmlns="http://schemas.openxmlformats.org/package/2006/relationships"><Relationship Id="rId9" Type="http://schemas.openxmlformats.org/officeDocument/2006/relationships/slideLayout" Target="../slideLayouts/slideLayout53.xml"/><Relationship Id="rId8" Type="http://schemas.openxmlformats.org/officeDocument/2006/relationships/slideLayout" Target="../slideLayouts/slideLayout52.xml"/><Relationship Id="rId7" Type="http://schemas.openxmlformats.org/officeDocument/2006/relationships/slideLayout" Target="../slideLayouts/slideLayout51.xml"/><Relationship Id="rId6" Type="http://schemas.openxmlformats.org/officeDocument/2006/relationships/slideLayout" Target="../slideLayouts/slideLayout50.xml"/><Relationship Id="rId5" Type="http://schemas.openxmlformats.org/officeDocument/2006/relationships/slideLayout" Target="../slideLayouts/slideLayout49.xml"/><Relationship Id="rId4" Type="http://schemas.openxmlformats.org/officeDocument/2006/relationships/slideLayout" Target="../slideLayouts/slideLayout48.xml"/><Relationship Id="rId3" Type="http://schemas.openxmlformats.org/officeDocument/2006/relationships/slideLayout" Target="../slideLayouts/slideLayout47.xml"/><Relationship Id="rId2" Type="http://schemas.openxmlformats.org/officeDocument/2006/relationships/slideLayout" Target="../slideLayouts/slideLayout46.xml"/><Relationship Id="rId12" Type="http://schemas.openxmlformats.org/officeDocument/2006/relationships/theme" Target="../theme/theme5.xml"/><Relationship Id="rId11" Type="http://schemas.openxmlformats.org/officeDocument/2006/relationships/slideLayout" Target="../slideLayouts/slideLayout55.xml"/><Relationship Id="rId10" Type="http://schemas.openxmlformats.org/officeDocument/2006/relationships/slideLayout" Target="../slideLayouts/slideLayout54.xml"/><Relationship Id="rId1" Type="http://schemas.openxmlformats.org/officeDocument/2006/relationships/slideLayout" Target="../slideLayouts/slideLayout45.xml"/></Relationships>
</file>

<file path=ppt/slideMasters/_rels/slideMaster6.xml.rels><?xml version="1.0" encoding="UTF-8" standalone="yes"?>
<Relationships xmlns="http://schemas.openxmlformats.org/package/2006/relationships"><Relationship Id="rId9" Type="http://schemas.openxmlformats.org/officeDocument/2006/relationships/slideLayout" Target="../slideLayouts/slideLayout64.xml"/><Relationship Id="rId8" Type="http://schemas.openxmlformats.org/officeDocument/2006/relationships/slideLayout" Target="../slideLayouts/slideLayout63.xml"/><Relationship Id="rId7" Type="http://schemas.openxmlformats.org/officeDocument/2006/relationships/slideLayout" Target="../slideLayouts/slideLayout62.xml"/><Relationship Id="rId6" Type="http://schemas.openxmlformats.org/officeDocument/2006/relationships/slideLayout" Target="../slideLayouts/slideLayout61.xml"/><Relationship Id="rId5" Type="http://schemas.openxmlformats.org/officeDocument/2006/relationships/slideLayout" Target="../slideLayouts/slideLayout60.xml"/><Relationship Id="rId4" Type="http://schemas.openxmlformats.org/officeDocument/2006/relationships/slideLayout" Target="../slideLayouts/slideLayout59.xml"/><Relationship Id="rId3" Type="http://schemas.openxmlformats.org/officeDocument/2006/relationships/slideLayout" Target="../slideLayouts/slideLayout58.xml"/><Relationship Id="rId2" Type="http://schemas.openxmlformats.org/officeDocument/2006/relationships/slideLayout" Target="../slideLayouts/slideLayout57.xml"/><Relationship Id="rId12" Type="http://schemas.openxmlformats.org/officeDocument/2006/relationships/theme" Target="../theme/theme6.xml"/><Relationship Id="rId11" Type="http://schemas.openxmlformats.org/officeDocument/2006/relationships/slideLayout" Target="../slideLayouts/slideLayout66.xml"/><Relationship Id="rId10" Type="http://schemas.openxmlformats.org/officeDocument/2006/relationships/slideLayout" Target="../slideLayouts/slideLayout65.xml"/><Relationship Id="rId1" Type="http://schemas.openxmlformats.org/officeDocument/2006/relationships/slideLayout" Target="../slideLayouts/slideLayout56.xml"/></Relationships>
</file>

<file path=ppt/slideMasters/_rels/slideMaster7.xml.rels><?xml version="1.0" encoding="UTF-8" standalone="yes"?>
<Relationships xmlns="http://schemas.openxmlformats.org/package/2006/relationships"><Relationship Id="rId9" Type="http://schemas.openxmlformats.org/officeDocument/2006/relationships/slideLayout" Target="../slideLayouts/slideLayout75.xml"/><Relationship Id="rId8" Type="http://schemas.openxmlformats.org/officeDocument/2006/relationships/slideLayout" Target="../slideLayouts/slideLayout74.xml"/><Relationship Id="rId7" Type="http://schemas.openxmlformats.org/officeDocument/2006/relationships/slideLayout" Target="../slideLayouts/slideLayout73.xml"/><Relationship Id="rId6" Type="http://schemas.openxmlformats.org/officeDocument/2006/relationships/slideLayout" Target="../slideLayouts/slideLayout72.xml"/><Relationship Id="rId5" Type="http://schemas.openxmlformats.org/officeDocument/2006/relationships/slideLayout" Target="../slideLayouts/slideLayout71.xml"/><Relationship Id="rId4" Type="http://schemas.openxmlformats.org/officeDocument/2006/relationships/slideLayout" Target="../slideLayouts/slideLayout70.xml"/><Relationship Id="rId3" Type="http://schemas.openxmlformats.org/officeDocument/2006/relationships/slideLayout" Target="../slideLayouts/slideLayout69.xml"/><Relationship Id="rId2" Type="http://schemas.openxmlformats.org/officeDocument/2006/relationships/slideLayout" Target="../slideLayouts/slideLayout68.xml"/><Relationship Id="rId12" Type="http://schemas.openxmlformats.org/officeDocument/2006/relationships/theme" Target="../theme/theme7.xml"/><Relationship Id="rId11" Type="http://schemas.openxmlformats.org/officeDocument/2006/relationships/slideLayout" Target="../slideLayouts/slideLayout77.xml"/><Relationship Id="rId10" Type="http://schemas.openxmlformats.org/officeDocument/2006/relationships/slideLayout" Target="../slideLayouts/slideLayout76.xml"/><Relationship Id="rId1" Type="http://schemas.openxmlformats.org/officeDocument/2006/relationships/slideLayout" Target="../slideLayouts/slideLayout6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10541000" y="6475413"/>
            <a:ext cx="850900"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Yurong Qian, et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8009467" y="332740"/>
            <a:ext cx="32512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a:t>
            </a:r>
            <a:r>
              <a:rPr lang="en-US" altLang="en-GB" sz="1800" b="1" kern="1200" dirty="0">
                <a:solidFill>
                  <a:schemeClr val="tx1"/>
                </a:solidFill>
                <a:latin typeface="Times New Roman" panose="02020603050405020304" pitchFamily="18" charset="0"/>
                <a:ea typeface="+mn-ea"/>
                <a:cs typeface="Arial" panose="020B0604020202020204" pitchFamily="34" charset="0"/>
              </a:rPr>
              <a:t>25/1026r1</a:t>
            </a:r>
            <a:endParaRPr lang="en-US" altLang="zh-CN" sz="1800" b="1" kern="1200" dirty="0">
              <a:solidFill>
                <a:schemeClr val="tx1"/>
              </a:solidFill>
              <a:latin typeface="Times New Roman" panose="02020603050405020304" pitchFamily="18" charset="0"/>
              <a:ea typeface="宋体" panose="02010600030101010101" pitchFamily="2" charset="-122"/>
              <a:cs typeface="Arial" panose="020B0604020202020204" pitchFamily="34" charset="0"/>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481331" y="321980"/>
            <a:ext cx="144145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June 2025</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4" name="Text Box 3"/>
          <p:cNvSpPr txBox="1"/>
          <p:nvPr userDrawn="1"/>
        </p:nvSpPr>
        <p:spPr>
          <a:xfrm>
            <a:off x="3712845" y="-46355"/>
            <a:ext cx="4064000" cy="368300"/>
          </a:xfrm>
          <a:prstGeom prst="rect">
            <a:avLst/>
          </a:prstGeom>
          <a:noFill/>
        </p:spPr>
        <p:txBody>
          <a:bodyPr wrap="square" rtlCol="0">
            <a:spAutoFit/>
          </a:bodyPr>
          <a:p>
            <a:endParaRPr lang="en-US"/>
          </a:p>
        </p:txBody>
      </p:sp>
      <p:sp>
        <p:nvSpPr>
          <p:cNvPr id="3" name="文本框 2"/>
          <p:cNvSpPr txBox="1"/>
          <p:nvPr userDrawn="1"/>
        </p:nvSpPr>
        <p:spPr>
          <a:xfrm>
            <a:off x="13735685" y="1746885"/>
            <a:ext cx="309880" cy="368300"/>
          </a:xfrm>
          <a:prstGeom prst="rect">
            <a:avLst/>
          </a:prstGeom>
          <a:noFill/>
        </p:spPr>
        <p:txBody>
          <a:bodyPr wrap="none" rtlCol="0">
            <a:spAutoFit/>
          </a:bodyPr>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Yurong Qian, et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802.11-23/2190</a:t>
            </a:r>
            <a:r>
              <a:rPr lang="en-US" altLang="en-US" sz="1800" b="1" kern="1200" dirty="0">
                <a:solidFill>
                  <a:schemeClr val="tx1"/>
                </a:solidFill>
                <a:latin typeface="Times New Roman" panose="02020603050405020304" pitchFamily="18" charset="0"/>
                <a:ea typeface="+mn-ea"/>
                <a:cs typeface="+mn-cs"/>
              </a:rPr>
              <a:t>r0</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4097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Nov. 2023</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10541000" y="6475413"/>
            <a:ext cx="850900"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Yurong Qian, et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8009467" y="332740"/>
            <a:ext cx="32512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a:t>
            </a:r>
            <a:r>
              <a:rPr lang="en-US" altLang="en-GB" sz="1800" b="1" kern="1200" dirty="0">
                <a:solidFill>
                  <a:schemeClr val="tx1"/>
                </a:solidFill>
                <a:latin typeface="Times New Roman" panose="02020603050405020304" pitchFamily="18" charset="0"/>
                <a:ea typeface="+mn-ea"/>
                <a:cs typeface="Arial" panose="020B0604020202020204" pitchFamily="34" charset="0"/>
              </a:rPr>
              <a:t>25/1026r1</a:t>
            </a:r>
            <a:endParaRPr lang="en-US" altLang="en-GB" sz="1800" b="1" kern="1200" dirty="0">
              <a:solidFill>
                <a:schemeClr val="tx1"/>
              </a:solidFill>
              <a:latin typeface="Times New Roman" panose="02020603050405020304" pitchFamily="18" charset="0"/>
              <a:ea typeface="+mn-ea"/>
              <a:cs typeface="Arial" panose="020B0604020202020204" pitchFamily="34" charset="0"/>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481331" y="321980"/>
            <a:ext cx="144145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June 2025</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
        <p:nvSpPr>
          <p:cNvPr id="4" name="Text Box 3"/>
          <p:cNvSpPr txBox="1"/>
          <p:nvPr userDrawn="1"/>
        </p:nvSpPr>
        <p:spPr>
          <a:xfrm>
            <a:off x="3712845" y="-46355"/>
            <a:ext cx="4064000" cy="368300"/>
          </a:xfrm>
          <a:prstGeom prst="rect">
            <a:avLst/>
          </a:prstGeom>
          <a:noFill/>
        </p:spPr>
        <p:txBody>
          <a:bodyPr wrap="square" rtlCol="0">
            <a:spAutoFit/>
          </a:bodyPr>
          <a:p>
            <a:endParaRPr lang="en-US"/>
          </a:p>
        </p:txBody>
      </p:sp>
      <p:sp>
        <p:nvSpPr>
          <p:cNvPr id="5" name="文本框 4"/>
          <p:cNvSpPr txBox="1"/>
          <p:nvPr userDrawn="1"/>
        </p:nvSpPr>
        <p:spPr>
          <a:xfrm>
            <a:off x="13568045" y="1630045"/>
            <a:ext cx="309880" cy="368300"/>
          </a:xfrm>
          <a:prstGeom prst="rect">
            <a:avLst/>
          </a:prstGeom>
          <a:noFill/>
        </p:spPr>
        <p:txBody>
          <a:bodyPr wrap="none" rtlCol="0">
            <a:spAutoFit/>
          </a:bodyPr>
          <a:p>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10541000" y="6475413"/>
            <a:ext cx="850900"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Yurong Qian, et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8974667" y="332740"/>
            <a:ext cx="22860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481331" y="321980"/>
            <a:ext cx="144145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June 2024</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
        <p:nvSpPr>
          <p:cNvPr id="4" name="Text Box 3"/>
          <p:cNvSpPr txBox="1"/>
          <p:nvPr userDrawn="1"/>
        </p:nvSpPr>
        <p:spPr>
          <a:xfrm>
            <a:off x="3712845" y="-4635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10541000" y="6475413"/>
            <a:ext cx="850900"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Yurong Qian, et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8974667" y="332740"/>
            <a:ext cx="22860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481331" y="321980"/>
            <a:ext cx="141605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May 2025</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
        <p:nvSpPr>
          <p:cNvPr id="4" name="Text Box 3"/>
          <p:cNvSpPr txBox="1"/>
          <p:nvPr userDrawn="1"/>
        </p:nvSpPr>
        <p:spPr>
          <a:xfrm>
            <a:off x="3712845" y="-4635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10541000" y="6475413"/>
            <a:ext cx="850900"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Yurong Qian, et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8009467" y="332740"/>
            <a:ext cx="32512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a:t>
            </a:r>
            <a:r>
              <a:rPr lang="en-US" altLang="en-GB" sz="1800" b="1" kern="1200" dirty="0">
                <a:solidFill>
                  <a:schemeClr val="tx1"/>
                </a:solidFill>
                <a:latin typeface="Times New Roman" panose="02020603050405020304" pitchFamily="18" charset="0"/>
                <a:ea typeface="+mn-ea"/>
                <a:cs typeface="Arial" panose="020B0604020202020204" pitchFamily="34" charset="0"/>
              </a:rPr>
              <a:t>25/1026r0</a:t>
            </a:r>
            <a:endParaRPr lang="en-US" altLang="en-GB" sz="1800" b="1" kern="1200" dirty="0">
              <a:solidFill>
                <a:schemeClr val="tx1"/>
              </a:solidFill>
              <a:latin typeface="Times New Roman" panose="02020603050405020304" pitchFamily="18" charset="0"/>
              <a:ea typeface="+mn-ea"/>
              <a:cs typeface="Arial" panose="020B0604020202020204" pitchFamily="34" charset="0"/>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481331" y="321980"/>
            <a:ext cx="144145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June 2025</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
        <p:nvSpPr>
          <p:cNvPr id="4" name="Text Box 3"/>
          <p:cNvSpPr txBox="1"/>
          <p:nvPr userDrawn="1"/>
        </p:nvSpPr>
        <p:spPr>
          <a:xfrm>
            <a:off x="3712845" y="-4635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10541000" y="6475413"/>
            <a:ext cx="850900"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Yurong Qian, et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8009467" y="332740"/>
            <a:ext cx="32512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a:t>
            </a:r>
            <a:r>
              <a:rPr lang="en-US" altLang="en-GB" sz="1800" b="1" kern="1200" dirty="0">
                <a:solidFill>
                  <a:schemeClr val="tx1"/>
                </a:solidFill>
                <a:latin typeface="Times New Roman" panose="02020603050405020304" pitchFamily="18" charset="0"/>
                <a:ea typeface="+mn-ea"/>
                <a:cs typeface="Arial" panose="020B0604020202020204" pitchFamily="34" charset="0"/>
              </a:rPr>
              <a:t>25/1026r1</a:t>
            </a:r>
            <a:endParaRPr lang="en-US" altLang="en-GB" sz="1800" b="1" kern="1200" dirty="0">
              <a:solidFill>
                <a:schemeClr val="tx1"/>
              </a:solidFill>
              <a:latin typeface="Times New Roman" panose="02020603050405020304" pitchFamily="18" charset="0"/>
              <a:ea typeface="+mn-ea"/>
              <a:cs typeface="Arial" panose="020B0604020202020204" pitchFamily="34" charset="0"/>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481331" y="321980"/>
            <a:ext cx="144145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June 2025</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
        <p:nvSpPr>
          <p:cNvPr id="4" name="Text Box 3"/>
          <p:cNvSpPr txBox="1"/>
          <p:nvPr userDrawn="1"/>
        </p:nvSpPr>
        <p:spPr>
          <a:xfrm>
            <a:off x="3712845" y="-46355"/>
            <a:ext cx="4064000" cy="368300"/>
          </a:xfrm>
          <a:prstGeom prst="rect">
            <a:avLst/>
          </a:prstGeom>
          <a:noFill/>
        </p:spPr>
        <p:txBody>
          <a:bodyPr wrap="square" rtlCol="0">
            <a:spAutoFit/>
          </a:bodyPr>
          <a:p>
            <a:endParaRPr lang="en-US"/>
          </a:p>
        </p:txBody>
      </p:sp>
      <p:sp>
        <p:nvSpPr>
          <p:cNvPr id="5" name="文本框 4"/>
          <p:cNvSpPr txBox="1"/>
          <p:nvPr userDrawn="1"/>
        </p:nvSpPr>
        <p:spPr>
          <a:xfrm>
            <a:off x="13568045" y="1630045"/>
            <a:ext cx="309880" cy="368300"/>
          </a:xfrm>
          <a:prstGeom prst="rect">
            <a:avLst/>
          </a:prstGeom>
          <a:noFill/>
        </p:spPr>
        <p:txBody>
          <a:bodyPr wrap="none" rtlCol="0">
            <a:spAutoFit/>
          </a:bodyPr>
          <a:p>
            <a:endParaRPr lang="zh-CN"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image" Target="../media/image2.pn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4.xml"/><Relationship Id="rId3" Type="http://schemas.openxmlformats.org/officeDocument/2006/relationships/themeOverride" Target="../theme/themeOverride1.xml"/><Relationship Id="rId2" Type="http://schemas.openxmlformats.org/officeDocument/2006/relationships/image" Target="../media/image4.pn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页脚占位符 4"/>
          <p:cNvSpPr>
            <a:spLocks noGrp="1"/>
          </p:cNvSpPr>
          <p:nvPr>
            <p:ph type="ftr" sz="quarter" idx="11"/>
          </p:nvPr>
        </p:nvSpPr>
        <p:spPr>
          <a:xfrm>
            <a:off x="8693150" y="6481445"/>
            <a:ext cx="2665095" cy="276860"/>
          </a:xfrm>
        </p:spPr>
        <p:txBody>
          <a:bodyPr wrap="square"/>
          <a:lstStyle/>
          <a:p>
            <a:pPr algn="r">
              <a:defRPr/>
            </a:pPr>
            <a:r>
              <a:rPr kumimoji="1" lang="en-US" altLang="ja-JP" dirty="0">
                <a:sym typeface="+mn-ea"/>
              </a:rPr>
              <a:t>Yurong Qian</a:t>
            </a:r>
            <a:r>
              <a:rPr lang="en-US">
                <a:sym typeface="+mn-ea"/>
              </a:rPr>
              <a:t>, et al. (ZTE)</a:t>
            </a:r>
            <a:endParaRPr lang="en-GB" dirty="0"/>
          </a:p>
        </p:txBody>
      </p:sp>
      <p:sp>
        <p:nvSpPr>
          <p:cNvPr id="8" name="Title 1"/>
          <p:cNvSpPr>
            <a:spLocks noGrp="1"/>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dirty="0">
                <a:sym typeface="+mn-ea"/>
              </a:rPr>
              <a:t>Sequential Ack Procedure of Co-SR</a:t>
            </a:r>
            <a:endParaRPr lang="en-US" dirty="0">
              <a:sym typeface="+mn-ea"/>
            </a:endParaRPr>
          </a:p>
        </p:txBody>
      </p:sp>
      <p:graphicFrame>
        <p:nvGraphicFramePr>
          <p:cNvPr id="2" name="表 1"/>
          <p:cNvGraphicFramePr>
            <a:graphicFrameLocks noGrp="1"/>
          </p:cNvGraphicFramePr>
          <p:nvPr/>
        </p:nvGraphicFramePr>
        <p:xfrm>
          <a:off x="1348105" y="2336800"/>
          <a:ext cx="9496425" cy="3742690"/>
        </p:xfrm>
        <a:graphic>
          <a:graphicData uri="http://schemas.openxmlformats.org/drawingml/2006/table">
            <a:tbl>
              <a:tblPr firstRow="1" bandRow="1">
                <a:tableStyleId>{5940675A-B579-460E-94D1-54222C63F5DA}</a:tableStyleId>
              </a:tblPr>
              <a:tblGrid>
                <a:gridCol w="2323465"/>
                <a:gridCol w="1845945"/>
                <a:gridCol w="1039495"/>
                <a:gridCol w="857885"/>
                <a:gridCol w="3429635"/>
              </a:tblGrid>
              <a:tr h="342265">
                <a:tc>
                  <a:txBody>
                    <a:bodyPr/>
                    <a:lstStyle/>
                    <a:p>
                      <a:r>
                        <a:rPr kumimoji="1" lang="en-US" altLang="ja-JP" sz="1500" b="1" dirty="0"/>
                        <a:t>Name</a:t>
                      </a:r>
                      <a:endParaRPr kumimoji="1" lang="ja-JP" altLang="en-US" sz="1500" b="1" dirty="0"/>
                    </a:p>
                  </a:txBody>
                  <a:tcPr/>
                </a:tc>
                <a:tc>
                  <a:txBody>
                    <a:bodyPr/>
                    <a:lstStyle/>
                    <a:p>
                      <a:r>
                        <a:rPr kumimoji="1" lang="en-US" altLang="ja-JP" sz="1500" b="1" dirty="0"/>
                        <a:t>Affiliations</a:t>
                      </a:r>
                      <a:endParaRPr kumimoji="1" lang="en-US" altLang="ja-JP"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t>Yurong Qian</a:t>
                      </a:r>
                      <a:endParaRPr kumimoji="1" lang="en-US" altLang="ja-JP" sz="1500" dirty="0"/>
                    </a:p>
                  </a:txBody>
                  <a:tcPr anchor="ctr"/>
                </a:tc>
                <a:tc rowSpan="8">
                  <a:txBody>
                    <a:bodyPr/>
                    <a:lstStyle/>
                    <a:p>
                      <a:pPr algn="ctr"/>
                      <a:r>
                        <a:rPr kumimoji="1" lang="en-US" altLang="ja-JP" sz="1500" dirty="0"/>
                        <a:t>ZTE</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t>qian.yurong</a:t>
                      </a:r>
                      <a:r>
                        <a:rPr kumimoji="1" lang="ja-JP" altLang="en-US" sz="1500" dirty="0"/>
                        <a:t>@zte.com.cn</a:t>
                      </a:r>
                      <a:endParaRPr kumimoji="1" lang="ja-JP" altLang="en-US" sz="1500" dirty="0"/>
                    </a:p>
                  </a:txBody>
                  <a:tcPr anchor="ctr"/>
                </a:tc>
              </a:tr>
              <a:tr h="0">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sym typeface="+mn-ea"/>
                        </a:rPr>
                        <a:t>Jay Yang</a:t>
                      </a:r>
                      <a:endParaRPr kumimoji="1" lang="en-US" altLang="ja-JP" sz="1500" dirty="0"/>
                    </a:p>
                  </a:txBody>
                  <a:tcPr anchor="ctr"/>
                </a:tc>
                <a:tc vMerge="1">
                  <a:tcPr/>
                </a:tc>
                <a:tc>
                  <a:txBody>
                    <a:bodyPr/>
                    <a:lstStyle/>
                    <a:p>
                      <a:endParaRPr kumimoji="1" lang="ja-JP" altLang="en-US" sz="1500"/>
                    </a:p>
                  </a:txBody>
                  <a:tcPr anchor="ctr"/>
                </a:tc>
                <a:tc>
                  <a:txBody>
                    <a:bodyPr/>
                    <a:lstStyle/>
                    <a:p>
                      <a:endParaRPr kumimoji="1" lang="ja-JP" altLang="en-US" sz="1500"/>
                    </a:p>
                  </a:txBody>
                  <a:tcPr anchor="ctr"/>
                </a:tc>
                <a:tc>
                  <a:txBody>
                    <a:bodyPr/>
                    <a:lstStyle/>
                    <a:p>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t>Yan Li</a:t>
                      </a:r>
                      <a:endParaRPr kumimoji="1" lang="en-US" altLang="ja-JP" sz="1500" dirty="0"/>
                    </a:p>
                  </a:txBody>
                  <a:tcPr anchor="ctr"/>
                </a:tc>
                <a:tc vMerge="1">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sym typeface="+mn-ea"/>
                        </a:rPr>
                        <a:t>Zisheng Wang</a:t>
                      </a:r>
                      <a:endParaRPr kumimoji="1" lang="en-US" altLang="ja-JP" sz="1500" dirty="0"/>
                    </a:p>
                  </a:txBody>
                  <a:tcPr anchor="ctr"/>
                </a:tc>
                <a:tc vMerge="1">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t>Yun Li</a:t>
                      </a:r>
                      <a:endParaRPr kumimoji="1" lang="en-US" altLang="ja-JP" sz="1500" dirty="0"/>
                    </a:p>
                  </a:txBody>
                  <a:tcPr anchor="ctr"/>
                </a:tc>
                <a:tc vMerge="1">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t>Qisheng Huang</a:t>
                      </a:r>
                      <a:endParaRPr kumimoji="1" lang="en-US" altLang="ja-JP" sz="1500" dirty="0"/>
                    </a:p>
                  </a:txBody>
                  <a:tcPr anchor="ctr"/>
                </a:tc>
                <a:tc vMerge="1">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t>Bo Cao</a:t>
                      </a:r>
                      <a:endParaRPr kumimoji="1" lang="en-US" altLang="ja-JP" sz="1500" dirty="0"/>
                    </a:p>
                  </a:txBody>
                  <a:tcPr anchor="ctr"/>
                </a:tc>
                <a:tc vMerge="1">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t>Chun Huang</a:t>
                      </a:r>
                      <a:endParaRPr kumimoji="1" lang="en-US" altLang="ja-JP" sz="1500" dirty="0"/>
                    </a:p>
                  </a:txBody>
                  <a:tcPr anchor="ctr"/>
                </a:tc>
                <a:tc vMerge="1">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r>
              <a:tr h="342265">
                <a:tc>
                  <a:txBody>
                    <a:bodyPr/>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t>Bo Sun</a:t>
                      </a:r>
                      <a:endParaRPr kumimoji="1" lang="en-US" altLang="ja-JP" sz="1500" dirty="0"/>
                    </a:p>
                  </a:txBody>
                  <a:tcPr anchor="ctr"/>
                </a:tc>
                <a:tc rowSpan="2">
                  <a:txBody>
                    <a:bodyPr/>
                    <a:p>
                      <a:pPr algn="ctr">
                        <a:buNone/>
                      </a:pPr>
                      <a:r>
                        <a:rPr kumimoji="1" lang="ja-JP" altLang="en-US" sz="1500" dirty="0"/>
                        <a:t>Sanechips</a:t>
                      </a:r>
                      <a:endParaRPr kumimoji="1" lang="ja-JP" altLang="en-US" sz="1500" dirty="0"/>
                    </a:p>
                  </a:txBody>
                  <a:tcPr anchor="ctr"/>
                </a:tc>
                <a:tc>
                  <a:txBody>
                    <a:bodyPr/>
                    <a:p>
                      <a:pPr>
                        <a:buNone/>
                      </a:pPr>
                      <a:endParaRPr kumimoji="1" lang="ja-JP" altLang="en-US" sz="1500" dirty="0"/>
                    </a:p>
                  </a:txBody>
                  <a:tcPr anchor="ctr"/>
                </a:tc>
                <a:tc>
                  <a:txBody>
                    <a:bodyPr/>
                    <a:p>
                      <a:pPr>
                        <a:buNone/>
                      </a:pPr>
                      <a:endParaRPr kumimoji="1" lang="ja-JP" altLang="en-US" sz="1500" dirty="0"/>
                    </a:p>
                  </a:txBody>
                  <a:tcPr anchor="ctr"/>
                </a:tc>
                <a:tc>
                  <a: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r>
              <a:tr h="342265">
                <a:tc>
                  <a:txBody>
                    <a:bodyPr/>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t>Shuang Fan</a:t>
                      </a:r>
                      <a:endParaRPr kumimoji="1" lang="en-US" altLang="ja-JP" sz="1500" dirty="0"/>
                    </a:p>
                  </a:txBody>
                  <a:tcPr anchor="ctr"/>
                </a:tc>
                <a:tc vMerge="1">
                  <a:tcPr anchor="ctr"/>
                </a:tc>
                <a:tc>
                  <a:txBody>
                    <a:bodyPr/>
                    <a:p>
                      <a:pPr>
                        <a:buNone/>
                      </a:pPr>
                      <a:endParaRPr kumimoji="1" lang="ja-JP" altLang="en-US" sz="1500" dirty="0"/>
                    </a:p>
                  </a:txBody>
                  <a:tcPr anchor="ctr"/>
                </a:tc>
                <a:tc>
                  <a:txBody>
                    <a:bodyPr/>
                    <a:p>
                      <a:pPr>
                        <a:buNone/>
                      </a:pPr>
                      <a:endParaRPr kumimoji="1" lang="ja-JP" altLang="en-US" sz="1500" dirty="0"/>
                    </a:p>
                  </a:txBody>
                  <a:tcPr anchor="ctr"/>
                </a:tc>
                <a:tc>
                  <a: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r>
            </a:tbl>
          </a:graphicData>
        </a:graphic>
      </p:graphicFrame>
      <p:sp>
        <p:nvSpPr>
          <p:cNvPr id="6150" name="Rectangle 6"/>
          <p:cNvSpPr>
            <a:spLocks noGrp="1" noChangeArrowheads="1"/>
          </p:cNvSpPr>
          <p:nvPr>
            <p:ph type="body" idx="1"/>
          </p:nvPr>
        </p:nvSpPr>
        <p:spPr>
          <a:xfrm>
            <a:off x="2209800" y="164211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a:t>
            </a:r>
            <a:r>
              <a:rPr lang="en-US" altLang="ko-KR" sz="2000" b="0" dirty="0" smtClean="0">
                <a:ea typeface="굴림" panose="020B0600000101010101" pitchFamily="50" charset="-127"/>
              </a:rPr>
              <a:t>2025-06-08</a:t>
            </a:r>
            <a:endParaRPr lang="en-US" altLang="ko-KR" sz="2000" b="0" dirty="0" smtClean="0">
              <a:ea typeface="굴림" panose="020B0600000101010101" pitchFamily="50" charset="-127"/>
            </a:endParaRPr>
          </a:p>
        </p:txBody>
      </p:sp>
      <p:sp>
        <p:nvSpPr>
          <p:cNvPr id="6151" name="Rectangle 12"/>
          <p:cNvSpPr>
            <a:spLocks noChangeArrowheads="1"/>
          </p:cNvSpPr>
          <p:nvPr/>
        </p:nvSpPr>
        <p:spPr bwMode="auto">
          <a:xfrm>
            <a:off x="914400" y="1965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sp>
        <p:nvSpPr>
          <p:cNvPr id="3" name="灯片编号占位符 2"/>
          <p:cNvSpPr>
            <a:spLocks noGrp="1"/>
          </p:cNvSpPr>
          <p:nvPr>
            <p:ph type="sldNum" sz="quarter" idx="12"/>
          </p:nvPr>
        </p:nvSpPr>
        <p:spPr/>
        <p:txBody>
          <a:bodyPr/>
          <a:p>
            <a:pPr>
              <a:defRPr/>
            </a:pPr>
            <a:r>
              <a:rPr lang="en-US" dirty="0"/>
              <a:t>Slide </a:t>
            </a:r>
            <a:fld id="{80743412-9668-4686-B109-E3B2457EFEE3}" type="slidenum">
              <a:rPr lang="en-US"/>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endParaRPr lang="zh-CN" altLang="en-US" sz="4400" dirty="0"/>
          </a:p>
        </p:txBody>
      </p:sp>
      <p:sp>
        <p:nvSpPr>
          <p:cNvPr id="2" name="页脚占位符 1"/>
          <p:cNvSpPr>
            <a:spLocks noGrp="1"/>
          </p:cNvSpPr>
          <p:nvPr>
            <p:ph type="ftr" sz="quarter" idx="11"/>
          </p:nvPr>
        </p:nvSpPr>
        <p:spPr/>
        <p:txBody>
          <a:bodyPr/>
          <a:p>
            <a:pPr>
              <a:defRPr/>
            </a:pPr>
            <a:r>
              <a:rPr lang="en-US" dirty="0"/>
              <a:t>Yurong Qian, et al. (ZTE)</a:t>
            </a:r>
            <a:endParaRPr lang="en-US" dirty="0"/>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a:xfrm>
            <a:off x="914400" y="1612265"/>
            <a:ext cx="10363200" cy="4572000"/>
          </a:xfrm>
        </p:spPr>
        <p:txBody>
          <a:bodyPr/>
          <a:lstStyle/>
          <a:p>
            <a:pPr marL="0" algn="l">
              <a:buClrTx/>
              <a:buSzTx/>
              <a:buFontTx/>
              <a:buNone/>
            </a:pPr>
            <a:r>
              <a:rPr lang="en-US" altLang="zh-CN" sz="2000" b="0">
                <a:sym typeface="+mn-ea"/>
              </a:rPr>
              <a:t>[1] </a:t>
            </a:r>
            <a:r>
              <a:rPr lang="en-US" altLang="zh-CN" sz="2000" b="0">
                <a:sym typeface="+mn-ea"/>
              </a:rPr>
              <a:t>20/0590r5, “Coordinated Spatial Reuse: Focus on Downlink”</a:t>
            </a:r>
            <a:endParaRPr lang="en-US" altLang="zh-CN" sz="2000" b="0">
              <a:sym typeface="+mn-ea"/>
            </a:endParaRPr>
          </a:p>
          <a:p>
            <a:pPr marL="0" algn="l">
              <a:buClrTx/>
              <a:buSzTx/>
              <a:buFontTx/>
              <a:buNone/>
            </a:pPr>
            <a:r>
              <a:rPr lang="en-US" altLang="zh-CN" sz="2000" b="0">
                <a:sym typeface="+mn-ea"/>
              </a:rPr>
              <a:t>[2] </a:t>
            </a:r>
            <a:r>
              <a:rPr lang="en-US" altLang="zh-CN" sz="2000" b="0">
                <a:sym typeface="+mn-ea"/>
              </a:rPr>
              <a:t>24/2060r0, “CSR/COBF Protocol Design”</a:t>
            </a:r>
            <a:endParaRPr lang="en-US" altLang="zh-CN" sz="2000" b="0">
              <a:sym typeface="+mn-ea"/>
            </a:endParaRPr>
          </a:p>
          <a:p>
            <a:pPr marL="0" algn="l">
              <a:buClrTx/>
              <a:buSzTx/>
              <a:buFontTx/>
              <a:buNone/>
            </a:pPr>
            <a:r>
              <a:rPr lang="en-US" altLang="zh-CN" sz="2000" b="0">
                <a:sym typeface="+mn-ea"/>
              </a:rPr>
              <a:t>[3] </a:t>
            </a:r>
            <a:r>
              <a:rPr lang="en-US" altLang="zh-CN" sz="2000" b="0">
                <a:sym typeface="+mn-ea"/>
              </a:rPr>
              <a:t>25/0690r0, “Thoughts on Ack Policy in MAP Co-transmission”</a:t>
            </a:r>
            <a:endParaRPr lang="en-US" altLang="zh-CN" sz="2000" b="0">
              <a:sym typeface="+mn-ea"/>
            </a:endParaRPr>
          </a:p>
          <a:p>
            <a:pPr marL="0" indent="0">
              <a:buNone/>
            </a:pPr>
            <a:r>
              <a:rPr lang="en-US" altLang="zh-CN" sz="2000" b="0">
                <a:sym typeface="+mn-ea"/>
              </a:rPr>
              <a:t>[4] </a:t>
            </a:r>
            <a:r>
              <a:rPr lang="en-US" altLang="zh-CN" sz="2000" b="0">
                <a:sym typeface="+mn-ea"/>
              </a:rPr>
              <a:t>25/0189r2, “Elicitation of Response Transmissions in Coordinated Spatial Reuse”</a:t>
            </a:r>
            <a:endParaRPr lang="en-US" altLang="zh-CN" sz="2000" b="0">
              <a:sym typeface="+mn-ea"/>
            </a:endParaRPr>
          </a:p>
          <a:p>
            <a:pPr marL="0" indent="0">
              <a:buNone/>
            </a:pPr>
            <a:r>
              <a:rPr lang="en-US" altLang="zh-CN" b="0">
                <a:sym typeface="+mn-ea"/>
              </a:rPr>
              <a:t>	</a:t>
            </a:r>
            <a:endParaRPr lang="en-US" altLang="zh-CN" b="0">
              <a:sym typeface="+mn-ea"/>
            </a:endParaRPr>
          </a:p>
          <a:p>
            <a:pPr marL="0" indent="0">
              <a:buNone/>
            </a:pPr>
            <a:endParaRPr lang="en-US" altLang="zh-CN" b="0">
              <a:sym typeface="+mn-ea"/>
            </a:endParaRPr>
          </a:p>
        </p:txBody>
      </p:sp>
      <p:sp>
        <p:nvSpPr>
          <p:cNvPr id="5" name="Footer Placeholder 4"/>
          <p:cNvSpPr>
            <a:spLocks noGrp="1"/>
          </p:cNvSpPr>
          <p:nvPr>
            <p:ph type="ftr" sz="quarter" idx="11"/>
          </p:nvPr>
        </p:nvSpPr>
        <p:spPr>
          <a:xfrm>
            <a:off x="9323426" y="6481446"/>
            <a:ext cx="2012315" cy="276860"/>
          </a:xfrm>
        </p:spPr>
        <p:txBody>
          <a:bodyPr/>
          <a:lstStyle/>
          <a:p>
            <a:pPr>
              <a:defRPr/>
            </a:pPr>
            <a:r>
              <a:rPr lang="en-US"/>
              <a:t>Yurong Qian, et al. (ZTE)</a:t>
            </a:r>
            <a:endParaRPr lang="en-US" dirty="0"/>
          </a:p>
        </p:txBody>
      </p:sp>
      <p:sp>
        <p:nvSpPr>
          <p:cNvPr id="6" name="灯片编号占位符 5"/>
          <p:cNvSpPr>
            <a:spLocks noGrp="1"/>
          </p:cNvSpPr>
          <p:nvPr>
            <p:ph type="sldNum" sz="quarter" idx="12"/>
          </p:nvPr>
        </p:nvSpPr>
        <p:spPr/>
        <p:txBody>
          <a:bodyPr/>
          <a:p>
            <a:pPr>
              <a:defRPr/>
            </a:pPr>
            <a:r>
              <a:rPr lang="en-US"/>
              <a:t>Slide </a:t>
            </a:r>
            <a:fld id="{C1789BC7-C074-42CC-ADF8-5107DF6BD1C1}" type="slidenum">
              <a:rPr lang="en-US"/>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Footer Placeholder 4"/>
          <p:cNvSpPr>
            <a:spLocks noGrp="1"/>
          </p:cNvSpPr>
          <p:nvPr>
            <p:ph type="ftr" sz="quarter" idx="11"/>
          </p:nvPr>
        </p:nvSpPr>
        <p:spPr>
          <a:xfrm>
            <a:off x="9323426" y="6481446"/>
            <a:ext cx="2012315" cy="276860"/>
          </a:xfrm>
        </p:spPr>
        <p:txBody>
          <a:bodyPr/>
          <a:p>
            <a:pPr algn="r">
              <a:defRPr/>
            </a:pPr>
            <a:r>
              <a:rPr lang="en-US">
                <a:sym typeface="+mn-ea"/>
              </a:rPr>
              <a:t>Yurong Qian, et al. (ZTE)</a:t>
            </a:r>
            <a:endParaRPr lang="en-US" dirty="0"/>
          </a:p>
        </p:txBody>
      </p:sp>
      <p:sp>
        <p:nvSpPr>
          <p:cNvPr id="8" name="Title 1"/>
          <p:cNvSpPr>
            <a:spLocks noGrp="1"/>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Introduction</a:t>
            </a:r>
            <a:endParaRPr lang="en-US"/>
          </a:p>
        </p:txBody>
      </p:sp>
      <p:sp>
        <p:nvSpPr>
          <p:cNvPr id="7" name="コンテンツ プレースホルダー 1"/>
          <p:cNvSpPr>
            <a:spLocks noGrp="1"/>
          </p:cNvSpPr>
          <p:nvPr>
            <p:ph idx="1"/>
          </p:nvPr>
        </p:nvSpPr>
        <p:spPr>
          <a:xfrm>
            <a:off x="914400" y="1763395"/>
            <a:ext cx="10363835" cy="4060190"/>
          </a:xfrm>
        </p:spPr>
        <p:txBody>
          <a:bodyPr/>
          <a:p>
            <a:r>
              <a:rPr dirty="0"/>
              <a:t>Several contributions </a:t>
            </a:r>
            <a:r>
              <a:t>have investigated the A</a:t>
            </a:r>
            <a:r>
              <a:rPr lang="en-US"/>
              <a:t>ck</a:t>
            </a:r>
            <a:r>
              <a:t> procedures in Coordinated Spatial Reuse (Co-SR), which can be categorized into two types:</a:t>
            </a:r>
            <a:endParaRPr>
              <a:sym typeface="+mn-ea"/>
            </a:endParaRPr>
          </a:p>
          <a:p>
            <a:pPr marL="629920" lvl="1" indent="-342900" algn="l">
              <a:spcBef>
                <a:spcPts val="600"/>
              </a:spcBef>
              <a:buClrTx/>
              <a:buSzTx/>
              <a:buFont typeface="Arial" panose="020B0604020202020204" pitchFamily="34" charset="0"/>
              <a:buChar char="•"/>
            </a:pPr>
            <a:r>
              <a:rPr lang="en-US" dirty="0">
                <a:cs typeface="+mn-ea"/>
              </a:rPr>
              <a:t>Concurrent Ack [1]</a:t>
            </a:r>
            <a:r>
              <a:rPr lang="en-US" dirty="0">
                <a:cs typeface="+mn-ea"/>
                <a:sym typeface="+mn-ea"/>
              </a:rPr>
              <a:t>-[3]</a:t>
            </a:r>
            <a:r>
              <a:rPr lang="en-US" dirty="0">
                <a:cs typeface="+mn-ea"/>
              </a:rPr>
              <a:t>,</a:t>
            </a:r>
            <a:endParaRPr lang="en-US" dirty="0">
              <a:cs typeface="+mn-ea"/>
            </a:endParaRPr>
          </a:p>
          <a:p>
            <a:pPr marL="629920" lvl="1" indent="-342900" algn="l">
              <a:spcBef>
                <a:spcPts val="600"/>
              </a:spcBef>
              <a:buClrTx/>
              <a:buSzTx/>
              <a:buFont typeface="Arial" panose="020B0604020202020204" pitchFamily="34" charset="0"/>
              <a:buChar char="•"/>
            </a:pPr>
            <a:r>
              <a:rPr lang="en-US" dirty="0">
                <a:cs typeface="+mn-ea"/>
              </a:rPr>
              <a:t>Sequential Ack [1]-[4].</a:t>
            </a:r>
            <a:endParaRPr lang="en-US" dirty="0">
              <a:cs typeface="+mn-ea"/>
            </a:endParaRPr>
          </a:p>
          <a:p>
            <a:pPr marL="629920" lvl="1" indent="-342900" algn="l">
              <a:spcBef>
                <a:spcPts val="600"/>
              </a:spcBef>
              <a:buClrTx/>
              <a:buSzTx/>
              <a:buFont typeface="Arial" panose="020B0604020202020204" pitchFamily="34" charset="0"/>
              <a:buChar char="•"/>
            </a:pPr>
            <a:endParaRPr lang="en-US" sz="1800" dirty="0">
              <a:cs typeface="+mn-ea"/>
            </a:endParaRPr>
          </a:p>
          <a:p>
            <a:r>
              <a:rPr dirty="0" smtClean="0">
                <a:sym typeface="+mn-ea"/>
              </a:rPr>
              <a:t>In this contribution, we present our insights into </a:t>
            </a:r>
            <a:r>
              <a:rPr lang="en-US" dirty="0" smtClean="0">
                <a:sym typeface="+mn-ea"/>
              </a:rPr>
              <a:t>sequential Ack procedure of Co-SR</a:t>
            </a:r>
            <a:r>
              <a:rPr dirty="0" smtClean="0">
                <a:sym typeface="+mn-ea"/>
              </a:rPr>
              <a:t>.</a:t>
            </a:r>
            <a:r>
              <a:rPr lang="en-US" altLang="en-GB" dirty="0" smtClean="0">
                <a:sym typeface="+mn-ea"/>
              </a:rPr>
              <a:t> </a:t>
            </a:r>
            <a:endParaRPr kumimoji="1" lang="en-US" altLang="en-GB" dirty="0" smtClean="0">
              <a:sym typeface="+mn-ea"/>
            </a:endParaRPr>
          </a:p>
        </p:txBody>
      </p:sp>
      <p:sp>
        <p:nvSpPr>
          <p:cNvPr id="9" name="灯片编号占位符 8"/>
          <p:cNvSpPr>
            <a:spLocks noGrp="1"/>
          </p:cNvSpPr>
          <p:nvPr>
            <p:ph type="sldNum" sz="quarter" idx="12"/>
          </p:nvPr>
        </p:nvSpPr>
        <p:spPr/>
        <p:txBody>
          <a:bodyPr/>
          <a:p>
            <a:pPr>
              <a:defRPr/>
            </a:pPr>
            <a:r>
              <a:rPr lang="en-US"/>
              <a:t>Slide </a:t>
            </a:r>
            <a:fld id="{C1789BC7-C074-42CC-ADF8-5107DF6BD1C1}" type="slidenum">
              <a:rPr lang="en-US"/>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Footer Placeholder 4"/>
          <p:cNvSpPr>
            <a:spLocks noGrp="1"/>
          </p:cNvSpPr>
          <p:nvPr>
            <p:ph type="ftr" sz="quarter" idx="11"/>
          </p:nvPr>
        </p:nvSpPr>
        <p:spPr>
          <a:xfrm>
            <a:off x="9323426" y="6481446"/>
            <a:ext cx="2012315" cy="276860"/>
          </a:xfrm>
        </p:spPr>
        <p:txBody>
          <a:bodyPr/>
          <a:p>
            <a:pPr algn="r">
              <a:defRPr/>
            </a:pPr>
            <a:r>
              <a:rPr lang="en-US">
                <a:sym typeface="+mn-ea"/>
              </a:rPr>
              <a:t>Yurong Qian, et al. (ZTE)</a:t>
            </a:r>
            <a:endParaRPr lang="en-US" dirty="0"/>
          </a:p>
        </p:txBody>
      </p:sp>
      <p:sp>
        <p:nvSpPr>
          <p:cNvPr id="8" name="Title 1"/>
          <p:cNvSpPr>
            <a:spLocks noGrp="1"/>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dirty="0">
                <a:sym typeface="+mn-ea"/>
              </a:rPr>
              <a:t>Recap of </a:t>
            </a:r>
            <a:r>
              <a:rPr lang="en-US" dirty="0">
                <a:cs typeface="+mn-ea"/>
                <a:sym typeface="+mn-ea"/>
              </a:rPr>
              <a:t>Sequential </a:t>
            </a:r>
            <a:r>
              <a:rPr lang="en-US" dirty="0">
                <a:cs typeface="+mn-ea"/>
                <a:sym typeface="+mn-ea"/>
              </a:rPr>
              <a:t>Ack Procedure</a:t>
            </a:r>
            <a:endParaRPr lang="en-US"/>
          </a:p>
        </p:txBody>
      </p:sp>
      <p:sp>
        <p:nvSpPr>
          <p:cNvPr id="7" name="コンテンツ プレースホルダー 1"/>
          <p:cNvSpPr>
            <a:spLocks noGrp="1"/>
          </p:cNvSpPr>
          <p:nvPr>
            <p:ph idx="1"/>
          </p:nvPr>
        </p:nvSpPr>
        <p:spPr>
          <a:xfrm>
            <a:off x="914400" y="1550035"/>
            <a:ext cx="10362565" cy="1833245"/>
          </a:xfrm>
        </p:spPr>
        <p:txBody>
          <a:bodyPr/>
          <a:p>
            <a:r>
              <a:rPr dirty="0"/>
              <a:t>The A</a:t>
            </a:r>
            <a:r>
              <a:rPr lang="en-US" dirty="0"/>
              <a:t>ck</a:t>
            </a:r>
            <a:r>
              <a:rPr dirty="0"/>
              <a:t> </a:t>
            </a:r>
            <a:r>
              <a:rPr lang="en-US" dirty="0"/>
              <a:t>procedures </a:t>
            </a:r>
            <a:r>
              <a:rPr dirty="0"/>
              <a:t>for </a:t>
            </a:r>
            <a:r>
              <a:rPr lang="en-US" dirty="0"/>
              <a:t>the </a:t>
            </a:r>
            <a:r>
              <a:rPr dirty="0"/>
              <a:t>sharing AP and</a:t>
            </a:r>
            <a:r>
              <a:rPr lang="en-US" dirty="0"/>
              <a:t> the</a:t>
            </a:r>
            <a:r>
              <a:rPr dirty="0"/>
              <a:t> shared AP are executed sequentially to ensure orderly reception and minimize interference</a:t>
            </a:r>
            <a:r>
              <a:rPr lang="en-US" dirty="0"/>
              <a:t>.</a:t>
            </a:r>
            <a:endParaRPr lang="en-US" dirty="0"/>
          </a:p>
          <a:p>
            <a:pPr marL="629920" lvl="1" indent="-342900" algn="l">
              <a:spcBef>
                <a:spcPts val="600"/>
              </a:spcBef>
              <a:buClrTx/>
              <a:buSzTx/>
              <a:buFont typeface="Arial" panose="020B0604020202020204" pitchFamily="34" charset="0"/>
              <a:buChar char="•"/>
            </a:pPr>
            <a:r>
              <a:rPr lang="en-US" altLang="ja-JP" dirty="0">
                <a:sym typeface="+mn-ea"/>
              </a:rPr>
              <a:t>While Co-SR enables concurrent multi-AP transmissions through transmit power control, STA’s transmit power during Ack frame transmission remains uncontrolled.</a:t>
            </a:r>
            <a:endParaRPr lang="en-US" altLang="ja-JP" dirty="0">
              <a:sym typeface="+mn-ea"/>
            </a:endParaRPr>
          </a:p>
          <a:p>
            <a:pPr marL="629920" lvl="1" indent="-342900" algn="l">
              <a:spcBef>
                <a:spcPts val="600"/>
              </a:spcBef>
              <a:buClrTx/>
              <a:buSzTx/>
              <a:buFont typeface="Arial" panose="020B0604020202020204" pitchFamily="34" charset="0"/>
              <a:buChar char="•"/>
            </a:pPr>
            <a:r>
              <a:rPr lang="en-US" altLang="ja-JP" dirty="0">
                <a:sym typeface="+mn-ea"/>
              </a:rPr>
              <a:t>It can be applied to scenarios where </a:t>
            </a:r>
            <a:r>
              <a:rPr lang="en-US" altLang="ja-JP" dirty="0">
                <a:sym typeface="+mn-ea"/>
              </a:rPr>
              <a:t>concurrent </a:t>
            </a:r>
            <a:r>
              <a:rPr lang="en-US" altLang="ja-JP" dirty="0">
                <a:sym typeface="+mn-ea"/>
              </a:rPr>
              <a:t>Ack frames are at high risk of interference.</a:t>
            </a:r>
            <a:endParaRPr kumimoji="1" lang="en-US" altLang="ja-JP" dirty="0">
              <a:ea typeface="+mn-ea"/>
              <a:cs typeface="+mn-cs"/>
            </a:endParaRPr>
          </a:p>
        </p:txBody>
      </p:sp>
      <p:sp>
        <p:nvSpPr>
          <p:cNvPr id="9" name="灯片编号占位符 8"/>
          <p:cNvSpPr>
            <a:spLocks noGrp="1"/>
          </p:cNvSpPr>
          <p:nvPr>
            <p:ph type="sldNum" sz="quarter" idx="12"/>
          </p:nvPr>
        </p:nvSpPr>
        <p:spPr/>
        <p:txBody>
          <a:bodyPr/>
          <a:p>
            <a:pPr>
              <a:defRPr/>
            </a:pPr>
            <a:r>
              <a:rPr lang="en-US"/>
              <a:t>Slide </a:t>
            </a:r>
            <a:fld id="{C1789BC7-C074-42CC-ADF8-5107DF6BD1C1}" type="slidenum">
              <a:rPr lang="en-US"/>
            </a:fld>
            <a:endParaRPr lang="en-US"/>
          </a:p>
        </p:txBody>
      </p:sp>
      <p:pic>
        <p:nvPicPr>
          <p:cNvPr id="3" name="pic"/>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a:xfrm>
            <a:off x="7334885" y="3510915"/>
            <a:ext cx="4269740" cy="2766060"/>
          </a:xfrm>
          <a:prstGeom prst="rect">
            <a:avLst/>
          </a:prstGeom>
        </p:spPr>
      </p:pic>
      <p:pic>
        <p:nvPicPr>
          <p:cNvPr id="6" name="pic"/>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652145" y="3592830"/>
            <a:ext cx="6630035" cy="267144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5" name="Footer Placeholder 4"/>
          <p:cNvSpPr>
            <a:spLocks noGrp="1"/>
          </p:cNvSpPr>
          <p:nvPr>
            <p:ph type="ftr" sz="quarter" idx="11"/>
          </p:nvPr>
        </p:nvSpPr>
        <p:spPr>
          <a:xfrm>
            <a:off x="9323426" y="6481446"/>
            <a:ext cx="2012315" cy="276860"/>
          </a:xfrm>
        </p:spPr>
        <p:txBody>
          <a:bodyPr/>
          <a:p>
            <a:pPr algn="r">
              <a:defRPr/>
            </a:pPr>
            <a:r>
              <a:rPr lang="en-US">
                <a:sym typeface="+mn-ea"/>
              </a:rPr>
              <a:t>Yurong Qian, et al. (ZTE)</a:t>
            </a:r>
            <a:endParaRPr lang="en-US" dirty="0"/>
          </a:p>
        </p:txBody>
      </p:sp>
      <p:sp>
        <p:nvSpPr>
          <p:cNvPr id="8" name="Title 1"/>
          <p:cNvSpPr>
            <a:spLocks noGrp="1"/>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Problem of Sequential Ack Procedure of Co-SR</a:t>
            </a:r>
            <a:endParaRPr lang="en-US">
              <a:sym typeface="+mn-ea"/>
            </a:endParaRPr>
          </a:p>
        </p:txBody>
      </p:sp>
      <p:sp>
        <p:nvSpPr>
          <p:cNvPr id="7" name="コンテンツ プレースホルダー 1"/>
          <p:cNvSpPr>
            <a:spLocks noGrp="1"/>
          </p:cNvSpPr>
          <p:nvPr>
            <p:ph idx="1"/>
          </p:nvPr>
        </p:nvSpPr>
        <p:spPr>
          <a:xfrm>
            <a:off x="914400" y="1402080"/>
            <a:ext cx="10363835" cy="2477135"/>
          </a:xfrm>
        </p:spPr>
        <p:txBody>
          <a:bodyPr/>
          <a:p>
            <a:pPr latinLnBrk="0">
              <a:spcBef>
                <a:spcPts val="600"/>
              </a:spcBef>
            </a:pPr>
            <a:r>
              <a:rPr lang="en-US" dirty="0">
                <a:sym typeface="+mn-ea"/>
              </a:rPr>
              <a:t>An AP may fail to overhear the Ack frame transmitted by a STA associated with another AP, due to interference or physical location constraints</a:t>
            </a:r>
            <a:r>
              <a:rPr lang="en-US" dirty="0">
                <a:sym typeface="+mn-ea"/>
              </a:rPr>
              <a:t>. </a:t>
            </a:r>
            <a:endParaRPr lang="en-US" dirty="0">
              <a:sym typeface="+mn-ea"/>
            </a:endParaRPr>
          </a:p>
          <a:p>
            <a:pPr marL="629920" lvl="1" indent="-342900" algn="l" latinLnBrk="0">
              <a:spcBef>
                <a:spcPts val="600"/>
              </a:spcBef>
              <a:buClrTx/>
              <a:buSzTx/>
              <a:buFont typeface="Arial" panose="020B0604020202020204" pitchFamily="34" charset="0"/>
              <a:buChar char="•"/>
            </a:pPr>
            <a:r>
              <a:rPr lang="en-US" dirty="0">
                <a:sym typeface="+mn-ea"/>
              </a:rPr>
              <a:t>This issue arises particularly when a STA fails to transmit an Ack frame.</a:t>
            </a:r>
            <a:endParaRPr lang="en-US" dirty="0">
              <a:sym typeface="+mn-ea"/>
            </a:endParaRPr>
          </a:p>
          <a:p>
            <a:pPr marL="629920" lvl="1" indent="-342900" algn="l" latinLnBrk="0">
              <a:spcBef>
                <a:spcPts val="600"/>
              </a:spcBef>
              <a:buClrTx/>
              <a:buSzTx/>
              <a:buFont typeface="Arial" panose="020B0604020202020204" pitchFamily="34" charset="0"/>
              <a:buChar char="•"/>
            </a:pPr>
            <a:r>
              <a:rPr lang="en-US" dirty="0">
                <a:sym typeface="+mn-ea"/>
              </a:rPr>
              <a:t>Without successful overhearing of frame exchanges at other APs, the AP cannot determine appropriate timing for initiating subsequent transmissions—such as new transmissions by the sharing AP or Ack frame solicitation by the shared AP</a:t>
            </a:r>
            <a:r>
              <a:rPr lang="en-US" dirty="0">
                <a:cs typeface="+mn-ea"/>
                <a:sym typeface="+mn-ea"/>
              </a:rPr>
              <a:t>.</a:t>
            </a:r>
            <a:endParaRPr lang="en-US" kern="0" dirty="0">
              <a:ea typeface="Arial" panose="020B0604020202020204" pitchFamily="34" charset="0"/>
              <a:cs typeface="+mn-ea"/>
            </a:endParaRPr>
          </a:p>
          <a:p>
            <a:pPr marL="629920" lvl="1" indent="-342900" algn="l" latinLnBrk="0">
              <a:spcBef>
                <a:spcPts val="600"/>
              </a:spcBef>
              <a:buClrTx/>
              <a:buSzTx/>
              <a:buFont typeface="Arial" panose="020B0604020202020204" pitchFamily="34" charset="0"/>
              <a:buChar char="•"/>
            </a:pPr>
            <a:endParaRPr lang="en-US" dirty="0">
              <a:sym typeface="+mn-ea"/>
            </a:endParaRPr>
          </a:p>
          <a:p>
            <a:pPr marL="629920" lvl="1" indent="-342900" algn="l" latinLnBrk="0">
              <a:spcBef>
                <a:spcPts val="600"/>
              </a:spcBef>
              <a:buClrTx/>
              <a:buSzTx/>
              <a:buFont typeface="Arial" panose="020B0604020202020204" pitchFamily="34" charset="0"/>
              <a:buChar char="•"/>
            </a:pPr>
            <a:endParaRPr kumimoji="1" lang="zh-CN" altLang="en-US" dirty="0">
              <a:ea typeface="宋体" panose="02010600030101010101" pitchFamily="2" charset="-122"/>
              <a:cs typeface="+mn-ea"/>
              <a:sym typeface="+mn-ea"/>
            </a:endParaRPr>
          </a:p>
        </p:txBody>
      </p:sp>
      <p:sp>
        <p:nvSpPr>
          <p:cNvPr id="9" name="灯片编号占位符 8"/>
          <p:cNvSpPr>
            <a:spLocks noGrp="1"/>
          </p:cNvSpPr>
          <p:nvPr>
            <p:ph type="sldNum" sz="quarter" idx="12"/>
          </p:nvPr>
        </p:nvSpPr>
        <p:spPr/>
        <p:txBody>
          <a:bodyPr/>
          <a:p>
            <a:pPr>
              <a:defRPr/>
            </a:pPr>
            <a:r>
              <a:rPr lang="en-US"/>
              <a:t>Slide </a:t>
            </a:r>
            <a:fld id="{C1789BC7-C074-42CC-ADF8-5107DF6BD1C1}" type="slidenum">
              <a:rPr lang="en-US"/>
            </a:fld>
            <a:endParaRPr lang="en-US"/>
          </a:p>
        </p:txBody>
      </p:sp>
      <p:pic>
        <p:nvPicPr>
          <p:cNvPr id="2" name="pic"/>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a:xfrm>
            <a:off x="6967220" y="3633470"/>
            <a:ext cx="4309745" cy="2792095"/>
          </a:xfrm>
          <a:prstGeom prst="rect">
            <a:avLst/>
          </a:prstGeom>
        </p:spPr>
      </p:pic>
      <p:pic>
        <p:nvPicPr>
          <p:cNvPr id="6" name="pic"/>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472440" y="3801745"/>
            <a:ext cx="6291580" cy="2543175"/>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 name="Footer Placeholder 4"/>
          <p:cNvSpPr>
            <a:spLocks noGrp="1"/>
          </p:cNvSpPr>
          <p:nvPr>
            <p:ph type="ftr" sz="quarter" idx="11"/>
          </p:nvPr>
        </p:nvSpPr>
        <p:spPr>
          <a:xfrm>
            <a:off x="9323426" y="6481446"/>
            <a:ext cx="2012315" cy="276860"/>
          </a:xfrm>
        </p:spPr>
        <p:txBody>
          <a:bodyPr/>
          <a:p>
            <a:pPr algn="r">
              <a:defRPr/>
            </a:pPr>
            <a:r>
              <a:rPr lang="en-US">
                <a:sym typeface="+mn-ea"/>
              </a:rPr>
              <a:t>Yurong Qian, et al. (ZTE)</a:t>
            </a:r>
            <a:endParaRPr lang="en-US" dirty="0"/>
          </a:p>
        </p:txBody>
      </p:sp>
      <p:sp>
        <p:nvSpPr>
          <p:cNvPr id="13" name="灯片编号占位符 12"/>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14" name="Title 1"/>
          <p:cNvSpPr>
            <a:spLocks noGrp="1"/>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Robust sequential Ack procedure (1)</a:t>
            </a:r>
            <a:endParaRPr lang="en-US">
              <a:sym typeface="+mn-ea"/>
            </a:endParaRPr>
          </a:p>
        </p:txBody>
      </p:sp>
      <p:sp>
        <p:nvSpPr>
          <p:cNvPr id="15" name="コンテンツ プレースホルダー 1"/>
          <p:cNvSpPr>
            <a:spLocks noGrp="1"/>
          </p:cNvSpPr>
          <p:nvPr>
            <p:ph idx="1"/>
          </p:nvPr>
        </p:nvSpPr>
        <p:spPr>
          <a:xfrm>
            <a:off x="914400" y="1524000"/>
            <a:ext cx="10421620" cy="2081530"/>
          </a:xfrm>
        </p:spPr>
        <p:txBody>
          <a:bodyPr/>
          <a:p>
            <a:r>
              <a:rPr lang="en-US" dirty="0" smtClean="0">
                <a:sym typeface="+mn-ea"/>
              </a:rPr>
              <a:t>After receiving Ack frame during a Co-SR transmission, </a:t>
            </a:r>
            <a:r>
              <a:rPr lang="en-US" dirty="0" smtClean="0">
                <a:sym typeface="+mn-ea"/>
              </a:rPr>
              <a:t>participating </a:t>
            </a:r>
            <a:r>
              <a:rPr lang="en-US" dirty="0" smtClean="0">
                <a:sym typeface="+mn-ea"/>
              </a:rPr>
              <a:t>AP shall transmit an acknowledgment reception indication to the other participating AP.</a:t>
            </a:r>
            <a:endParaRPr lang="en-US" dirty="0" smtClean="0">
              <a:sym typeface="+mn-ea"/>
            </a:endParaRPr>
          </a:p>
          <a:p>
            <a:pPr marL="629920" lvl="1" indent="-342900" algn="l">
              <a:spcBef>
                <a:spcPts val="600"/>
              </a:spcBef>
              <a:buClrTx/>
              <a:buSzTx/>
              <a:buFont typeface="Arial" panose="020B0604020202020204" pitchFamily="34" charset="0"/>
              <a:buChar char="•"/>
            </a:pPr>
            <a:r>
              <a:rPr kumimoji="1" lang="en-US" altLang="ja-JP" sz="2000" b="0" dirty="0">
                <a:ea typeface="+mn-ea"/>
                <a:cs typeface="+mn-cs"/>
                <a:sym typeface="+mn-ea"/>
              </a:rPr>
              <a:t>Then, the </a:t>
            </a:r>
            <a:r>
              <a:rPr lang="en-US" dirty="0" smtClean="0">
                <a:sym typeface="+mn-ea"/>
              </a:rPr>
              <a:t>receiving </a:t>
            </a:r>
            <a:r>
              <a:rPr lang="en-US" dirty="0" smtClean="0">
                <a:sym typeface="+mn-ea"/>
              </a:rPr>
              <a:t>AP can start its subsequent frame transmission.</a:t>
            </a:r>
            <a:endParaRPr lang="en-US" dirty="0" smtClean="0">
              <a:sym typeface="+mn-ea"/>
            </a:endParaRPr>
          </a:p>
          <a:p>
            <a:pPr marL="629920" lvl="1" indent="-342900" algn="l">
              <a:spcBef>
                <a:spcPts val="600"/>
              </a:spcBef>
              <a:buClrTx/>
              <a:buSzTx/>
              <a:buFont typeface="Arial" panose="020B0604020202020204" pitchFamily="34" charset="0"/>
              <a:buChar char="•"/>
            </a:pPr>
            <a:r>
              <a:rPr lang="en-US" dirty="0" smtClean="0">
                <a:sym typeface="+mn-ea"/>
              </a:rPr>
              <a:t>The frame for carring the reception </a:t>
            </a:r>
            <a:r>
              <a:rPr lang="en-US" dirty="0" smtClean="0">
                <a:sym typeface="+mn-ea"/>
              </a:rPr>
              <a:t>indication of Ack frame is TBD.</a:t>
            </a:r>
            <a:endParaRPr lang="en-US" dirty="0" smtClean="0">
              <a:sym typeface="+mn-ea"/>
            </a:endParaRPr>
          </a:p>
          <a:p>
            <a:pPr marL="744220" lvl="2" indent="0" algn="l">
              <a:spcBef>
                <a:spcPts val="600"/>
              </a:spcBef>
              <a:buClrTx/>
              <a:buSzTx/>
              <a:buFont typeface="Wingdings" panose="05000000000000000000" charset="0"/>
              <a:buNone/>
            </a:pPr>
            <a:endParaRPr lang="en-US" dirty="0" smtClean="0">
              <a:sym typeface="+mn-ea"/>
            </a:endParaRPr>
          </a:p>
          <a:p>
            <a:r>
              <a:rPr lang="en-US" dirty="0" smtClean="0">
                <a:sym typeface="+mn-ea"/>
              </a:rPr>
              <a:t>Mode 1: Ack frame transmission is first initiated by the sharing AP, followed by the shared AP.</a:t>
            </a:r>
            <a:endParaRPr lang="en-US" dirty="0" smtClean="0">
              <a:sym typeface="+mn-ea"/>
            </a:endParaRPr>
          </a:p>
          <a:p>
            <a:pPr marL="629920" lvl="1" indent="-342900" algn="l">
              <a:spcBef>
                <a:spcPts val="600"/>
              </a:spcBef>
              <a:buClrTx/>
              <a:buSzTx/>
              <a:buFont typeface="Arial" panose="020B0604020202020204" pitchFamily="34" charset="0"/>
              <a:buChar char="•"/>
            </a:pPr>
            <a:r>
              <a:rPr kumimoji="1" lang="en-US" altLang="ja-JP" sz="2000" b="0" dirty="0">
                <a:ea typeface="+mn-ea"/>
                <a:cs typeface="+mn-cs"/>
                <a:sym typeface="+mn-ea"/>
              </a:rPr>
              <a:t>After receiving the Ack frame from its associated STA, the sharing AP </a:t>
            </a:r>
            <a:r>
              <a:rPr kumimoji="1" lang="en-US" altLang="ja-JP" dirty="0">
                <a:ea typeface="+mn-ea"/>
                <a:cs typeface="+mn-cs"/>
                <a:sym typeface="+mn-ea"/>
              </a:rPr>
              <a:t>transmits </a:t>
            </a:r>
            <a:r>
              <a:rPr kumimoji="1" lang="en-US" altLang="ja-JP" sz="2000" b="0" dirty="0">
                <a:ea typeface="+mn-ea"/>
                <a:cs typeface="+mn-cs"/>
                <a:sym typeface="+mn-ea"/>
              </a:rPr>
              <a:t>an indication to the shared AP, triggering it to initiate Ack frame transmission.</a:t>
            </a:r>
            <a:endParaRPr kumimoji="1" lang="en-US" altLang="ja-JP" sz="2000" b="0" dirty="0">
              <a:ea typeface="+mn-ea"/>
              <a:cs typeface="+mn-cs"/>
              <a:sym typeface="+mn-ea"/>
            </a:endParaRPr>
          </a:p>
          <a:p>
            <a:pPr marL="629920" lvl="1" indent="-342900" algn="l">
              <a:spcBef>
                <a:spcPts val="600"/>
              </a:spcBef>
              <a:buClrTx/>
              <a:buSzTx/>
              <a:buFont typeface="Arial" panose="020B0604020202020204" pitchFamily="34" charset="0"/>
              <a:buChar char="•"/>
            </a:pPr>
            <a:r>
              <a:rPr kumimoji="1" lang="en-US" altLang="ja-JP" dirty="0">
                <a:ea typeface="+mn-ea"/>
                <a:cs typeface="+mn-cs"/>
                <a:sym typeface="+mn-ea"/>
              </a:rPr>
              <a:t>Following </a:t>
            </a:r>
            <a:r>
              <a:rPr kumimoji="1" lang="en-US" altLang="ja-JP" dirty="0">
                <a:ea typeface="+mn-ea"/>
                <a:cs typeface="+mn-cs"/>
                <a:sym typeface="+mn-ea"/>
              </a:rPr>
              <a:t>successful </a:t>
            </a:r>
            <a:r>
              <a:rPr kumimoji="1" lang="en-US" altLang="ja-JP" dirty="0">
                <a:ea typeface="+mn-ea"/>
                <a:cs typeface="+mn-cs"/>
                <a:sym typeface="+mn-ea"/>
              </a:rPr>
              <a:t>reception of the Ack frame from its associated STA, the shared AP transmits an </a:t>
            </a:r>
            <a:r>
              <a:rPr kumimoji="1" lang="en-US" altLang="ja-JP" dirty="0">
                <a:ea typeface="+mn-ea"/>
                <a:cs typeface="+mn-cs"/>
                <a:sym typeface="+mn-ea"/>
              </a:rPr>
              <a:t>indication to the sharing AP</a:t>
            </a:r>
            <a:r>
              <a:rPr kumimoji="1" lang="en-US" altLang="ja-JP" sz="2000" b="0" dirty="0">
                <a:ea typeface="+mn-ea"/>
                <a:cs typeface="+mn-cs"/>
                <a:sym typeface="+mn-ea"/>
              </a:rPr>
              <a:t>.</a:t>
            </a:r>
            <a:endParaRPr kumimoji="1" lang="en-US" altLang="ja-JP" sz="2000" b="0" dirty="0">
              <a:ea typeface="+mn-ea"/>
              <a:cs typeface="+mn-cs"/>
              <a:sym typeface="+mn-ea"/>
            </a:endParaRPr>
          </a:p>
          <a:p>
            <a:pPr marL="629920" lvl="1" indent="-342900" algn="l">
              <a:spcBef>
                <a:spcPts val="600"/>
              </a:spcBef>
              <a:buClrTx/>
              <a:buSzTx/>
              <a:buFont typeface="Arial" panose="020B0604020202020204" pitchFamily="34" charset="0"/>
              <a:buChar char="•"/>
            </a:pPr>
            <a:endParaRPr kumimoji="1" lang="en-US" altLang="ja-JP" sz="2000" b="0" dirty="0">
              <a:ea typeface="+mn-ea"/>
              <a:cs typeface="+mn-cs"/>
              <a:sym typeface="+mn-ea"/>
            </a:endParaRPr>
          </a:p>
          <a:p>
            <a:pPr marL="287020" indent="0" algn="l">
              <a:spcBef>
                <a:spcPts val="600"/>
              </a:spcBef>
              <a:buClrTx/>
              <a:buSzTx/>
              <a:buFontTx/>
              <a:buNone/>
            </a:pPr>
            <a:endParaRPr kumimoji="1" lang="en-US" altLang="ja-JP" sz="2000" b="0" dirty="0" smtClean="0">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Footer Placeholder 4"/>
          <p:cNvSpPr>
            <a:spLocks noGrp="1"/>
          </p:cNvSpPr>
          <p:nvPr>
            <p:ph type="ftr" sz="quarter" idx="11"/>
          </p:nvPr>
        </p:nvSpPr>
        <p:spPr>
          <a:xfrm>
            <a:off x="9323426" y="6481446"/>
            <a:ext cx="2012315" cy="276860"/>
          </a:xfrm>
        </p:spPr>
        <p:txBody>
          <a:bodyPr/>
          <a:p>
            <a:pPr algn="r">
              <a:defRPr/>
            </a:pPr>
            <a:r>
              <a:rPr lang="en-US">
                <a:sym typeface="+mn-ea"/>
              </a:rPr>
              <a:t>Yurong Qian, et al. (ZTE)</a:t>
            </a:r>
            <a:endParaRPr lang="en-US" dirty="0"/>
          </a:p>
        </p:txBody>
      </p:sp>
      <p:sp>
        <p:nvSpPr>
          <p:cNvPr id="8" name="Title 1"/>
          <p:cNvSpPr>
            <a:spLocks noGrp="1"/>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Robust </a:t>
            </a:r>
            <a:r>
              <a:rPr lang="en-US">
                <a:sym typeface="+mn-ea"/>
              </a:rPr>
              <a:t>sequential </a:t>
            </a:r>
            <a:r>
              <a:rPr lang="en-US">
                <a:sym typeface="+mn-ea"/>
              </a:rPr>
              <a:t>Ack procedure (2)</a:t>
            </a:r>
            <a:endParaRPr lang="en-US">
              <a:sym typeface="+mn-ea"/>
            </a:endParaRPr>
          </a:p>
        </p:txBody>
      </p:sp>
      <p:sp>
        <p:nvSpPr>
          <p:cNvPr id="7" name="コンテンツ プレースホルダー 1"/>
          <p:cNvSpPr>
            <a:spLocks noGrp="1"/>
          </p:cNvSpPr>
          <p:nvPr>
            <p:ph idx="1"/>
          </p:nvPr>
        </p:nvSpPr>
        <p:spPr>
          <a:xfrm>
            <a:off x="914400" y="1524000"/>
            <a:ext cx="10421620" cy="1729740"/>
          </a:xfrm>
        </p:spPr>
        <p:txBody>
          <a:bodyPr/>
          <a:p>
            <a:r>
              <a:rPr lang="en-US" dirty="0" smtClean="0">
                <a:sym typeface="+mn-ea"/>
              </a:rPr>
              <a:t>Mode 1: Ack frame transmission is first initiated by the sharing AP, followed by the shared AP.</a:t>
            </a:r>
            <a:endParaRPr lang="en-US" dirty="0" smtClean="0">
              <a:sym typeface="+mn-ea"/>
            </a:endParaRPr>
          </a:p>
          <a:p>
            <a:pPr marL="629920" lvl="1" indent="-342900" algn="l">
              <a:spcBef>
                <a:spcPts val="600"/>
              </a:spcBef>
              <a:buClrTx/>
              <a:buSzTx/>
              <a:buFont typeface="Arial" panose="020B0604020202020204" pitchFamily="34" charset="0"/>
              <a:buChar char="•"/>
            </a:pPr>
            <a:r>
              <a:rPr kumimoji="1" lang="en-US" altLang="ja-JP" sz="2000" b="0" dirty="0">
                <a:ea typeface="+mn-ea"/>
                <a:cs typeface="+mn-cs"/>
                <a:sym typeface="+mn-ea"/>
              </a:rPr>
              <a:t>The </a:t>
            </a:r>
            <a:r>
              <a:rPr kumimoji="1" lang="en-US" altLang="ja-JP" dirty="0">
                <a:ea typeface="+mn-ea"/>
                <a:cs typeface="+mn-cs"/>
                <a:sym typeface="+mn-ea"/>
              </a:rPr>
              <a:t>Co-BA Trigger frame and Co-BA Confirm frame carry the Ack reception indication of sharing AP and shared AP, respectively, and the </a:t>
            </a:r>
            <a:r>
              <a:rPr kumimoji="1" lang="en-US" altLang="ja-JP" sz="2000" b="0" dirty="0">
                <a:ea typeface="+mn-ea"/>
                <a:cs typeface="+mn-cs"/>
                <a:sym typeface="+mn-ea"/>
              </a:rPr>
              <a:t>specific frame formats are TBD.</a:t>
            </a:r>
            <a:endParaRPr kumimoji="1" lang="en-US" altLang="ja-JP" sz="2000" b="0" dirty="0">
              <a:ea typeface="+mn-ea"/>
              <a:cs typeface="+mn-cs"/>
              <a:sym typeface="+mn-ea"/>
            </a:endParaRPr>
          </a:p>
        </p:txBody>
      </p:sp>
      <p:sp>
        <p:nvSpPr>
          <p:cNvPr id="9" name="灯片编号占位符 8"/>
          <p:cNvSpPr>
            <a:spLocks noGrp="1"/>
          </p:cNvSpPr>
          <p:nvPr>
            <p:ph type="sldNum" sz="quarter" idx="12"/>
          </p:nvPr>
        </p:nvSpPr>
        <p:spPr/>
        <p:txBody>
          <a:bodyPr/>
          <a:p>
            <a:pPr>
              <a:defRPr/>
            </a:pPr>
            <a:r>
              <a:rPr lang="en-US"/>
              <a:t>Slide </a:t>
            </a:r>
            <a:fld id="{C1789BC7-C074-42CC-ADF8-5107DF6BD1C1}" type="slidenum">
              <a:rPr lang="en-US"/>
            </a:fld>
            <a:endParaRPr lang="en-US"/>
          </a:p>
        </p:txBody>
      </p:sp>
      <p:pic>
        <p:nvPicPr>
          <p:cNvPr id="3" name="pic"/>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a:xfrm>
            <a:off x="563880" y="2999740"/>
            <a:ext cx="11063605" cy="347599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Footer Placeholder 4"/>
          <p:cNvSpPr>
            <a:spLocks noGrp="1"/>
          </p:cNvSpPr>
          <p:nvPr>
            <p:ph type="ftr" sz="quarter" idx="11"/>
          </p:nvPr>
        </p:nvSpPr>
        <p:spPr>
          <a:xfrm>
            <a:off x="9323426" y="6481446"/>
            <a:ext cx="2012315" cy="276860"/>
          </a:xfrm>
        </p:spPr>
        <p:txBody>
          <a:bodyPr/>
          <a:p>
            <a:pPr algn="r">
              <a:defRPr/>
            </a:pPr>
            <a:r>
              <a:rPr lang="en-US">
                <a:sym typeface="+mn-ea"/>
              </a:rPr>
              <a:t>Yurong Qian, et al. (ZTE)</a:t>
            </a:r>
            <a:endParaRPr lang="en-US" dirty="0"/>
          </a:p>
        </p:txBody>
      </p:sp>
      <p:sp>
        <p:nvSpPr>
          <p:cNvPr id="8" name="Title 1"/>
          <p:cNvSpPr>
            <a:spLocks noGrp="1"/>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Robust sequential Ack procedure (3)</a:t>
            </a:r>
            <a:endParaRPr lang="en-US">
              <a:sym typeface="+mn-ea"/>
            </a:endParaRPr>
          </a:p>
        </p:txBody>
      </p:sp>
      <p:sp>
        <p:nvSpPr>
          <p:cNvPr id="7" name="コンテンツ プレースホルダー 1"/>
          <p:cNvSpPr>
            <a:spLocks noGrp="1"/>
          </p:cNvSpPr>
          <p:nvPr>
            <p:ph idx="1"/>
          </p:nvPr>
        </p:nvSpPr>
        <p:spPr>
          <a:xfrm>
            <a:off x="914400" y="1524000"/>
            <a:ext cx="10421620" cy="1570355"/>
          </a:xfrm>
        </p:spPr>
        <p:txBody>
          <a:bodyPr/>
          <a:p>
            <a:r>
              <a:rPr lang="en-US" dirty="0" smtClean="0">
                <a:sym typeface="+mn-ea"/>
              </a:rPr>
              <a:t>Mode 2 (Preferred): The shared AP initiates the Ack frame transmission immediately following the Co-SR PPDU, earlier than the sharing AP. </a:t>
            </a:r>
            <a:endParaRPr kumimoji="1" lang="en-US" altLang="ja-JP" b="0" dirty="0">
              <a:ea typeface="+mn-ea"/>
              <a:cs typeface="+mn-cs"/>
              <a:sym typeface="+mn-ea"/>
            </a:endParaRPr>
          </a:p>
          <a:p>
            <a:pPr marL="629920" lvl="1" indent="-342900" algn="l">
              <a:spcBef>
                <a:spcPts val="600"/>
              </a:spcBef>
              <a:buClrTx/>
              <a:buSzTx/>
              <a:buFont typeface="Arial" panose="020B0604020202020204" pitchFamily="34" charset="0"/>
              <a:buChar char="•"/>
            </a:pPr>
            <a:r>
              <a:rPr kumimoji="1" lang="en-US" altLang="ja-JP" b="0" dirty="0">
                <a:ea typeface="+mn-ea"/>
                <a:cs typeface="+mn-cs"/>
                <a:sym typeface="+mn-ea"/>
              </a:rPr>
              <a:t>Compared to Mode 1, Mode 2 reduces signaling overhead by eliminating the Co-BA Trigger frame, while ensuring the sharing AP's control over the TXOP</a:t>
            </a:r>
            <a:r>
              <a:rPr kumimoji="1" lang="en-US" altLang="ja-JP" sz="2000" b="0" dirty="0">
                <a:ea typeface="+mn-ea"/>
                <a:cs typeface="+mn-cs"/>
                <a:sym typeface="+mn-ea"/>
              </a:rPr>
              <a:t>.</a:t>
            </a:r>
            <a:endParaRPr kumimoji="1" lang="en-US" altLang="ja-JP" sz="2000" b="0" dirty="0">
              <a:ea typeface="+mn-ea"/>
              <a:cs typeface="+mn-cs"/>
              <a:sym typeface="+mn-ea"/>
            </a:endParaRPr>
          </a:p>
          <a:p>
            <a:pPr marL="629920" lvl="1" indent="-342900" algn="l">
              <a:spcBef>
                <a:spcPts val="600"/>
              </a:spcBef>
              <a:buClrTx/>
              <a:buSzTx/>
              <a:buFont typeface="Arial" panose="020B0604020202020204" pitchFamily="34" charset="0"/>
              <a:buChar char="•"/>
            </a:pPr>
            <a:endParaRPr kumimoji="1" lang="en-US" altLang="ja-JP" sz="2000" b="0" dirty="0">
              <a:ea typeface="+mn-ea"/>
              <a:cs typeface="+mn-cs"/>
              <a:sym typeface="+mn-ea"/>
            </a:endParaRPr>
          </a:p>
          <a:p>
            <a:pPr marL="287020" indent="0" algn="l">
              <a:spcBef>
                <a:spcPts val="600"/>
              </a:spcBef>
              <a:buClrTx/>
              <a:buSzTx/>
              <a:buFontTx/>
              <a:buNone/>
            </a:pPr>
            <a:endParaRPr kumimoji="1" lang="en-US" altLang="ja-JP" sz="2000" b="0" dirty="0" smtClean="0">
              <a:sym typeface="+mn-ea"/>
            </a:endParaRPr>
          </a:p>
        </p:txBody>
      </p:sp>
      <p:sp>
        <p:nvSpPr>
          <p:cNvPr id="9" name="灯片编号占位符 8"/>
          <p:cNvSpPr>
            <a:spLocks noGrp="1"/>
          </p:cNvSpPr>
          <p:nvPr>
            <p:ph type="sldNum" sz="quarter" idx="12"/>
          </p:nvPr>
        </p:nvSpPr>
        <p:spPr/>
        <p:txBody>
          <a:bodyPr/>
          <a:p>
            <a:pPr>
              <a:defRPr/>
            </a:pPr>
            <a:r>
              <a:rPr lang="en-US"/>
              <a:t>Slide </a:t>
            </a:r>
            <a:fld id="{C1789BC7-C074-42CC-ADF8-5107DF6BD1C1}" type="slidenum">
              <a:rPr lang="en-US"/>
            </a:fld>
            <a:endParaRPr lang="en-US"/>
          </a:p>
        </p:txBody>
      </p:sp>
      <p:pic>
        <p:nvPicPr>
          <p:cNvPr id="2" name="pic"/>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a:xfrm>
            <a:off x="556260" y="2999740"/>
            <a:ext cx="11079480" cy="348170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Footer Placeholder 4"/>
          <p:cNvSpPr>
            <a:spLocks noGrp="1"/>
          </p:cNvSpPr>
          <p:nvPr>
            <p:ph type="ftr" sz="quarter" idx="11"/>
          </p:nvPr>
        </p:nvSpPr>
        <p:spPr>
          <a:xfrm>
            <a:off x="9323426" y="6481446"/>
            <a:ext cx="2012315" cy="276860"/>
          </a:xfrm>
        </p:spPr>
        <p:txBody>
          <a:bodyPr/>
          <a:p>
            <a:pPr algn="r">
              <a:defRPr/>
            </a:pPr>
            <a:r>
              <a:rPr lang="en-US">
                <a:sym typeface="+mn-ea"/>
              </a:rPr>
              <a:t>Yurong Qian, et al. (ZTE)</a:t>
            </a:r>
            <a:endParaRPr lang="en-US" dirty="0"/>
          </a:p>
        </p:txBody>
      </p:sp>
      <p:sp>
        <p:nvSpPr>
          <p:cNvPr id="8" name="Title 1"/>
          <p:cNvSpPr>
            <a:spLocks noGrp="1"/>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Robust sequential Ack procedure (4)</a:t>
            </a:r>
            <a:endParaRPr lang="en-US">
              <a:sym typeface="+mn-ea"/>
            </a:endParaRPr>
          </a:p>
        </p:txBody>
      </p:sp>
      <p:sp>
        <p:nvSpPr>
          <p:cNvPr id="7" name="コンテンツ プレースホルダー 1"/>
          <p:cNvSpPr>
            <a:spLocks noGrp="1"/>
          </p:cNvSpPr>
          <p:nvPr>
            <p:ph idx="1"/>
          </p:nvPr>
        </p:nvSpPr>
        <p:spPr>
          <a:xfrm>
            <a:off x="914400" y="1524000"/>
            <a:ext cx="10421620" cy="2760345"/>
          </a:xfrm>
        </p:spPr>
        <p:txBody>
          <a:bodyPr/>
          <a:p>
            <a:r>
              <a:rPr lang="en-US">
                <a:sym typeface="+mn-ea"/>
              </a:rPr>
              <a:t>The sequential Ack mode must be determined before transmitting the Co-SR PPDU</a:t>
            </a:r>
            <a:r>
              <a:rPr lang="en-US" dirty="0" smtClean="0">
                <a:sym typeface="+mn-ea"/>
              </a:rPr>
              <a:t>.</a:t>
            </a:r>
            <a:endParaRPr lang="en-US" dirty="0" smtClean="0">
              <a:sym typeface="+mn-ea"/>
            </a:endParaRPr>
          </a:p>
          <a:p>
            <a:pPr marL="629920" lvl="1" indent="-342900" algn="l">
              <a:spcBef>
                <a:spcPts val="600"/>
              </a:spcBef>
              <a:buClrTx/>
              <a:buSzTx/>
              <a:buFont typeface="Arial" panose="020B0604020202020204" pitchFamily="34" charset="0"/>
              <a:buChar char="•"/>
            </a:pPr>
            <a:r>
              <a:rPr lang="en-US" b="0">
                <a:sym typeface="+mn-ea"/>
              </a:rPr>
              <a:t>Option 1: APs may negotiate the sequential Ack mode during the MAPC negotiation phase; both APs then follow this mode in subsequent Co-SR transmissions.</a:t>
            </a:r>
            <a:endParaRPr lang="en-US" b="0">
              <a:sym typeface="+mn-ea"/>
            </a:endParaRPr>
          </a:p>
          <a:p>
            <a:pPr marL="629920" lvl="1" indent="-342900" algn="l">
              <a:spcBef>
                <a:spcPts val="600"/>
              </a:spcBef>
              <a:buClrTx/>
              <a:buSzTx/>
              <a:buFont typeface="Arial" panose="020B0604020202020204" pitchFamily="34" charset="0"/>
              <a:buChar char="•"/>
            </a:pPr>
            <a:r>
              <a:rPr lang="en-US" b="0">
                <a:sym typeface="+mn-ea"/>
              </a:rPr>
              <a:t>Option 2: The sharing AP notifies the shared AP of the selected sequential Ack mode via the Co-SR Trigger frame or ICF frame preceding each Co-SR transmission phase</a:t>
            </a:r>
            <a:r>
              <a:rPr kumimoji="1" lang="en-US" altLang="ja-JP" dirty="0">
                <a:ea typeface="+mn-ea"/>
                <a:cs typeface="+mn-cs"/>
                <a:sym typeface="+mn-ea"/>
              </a:rPr>
              <a:t>.</a:t>
            </a:r>
            <a:endParaRPr kumimoji="1" lang="en-US" altLang="ja-JP" dirty="0">
              <a:ea typeface="+mn-ea"/>
              <a:cs typeface="+mn-cs"/>
              <a:sym typeface="+mn-ea"/>
            </a:endParaRPr>
          </a:p>
          <a:p>
            <a:pPr marL="629920" lvl="1" indent="-342900" algn="l">
              <a:spcBef>
                <a:spcPts val="600"/>
              </a:spcBef>
              <a:buClrTx/>
              <a:buSzTx/>
              <a:buFont typeface="Arial" panose="020B0604020202020204" pitchFamily="34" charset="0"/>
              <a:buChar char="•"/>
            </a:pPr>
            <a:endParaRPr kumimoji="1" lang="en-US" altLang="ja-JP" sz="2000" b="0" dirty="0">
              <a:ea typeface="+mn-ea"/>
              <a:cs typeface="+mn-cs"/>
              <a:sym typeface="+mn-ea"/>
            </a:endParaRPr>
          </a:p>
          <a:p>
            <a:pPr marL="629920" lvl="1" indent="-342900" algn="l">
              <a:spcBef>
                <a:spcPts val="600"/>
              </a:spcBef>
              <a:buClrTx/>
              <a:buSzTx/>
              <a:buFont typeface="Arial" panose="020B0604020202020204" pitchFamily="34" charset="0"/>
              <a:buChar char="•"/>
            </a:pPr>
            <a:endParaRPr kumimoji="1" lang="en-US" altLang="ja-JP" sz="2000" b="0" dirty="0">
              <a:ea typeface="+mn-ea"/>
              <a:cs typeface="+mn-cs"/>
              <a:sym typeface="+mn-ea"/>
            </a:endParaRPr>
          </a:p>
          <a:p>
            <a:pPr marL="287020" indent="0" algn="l">
              <a:spcBef>
                <a:spcPts val="600"/>
              </a:spcBef>
              <a:buClrTx/>
              <a:buSzTx/>
              <a:buFontTx/>
              <a:buNone/>
            </a:pPr>
            <a:endParaRPr kumimoji="1" lang="en-US" altLang="ja-JP" sz="2000" b="0" dirty="0" smtClean="0">
              <a:sym typeface="+mn-ea"/>
            </a:endParaRPr>
          </a:p>
        </p:txBody>
      </p:sp>
      <p:sp>
        <p:nvSpPr>
          <p:cNvPr id="9" name="灯片编号占位符 8"/>
          <p:cNvSpPr>
            <a:spLocks noGrp="1"/>
          </p:cNvSpPr>
          <p:nvPr>
            <p:ph type="sldNum" sz="quarter" idx="12"/>
          </p:nvPr>
        </p:nvSpPr>
        <p:spPr/>
        <p:txBody>
          <a:bodyPr/>
          <a:p>
            <a:pPr>
              <a:defRPr/>
            </a:pPr>
            <a:r>
              <a:rPr lang="en-US"/>
              <a:t>Slide </a:t>
            </a:r>
            <a:fld id="{C1789BC7-C074-42CC-ADF8-5107DF6BD1C1}" type="slidenum">
              <a:rPr lang="en-US"/>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Summary</a:t>
            </a:r>
            <a:endParaRPr lang="en-US"/>
          </a:p>
        </p:txBody>
      </p:sp>
      <p:sp>
        <p:nvSpPr>
          <p:cNvPr id="5" name="Footer Placeholder 4"/>
          <p:cNvSpPr>
            <a:spLocks noGrp="1"/>
          </p:cNvSpPr>
          <p:nvPr>
            <p:ph type="ftr" sz="quarter" idx="11"/>
          </p:nvPr>
        </p:nvSpPr>
        <p:spPr/>
        <p:txBody>
          <a:bodyPr/>
          <a:p>
            <a:pPr>
              <a:defRPr/>
            </a:pPr>
            <a:r>
              <a:rPr lang="en-US" dirty="0"/>
              <a:t>Yurong Qian, et al. (ZTE)</a:t>
            </a:r>
            <a:endParaRPr lang="en-US" dirty="0"/>
          </a:p>
        </p:txBody>
      </p:sp>
      <p:sp>
        <p:nvSpPr>
          <p:cNvPr id="6" name="灯片编号占位符 5"/>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7" name="コンテンツ プレースホルダー 1"/>
          <p:cNvSpPr>
            <a:spLocks noGrp="1"/>
          </p:cNvSpPr>
          <p:nvPr>
            <p:ph idx="1"/>
          </p:nvPr>
        </p:nvSpPr>
        <p:spPr>
          <a:xfrm>
            <a:off x="914400" y="1795780"/>
            <a:ext cx="10421620" cy="4102100"/>
          </a:xfrm>
        </p:spPr>
        <p:txBody>
          <a:bodyPr/>
          <a:p>
            <a:r>
              <a:rPr>
                <a:sym typeface="+mn-ea"/>
              </a:rPr>
              <a:t>This contribution proposes a robust sequential Ack procedure for Co-SR to address overhearing limitations.</a:t>
            </a:r>
            <a:endParaRPr dirty="0" smtClean="0">
              <a:sym typeface="+mn-ea"/>
            </a:endParaRPr>
          </a:p>
          <a:p>
            <a:pPr marL="629920" algn="l">
              <a:spcBef>
                <a:spcPts val="600"/>
              </a:spcBef>
              <a:buClrTx/>
              <a:buSzTx/>
              <a:buFontTx/>
            </a:pPr>
            <a:endParaRPr lang="en-US" sz="1800" b="0" dirty="0" smtClean="0">
              <a:sym typeface="+mn-ea"/>
            </a:endParaRPr>
          </a:p>
          <a:p>
            <a:pPr marL="629920" algn="l">
              <a:spcBef>
                <a:spcPts val="600"/>
              </a:spcBef>
              <a:buClrTx/>
              <a:buSzTx/>
              <a:buFontTx/>
            </a:pPr>
            <a:r>
              <a:rPr lang="en-US" sz="1800" b="0" dirty="0" smtClean="0">
                <a:sym typeface="+mn-ea"/>
              </a:rPr>
              <a:t>Mode 1: </a:t>
            </a:r>
            <a:r>
              <a:rPr lang="en-US" sz="1800" b="0" dirty="0" smtClean="0">
                <a:sym typeface="+mn-ea"/>
              </a:rPr>
              <a:t>The sharing AP performs the </a:t>
            </a:r>
            <a:r>
              <a:rPr lang="en-US" sz="1800" b="0" dirty="0" smtClean="0">
                <a:sym typeface="+mn-ea"/>
              </a:rPr>
              <a:t>Ack </a:t>
            </a:r>
            <a:r>
              <a:rPr lang="en-US" sz="1800" b="0" dirty="0" smtClean="0">
                <a:sym typeface="+mn-ea"/>
              </a:rPr>
              <a:t>frame exchange immediately following the Co-SR data frame transmission and, upon completion, it triggers the shared AP to initiate its own </a:t>
            </a:r>
            <a:r>
              <a:rPr lang="en-US" sz="1800" b="0" dirty="0" smtClean="0">
                <a:sym typeface="+mn-ea"/>
              </a:rPr>
              <a:t>Ack </a:t>
            </a:r>
            <a:r>
              <a:rPr lang="en-US" sz="1800" b="0" dirty="0" smtClean="0">
                <a:sym typeface="+mn-ea"/>
              </a:rPr>
              <a:t>frame exchange. After receivng Ack </a:t>
            </a:r>
            <a:r>
              <a:rPr lang="en-US" sz="1800" b="0" dirty="0" smtClean="0">
                <a:sym typeface="+mn-ea"/>
              </a:rPr>
              <a:t>frame, the shared AP subsequently notifies the sharing AP.</a:t>
            </a:r>
            <a:endParaRPr lang="en-US" sz="1800" b="0" dirty="0" smtClean="0"/>
          </a:p>
          <a:p>
            <a:pPr marL="629920" algn="l">
              <a:spcBef>
                <a:spcPts val="600"/>
              </a:spcBef>
              <a:buClrTx/>
              <a:buSzTx/>
              <a:buFontTx/>
            </a:pPr>
            <a:endParaRPr lang="en-US" sz="1800" b="0" dirty="0" smtClean="0">
              <a:sym typeface="+mn-ea"/>
            </a:endParaRPr>
          </a:p>
          <a:p>
            <a:pPr marL="629920" algn="l">
              <a:spcBef>
                <a:spcPts val="600"/>
              </a:spcBef>
              <a:buClrTx/>
              <a:buSzTx/>
              <a:buFontTx/>
            </a:pPr>
            <a:r>
              <a:rPr lang="en-US" sz="1800" b="0" dirty="0" smtClean="0">
                <a:sym typeface="+mn-ea"/>
              </a:rPr>
              <a:t>Mode 2: </a:t>
            </a:r>
            <a:r>
              <a:rPr lang="en-US" sz="1800" b="0" dirty="0" smtClean="0">
                <a:sym typeface="+mn-ea"/>
              </a:rPr>
              <a:t>The shared AP initiates Ack frame exchange immediately after Co-SR data frame transmission and subsequently notifies the sharing AP upon completion</a:t>
            </a:r>
            <a:r>
              <a:rPr lang="en-US" sz="1800" b="0" dirty="0" smtClean="0">
                <a:sym typeface="+mn-ea"/>
              </a:rPr>
              <a:t>.</a:t>
            </a:r>
            <a:endParaRPr lang="en-US" sz="1800" b="0" dirty="0" smtClean="0">
              <a:sym typeface="+mn-ea"/>
            </a:endParaRPr>
          </a:p>
          <a:p>
            <a:pPr marL="287020" indent="0" algn="l">
              <a:spcBef>
                <a:spcPts val="600"/>
              </a:spcBef>
              <a:buClrTx/>
              <a:buSzTx/>
              <a:buFontTx/>
              <a:buNone/>
            </a:pPr>
            <a:endParaRPr kumimoji="1" lang="en-US" altLang="ja-JP" sz="1800" b="0" dirty="0">
              <a:sym typeface="+mn-ea"/>
            </a:endParaRPr>
          </a:p>
          <a:p>
            <a:pPr marL="629920" algn="l">
              <a:spcBef>
                <a:spcPts val="600"/>
              </a:spcBef>
              <a:buClrTx/>
              <a:buSzTx/>
              <a:buFontTx/>
            </a:pPr>
            <a:endParaRPr kumimoji="1" lang="en-US" altLang="ja-JP" sz="1800" b="0" dirty="0">
              <a:sym typeface="+mn-ea"/>
            </a:endParaRPr>
          </a:p>
        </p:txBody>
      </p:sp>
    </p:spTree>
  </p:cSld>
  <p:clrMapOvr>
    <a:masterClrMapping/>
  </p:clrMapOvr>
</p:sld>
</file>

<file path=ppt/theme/theme1.xml><?xml version="1.0" encoding="utf-8"?>
<a:theme xmlns:a="http://schemas.openxmlformats.org/drawingml/2006/main" name="111">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6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themeOverride>
</file>

<file path=docProps/app.xml><?xml version="1.0" encoding="utf-8"?>
<Properties xmlns="http://schemas.openxmlformats.org/officeDocument/2006/extended-properties" xmlns:vt="http://schemas.openxmlformats.org/officeDocument/2006/docPropsVTypes">
  <TotalTime>0</TotalTime>
  <Words>4357</Words>
  <Application>WPS 演示</Application>
  <PresentationFormat>Widescreen</PresentationFormat>
  <Paragraphs>178</Paragraphs>
  <Slides>11</Slides>
  <Notes>0</Notes>
  <HiddenSlides>0</HiddenSlides>
  <MMClips>0</MMClips>
  <ScaleCrop>false</ScaleCrop>
  <HeadingPairs>
    <vt:vector size="6" baseType="variant">
      <vt:variant>
        <vt:lpstr>已用的字体</vt:lpstr>
      </vt:variant>
      <vt:variant>
        <vt:i4>12</vt:i4>
      </vt:variant>
      <vt:variant>
        <vt:lpstr>主题</vt:lpstr>
      </vt:variant>
      <vt:variant>
        <vt:i4>7</vt:i4>
      </vt:variant>
      <vt:variant>
        <vt:lpstr>幻灯片标题</vt:lpstr>
      </vt:variant>
      <vt:variant>
        <vt:i4>11</vt:i4>
      </vt:variant>
    </vt:vector>
  </HeadingPairs>
  <TitlesOfParts>
    <vt:vector size="30" baseType="lpstr">
      <vt:lpstr>Arial</vt:lpstr>
      <vt:lpstr>宋体</vt:lpstr>
      <vt:lpstr>Wingdings</vt:lpstr>
      <vt:lpstr>Times New Roman</vt:lpstr>
      <vt:lpstr>굴림</vt:lpstr>
      <vt:lpstr>Malgun Gothic</vt:lpstr>
      <vt:lpstr>Wingdings</vt:lpstr>
      <vt:lpstr>微软雅黑</vt:lpstr>
      <vt:lpstr>Arial Unicode MS</vt:lpstr>
      <vt:lpstr>Calibri</vt:lpstr>
      <vt:lpstr>等线</vt:lpstr>
      <vt:lpstr>Microsoft PhagsPa</vt:lpstr>
      <vt:lpstr>111</vt:lpstr>
      <vt:lpstr>1_802-11-Submission</vt:lpstr>
      <vt:lpstr>2_802-11-Submission</vt:lpstr>
      <vt:lpstr>3_802-11-Submission</vt:lpstr>
      <vt:lpstr>4_802-11-Submission</vt:lpstr>
      <vt:lpstr>5_802-11-Submission</vt:lpstr>
      <vt:lpstr>6_802-11-Submission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Summary</vt:lpstr>
      <vt:lpstr>PowerPoint 演示文稿</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Yurong Qian</cp:lastModifiedBy>
  <cp:revision>418</cp:revision>
  <dcterms:created xsi:type="dcterms:W3CDTF">2025-06-26T03:18:19Z</dcterms:created>
  <dcterms:modified xsi:type="dcterms:W3CDTF">2025-06-26T03:18:19Z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50A9344CD8D7C92346075A6805756178</vt:lpwstr>
  </property>
  <property fmtid="{D5CDD505-2E9C-101B-9397-08002B2CF9AE}" pid="5" name="KSOProductBuildVer">
    <vt:lpwstr>2052-11.8.2.12065</vt:lpwstr>
  </property>
</Properties>
</file>