
<file path=[Content_Types].xml><?xml version="1.0" encoding="utf-8"?>
<Types xmlns="http://schemas.openxmlformats.org/package/2006/content-types">
  <Default Extension="vml" ContentType="application/vnd.openxmlformats-officedocument.vmlDrawing"/>
  <Default Extension="doc" ContentType="application/msword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15"/>
  </p:handoutMasterIdLst>
  <p:sldIdLst>
    <p:sldId id="256" r:id="rId3"/>
    <p:sldId id="434" r:id="rId5"/>
    <p:sldId id="388" r:id="rId6"/>
    <p:sldId id="389" r:id="rId7"/>
    <p:sldId id="475" r:id="rId8"/>
    <p:sldId id="476" r:id="rId9"/>
    <p:sldId id="392" r:id="rId10"/>
    <p:sldId id="448" r:id="rId11"/>
    <p:sldId id="473" r:id="rId12"/>
    <p:sldId id="265" r:id="rId13"/>
    <p:sldId id="29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/>
  <p:cmAuthor id="2" name="Galati Giordano, Lorenzo (Nokia - DE/Stuttgart)" initials="GGL(-D" lastIdx="9" clrIdx="1"/>
  <p:cmAuthor id="3" name="10343608" initials="1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25" autoAdjust="0"/>
    <p:restoredTop sz="95859" autoAdjust="0"/>
  </p:normalViewPr>
  <p:slideViewPr>
    <p:cSldViewPr snapToGrid="0">
      <p:cViewPr varScale="1">
        <p:scale>
          <a:sx n="119" d="100"/>
          <a:sy n="119" d="100"/>
        </p:scale>
        <p:origin x="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7" d="100"/>
          <a:sy n="47" d="100"/>
        </p:scale>
        <p:origin x="278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commentAuthors" Target="commentAuthors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handoutMaster" Target="handoutMasters/handoutMaster1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altLang="zh-CN"/>
              <a:t>Doc.: 802.11-22/xxx</a:t>
            </a:r>
            <a:endParaRPr lang="zh-CN" altLang="en-US"/>
          </a:p>
        </p:txBody>
      </p:sp>
      <p:sp>
        <p:nvSpPr>
          <p:cNvPr id="3" name="Date Placeholder 2"/>
          <p:cNvSpPr>
            <a:spLocks noGrp="true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4B3C3-1730-4818-86F0-26E791C69C69}" type="datetime2">
              <a:rPr lang="en-US" altLang="zh-CN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true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true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4ADAF-64A2-4BCC-B8AB-1D88A11752B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802.11-22/xxx</a:t>
            </a:r>
            <a:endParaRPr lang="en-US"/>
          </a:p>
        </p:txBody>
      </p:sp>
      <p:sp>
        <p:nvSpPr>
          <p:cNvPr id="3" name="Date Placeholder 2"/>
          <p:cNvSpPr>
            <a:spLocks noGrp="true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BEC8A-9456-4C66-AD86-F29878999039}" type="datetime2">
              <a:rPr lang="en-US" altLang="zh-CN" smtClean="0"/>
            </a:fld>
            <a:endParaRPr lang="en-US"/>
          </a:p>
        </p:txBody>
      </p:sp>
      <p:sp>
        <p:nvSpPr>
          <p:cNvPr id="4" name="Slide Image Placeholder 3"/>
          <p:cNvSpPr>
            <a:spLocks noGrp="true" noRot="true" noChangeAspect="true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true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true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true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true" noRot="true" noChangeAspect="true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true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true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Doc.: 802.11-22/xxx</a:t>
            </a:r>
            <a:endParaRPr lang="en-US"/>
          </a:p>
        </p:txBody>
      </p:sp>
      <p:sp>
        <p:nvSpPr>
          <p:cNvPr id="5" name="日期占位符 4"/>
          <p:cNvSpPr>
            <a:spLocks noGrp="true"/>
          </p:cNvSpPr>
          <p:nvPr>
            <p:ph type="dt" idx="1"/>
          </p:nvPr>
        </p:nvSpPr>
        <p:spPr/>
        <p:txBody>
          <a:bodyPr/>
          <a:lstStyle/>
          <a:p>
            <a:fld id="{E5EBEC8A-9456-4C66-AD86-F29878999039}" type="datetime2">
              <a:rPr lang="en-US" altLang="zh-CN" smtClean="0"/>
            </a:fld>
            <a:endParaRPr 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true" noRot="true" noChangeAspect="true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true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true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Doc.: 802.11-22/xxx</a:t>
            </a:r>
            <a:endParaRPr lang="en-US"/>
          </a:p>
        </p:txBody>
      </p:sp>
      <p:sp>
        <p:nvSpPr>
          <p:cNvPr id="5" name="日期占位符 4"/>
          <p:cNvSpPr>
            <a:spLocks noGrp="true"/>
          </p:cNvSpPr>
          <p:nvPr>
            <p:ph type="dt" idx="1"/>
          </p:nvPr>
        </p:nvSpPr>
        <p:spPr/>
        <p:txBody>
          <a:bodyPr/>
          <a:lstStyle/>
          <a:p>
            <a:fld id="{E5EBEC8A-9456-4C66-AD86-F29878999039}" type="datetime2">
              <a:rPr lang="en-US" altLang="zh-CN" smtClean="0"/>
            </a:fld>
            <a:endParaRPr 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true" noRot="true" noChangeAspect="true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true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true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Doc.: 802.11-22/xxx</a:t>
            </a:r>
            <a:endParaRPr lang="en-US"/>
          </a:p>
        </p:txBody>
      </p:sp>
      <p:sp>
        <p:nvSpPr>
          <p:cNvPr id="5" name="日期占位符 4"/>
          <p:cNvSpPr>
            <a:spLocks noGrp="true"/>
          </p:cNvSpPr>
          <p:nvPr>
            <p:ph type="dt" idx="1"/>
          </p:nvPr>
        </p:nvSpPr>
        <p:spPr/>
        <p:txBody>
          <a:bodyPr/>
          <a:lstStyle/>
          <a:p>
            <a:fld id="{E5EBEC8A-9456-4C66-AD86-F29878999039}" type="datetime2">
              <a:rPr lang="en-US" altLang="zh-CN" smtClean="0"/>
            </a:fld>
            <a:endParaRPr 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true" noRot="true" noChangeAspect="true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true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true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Doc.: 802.11-22/xxx</a:t>
            </a:r>
            <a:endParaRPr lang="en-US"/>
          </a:p>
        </p:txBody>
      </p:sp>
      <p:sp>
        <p:nvSpPr>
          <p:cNvPr id="5" name="Date Placeholder 4"/>
          <p:cNvSpPr>
            <a:spLocks noGrp="true"/>
          </p:cNvSpPr>
          <p:nvPr>
            <p:ph type="dt" idx="1"/>
          </p:nvPr>
        </p:nvSpPr>
        <p:spPr/>
        <p:txBody>
          <a:bodyPr/>
          <a:lstStyle/>
          <a:p>
            <a:fld id="{E5EBEC8A-9456-4C66-AD86-F29878999039}" type="datetime2">
              <a:rPr lang="en-US" altLang="zh-CN" smtClean="0"/>
            </a:fld>
            <a:endParaRPr lang="en-US"/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true" noRot="true" noChangeAspect="true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true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true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Doc.: 802.11-22/xxx</a:t>
            </a:r>
            <a:endParaRPr lang="en-US"/>
          </a:p>
        </p:txBody>
      </p:sp>
      <p:sp>
        <p:nvSpPr>
          <p:cNvPr id="5" name="日期占位符 4"/>
          <p:cNvSpPr>
            <a:spLocks noGrp="true"/>
          </p:cNvSpPr>
          <p:nvPr>
            <p:ph type="dt" idx="1"/>
          </p:nvPr>
        </p:nvSpPr>
        <p:spPr/>
        <p:txBody>
          <a:bodyPr/>
          <a:lstStyle/>
          <a:p>
            <a:fld id="{E5EBEC8A-9456-4C66-AD86-F29878999039}" type="datetime2">
              <a:rPr lang="en-US" altLang="zh-CN" smtClean="0"/>
            </a:fld>
            <a:endParaRPr 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true" noRot="true" noChangeAspect="true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true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true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Doc.: 802.11-22/xxx</a:t>
            </a:r>
            <a:endParaRPr lang="en-US"/>
          </a:p>
        </p:txBody>
      </p:sp>
      <p:sp>
        <p:nvSpPr>
          <p:cNvPr id="5" name="Date Placeholder 4"/>
          <p:cNvSpPr>
            <a:spLocks noGrp="true"/>
          </p:cNvSpPr>
          <p:nvPr>
            <p:ph type="dt" idx="1"/>
          </p:nvPr>
        </p:nvSpPr>
        <p:spPr/>
        <p:txBody>
          <a:bodyPr/>
          <a:lstStyle/>
          <a:p>
            <a:fld id="{E5EBEC8A-9456-4C66-AD86-F29878999039}" type="datetime2">
              <a:rPr lang="en-US" altLang="zh-CN" smtClean="0"/>
            </a:fld>
            <a:endParaRPr lang="en-US"/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true" noRot="true" noChangeAspect="true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true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true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Doc.: 802.11-22/xxx</a:t>
            </a:r>
            <a:endParaRPr lang="en-US"/>
          </a:p>
        </p:txBody>
      </p:sp>
      <p:sp>
        <p:nvSpPr>
          <p:cNvPr id="5" name="日期占位符 4"/>
          <p:cNvSpPr>
            <a:spLocks noGrp="true"/>
          </p:cNvSpPr>
          <p:nvPr>
            <p:ph type="dt" idx="1"/>
          </p:nvPr>
        </p:nvSpPr>
        <p:spPr/>
        <p:txBody>
          <a:bodyPr/>
          <a:lstStyle/>
          <a:p>
            <a:fld id="{E5EBEC8A-9456-4C66-AD86-F29878999039}" type="datetime2">
              <a:rPr lang="en-US" altLang="zh-CN" smtClean="0"/>
            </a:fld>
            <a:endParaRPr 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true" noRot="true" noChangeAspect="true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true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true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Doc.: 802.11-22/xxx</a:t>
            </a:r>
            <a:endParaRPr lang="en-US"/>
          </a:p>
        </p:txBody>
      </p:sp>
      <p:sp>
        <p:nvSpPr>
          <p:cNvPr id="5" name="日期占位符 4"/>
          <p:cNvSpPr>
            <a:spLocks noGrp="true"/>
          </p:cNvSpPr>
          <p:nvPr>
            <p:ph type="dt" idx="1"/>
          </p:nvPr>
        </p:nvSpPr>
        <p:spPr/>
        <p:txBody>
          <a:bodyPr/>
          <a:lstStyle/>
          <a:p>
            <a:fld id="{E5EBEC8A-9456-4C66-AD86-F29878999039}" type="datetime2">
              <a:rPr lang="en-US" altLang="zh-CN" smtClean="0"/>
            </a:fld>
            <a:endParaRPr 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true" noRot="true" noChangeAspect="true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true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true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Doc.: 802.11-22/xxx</a:t>
            </a:r>
            <a:endParaRPr lang="en-US"/>
          </a:p>
        </p:txBody>
      </p:sp>
      <p:sp>
        <p:nvSpPr>
          <p:cNvPr id="5" name="日期占位符 4"/>
          <p:cNvSpPr>
            <a:spLocks noGrp="true"/>
          </p:cNvSpPr>
          <p:nvPr>
            <p:ph type="dt" idx="1"/>
          </p:nvPr>
        </p:nvSpPr>
        <p:spPr/>
        <p:txBody>
          <a:bodyPr/>
          <a:lstStyle/>
          <a:p>
            <a:fld id="{E5EBEC8A-9456-4C66-AD86-F29878999039}" type="datetime2">
              <a:rPr lang="en-US" altLang="zh-CN" smtClean="0"/>
            </a:fld>
            <a:endParaRPr 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true" noRot="true" noChangeAspect="true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true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true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Doc.: 802.11-22/xxx</a:t>
            </a:r>
            <a:endParaRPr lang="en-US"/>
          </a:p>
        </p:txBody>
      </p:sp>
      <p:sp>
        <p:nvSpPr>
          <p:cNvPr id="5" name="日期占位符 4"/>
          <p:cNvSpPr>
            <a:spLocks noGrp="true"/>
          </p:cNvSpPr>
          <p:nvPr>
            <p:ph type="dt" idx="1"/>
          </p:nvPr>
        </p:nvSpPr>
        <p:spPr/>
        <p:txBody>
          <a:bodyPr/>
          <a:lstStyle/>
          <a:p>
            <a:fld id="{E5EBEC8A-9456-4C66-AD86-F29878999039}" type="datetime2">
              <a:rPr lang="en-US" altLang="zh-CN" smtClean="0"/>
            </a:fld>
            <a:endParaRPr 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true" noRot="true" noChangeAspect="true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true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true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Doc.: 802.11-22/xxx</a:t>
            </a:r>
            <a:endParaRPr lang="en-US"/>
          </a:p>
        </p:txBody>
      </p:sp>
      <p:sp>
        <p:nvSpPr>
          <p:cNvPr id="5" name="日期占位符 4"/>
          <p:cNvSpPr>
            <a:spLocks noGrp="true"/>
          </p:cNvSpPr>
          <p:nvPr>
            <p:ph type="dt" idx="1"/>
          </p:nvPr>
        </p:nvSpPr>
        <p:spPr/>
        <p:txBody>
          <a:bodyPr/>
          <a:lstStyle/>
          <a:p>
            <a:fld id="{E5EBEC8A-9456-4C66-AD86-F29878999039}" type="datetime2">
              <a:rPr lang="en-US" altLang="zh-CN" smtClean="0"/>
            </a:fld>
            <a:endParaRPr 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true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true" noChangeArrowheads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true" noChangeArrowheads="true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Qisheng Huang,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true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true" noChangeArrowheads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true" noChangeArrowheads="true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Qisheng Huang,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true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true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true" noChangeArrowheads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true" noChangeArrowheads="true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Qisheng Huang,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true" noChangeArrowheads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true" noChangeArrowheads="true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Qisheng Huang,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true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Rectangle 6"/>
          <p:cNvSpPr>
            <a:spLocks noGrp="true" noChangeArrowheads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true" noChangeArrowheads="true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Qisheng Huang,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true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true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true" noChangeArrowheads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true" noChangeArrowheads="true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Qisheng Huang,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true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true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true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true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true" noChangeArrowheads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</a:fld>
            <a:endParaRPr lang="en-US"/>
          </a:p>
        </p:txBody>
      </p:sp>
      <p:sp>
        <p:nvSpPr>
          <p:cNvPr id="10" name="Rectangle 5"/>
          <p:cNvSpPr>
            <a:spLocks noGrp="true" noChangeArrowheads="true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Qisheng Huang,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true" noChangeArrowheads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</a:fld>
            <a:endParaRPr lang="en-US"/>
          </a:p>
        </p:txBody>
      </p:sp>
      <p:sp>
        <p:nvSpPr>
          <p:cNvPr id="6" name="Rectangle 5"/>
          <p:cNvSpPr>
            <a:spLocks noGrp="true" noChangeArrowheads="true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Qisheng Huang,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true" noChangeArrowheads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</a:fld>
            <a:endParaRPr lang="en-US"/>
          </a:p>
        </p:txBody>
      </p:sp>
      <p:sp>
        <p:nvSpPr>
          <p:cNvPr id="5" name="Rectangle 5"/>
          <p:cNvSpPr>
            <a:spLocks noGrp="true" noChangeArrowheads="true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Qisheng Huang,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true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true" noChangeArrowheads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true" noChangeArrowheads="true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Qisheng Huang,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true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true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true" noChangeArrowheads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true" noChangeArrowheads="true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Qisheng Huang, et al. (ZTE)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true" noChangeArrowheads="true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false" compatLnSpc="true"/>
          <a:lstStyle/>
          <a:p>
            <a:pPr lvl="0"/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5123" name="Rectangle 3"/>
          <p:cNvSpPr>
            <a:spLocks noGrp="true" noChangeArrowheads="true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false" compatLnSpc="true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1029" name="Rectangle 5"/>
          <p:cNvSpPr>
            <a:spLocks noGrp="true" noChangeArrowheads="true"/>
          </p:cNvSpPr>
          <p:nvPr>
            <p:ph type="ftr" sz="quarter" idx="3"/>
          </p:nvPr>
        </p:nvSpPr>
        <p:spPr bwMode="auto">
          <a:xfrm>
            <a:off x="9055100" y="6475413"/>
            <a:ext cx="23368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false" compatLnSpc="true"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Qisheng Huang al. (ZTE)</a:t>
            </a:r>
            <a:endParaRPr lang="en-US" dirty="0"/>
          </a:p>
        </p:txBody>
      </p:sp>
      <p:sp>
        <p:nvSpPr>
          <p:cNvPr id="1030" name="Rectangle 6"/>
          <p:cNvSpPr>
            <a:spLocks noGrp="true" noChangeArrowheads="true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false" compatLnSpc="true">
            <a:spAutoFit/>
          </a:bodyPr>
          <a:lstStyle>
            <a:lvl1pPr algn="ctr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</a:fld>
            <a:endParaRPr lang="en-US"/>
          </a:p>
        </p:txBody>
      </p:sp>
      <p:sp>
        <p:nvSpPr>
          <p:cNvPr id="1031" name="Rectangle 7"/>
          <p:cNvSpPr>
            <a:spLocks noChangeArrowheads="true"/>
          </p:cNvSpPr>
          <p:nvPr/>
        </p:nvSpPr>
        <p:spPr bwMode="auto">
          <a:xfrm>
            <a:off x="7971367" y="332740"/>
            <a:ext cx="32893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.: IEEE 802.11-2</a:t>
            </a:r>
            <a:r>
              <a:rPr lang="en-US" altLang="en-GB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5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/</a:t>
            </a:r>
            <a:r>
              <a:rPr 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1024r2</a:t>
            </a:r>
            <a:endParaRPr lang="en-US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true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true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  <a:endParaRPr lang="en-US" sz="1800" dirty="0">
              <a:cs typeface="+mn-cs"/>
            </a:endParaRPr>
          </a:p>
        </p:txBody>
      </p:sp>
      <p:sp>
        <p:nvSpPr>
          <p:cNvPr id="1034" name="Line 10"/>
          <p:cNvSpPr>
            <a:spLocks noChangeShapeType="true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/>
          <p:cNvSpPr>
            <a:spLocks noChangeArrowheads="true"/>
          </p:cNvSpPr>
          <p:nvPr userDrawn="true"/>
        </p:nvSpPr>
        <p:spPr bwMode="auto">
          <a:xfrm>
            <a:off x="304801" y="324520"/>
            <a:ext cx="143891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>
                <a:cs typeface="+mn-cs"/>
              </a:rPr>
              <a:t>Mar. 2025</a:t>
            </a:r>
            <a:endParaRPr lang="en-US" sz="1800" b="1" dirty="0">
              <a:cs typeface="+mn-cs"/>
            </a:endParaRPr>
          </a:p>
        </p:txBody>
      </p:sp>
      <p:sp>
        <p:nvSpPr>
          <p:cNvPr id="2" name="Text Box 1"/>
          <p:cNvSpPr txBox="true"/>
          <p:nvPr userDrawn="true"/>
        </p:nvSpPr>
        <p:spPr>
          <a:xfrm>
            <a:off x="11861800" y="284226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3" name="Text Box 2"/>
          <p:cNvSpPr txBox="true"/>
          <p:nvPr userDrawn="true"/>
        </p:nvSpPr>
        <p:spPr>
          <a:xfrm>
            <a:off x="11772265" y="301561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oleObject" Target="../embeddings/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页脚占位符 4"/>
          <p:cNvSpPr>
            <a:spLocks noGrp="true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/>
          <a:p>
            <a:r>
              <a:rPr lang="en-US"/>
              <a:t>Qisheng Huang, et al. (ZTE)</a:t>
            </a:r>
            <a:endParaRPr lang="en-US" dirty="0"/>
          </a:p>
        </p:txBody>
      </p:sp>
      <p:sp>
        <p:nvSpPr>
          <p:cNvPr id="8" name="Title 1"/>
          <p:cNvSpPr>
            <a:spLocks noGrp="true"/>
          </p:cNvSpPr>
          <p:nvPr/>
        </p:nvSpPr>
        <p:spPr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false" compatLnSpc="true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endParaRPr lang="en-US" dirty="0">
              <a:sym typeface="+mn-ea"/>
            </a:endParaRPr>
          </a:p>
          <a:p>
            <a:r>
              <a:rPr lang="en-US" dirty="0">
                <a:sym typeface="+mn-ea"/>
              </a:rPr>
              <a:t>Overlapping Bandwidth Sounding for Coordinated Beamforming-follow up</a:t>
            </a:r>
            <a:endParaRPr lang="en-US" dirty="0">
              <a:sym typeface="+mn-ea"/>
            </a:endParaRPr>
          </a:p>
        </p:txBody>
      </p:sp>
      <p:graphicFrame>
        <p:nvGraphicFramePr>
          <p:cNvPr id="2" name="Object 3"/>
          <p:cNvGraphicFramePr>
            <a:graphicFrameLocks noChangeAspect="true"/>
          </p:cNvGraphicFramePr>
          <p:nvPr/>
        </p:nvGraphicFramePr>
        <p:xfrm>
          <a:off x="1385570" y="2062798"/>
          <a:ext cx="10077450" cy="39204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" name="Document" r:id="rId1" imgW="11410950" imgH="4143375" progId="Word.Document.8">
                  <p:embed/>
                </p:oleObj>
              </mc:Choice>
              <mc:Fallback>
                <p:oleObj name="Document" r:id="rId1" imgW="11410950" imgH="4143375" progId="Word.Document.8">
                  <p:embed/>
                  <p:pic>
                    <p:nvPicPr>
                      <p:cNvPr id="0" name="Object 3"/>
                      <p:cNvPicPr>
                        <a:picLocks noChangeAspect="true" noChangeArrowheads="true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5570" y="2062798"/>
                        <a:ext cx="10077450" cy="39204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true"/>
          </p:cNvSpPr>
          <p:nvPr>
            <p:ph idx="1"/>
          </p:nvPr>
        </p:nvSpPr>
        <p:spPr>
          <a:xfrm>
            <a:off x="838200" y="2726704"/>
            <a:ext cx="10515600" cy="14045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CN" sz="4400" dirty="0"/>
              <a:t>THANK YOU </a:t>
            </a:r>
            <a:r>
              <a:rPr lang="en-US" altLang="zh-CN" sz="4400" dirty="0">
                <a:sym typeface="Wingdings" panose="05000000000000000000" pitchFamily="2" charset="2"/>
              </a:rPr>
              <a:t></a:t>
            </a:r>
            <a:endParaRPr lang="zh-CN" altLang="en-US" sz="4400" dirty="0"/>
          </a:p>
        </p:txBody>
      </p:sp>
      <p:sp>
        <p:nvSpPr>
          <p:cNvPr id="4" name="Slide Number Placeholder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</a:fld>
            <a:endParaRPr lang="en-US"/>
          </a:p>
        </p:txBody>
      </p:sp>
      <p:sp>
        <p:nvSpPr>
          <p:cNvPr id="7" name="页脚占位符 4"/>
          <p:cNvSpPr>
            <a:spLocks noGrp="true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/>
          <a:p>
            <a:pPr algn="r">
              <a:defRPr/>
            </a:pPr>
            <a:r>
              <a:rPr lang="en-US">
                <a:sym typeface="+mn-ea"/>
              </a:rPr>
              <a:t>Qisheng Huang, et al. (ZTE)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altLang="zh-CN" b="0">
                <a:sym typeface="+mn-ea"/>
              </a:rPr>
              <a:t>[1]802.11bn PAR</a:t>
            </a:r>
            <a:endParaRPr lang="en-US" altLang="zh-CN" b="0">
              <a:sym typeface="+mn-ea"/>
            </a:endParaRPr>
          </a:p>
        </p:txBody>
      </p:sp>
      <p:sp>
        <p:nvSpPr>
          <p:cNvPr id="4" name="Slide Number Placeholder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</a:fld>
            <a:endParaRPr lang="en-US"/>
          </a:p>
        </p:txBody>
      </p:sp>
      <p:sp>
        <p:nvSpPr>
          <p:cNvPr id="7" name="页脚占位符 4"/>
          <p:cNvSpPr>
            <a:spLocks noGrp="true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/>
          <a:p>
            <a:pPr algn="r">
              <a:defRPr/>
            </a:pPr>
            <a:r>
              <a:rPr lang="en-US">
                <a:sym typeface="+mn-ea"/>
              </a:rPr>
              <a:t>Qisheng Huang, et al. (ZTE)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8" name="Title 1"/>
          <p:cNvSpPr>
            <a:spLocks noGrp="true"/>
          </p:cNvSpPr>
          <p:nvPr/>
        </p:nvSpPr>
        <p:spPr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false" compatLnSpc="true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>
                <a:sym typeface="+mn-ea"/>
              </a:rPr>
              <a:t>Recap of  802.11bn Draft 0.1</a:t>
            </a:r>
            <a:endParaRPr lang="en-US"/>
          </a:p>
        </p:txBody>
      </p:sp>
      <p:sp>
        <p:nvSpPr>
          <p:cNvPr id="7" name="页脚占位符 4"/>
          <p:cNvSpPr>
            <a:spLocks noGrp="true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/>
          <a:p>
            <a:pPr algn="r">
              <a:defRPr/>
            </a:pPr>
            <a:r>
              <a:rPr lang="en-US">
                <a:sym typeface="+mn-ea"/>
              </a:rPr>
              <a:t>Qisheng Huang, et al. (ZTE)</a:t>
            </a:r>
            <a:endParaRPr lang="en-GB" dirty="0"/>
          </a:p>
        </p:txBody>
      </p:sp>
      <p:pic>
        <p:nvPicPr>
          <p:cNvPr id="6" name="图片 5"/>
          <p:cNvPicPr>
            <a:picLocks noChangeAspect="true"/>
          </p:cNvPicPr>
          <p:nvPr/>
        </p:nvPicPr>
        <p:blipFill>
          <a:blip r:embed="rId1"/>
          <a:stretch>
            <a:fillRect/>
          </a:stretch>
        </p:blipFill>
        <p:spPr>
          <a:xfrm>
            <a:off x="1357630" y="1477645"/>
            <a:ext cx="9477375" cy="2428240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630" y="3905885"/>
            <a:ext cx="9397365" cy="248031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914400" y="561976"/>
            <a:ext cx="10363200" cy="914399"/>
          </a:xfrm>
        </p:spPr>
        <p:txBody>
          <a:bodyPr/>
          <a:lstStyle/>
          <a:p>
            <a:r>
              <a:rPr lang="en-US"/>
              <a:t>Observation on Bandwidth Mismatch</a:t>
            </a:r>
            <a:endParaRPr lang="en-US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>
          <a:xfrm>
            <a:off x="358775" y="1476375"/>
            <a:ext cx="11284585" cy="4338955"/>
          </a:xfrm>
        </p:spPr>
        <p:txBody>
          <a:bodyPr/>
          <a:lstStyle/>
          <a:p>
            <a:r>
              <a:rPr lang="en-US"/>
              <a:t>Practical Bandwidth Mismatches:</a:t>
            </a:r>
            <a:endParaRPr lang="en-US"/>
          </a:p>
          <a:p>
            <a:pPr lvl="1">
              <a:buFont typeface="Wingdings" panose="05000000000000000000" charset="0"/>
              <a:buChar char=""/>
            </a:pPr>
            <a:r>
              <a:rPr lang="en-US"/>
              <a:t>In real-world deployments, it is rare for APs and STAs to have exactly matching bandwidths. Cases where BW_STA1≠BW_STA2 exist, making the current protocol inefficient for broader application.</a:t>
            </a:r>
            <a:endParaRPr lang="en-US"/>
          </a:p>
          <a:p>
            <a:r>
              <a:rPr lang="en-US">
                <a:sym typeface="+mn-ea"/>
              </a:rPr>
              <a:t>Lack of Protocol Design  for Such Cases:</a:t>
            </a:r>
            <a:endParaRPr lang="en-US">
              <a:sym typeface="+mn-ea"/>
            </a:endParaRPr>
          </a:p>
          <a:p>
            <a:pPr lvl="1">
              <a:buFont typeface="Wingdings" panose="05000000000000000000" charset="0"/>
              <a:buChar char=""/>
            </a:pPr>
            <a:r>
              <a:rPr lang="en-US">
                <a:sym typeface="+mn-ea"/>
              </a:rPr>
              <a:t>The current protocol does not define a negotiation mechanism to form a beamforming group when bandwidth mismatches exist among APs and STAs.</a:t>
            </a:r>
            <a:endParaRPr lang="en-US"/>
          </a:p>
          <a:p>
            <a:r>
              <a:rPr lang="en-US">
                <a:sym typeface="+mn-ea"/>
              </a:rPr>
              <a:t>Seek for Improving UHR Sounding efficiency</a:t>
            </a:r>
            <a:endParaRPr lang="en-US">
              <a:sym typeface="+mn-ea"/>
            </a:endParaRPr>
          </a:p>
          <a:p>
            <a:pPr lvl="1">
              <a:buFont typeface="Wingdings" panose="05000000000000000000" charset="0"/>
              <a:buChar char=""/>
            </a:pPr>
            <a:r>
              <a:rPr lang="en-US"/>
              <a:t>The feedback data volume for both STAs in Co-BF is large. However, since Co-BF only occurs in the overlapping frequency bands, leveraging this fact can help reduce feedback overhead.</a:t>
            </a:r>
            <a:endParaRPr lang="en-US"/>
          </a:p>
        </p:txBody>
      </p:sp>
      <p:sp>
        <p:nvSpPr>
          <p:cNvPr id="4" name="Slide Number Placeholder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8" name="页脚占位符 4"/>
          <p:cNvSpPr>
            <a:spLocks noGrp="true"/>
          </p:cNvSpPr>
          <p:nvPr>
            <p:ph type="ftr" sz="quarter" idx="11"/>
          </p:nvPr>
        </p:nvSpPr>
        <p:spPr>
          <a:xfrm>
            <a:off x="8719541" y="6475731"/>
            <a:ext cx="2616200" cy="276860"/>
          </a:xfrm>
        </p:spPr>
        <p:txBody>
          <a:bodyPr/>
          <a:lstStyle/>
          <a:p>
            <a:pPr algn="r">
              <a:defRPr/>
            </a:pPr>
            <a:r>
              <a:rPr lang="en-US">
                <a:sym typeface="+mn-ea"/>
              </a:rPr>
              <a:t>Qisheng Huang, et al. (ZTE)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Motivation</a:t>
            </a:r>
            <a:endParaRPr lang="en-US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>
          <a:xfrm>
            <a:off x="396240" y="1495425"/>
            <a:ext cx="11400155" cy="3867150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Main idea:  </a:t>
            </a:r>
            <a:endParaRPr lang="en-US" b="0"/>
          </a:p>
          <a:p>
            <a:r>
              <a:rPr lang="en-US"/>
              <a:t>Pre-Sounding Frame Exchange for Bandwidth</a:t>
            </a:r>
            <a:r>
              <a:rPr lang="en-US" b="0"/>
              <a:t>: Before starting the Sounding measurement , invite/response frame exchange process is utilized to identify the bandwidth where next Co-BF occurs.</a:t>
            </a:r>
            <a:endParaRPr lang="en-US" b="0"/>
          </a:p>
          <a:p>
            <a:endParaRPr lang="en-US" b="0"/>
          </a:p>
        </p:txBody>
      </p:sp>
      <p:sp>
        <p:nvSpPr>
          <p:cNvPr id="4" name="Slide Number Placeholder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6" name="页脚占位符 4"/>
          <p:cNvSpPr>
            <a:spLocks noGrp="true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/>
          <a:p>
            <a:pPr algn="r">
              <a:defRPr/>
            </a:pPr>
            <a:r>
              <a:rPr lang="en-US">
                <a:sym typeface="+mn-ea"/>
              </a:rPr>
              <a:t>Qisheng Huang, et al. (ZTE)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914400" y="561976"/>
            <a:ext cx="10363200" cy="914399"/>
          </a:xfrm>
        </p:spPr>
        <p:txBody>
          <a:bodyPr/>
          <a:lstStyle/>
          <a:p>
            <a:r>
              <a:rPr lang="en-US">
                <a:sym typeface="+mn-ea"/>
              </a:rPr>
              <a:t>Overlapping Bandwidth</a:t>
            </a:r>
            <a:r>
              <a:rPr lang="en-US"/>
              <a:t> and Interference Mitiagation</a:t>
            </a:r>
            <a:endParaRPr lang="en-US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>
          <a:xfrm>
            <a:off x="358140" y="1476375"/>
            <a:ext cx="11475085" cy="4338955"/>
          </a:xfrm>
        </p:spPr>
        <p:txBody>
          <a:bodyPr/>
          <a:lstStyle/>
          <a:p>
            <a:r>
              <a:rPr lang="en-US"/>
              <a:t>Co-BF  happens on overlapping bandwidth. </a:t>
            </a:r>
            <a:endParaRPr lang="en-US"/>
          </a:p>
          <a:p>
            <a:pPr lvl="1"/>
            <a:r>
              <a:rPr lang="en-US" b="0"/>
              <a:t>where Co-BF deals with cross-bss interference through  beam nulling .</a:t>
            </a:r>
            <a:endParaRPr lang="en-US" b="0"/>
          </a:p>
        </p:txBody>
      </p:sp>
      <p:sp>
        <p:nvSpPr>
          <p:cNvPr id="4" name="Slide Number Placeholder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8" name="页脚占位符 4"/>
          <p:cNvSpPr>
            <a:spLocks noGrp="true"/>
          </p:cNvSpPr>
          <p:nvPr>
            <p:ph type="ftr" sz="quarter" idx="11"/>
          </p:nvPr>
        </p:nvSpPr>
        <p:spPr>
          <a:xfrm>
            <a:off x="8719541" y="6475731"/>
            <a:ext cx="2616200" cy="276860"/>
          </a:xfrm>
        </p:spPr>
        <p:txBody>
          <a:bodyPr/>
          <a:lstStyle/>
          <a:p>
            <a:pPr algn="r">
              <a:defRPr/>
            </a:pPr>
            <a:r>
              <a:rPr lang="en-US">
                <a:sym typeface="+mn-ea"/>
              </a:rPr>
              <a:t>Qisheng Huang, et al. (ZTE)</a:t>
            </a:r>
            <a:endParaRPr lang="en-GB" dirty="0"/>
          </a:p>
        </p:txBody>
      </p:sp>
      <p:pic>
        <p:nvPicPr>
          <p:cNvPr id="7" name="图片 6"/>
          <p:cNvPicPr>
            <a:picLocks noChangeAspect="true"/>
          </p:cNvPicPr>
          <p:nvPr/>
        </p:nvPicPr>
        <p:blipFill>
          <a:blip r:embed="rId1"/>
          <a:stretch>
            <a:fillRect/>
          </a:stretch>
        </p:blipFill>
        <p:spPr>
          <a:xfrm>
            <a:off x="614680" y="2326005"/>
            <a:ext cx="10391775" cy="37719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914400" y="561976"/>
            <a:ext cx="10363200" cy="914399"/>
          </a:xfrm>
        </p:spPr>
        <p:txBody>
          <a:bodyPr/>
          <a:lstStyle/>
          <a:p>
            <a:r>
              <a:rPr lang="en-US">
                <a:sym typeface="+mn-ea"/>
              </a:rPr>
              <a:t>Indication of BW in Sounding Invite/Response</a:t>
            </a:r>
            <a:endParaRPr lang="en-US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>
          <a:xfrm>
            <a:off x="358140" y="1476375"/>
            <a:ext cx="11475085" cy="4338955"/>
          </a:xfrm>
        </p:spPr>
        <p:txBody>
          <a:bodyPr/>
          <a:lstStyle/>
          <a:p>
            <a:r>
              <a:rPr lang="en-US"/>
              <a:t>Exchanging BW and Punctured Channel Infomation in invite and response frame: </a:t>
            </a:r>
            <a:endParaRPr lang="en-US"/>
          </a:p>
          <a:p>
            <a:pPr lvl="1"/>
            <a:r>
              <a:rPr lang="en-US" b="0"/>
              <a:t>Same defination with the fields in UHR NDPA.</a:t>
            </a:r>
            <a:endParaRPr lang="en-US" b="0"/>
          </a:p>
          <a:p>
            <a:pPr lvl="1"/>
            <a:r>
              <a:rPr lang="en-US" b="0"/>
              <a:t>The final  BW will be announced by NDPA</a:t>
            </a:r>
            <a:endParaRPr lang="en-US" b="0"/>
          </a:p>
        </p:txBody>
      </p:sp>
      <p:sp>
        <p:nvSpPr>
          <p:cNvPr id="4" name="Slide Number Placeholder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8" name="页脚占位符 4"/>
          <p:cNvSpPr>
            <a:spLocks noGrp="true"/>
          </p:cNvSpPr>
          <p:nvPr>
            <p:ph type="ftr" sz="quarter" idx="11"/>
          </p:nvPr>
        </p:nvSpPr>
        <p:spPr>
          <a:xfrm>
            <a:off x="8719541" y="6475731"/>
            <a:ext cx="2616200" cy="276860"/>
          </a:xfrm>
        </p:spPr>
        <p:txBody>
          <a:bodyPr/>
          <a:lstStyle/>
          <a:p>
            <a:pPr algn="r">
              <a:defRPr/>
            </a:pPr>
            <a:r>
              <a:rPr lang="en-US">
                <a:sym typeface="+mn-ea"/>
              </a:rPr>
              <a:t>Qisheng Huang, et al. (ZTE)</a:t>
            </a:r>
            <a:endParaRPr lang="en-GB" dirty="0"/>
          </a:p>
        </p:txBody>
      </p:sp>
      <p:pic>
        <p:nvPicPr>
          <p:cNvPr id="5" name="图片 4"/>
          <p:cNvPicPr>
            <a:picLocks noChangeAspect="true"/>
          </p:cNvPicPr>
          <p:nvPr/>
        </p:nvPicPr>
        <p:blipFill>
          <a:blip r:embed="rId1"/>
          <a:stretch>
            <a:fillRect/>
          </a:stretch>
        </p:blipFill>
        <p:spPr>
          <a:xfrm>
            <a:off x="1158875" y="2919730"/>
            <a:ext cx="8667750" cy="34480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  <a:endParaRPr lang="en-US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>
          <a:xfrm>
            <a:off x="914400" y="1703712"/>
            <a:ext cx="10363200" cy="457199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b="0"/>
          </a:p>
          <a:p>
            <a:endParaRPr lang="en-US" b="0"/>
          </a:p>
          <a:p>
            <a:pPr marL="0" indent="0">
              <a:buNone/>
            </a:pPr>
            <a:endParaRPr lang="en-US" b="0"/>
          </a:p>
        </p:txBody>
      </p:sp>
      <p:sp>
        <p:nvSpPr>
          <p:cNvPr id="4" name="Slide Number Placeholder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7" name="页脚占位符 4"/>
          <p:cNvSpPr>
            <a:spLocks noGrp="true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/>
          <a:p>
            <a:pPr algn="r">
              <a:defRPr/>
            </a:pPr>
            <a:r>
              <a:rPr lang="en-US">
                <a:sym typeface="+mn-ea"/>
              </a:rPr>
              <a:t>Qisheng Huang, et al. (ZTE)</a:t>
            </a:r>
            <a:endParaRPr lang="en-GB" dirty="0"/>
          </a:p>
        </p:txBody>
      </p:sp>
      <p:sp>
        <p:nvSpPr>
          <p:cNvPr id="6" name="Content Placeholder 2"/>
          <p:cNvSpPr>
            <a:spLocks noGrp="true"/>
          </p:cNvSpPr>
          <p:nvPr/>
        </p:nvSpPr>
        <p:spPr>
          <a:xfrm>
            <a:off x="738505" y="1537335"/>
            <a:ext cx="10714355" cy="4572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false" compatLnSpc="true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>
                <a:sym typeface="+mn-ea"/>
              </a:rPr>
              <a:t>Considering the Practical Bandwidth Mismatches in deployment.</a:t>
            </a:r>
            <a:endParaRPr lang="en-US" sz="2400" b="0" dirty="0">
              <a:sym typeface="+mn-ea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dirty="0">
              <a:sym typeface="+mn-ea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ym typeface="+mn-ea"/>
              </a:rPr>
              <a:t>Therefore try to handle it with a unified scheme.</a:t>
            </a:r>
            <a:endParaRPr lang="zh-CN" altLang="en-US" sz="2400" dirty="0">
              <a:ea typeface="宋体" panose="02010600030101010101" pitchFamily="2" charset="-122"/>
              <a:sym typeface="+mn-ea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ym typeface="+mn-ea"/>
              </a:rPr>
              <a:t>Before starting the Sounding measurement in Co-BF, an additional frame exchange process is introduced to identify the bandwidth.</a:t>
            </a:r>
            <a:endParaRPr lang="en-US" sz="2000" dirty="0">
              <a:sym typeface="+mn-ea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ym typeface="+mn-ea"/>
              </a:rPr>
              <a:t>In the following Co-BF process, Co-BF is applied only to the  bandwidth segments where Co-BF is performed, improving efficiency and reducing computational overhead.</a:t>
            </a:r>
            <a:endParaRPr lang="en-US" sz="2000" dirty="0">
              <a:sym typeface="+mn-ea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ym typeface="+mn-ea"/>
              </a:rPr>
              <a:t>Similar design with what invite/respone indicates in Co-SR and Co-BF  transmission.</a:t>
            </a:r>
            <a:endParaRPr lang="en-US" sz="2000" dirty="0">
              <a:sym typeface="+mn-e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SP-1</a:t>
            </a:r>
            <a:endParaRPr lang="en-US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>
          <a:xfrm>
            <a:off x="914400" y="1703712"/>
            <a:ext cx="10363200" cy="457199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b="0"/>
          </a:p>
          <a:p>
            <a:endParaRPr lang="en-US" b="0"/>
          </a:p>
          <a:p>
            <a:pPr marL="0" indent="0">
              <a:buNone/>
            </a:pPr>
            <a:endParaRPr lang="en-US" b="0"/>
          </a:p>
        </p:txBody>
      </p:sp>
      <p:sp>
        <p:nvSpPr>
          <p:cNvPr id="4" name="Slide Number Placeholder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7" name="页脚占位符 4"/>
          <p:cNvSpPr>
            <a:spLocks noGrp="true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/>
          <a:p>
            <a:pPr algn="r">
              <a:defRPr/>
            </a:pPr>
            <a:r>
              <a:rPr lang="en-US">
                <a:sym typeface="+mn-ea"/>
              </a:rPr>
              <a:t>Qisheng Huang, et al. (ZTE)</a:t>
            </a:r>
            <a:endParaRPr lang="en-GB" dirty="0"/>
          </a:p>
        </p:txBody>
      </p:sp>
      <p:sp>
        <p:nvSpPr>
          <p:cNvPr id="5" name="Content Placeholder 2"/>
          <p:cNvSpPr>
            <a:spLocks noGrp="true"/>
          </p:cNvSpPr>
          <p:nvPr/>
        </p:nvSpPr>
        <p:spPr>
          <a:xfrm>
            <a:off x="358140" y="1703705"/>
            <a:ext cx="11475085" cy="433895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false" compatLnSpc="true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/>
              <a:t>Do you agree to include overlapping bandwidth sounding in 11bn?</a:t>
            </a:r>
            <a:endParaRPr lang="en-US" dirty="0"/>
          </a:p>
          <a:p>
            <a:pPr lvl="1"/>
            <a:r>
              <a:rPr lang="en-US" b="0" dirty="0"/>
              <a:t>The relevant indications and frame exachanges are TBD.</a:t>
            </a:r>
            <a:r>
              <a:rPr lang="en-US" altLang="zh-CN" b="0" dirty="0"/>
              <a:t>.</a:t>
            </a:r>
            <a:endParaRPr lang="en-US" dirty="0">
              <a:sym typeface="+mn-ea"/>
            </a:endParaRPr>
          </a:p>
          <a:p>
            <a:endParaRPr lang="en-US" dirty="0"/>
          </a:p>
          <a:p>
            <a:pPr marL="457200" lvl="1" indent="0">
              <a:buFont typeface="Wingdings" panose="05000000000000000000" charset="0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SP-2 </a:t>
            </a:r>
            <a:endParaRPr lang="en-US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>
          <a:xfrm>
            <a:off x="914400" y="1703712"/>
            <a:ext cx="10363200" cy="457199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b="0"/>
          </a:p>
          <a:p>
            <a:endParaRPr lang="en-US" b="0"/>
          </a:p>
          <a:p>
            <a:pPr marL="0" indent="0">
              <a:buNone/>
            </a:pPr>
            <a:endParaRPr lang="en-US" b="0"/>
          </a:p>
        </p:txBody>
      </p:sp>
      <p:sp>
        <p:nvSpPr>
          <p:cNvPr id="4" name="Slide Number Placeholder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7" name="页脚占位符 4"/>
          <p:cNvSpPr>
            <a:spLocks noGrp="true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/>
          <a:p>
            <a:pPr algn="r">
              <a:defRPr/>
            </a:pPr>
            <a:r>
              <a:rPr lang="en-US">
                <a:sym typeface="+mn-ea"/>
              </a:rPr>
              <a:t>Qisheng Huang, et al. (ZTE)</a:t>
            </a:r>
            <a:endParaRPr lang="en-GB" dirty="0"/>
          </a:p>
        </p:txBody>
      </p:sp>
      <p:sp>
        <p:nvSpPr>
          <p:cNvPr id="5" name="Content Placeholder 2"/>
          <p:cNvSpPr>
            <a:spLocks noGrp="true"/>
          </p:cNvSpPr>
          <p:nvPr/>
        </p:nvSpPr>
        <p:spPr>
          <a:xfrm>
            <a:off x="358140" y="1703705"/>
            <a:ext cx="11475085" cy="433895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false" compatLnSpc="true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/>
              <a:t>Do you agree to include bandwidth negotiation in UHR sounding procedure?</a:t>
            </a:r>
            <a:endParaRPr lang="en-US" dirty="0"/>
          </a:p>
          <a:p>
            <a:pPr lvl="1"/>
            <a:r>
              <a:rPr lang="en-US" b="0" dirty="0"/>
              <a:t>The bandwidth could be negotiated through exchange of invite/response frames before the </a:t>
            </a:r>
            <a:r>
              <a:rPr lang="en-US" altLang="zh-CN" b="0" dirty="0"/>
              <a:t>transmission of UHR NDPA.</a:t>
            </a:r>
            <a:endParaRPr lang="en-US" altLang="zh-CN" b="0" dirty="0"/>
          </a:p>
          <a:p>
            <a:pPr lvl="1"/>
            <a:r>
              <a:rPr lang="en-US" altLang="zh-CN" b="0" dirty="0"/>
              <a:t>The sounding bandwidth announced</a:t>
            </a:r>
            <a:r>
              <a:rPr lang="en-US" b="0" dirty="0"/>
              <a:t> by UHR NDPA might be less than the operating bandwidth of the UHR </a:t>
            </a:r>
            <a:r>
              <a:rPr lang="en-US" b="0"/>
              <a:t>beamformee. </a:t>
            </a:r>
            <a:endParaRPr lang="en-US" dirty="0">
              <a:sym typeface="+mn-ea"/>
            </a:endParaRPr>
          </a:p>
          <a:p>
            <a:endParaRPr lang="en-US" dirty="0"/>
          </a:p>
          <a:p>
            <a:pPr marL="457200" lvl="1" indent="0">
              <a:buFont typeface="Wingdings" panose="05000000000000000000" charset="0"/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false" compatLnSpc="true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false" compatLnSpc="true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true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false"/>
        </a:gradFill>
        <a:gradFill rotWithShape="true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false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true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false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true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false"/>
        </a:gradFill>
        <a:gradFill rotWithShape="true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false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true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false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2650</Words>
  <Application>WPS 演示</Application>
  <PresentationFormat>宽屏</PresentationFormat>
  <Paragraphs>111</Paragraphs>
  <Slides>11</Slides>
  <Notes>11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2" baseType="lpstr">
      <vt:lpstr>Arial</vt:lpstr>
      <vt:lpstr>宋体</vt:lpstr>
      <vt:lpstr>Wingdings</vt:lpstr>
      <vt:lpstr>Times New Roman</vt:lpstr>
      <vt:lpstr>Wingdings</vt:lpstr>
      <vt:lpstr>微软雅黑</vt:lpstr>
      <vt:lpstr>Arial Unicode MS</vt:lpstr>
      <vt:lpstr>Calibri</vt:lpstr>
      <vt:lpstr>等线</vt:lpstr>
      <vt:lpstr>1_802-11-Submission</vt:lpstr>
      <vt:lpstr>Word.Document.8</vt:lpstr>
      <vt:lpstr>PowerPoint 演示文稿</vt:lpstr>
      <vt:lpstr>PowerPoint 演示文稿</vt:lpstr>
      <vt:lpstr>Observation on Bandwidth Mismatch</vt:lpstr>
      <vt:lpstr>Motivation</vt:lpstr>
      <vt:lpstr>Overlapping Bandwidth and Interference Mitiagation</vt:lpstr>
      <vt:lpstr>Indication of BW in Sounding Invite/Response</vt:lpstr>
      <vt:lpstr>Summary</vt:lpstr>
      <vt:lpstr>SP-1</vt:lpstr>
      <vt:lpstr>SP-2 </vt:lpstr>
      <vt:lpstr>PowerPoint 演示文稿</vt:lpstr>
      <vt:lpstr>Reference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rule-based Random MAC-Identification proposal</dc:title>
  <dc:creator>Yang, Zhijie (NSB - CN/Shanghai)</dc:creator>
  <cp:lastModifiedBy>Qisheng Huang@zte.com</cp:lastModifiedBy>
  <cp:revision>524</cp:revision>
  <dcterms:created xsi:type="dcterms:W3CDTF">2025-07-23T20:07:43Z</dcterms:created>
  <dcterms:modified xsi:type="dcterms:W3CDTF">2025-07-23T20:07:43Z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  <property fmtid="{D5CDD505-2E9C-101B-9397-08002B2CF9AE}" pid="4" name="ICV">
    <vt:lpwstr>1BFDAC32BDC945A6ACFD554776341B67_13</vt:lpwstr>
  </property>
  <property fmtid="{D5CDD505-2E9C-101B-9397-08002B2CF9AE}" pid="5" name="KSOProductBuildVer">
    <vt:lpwstr>2052-11.8.2.10183</vt:lpwstr>
  </property>
</Properties>
</file>