
<file path=[Content_Types].xml><?xml version="1.0" encoding="utf-8"?>
<Types xmlns="http://schemas.openxmlformats.org/package/2006/content-types">
  <Default Extension="vml" ContentType="application/vnd.openxmlformats-officedocument.vmlDrawing"/>
  <Default Extension="doc" ContentType="application/msword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17"/>
  </p:handoutMasterIdLst>
  <p:sldIdLst>
    <p:sldId id="256" r:id="rId3"/>
    <p:sldId id="434" r:id="rId5"/>
    <p:sldId id="388" r:id="rId6"/>
    <p:sldId id="459" r:id="rId7"/>
    <p:sldId id="389" r:id="rId8"/>
    <p:sldId id="475" r:id="rId9"/>
    <p:sldId id="435" r:id="rId10"/>
    <p:sldId id="476" r:id="rId11"/>
    <p:sldId id="392" r:id="rId12"/>
    <p:sldId id="448" r:id="rId13"/>
    <p:sldId id="473" r:id="rId14"/>
    <p:sldId id="265" r:id="rId15"/>
    <p:sldId id="297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ang, Zhijie (NSB - CN/Shanghai)" initials="YZ(-C" lastIdx="2" clrIdx="0"/>
  <p:cmAuthor id="2" name="Galati Giordano, Lorenzo (Nokia - DE/Stuttgart)" initials="GGL(-D" lastIdx="9" clrIdx="1"/>
  <p:cmAuthor id="3" name="10343608" initials="1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25" autoAdjust="0"/>
    <p:restoredTop sz="95859" autoAdjust="0"/>
  </p:normalViewPr>
  <p:slideViewPr>
    <p:cSldViewPr snapToGrid="0">
      <p:cViewPr varScale="1">
        <p:scale>
          <a:sx n="119" d="100"/>
          <a:sy n="119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7" d="100"/>
          <a:sy n="47" d="100"/>
        </p:scale>
        <p:origin x="278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handoutMaster" Target="handoutMasters/handoutMaster1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/>
              <a:t>Doc.: 802.11-22/xxx</a:t>
            </a:r>
            <a:endParaRPr lang="zh-CN" alt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4B3C3-1730-4818-86F0-26E791C69C69}" type="datetime2">
              <a:rPr lang="en-US" altLang="zh-CN" smtClean="0"/>
            </a:fld>
            <a:endParaRPr lang="zh-CN" altLang="en-US"/>
          </a:p>
        </p:txBody>
      </p:sp>
      <p:sp>
        <p:nvSpPr>
          <p:cNvPr id="4" name="Footer Placeholder 3"/>
          <p:cNvSpPr>
            <a:spLocks noGrp="true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Slide Number Placeholder 4"/>
          <p:cNvSpPr>
            <a:spLocks noGrp="true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74ADAF-64A2-4BCC-B8AB-1D88A11752B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3" name="Date Placeholder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4" name="Slide Image Placeholder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true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Date Placeholder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Slide Number Placeholder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true" noRot="true" noChangeAspect="true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true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页眉占位符 3"/>
          <p:cNvSpPr>
            <a:spLocks noGrp="true"/>
          </p:cNvSpPr>
          <p:nvPr>
            <p:ph type="hdr" sz="quarter"/>
          </p:nvPr>
        </p:nvSpPr>
        <p:spPr/>
        <p:txBody>
          <a:bodyPr/>
          <a:lstStyle/>
          <a:p>
            <a:r>
              <a:rPr lang="en-US"/>
              <a:t>Doc.: 802.11-22/xxx</a:t>
            </a:r>
            <a:endParaRPr lang="en-US"/>
          </a:p>
        </p:txBody>
      </p:sp>
      <p:sp>
        <p:nvSpPr>
          <p:cNvPr id="5" name="日期占位符 4"/>
          <p:cNvSpPr>
            <a:spLocks noGrp="true"/>
          </p:cNvSpPr>
          <p:nvPr>
            <p:ph type="dt" idx="1"/>
          </p:nvPr>
        </p:nvSpPr>
        <p:spPr/>
        <p:txBody>
          <a:bodyPr/>
          <a:lstStyle/>
          <a:p>
            <a:fld id="{E5EBEC8A-9456-4C66-AD86-F29878999039}" type="datetime2">
              <a:rPr lang="en-US" altLang="zh-CN" smtClean="0"/>
            </a:fld>
            <a:endParaRPr lang="en-US"/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2065FBDD-38CD-4C88-8D6A-46542FF4F3A2}" type="slidenum">
              <a:rPr lang="en-US" smtClean="0"/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true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true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true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</a:fld>
            <a:endParaRPr lang="en-US" dirty="0"/>
          </a:p>
        </p:txBody>
      </p:sp>
      <p:sp>
        <p:nvSpPr>
          <p:cNvPr id="7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true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true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true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true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9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</a:fld>
            <a:endParaRPr lang="en-US"/>
          </a:p>
        </p:txBody>
      </p:sp>
      <p:sp>
        <p:nvSpPr>
          <p:cNvPr id="10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5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</a:fld>
            <a:endParaRPr lang="en-US"/>
          </a:p>
        </p:txBody>
      </p:sp>
      <p:sp>
        <p:nvSpPr>
          <p:cNvPr id="6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</a:fld>
            <a:endParaRPr lang="en-US"/>
          </a:p>
        </p:txBody>
      </p:sp>
      <p:sp>
        <p:nvSpPr>
          <p:cNvPr id="5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true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true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7" name="Rectangle 6"/>
          <p:cNvSpPr>
            <a:spLocks noGrp="true" noChangeArrowheads="true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</a:fld>
            <a:endParaRPr lang="en-US"/>
          </a:p>
        </p:txBody>
      </p:sp>
      <p:sp>
        <p:nvSpPr>
          <p:cNvPr id="8" name="Rectangle 5"/>
          <p:cNvSpPr>
            <a:spLocks noGrp="true" noChangeArrowheads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Qisheng Huang, et al. (ZTE)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true" noChangeArrowheads="true"/>
          </p:cNvSpPr>
          <p:nvPr>
            <p:ph type="title"/>
          </p:nvPr>
        </p:nvSpPr>
        <p:spPr bwMode="auto"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/>
          <a:p>
            <a:pPr lvl="0"/>
            <a:r>
              <a:rPr lang="en-US" dirty="0"/>
              <a:t>Click to edit Master title style</a:t>
            </a:r>
            <a:endParaRPr lang="en-US" dirty="0"/>
          </a:p>
        </p:txBody>
      </p:sp>
      <p:sp>
        <p:nvSpPr>
          <p:cNvPr id="5123" name="Rectangle 3"/>
          <p:cNvSpPr>
            <a:spLocks noGrp="true" noChangeArrowheads="true"/>
          </p:cNvSpPr>
          <p:nvPr>
            <p:ph type="body" idx="1"/>
          </p:nvPr>
        </p:nvSpPr>
        <p:spPr bwMode="auto">
          <a:xfrm>
            <a:off x="914400" y="1752607"/>
            <a:ext cx="10363200" cy="457199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/>
          <a:p>
            <a:pPr lvl="0"/>
            <a:r>
              <a:rPr lang="en-US" dirty="0"/>
              <a:t>Click to edit Master text styles</a:t>
            </a:r>
            <a:endParaRPr lang="en-US" dirty="0"/>
          </a:p>
          <a:p>
            <a:pPr lvl="1"/>
            <a:r>
              <a:rPr lang="en-US" dirty="0"/>
              <a:t>Second level</a:t>
            </a:r>
            <a:endParaRPr lang="en-US" dirty="0"/>
          </a:p>
          <a:p>
            <a:pPr lvl="2"/>
            <a:r>
              <a:rPr lang="en-US" dirty="0"/>
              <a:t>Third level</a:t>
            </a:r>
            <a:endParaRPr lang="en-US" dirty="0"/>
          </a:p>
          <a:p>
            <a:pPr lvl="3"/>
            <a:r>
              <a:rPr lang="en-US" dirty="0"/>
              <a:t>Fourth level</a:t>
            </a:r>
            <a:endParaRPr lang="en-US" dirty="0"/>
          </a:p>
          <a:p>
            <a:pPr lvl="4"/>
            <a:r>
              <a:rPr lang="en-US" dirty="0"/>
              <a:t>Fifth level</a:t>
            </a:r>
            <a:endParaRPr lang="en-US" dirty="0"/>
          </a:p>
        </p:txBody>
      </p:sp>
      <p:sp>
        <p:nvSpPr>
          <p:cNvPr id="1029" name="Rectangle 5"/>
          <p:cNvSpPr>
            <a:spLocks noGrp="true" noChangeArrowheads="true"/>
          </p:cNvSpPr>
          <p:nvPr>
            <p:ph type="ftr" sz="quarter" idx="3"/>
          </p:nvPr>
        </p:nvSpPr>
        <p:spPr bwMode="auto">
          <a:xfrm>
            <a:off x="9055100" y="6475413"/>
            <a:ext cx="23368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Qisheng Huang al. (ZTE)</a:t>
            </a:r>
            <a:endParaRPr lang="en-US" dirty="0"/>
          </a:p>
        </p:txBody>
      </p:sp>
      <p:sp>
        <p:nvSpPr>
          <p:cNvPr id="1030" name="Rectangle 6"/>
          <p:cNvSpPr>
            <a:spLocks noGrp="true" noChangeArrowheads="true"/>
          </p:cNvSpPr>
          <p:nvPr>
            <p:ph type="sldNum" sz="quarter" idx="4"/>
          </p:nvPr>
        </p:nvSpPr>
        <p:spPr bwMode="auto">
          <a:xfrm>
            <a:off x="5746051" y="6475413"/>
            <a:ext cx="801502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false" compatLnSpc="true">
            <a:spAutoFit/>
          </a:bodyPr>
          <a:lstStyle>
            <a:lvl1pPr algn="ctr" eaLnBrk="0" hangingPunct="0">
              <a:defRPr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</a:fld>
            <a:endParaRPr lang="en-US"/>
          </a:p>
        </p:txBody>
      </p:sp>
      <p:sp>
        <p:nvSpPr>
          <p:cNvPr id="1031" name="Rectangle 7"/>
          <p:cNvSpPr>
            <a:spLocks noChangeArrowheads="true"/>
          </p:cNvSpPr>
          <p:nvPr/>
        </p:nvSpPr>
        <p:spPr bwMode="auto">
          <a:xfrm>
            <a:off x="7971367" y="332740"/>
            <a:ext cx="328930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.: IEEE 802.11-2</a:t>
            </a:r>
            <a:r>
              <a:rPr lang="en-US" altLang="en-GB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5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/</a:t>
            </a:r>
            <a:r>
              <a:rPr 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1024r0</a:t>
            </a:r>
            <a:endParaRPr lang="en-US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true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033" name="Rectangle 9"/>
          <p:cNvSpPr>
            <a:spLocks noChangeArrowheads="true"/>
          </p:cNvSpPr>
          <p:nvPr/>
        </p:nvSpPr>
        <p:spPr bwMode="auto">
          <a:xfrm>
            <a:off x="914400" y="6475414"/>
            <a:ext cx="1077218" cy="27699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800" dirty="0">
                <a:cs typeface="+mn-cs"/>
              </a:rPr>
              <a:t>Submission</a:t>
            </a:r>
            <a:endParaRPr lang="en-US" sz="1800" dirty="0">
              <a:cs typeface="+mn-cs"/>
            </a:endParaRPr>
          </a:p>
        </p:txBody>
      </p:sp>
      <p:sp>
        <p:nvSpPr>
          <p:cNvPr id="1034" name="Line 10"/>
          <p:cNvSpPr>
            <a:spLocks noChangeShapeType="true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800" dirty="0">
              <a:cs typeface="+mn-cs"/>
            </a:endParaRPr>
          </a:p>
        </p:txBody>
      </p:sp>
      <p:sp>
        <p:nvSpPr>
          <p:cNvPr id="11" name="Rectangle 7"/>
          <p:cNvSpPr>
            <a:spLocks noChangeArrowheads="true"/>
          </p:cNvSpPr>
          <p:nvPr userDrawn="true"/>
        </p:nvSpPr>
        <p:spPr bwMode="auto">
          <a:xfrm>
            <a:off x="304801" y="324520"/>
            <a:ext cx="1438910" cy="27686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l" eaLnBrk="0" hangingPunct="0">
              <a:defRPr/>
            </a:pPr>
            <a:r>
              <a:rPr lang="en-US" sz="1800" b="1" dirty="0">
                <a:cs typeface="+mn-cs"/>
              </a:rPr>
              <a:t>Mar. 2025</a:t>
            </a:r>
            <a:endParaRPr lang="en-US" sz="1800" b="1" dirty="0">
              <a:cs typeface="+mn-cs"/>
            </a:endParaRPr>
          </a:p>
        </p:txBody>
      </p:sp>
      <p:sp>
        <p:nvSpPr>
          <p:cNvPr id="2" name="Text Box 1"/>
          <p:cNvSpPr txBox="true"/>
          <p:nvPr userDrawn="true"/>
        </p:nvSpPr>
        <p:spPr>
          <a:xfrm>
            <a:off x="11861800" y="2842260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3" name="Text Box 2"/>
          <p:cNvSpPr txBox="true"/>
          <p:nvPr userDrawn="true"/>
        </p:nvSpPr>
        <p:spPr>
          <a:xfrm>
            <a:off x="11772265" y="3015615"/>
            <a:ext cx="406400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vmlDrawing" Target="../drawings/vmlDrawing1.vml"/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oleObject" Target="../embeddings/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r>
              <a:rPr lang="en-US"/>
              <a:t>Qisheng Huang, et al. (ZTE)</a:t>
            </a:r>
            <a:endParaRPr lang="en-US" dirty="0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endParaRPr lang="en-US" dirty="0">
              <a:sym typeface="+mn-ea"/>
            </a:endParaRPr>
          </a:p>
          <a:p>
            <a:r>
              <a:rPr lang="en-US" dirty="0">
                <a:sym typeface="+mn-ea"/>
              </a:rPr>
              <a:t>Overlapping Bandwidth Sounding for Coordinated Beamforming-follow up</a:t>
            </a:r>
            <a:endParaRPr lang="en-US" dirty="0">
              <a:sym typeface="+mn-ea"/>
            </a:endParaRPr>
          </a:p>
        </p:txBody>
      </p:sp>
      <p:graphicFrame>
        <p:nvGraphicFramePr>
          <p:cNvPr id="2" name="Object 3"/>
          <p:cNvGraphicFramePr>
            <a:graphicFrameLocks noChangeAspect="true"/>
          </p:cNvGraphicFramePr>
          <p:nvPr/>
        </p:nvGraphicFramePr>
        <p:xfrm>
          <a:off x="1385570" y="2062798"/>
          <a:ext cx="10077450" cy="3920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" name="Document" r:id="rId1" imgW="11410950" imgH="4143375" progId="Word.Document.8">
                  <p:embed/>
                </p:oleObj>
              </mc:Choice>
              <mc:Fallback>
                <p:oleObj name="Document" r:id="rId1" imgW="11410950" imgH="4143375" progId="Word.Document.8">
                  <p:embed/>
                  <p:pic>
                    <p:nvPicPr>
                      <p:cNvPr id="0" name="Object 3"/>
                      <p:cNvPicPr>
                        <a:picLocks noChangeAspect="true" noChangeArrowheads="true"/>
                      </p:cNvPicPr>
                      <p:nvPr/>
                    </p:nvPicPr>
                    <p:blipFill>
                      <a:blip r:embed="rId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85570" y="2062798"/>
                        <a:ext cx="10077450" cy="39204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SP-1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to include overlapping bandwidth sounding in 11bn?</a:t>
            </a:r>
            <a:endParaRPr lang="en-US" dirty="0"/>
          </a:p>
          <a:p>
            <a:pPr lvl="1"/>
            <a:r>
              <a:rPr lang="en-US" b="0" dirty="0"/>
              <a:t>The relevant indications and frame exachanges are TBD.</a:t>
            </a:r>
            <a:r>
              <a:rPr lang="en-US" altLang="zh-CN" b="0" dirty="0"/>
              <a:t>.</a:t>
            </a:r>
            <a:endParaRPr lang="en-US" dirty="0">
              <a:sym typeface="+mn-ea"/>
            </a:endParaRPr>
          </a:p>
          <a:p>
            <a:endParaRPr lang="en-US" dirty="0"/>
          </a:p>
          <a:p>
            <a:pPr marL="457200" lvl="1" indent="0">
              <a:buFont typeface="Wingdings" panose="05000000000000000000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SP-2 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5" name="Content Placeholder 2"/>
          <p:cNvSpPr>
            <a:spLocks noGrp="true"/>
          </p:cNvSpPr>
          <p:nvPr/>
        </p:nvSpPr>
        <p:spPr>
          <a:xfrm>
            <a:off x="358140" y="1703705"/>
            <a:ext cx="11475085" cy="433895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dirty="0"/>
              <a:t>Do you agree to include overlapping bandwidth sounding in 11bn?</a:t>
            </a:r>
            <a:endParaRPr lang="en-US" dirty="0"/>
          </a:p>
          <a:p>
            <a:pPr lvl="1"/>
            <a:r>
              <a:rPr lang="en-US" b="0" dirty="0"/>
              <a:t>The overlapping bandwidth could be negotiated through exchange of invite/response frames before the </a:t>
            </a:r>
            <a:r>
              <a:rPr lang="en-US" altLang="zh-CN" b="0" dirty="0"/>
              <a:t>transmission of UHR NDPA.</a:t>
            </a:r>
            <a:endParaRPr lang="en-US" altLang="zh-CN" b="0" dirty="0"/>
          </a:p>
          <a:p>
            <a:pPr lvl="1"/>
            <a:r>
              <a:rPr lang="en-US" altLang="zh-CN" b="0" dirty="0"/>
              <a:t>The sounding bandwidth announced</a:t>
            </a:r>
            <a:r>
              <a:rPr lang="en-US" b="0" dirty="0"/>
              <a:t> by UHR NDPA might be less than the operating bandwidth of the UHR </a:t>
            </a:r>
            <a:r>
              <a:rPr lang="en-US" b="0"/>
              <a:t>beamformee. </a:t>
            </a:r>
            <a:endParaRPr lang="en-US" dirty="0">
              <a:sym typeface="+mn-ea"/>
            </a:endParaRPr>
          </a:p>
          <a:p>
            <a:endParaRPr lang="en-US" dirty="0"/>
          </a:p>
          <a:p>
            <a:pPr marL="457200" lvl="1" indent="0">
              <a:buFont typeface="Wingdings" panose="05000000000000000000" charset="0"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838200" y="2726704"/>
            <a:ext cx="10515600" cy="140459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altLang="zh-CN" sz="4400" dirty="0"/>
              <a:t>THANK YOU </a:t>
            </a:r>
            <a:r>
              <a:rPr lang="en-US" altLang="zh-CN" sz="4400" dirty="0">
                <a:sym typeface="Wingdings" panose="05000000000000000000" pitchFamily="2" charset="2"/>
              </a:rPr>
              <a:t></a:t>
            </a:r>
            <a:endParaRPr lang="zh-CN" altLang="en-US" sz="4400" dirty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r>
              <a:rPr lang="en-US" altLang="zh-CN" b="0">
                <a:sym typeface="+mn-ea"/>
              </a:rPr>
              <a:t>[1]802.11bn PAR</a:t>
            </a:r>
            <a:endParaRPr lang="en-US" altLang="zh-CN" b="0">
              <a:sym typeface="+mn-ea"/>
            </a:endParaRPr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Title 1"/>
          <p:cNvSpPr>
            <a:spLocks noGrp="true"/>
          </p:cNvSpPr>
          <p:nvPr/>
        </p:nvSpPr>
        <p:spPr>
          <a:xfrm>
            <a:off x="914400" y="685801"/>
            <a:ext cx="10363200" cy="9143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false" compatLnSpc="true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>
                <a:sym typeface="+mn-ea"/>
              </a:rPr>
              <a:t>Recap of  802.11bn Draft 0.1</a:t>
            </a:r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6" name="图片 5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1357630" y="1477645"/>
            <a:ext cx="9477375" cy="2428240"/>
          </a:xfrm>
          <a:prstGeom prst="rect">
            <a:avLst/>
          </a:prstGeom>
        </p:spPr>
      </p:pic>
      <p:pic>
        <p:nvPicPr>
          <p:cNvPr id="2" name="图片 1"/>
          <p:cNvPicPr>
            <a:picLocks noChangeAspect="true"/>
          </p:cNvPicPr>
          <p:nvPr/>
        </p:nvPicPr>
        <p:blipFill>
          <a:blip r:embed="rId2"/>
          <a:stretch>
            <a:fillRect/>
          </a:stretch>
        </p:blipFill>
        <p:spPr>
          <a:xfrm>
            <a:off x="1357630" y="3905885"/>
            <a:ext cx="9397365" cy="248031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/>
              <a:t>Observation on Bandwidth Mismatch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476375"/>
            <a:ext cx="11284585" cy="4338955"/>
          </a:xfrm>
        </p:spPr>
        <p:txBody>
          <a:bodyPr/>
          <a:lstStyle/>
          <a:p>
            <a:r>
              <a:rPr lang="en-US"/>
              <a:t>Practical Bandwidth Mismatches: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In real-world deployments, it is rare for APs and STAs to have exactly matching bandwidths. Cases where BW_AP1≠BW_AP2 or BW_STA1≠BW_STA2 are more common, making the current protocol inefficient for broader application.</a:t>
            </a:r>
            <a:endParaRPr lang="en-US"/>
          </a:p>
          <a:p>
            <a:r>
              <a:rPr lang="en-US">
                <a:sym typeface="+mn-ea"/>
              </a:rPr>
              <a:t>Lack of Protocol Design  for Such Cases: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current protocol does not define a negotiation mechanism to form a beamforming group when bandwidth mismatches exist among APs and STAs.</a:t>
            </a:r>
            <a:endParaRPr lang="en-US"/>
          </a:p>
          <a:p>
            <a:r>
              <a:rPr lang="en-US">
                <a:sym typeface="+mn-ea"/>
              </a:rPr>
              <a:t>Seek for Reducing Feedback Overhead in UHR Sounding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The feedback data volume for both STAs in Co-BF is large. However, since interference only occurs in the overlapping frequency bands, leveraging this fact can help reduce feedback overhead.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/>
              <a:t>Consideration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775" y="1554480"/>
            <a:ext cx="11475085" cy="460502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 Purpose: Find a way to realize Co-BF  with minimum feedback overhead </a:t>
            </a:r>
            <a:endParaRPr lang="en-US"/>
          </a:p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Beamforming is at subcarrier level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Beamforming is performed at the granularity of subcarriers</a:t>
            </a:r>
            <a:endParaRPr lang="en-US">
              <a:sym typeface="+mn-ea"/>
            </a:endParaRPr>
          </a:p>
          <a:p>
            <a:pPr lvl="1">
              <a:buFont typeface="Wingdings" panose="05000000000000000000" charset="0"/>
              <a:buChar char=""/>
            </a:pPr>
            <a:r>
              <a:rPr lang="en-US">
                <a:sym typeface="+mn-ea"/>
              </a:rPr>
              <a:t>The primary objective of coordinated beamforming is to mitigate interference between APs during simultaneous downlink transmissions.</a:t>
            </a:r>
            <a:endParaRPr lang="en-US">
              <a:sym typeface="+mn-ea"/>
            </a:endParaRPr>
          </a:p>
          <a:p>
            <a:r>
              <a:rPr lang="en-US"/>
              <a:t>Interference Identification for Effective Beamforming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 sz="2000"/>
              <a:t>To ensure the minimum required effectiveness of </a:t>
            </a:r>
            <a:r>
              <a:rPr lang="en-US">
                <a:sym typeface="+mn-ea"/>
              </a:rPr>
              <a:t>coordinated</a:t>
            </a:r>
            <a:r>
              <a:rPr lang="en-US" sz="2000"/>
              <a:t> beamforming for interference suppression, it is sufficient to identify only the subcarriers where interference occurs.</a:t>
            </a:r>
            <a:endParaRPr lang="en-US" sz="2000"/>
          </a:p>
          <a:p>
            <a:r>
              <a:rPr lang="en-US"/>
              <a:t>Reduced Feedback Overhead in Sounding Stage</a:t>
            </a:r>
            <a:endParaRPr lang="en-US"/>
          </a:p>
          <a:p>
            <a:pPr lvl="1">
              <a:buFont typeface="Wingdings" panose="05000000000000000000" charset="0"/>
              <a:buChar char=""/>
            </a:pPr>
            <a:r>
              <a:rPr lang="en-US"/>
              <a:t>This approach significantly reduces the feedback overhead during the sounding phase by focusing only on the interfering subcarriers instead of the entire bandwidth.</a:t>
            </a:r>
            <a:endParaRPr lang="en-US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Motivation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96240" y="1495425"/>
            <a:ext cx="11400155" cy="3867150"/>
          </a:xfrm>
        </p:spPr>
        <p:txBody>
          <a:bodyPr/>
          <a:lstStyle/>
          <a:p>
            <a:pPr marL="0" indent="0">
              <a:buNone/>
            </a:pPr>
            <a:r>
              <a:rPr lang="en-US"/>
              <a:t>Main idea:  </a:t>
            </a:r>
            <a:endParaRPr lang="en-US" b="0"/>
          </a:p>
          <a:p>
            <a:r>
              <a:rPr lang="en-US"/>
              <a:t>Pre-Sounding Frame Exchange for Overlapping(Partial) Bandwidth</a:t>
            </a:r>
            <a:r>
              <a:rPr lang="en-US" b="0"/>
              <a:t>: Before starting the Sounding measurement in Co-BF, invite/response frame exchange process is utilized to identify the bandwidth where interference occurs.</a:t>
            </a:r>
            <a:endParaRPr lang="en-US" b="0"/>
          </a:p>
          <a:p>
            <a:endParaRPr lang="en-US" b="0"/>
          </a:p>
          <a:p>
            <a:r>
              <a:rPr lang="en-US"/>
              <a:t>Might Co-BF Only on Overlapping Interfering Bandwidth:</a:t>
            </a:r>
            <a:r>
              <a:rPr lang="en-US" b="0"/>
              <a:t> In the following Co-BF process, Co-BF is applied only to the overlapping bandwidth segments where interference is detected, improving efficiency and reducing computational overhead.</a:t>
            </a:r>
            <a:endParaRPr lang="en-US" b="0"/>
          </a:p>
          <a:p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6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>
                <a:sym typeface="+mn-ea"/>
              </a:rPr>
              <a:t>Overlapping Bandwidth</a:t>
            </a:r>
            <a:r>
              <a:rPr lang="en-US"/>
              <a:t> and Interference Mitiagation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Interference of Co-Tx mainly happens on overlapping bandwidth. </a:t>
            </a:r>
            <a:endParaRPr lang="en-US"/>
          </a:p>
          <a:p>
            <a:pPr lvl="1"/>
            <a:r>
              <a:rPr lang="en-US" b="0"/>
              <a:t>where Co-BF deals with it through based band beam nulling 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7" name="图片 6"/>
          <p:cNvPicPr>
            <a:picLocks noChangeAspect="true"/>
          </p:cNvPicPr>
          <p:nvPr/>
        </p:nvPicPr>
        <p:blipFill>
          <a:blip r:embed="rId1"/>
          <a:stretch>
            <a:fillRect/>
          </a:stretch>
        </p:blipFill>
        <p:spPr>
          <a:xfrm>
            <a:off x="614680" y="2326005"/>
            <a:ext cx="10391775" cy="3771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>
                <a:sym typeface="+mn-ea"/>
              </a:rPr>
              <a:t>Overlapping Bandwidth</a:t>
            </a:r>
            <a:r>
              <a:rPr lang="en-US"/>
              <a:t> Sounding 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Bandwidth Exchange and Sounding within a TXOP: </a:t>
            </a:r>
            <a:endParaRPr lang="en-US"/>
          </a:p>
          <a:p>
            <a:pPr lvl="1"/>
            <a:r>
              <a:rPr lang="en-US" b="0"/>
              <a:t>Within a single TXOP during each sounding process, the initiating AP and responding AP exchange information about the </a:t>
            </a:r>
            <a:r>
              <a:rPr lang="en-US" b="1"/>
              <a:t>overlapping</a:t>
            </a:r>
            <a:r>
              <a:rPr lang="en-US" b="0"/>
              <a:t> bandwidth at the begining. Then, the sounding for the overlapping bandwidth is triggered using NDPA according to the negotiation results.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7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494665" y="2868295"/>
            <a:ext cx="9542145" cy="355854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>
          <a:xfrm>
            <a:off x="914400" y="561976"/>
            <a:ext cx="10363200" cy="914399"/>
          </a:xfrm>
        </p:spPr>
        <p:txBody>
          <a:bodyPr/>
          <a:lstStyle/>
          <a:p>
            <a:r>
              <a:rPr lang="en-US">
                <a:sym typeface="+mn-ea"/>
              </a:rPr>
              <a:t>Indication of BW in Sounding Invite/Response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358140" y="1476375"/>
            <a:ext cx="11475085" cy="4338955"/>
          </a:xfrm>
        </p:spPr>
        <p:txBody>
          <a:bodyPr/>
          <a:lstStyle/>
          <a:p>
            <a:r>
              <a:rPr lang="en-US"/>
              <a:t>Adding BW and Punctured Channel Info in invite and response: </a:t>
            </a:r>
            <a:endParaRPr lang="en-US"/>
          </a:p>
          <a:p>
            <a:pPr lvl="1"/>
            <a:r>
              <a:rPr lang="en-US" b="0"/>
              <a:t>Same defination with the fields in UHR NDPA.</a:t>
            </a:r>
            <a:endParaRPr lang="en-US" b="0"/>
          </a:p>
          <a:p>
            <a:pPr lvl="1"/>
            <a:r>
              <a:rPr lang="en-US" b="0"/>
              <a:t>The final overlapping BW will be announced by NDPA</a:t>
            </a: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8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75731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pic>
        <p:nvPicPr>
          <p:cNvPr id="9" name="pic"/>
          <p:cNvPicPr>
            <a:picLocks noChangeAspect="true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false"/>
              </a:ext>
            </a:extLst>
          </a:blip>
          <a:srcRect/>
          <a:stretch>
            <a:fillRect/>
          </a:stretch>
        </p:blipFill>
        <p:spPr>
          <a:xfrm>
            <a:off x="1165635" y="2694055"/>
            <a:ext cx="9100000" cy="3620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  <a:endParaRPr lang="en-US"/>
          </a:p>
        </p:txBody>
      </p:sp>
      <p:sp>
        <p:nvSpPr>
          <p:cNvPr id="3" name="Content Placeholder 2"/>
          <p:cNvSpPr>
            <a:spLocks noGrp="true"/>
          </p:cNvSpPr>
          <p:nvPr>
            <p:ph idx="1"/>
          </p:nvPr>
        </p:nvSpPr>
        <p:spPr>
          <a:xfrm>
            <a:off x="914400" y="1703712"/>
            <a:ext cx="10363200" cy="4571990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b="0"/>
          </a:p>
          <a:p>
            <a:endParaRPr lang="en-US" b="0"/>
          </a:p>
          <a:p>
            <a:pPr marL="0" indent="0">
              <a:buNone/>
            </a:pPr>
            <a:endParaRPr lang="en-US" b="0"/>
          </a:p>
        </p:txBody>
      </p:sp>
      <p:sp>
        <p:nvSpPr>
          <p:cNvPr id="4" name="Slide Number Placeholder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</a:fld>
            <a:endParaRPr lang="en-US"/>
          </a:p>
        </p:txBody>
      </p:sp>
      <p:sp>
        <p:nvSpPr>
          <p:cNvPr id="7" name="页脚占位符 4"/>
          <p:cNvSpPr>
            <a:spLocks noGrp="true"/>
          </p:cNvSpPr>
          <p:nvPr>
            <p:ph type="ftr" sz="quarter" idx="11"/>
          </p:nvPr>
        </p:nvSpPr>
        <p:spPr>
          <a:xfrm>
            <a:off x="8719541" y="6481446"/>
            <a:ext cx="2616200" cy="276860"/>
          </a:xfrm>
        </p:spPr>
        <p:txBody>
          <a:bodyPr/>
          <a:lstStyle/>
          <a:p>
            <a:pPr algn="r">
              <a:defRPr/>
            </a:pPr>
            <a:r>
              <a:rPr lang="en-US">
                <a:sym typeface="+mn-ea"/>
              </a:rPr>
              <a:t>Qisheng Huang, et al. (ZTE)</a:t>
            </a:r>
            <a:endParaRPr lang="en-GB" dirty="0"/>
          </a:p>
        </p:txBody>
      </p:sp>
      <p:sp>
        <p:nvSpPr>
          <p:cNvPr id="6" name="Content Placeholder 2"/>
          <p:cNvSpPr>
            <a:spLocks noGrp="true"/>
          </p:cNvSpPr>
          <p:nvPr/>
        </p:nvSpPr>
        <p:spPr>
          <a:xfrm>
            <a:off x="738505" y="1537335"/>
            <a:ext cx="10714355" cy="45720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false" compatLnSpc="true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>
                <a:sym typeface="+mn-ea"/>
              </a:rPr>
              <a:t>Considering the Practical Bandwidth Mismatches in deployment .</a:t>
            </a:r>
            <a:endParaRPr lang="en-US" sz="2400" b="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2400" dirty="0">
              <a:sym typeface="+mn-ea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>
                <a:sym typeface="+mn-ea"/>
              </a:rPr>
              <a:t>Therefore try to f</a:t>
            </a:r>
            <a:r>
              <a:rPr lang="en-US">
                <a:sym typeface="+mn-ea"/>
              </a:rPr>
              <a:t>ind a way to realize Co-BF with minimum feedback overhead </a:t>
            </a:r>
            <a:endParaRPr lang="zh-CN" altLang="en-US" sz="2400" dirty="0">
              <a:ea typeface="宋体" panose="02010600030101010101" pitchFamily="2" charset="-122"/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Before starting the Sounding measurement in Co-BF, an additional frame exchange process is introduced to identify the bandwidth where interference occurs.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+mn-ea"/>
              </a:rPr>
              <a:t>In the following Co-BF process, Co-BF is applied only to the overlapping bandwidth segments where interference is detected, improving efficiency and reducing computational overhead.</a:t>
            </a:r>
            <a:endParaRPr lang="en-US" sz="2000" dirty="0">
              <a:sym typeface="+mn-ea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dirty="0">
              <a:sym typeface="+mn-e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false" compatLnSpc="true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4120</Words>
  <Application>WPS 演示</Application>
  <PresentationFormat>宽屏</PresentationFormat>
  <Paragraphs>137</Paragraphs>
  <Slides>13</Slides>
  <Notes>11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Arial</vt:lpstr>
      <vt:lpstr>宋体</vt:lpstr>
      <vt:lpstr>Wingdings</vt:lpstr>
      <vt:lpstr>Times New Roman</vt:lpstr>
      <vt:lpstr>Wingdings</vt:lpstr>
      <vt:lpstr>微软雅黑</vt:lpstr>
      <vt:lpstr>Arial Unicode MS</vt:lpstr>
      <vt:lpstr>Calibri</vt:lpstr>
      <vt:lpstr>等线</vt:lpstr>
      <vt:lpstr>1_802-11-Submission</vt:lpstr>
      <vt:lpstr>Word.Document.8</vt:lpstr>
      <vt:lpstr>PowerPoint 演示文稿</vt:lpstr>
      <vt:lpstr>PowerPoint 演示文稿</vt:lpstr>
      <vt:lpstr>Observation on Bandwidth Mismatch</vt:lpstr>
      <vt:lpstr>Consideration</vt:lpstr>
      <vt:lpstr>Motivation</vt:lpstr>
      <vt:lpstr>Overlapping Bandwidth and Interference Mitiagation</vt:lpstr>
      <vt:lpstr>Overlapping Bandwidth Sounding </vt:lpstr>
      <vt:lpstr>Indication of BW in Sounding Invite/Response</vt:lpstr>
      <vt:lpstr>Summary</vt:lpstr>
      <vt:lpstr>SP-1</vt:lpstr>
      <vt:lpstr>SP-2 </vt:lpstr>
      <vt:lpstr>PowerPoint 演示文稿</vt:lpstr>
      <vt:lpstr>Reference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rule-based Random MAC-Identification proposal</dc:title>
  <dc:creator>Yang, Zhijie (NSB - CN/Shanghai)</dc:creator>
  <cp:lastModifiedBy>Qisheng Huang@zte.com</cp:lastModifiedBy>
  <cp:revision>495</cp:revision>
  <dcterms:created xsi:type="dcterms:W3CDTF">2025-06-06T09:36:01Z</dcterms:created>
  <dcterms:modified xsi:type="dcterms:W3CDTF">2025-06-06T09:36:01Z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0x01010067BC94C346AF0B4FB46C347AD4C1744E</vt:lpwstr>
  </property>
  <property fmtid="{D5CDD505-2E9C-101B-9397-08002B2CF9AE}" pid="3" name="_dlc_DocIdItemGuid">
    <vt:lpwstr>10be83f3-be18-47b6-8306-cd5de8e8c2d6</vt:lpwstr>
  </property>
  <property fmtid="{D5CDD505-2E9C-101B-9397-08002B2CF9AE}" pid="4" name="ICV">
    <vt:lpwstr>1BFDAC32BDC945A6ACFD554776341B67_13</vt:lpwstr>
  </property>
  <property fmtid="{D5CDD505-2E9C-101B-9397-08002B2CF9AE}" pid="5" name="KSOProductBuildVer">
    <vt:lpwstr>2052-11.8.2.10183</vt:lpwstr>
  </property>
</Properties>
</file>