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76" r:id="rId4"/>
    <p:sldId id="266" r:id="rId5"/>
    <p:sldId id="274" r:id="rId6"/>
    <p:sldId id="275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>
      <p:cViewPr varScale="1">
        <p:scale>
          <a:sx n="89" d="100"/>
          <a:sy n="89" d="100"/>
        </p:scale>
        <p:origin x="202" y="5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798" y="-12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802.11-25/1021r0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37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4846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171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27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802.11-25/1021r0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June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单击此处编辑母版标题样式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June 2025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June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Longlong Hong et al., Ruijie Networks Co., Ltd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June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802.11-25/1021r0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76255"/>
              </p:ext>
            </p:extLst>
          </p:nvPr>
        </p:nvGraphicFramePr>
        <p:xfrm>
          <a:off x="1086836" y="2423356"/>
          <a:ext cx="9897495" cy="20539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94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7949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79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7897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8001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354534"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Name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Affiliations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Address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Phone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b="1" dirty="0"/>
                        <a:t>email</a:t>
                      </a:r>
                      <a:endParaRPr lang="zh-CN" alt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Longlong</a:t>
                      </a:r>
                      <a:r>
                        <a:rPr lang="en-US" altLang="zh-CN" sz="1400" dirty="0">
                          <a:latin typeface="+mn-lt"/>
                        </a:rPr>
                        <a:t> 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r>
                        <a:rPr lang="en-US" altLang="zh-CN" sz="1200" dirty="0" err="1">
                          <a:latin typeface="+mn-lt"/>
                        </a:rPr>
                        <a:t>Ruijie</a:t>
                      </a:r>
                      <a:r>
                        <a:rPr lang="en-US" altLang="zh-CN" sz="1200" dirty="0">
                          <a:latin typeface="+mn-lt"/>
                        </a:rPr>
                        <a:t> Networks Co., Ltd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latin typeface="+mn-lt"/>
                        </a:rPr>
                        <a:t>honglonglong@ruijie.com.cn</a:t>
                      </a: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r>
                        <a:rPr lang="en-US" altLang="zh-CN" sz="1400" dirty="0" err="1">
                          <a:latin typeface="+mn-lt"/>
                        </a:rPr>
                        <a:t>Hui</a:t>
                      </a:r>
                      <a:r>
                        <a:rPr lang="en-US" altLang="zh-CN" sz="1400" baseline="0" dirty="0">
                          <a:latin typeface="+mn-lt"/>
                        </a:rPr>
                        <a:t> </a:t>
                      </a:r>
                      <a:r>
                        <a:rPr lang="en-US" altLang="zh-CN" sz="1400" baseline="0" dirty="0" err="1">
                          <a:latin typeface="+mn-lt"/>
                        </a:rPr>
                        <a:t>Che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>
                          <a:latin typeface="+mn-lt"/>
                        </a:rPr>
                        <a:t>Ke</a:t>
                      </a:r>
                      <a:r>
                        <a:rPr lang="en-US" altLang="zh-CN" sz="1400" dirty="0">
                          <a:latin typeface="+mn-lt"/>
                        </a:rPr>
                        <a:t> </a:t>
                      </a:r>
                      <a:r>
                        <a:rPr lang="en-US" altLang="zh-CN" sz="1400" dirty="0" err="1">
                          <a:latin typeface="+mn-lt"/>
                        </a:rPr>
                        <a:t>Zhong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 smtClean="0">
                          <a:latin typeface="+mn-lt"/>
                        </a:rPr>
                        <a:t>Mengying</a:t>
                      </a:r>
                      <a:r>
                        <a:rPr lang="en-US" altLang="zh-CN" sz="1400" dirty="0" smtClean="0">
                          <a:latin typeface="+mn-lt"/>
                        </a:rPr>
                        <a:t> Lin</a:t>
                      </a:r>
                      <a:endParaRPr lang="zh-CN" altLang="en-US" sz="14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376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Fangchang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Guo</a:t>
                      </a:r>
                      <a:endParaRPr lang="en-US" altLang="zh-CN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it-IT" dirty="0" smtClean="0"/>
              <a:t>Discussion on </a:t>
            </a:r>
            <a:r>
              <a:rPr lang="it-IT" dirty="0"/>
              <a:t>NPCA switching </a:t>
            </a:r>
            <a:r>
              <a:rPr lang="it-IT" dirty="0" smtClean="0"/>
              <a:t>delay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2025-06-06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 dirty="0" smtClean="0"/>
              <a:t>June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361084" cy="3752055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[Motion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124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]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An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NPCA STA shall indicate the following to its peer NPCA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STA[1]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switching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+mj-lt"/>
                <a:ea typeface="宋体" panose="02010600030101010101" pitchFamily="2" charset="-122"/>
              </a:rPr>
              <a:t>time </a:t>
            </a:r>
            <a:r>
              <a:rPr lang="en-US" altLang="zh-CN" sz="1400" dirty="0">
                <a:latin typeface="+mj-lt"/>
                <a:ea typeface="宋体" panose="02010600030101010101" pitchFamily="2" charset="-122"/>
              </a:rPr>
              <a:t>it needs to switch from the BSS Primary channel to the NPCA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switch back delay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dirty="0" smtClean="0">
                <a:latin typeface="+mj-lt"/>
                <a:ea typeface="宋体" panose="02010600030101010101" pitchFamily="2" charset="-122"/>
              </a:rPr>
              <a:t>time </a:t>
            </a:r>
            <a:r>
              <a:rPr lang="en-US" altLang="zh-CN" sz="1400" dirty="0">
                <a:latin typeface="+mj-lt"/>
                <a:ea typeface="宋体" panose="02010600030101010101" pitchFamily="2" charset="-122"/>
              </a:rPr>
              <a:t>it needs to switch from the NPCA Primary channel to the BSS Primary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Delay values range between 0 and 256 us with a 4 us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The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switching delay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and NPCA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switch back delay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have been discussed in multiple proposals[2-5].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ea typeface="宋体" panose="02010600030101010101" pitchFamily="2" charset="-122"/>
              </a:rPr>
              <a:t>This </a:t>
            </a:r>
            <a:r>
              <a:rPr lang="en-US" altLang="zh-CN" sz="2000" dirty="0">
                <a:ea typeface="宋体" panose="02010600030101010101" pitchFamily="2" charset="-122"/>
              </a:rPr>
              <a:t>contribution discusses </a:t>
            </a:r>
            <a:r>
              <a:rPr lang="en-US" altLang="zh-CN" sz="2000" dirty="0" smtClean="0">
                <a:ea typeface="宋体" panose="02010600030101010101" pitchFamily="2" charset="-122"/>
              </a:rPr>
              <a:t>different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NPCA switching delays</a:t>
            </a:r>
            <a:r>
              <a:rPr lang="en-US" altLang="zh-CN" sz="2000" dirty="0" smtClean="0">
                <a:ea typeface="宋体" panose="02010600030101010101" pitchFamily="2" charset="-122"/>
              </a:rPr>
              <a:t> and NPCA switch back delays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.</a:t>
            </a:r>
            <a:endParaRPr lang="zh-CN" altLang="en-US" sz="2000" dirty="0" smtClean="0">
              <a:latin typeface="+mj-lt"/>
              <a:ea typeface="宋体" panose="02010600030101010101" pitchFamily="2" charset="-122"/>
            </a:endParaRP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dirty="0" smtClean="0"/>
              <a:t>June 2025</a:t>
            </a:r>
            <a:endParaRPr lang="en-GB" altLang="zh-CN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Problem Statement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28799"/>
            <a:ext cx="10361084" cy="3507261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NPCA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non-AP STAs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have different NPCA switching</a:t>
            </a:r>
            <a:r>
              <a:rPr lang="en-US" altLang="zh-CN" sz="2000" dirty="0" smtClean="0">
                <a:ea typeface="宋体" panose="02010600030101010101" pitchFamily="2" charset="-122"/>
              </a:rPr>
              <a:t>/switch back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 delays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Case 1: </a:t>
            </a:r>
            <a:r>
              <a:rPr lang="en-GB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Short NPCA switching/switch </a:t>
            </a:r>
            <a:r>
              <a:rPr lang="en-GB" altLang="zh-CN" sz="1600" dirty="0" smtClean="0">
                <a:solidFill>
                  <a:schemeClr val="tx1"/>
                </a:solidFill>
                <a:ea typeface="宋体" panose="02010600030101010101" pitchFamily="2" charset="-122"/>
              </a:rPr>
              <a:t>back delay</a:t>
            </a:r>
            <a:r>
              <a:rPr lang="zh-CN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when the </a:t>
            </a:r>
            <a:r>
              <a:rPr lang="en-US" altLang="zh-CN" sz="1600" dirty="0">
                <a:ea typeface="宋体" panose="02010600030101010101" pitchFamily="2" charset="-122"/>
              </a:rPr>
              <a:t>NPCA primary channel is within their operating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>
                <a:ea typeface="宋体" panose="02010600030101010101" pitchFamily="2" charset="-122"/>
              </a:rPr>
              <a:t>Case 2: </a:t>
            </a:r>
            <a:r>
              <a:rPr lang="en-GB" altLang="zh-CN" sz="1600" dirty="0">
                <a:solidFill>
                  <a:schemeClr val="tx1"/>
                </a:solidFill>
                <a:ea typeface="宋体" panose="02010600030101010101" pitchFamily="2" charset="-122"/>
              </a:rPr>
              <a:t>Long NPCA </a:t>
            </a:r>
            <a:r>
              <a:rPr lang="en-US" altLang="zh-CN" sz="1600" dirty="0">
                <a:ea typeface="宋体" panose="02010600030101010101" pitchFamily="2" charset="-122"/>
              </a:rPr>
              <a:t>switching/switch back </a:t>
            </a:r>
            <a:r>
              <a:rPr lang="en-GB" altLang="zh-CN" sz="1600" dirty="0" smtClean="0">
                <a:solidFill>
                  <a:schemeClr val="tx1"/>
                </a:solidFill>
                <a:ea typeface="宋体" panose="02010600030101010101" pitchFamily="2" charset="-122"/>
              </a:rPr>
              <a:t>delay</a:t>
            </a:r>
            <a:r>
              <a:rPr lang="en-US" altLang="zh-CN" sz="1600" dirty="0" smtClean="0">
                <a:solidFill>
                  <a:schemeClr val="tx1"/>
                </a:solidFill>
              </a:rPr>
              <a:t> </a:t>
            </a:r>
            <a:r>
              <a:rPr lang="en-US" altLang="zh-CN" sz="1600" dirty="0">
                <a:solidFill>
                  <a:schemeClr val="tx1"/>
                </a:solidFill>
              </a:rPr>
              <a:t>when the </a:t>
            </a:r>
            <a:r>
              <a:rPr lang="en-US" altLang="zh-CN" sz="1600" dirty="0">
                <a:ea typeface="宋体" panose="02010600030101010101" pitchFamily="2" charset="-122"/>
              </a:rPr>
              <a:t>NPCA primary channel is outside their operating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For NPCA APs, balancing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fairness and efficiency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with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different switching/switch back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delays is </a:t>
            </a: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challenging.</a:t>
            </a:r>
            <a:endParaRPr lang="en-US" altLang="zh-CN" sz="2000" dirty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>
              <a:latin typeface="+mj-lt"/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 altLang="zh-CN" dirty="0"/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xmlns="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2713017" y="5683856"/>
            <a:ext cx="567852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矩形: 圆角 30">
            <a:extLst>
              <a:ext uri="{FF2B5EF4-FFF2-40B4-BE49-F238E27FC236}">
                <a16:creationId xmlns:a16="http://schemas.microsoft.com/office/drawing/2014/main" xmlns="" id="{0F0ECC27-7FD2-4DE1-AA69-8CD0F4965FCD}"/>
              </a:ext>
            </a:extLst>
          </p:cNvPr>
          <p:cNvSpPr/>
          <p:nvPr/>
        </p:nvSpPr>
        <p:spPr bwMode="auto">
          <a:xfrm>
            <a:off x="3257619" y="5367694"/>
            <a:ext cx="4751903" cy="316162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Primary channel</a:t>
            </a:r>
            <a:r>
              <a:rPr kumimoji="0" lang="en-US" altLang="zh-CN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unavailable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6" name="直接连接符 25"/>
          <p:cNvCxnSpPr/>
          <p:nvPr/>
        </p:nvCxnSpPr>
        <p:spPr bwMode="auto">
          <a:xfrm>
            <a:off x="3257619" y="4221288"/>
            <a:ext cx="1" cy="1800000"/>
          </a:xfrm>
          <a:prstGeom prst="line">
            <a:avLst/>
          </a:prstGeom>
          <a:ln w="19050"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 bwMode="auto">
          <a:xfrm>
            <a:off x="8009523" y="4149280"/>
            <a:ext cx="0" cy="1800000"/>
          </a:xfrm>
          <a:prstGeom prst="line">
            <a:avLst/>
          </a:prstGeom>
          <a:ln w="19050">
            <a:prstDash val="dashDot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矩形: 圆角 30">
            <a:extLst>
              <a:ext uri="{FF2B5EF4-FFF2-40B4-BE49-F238E27FC236}">
                <a16:creationId xmlns:a16="http://schemas.microsoft.com/office/drawing/2014/main" xmlns="" id="{0F0ECC27-7FD2-4DE1-AA69-8CD0F4965FCD}"/>
              </a:ext>
            </a:extLst>
          </p:cNvPr>
          <p:cNvSpPr/>
          <p:nvPr/>
        </p:nvSpPr>
        <p:spPr bwMode="auto">
          <a:xfrm>
            <a:off x="4337740" y="5051532"/>
            <a:ext cx="2591782" cy="316162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NPCA Operation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直接箭头连接符 28"/>
          <p:cNvCxnSpPr>
            <a:endCxn id="28" idx="1"/>
          </p:cNvCxnSpPr>
          <p:nvPr/>
        </p:nvCxnSpPr>
        <p:spPr bwMode="auto">
          <a:xfrm>
            <a:off x="3257620" y="5209613"/>
            <a:ext cx="10801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0" name="直接箭头连接符 29"/>
          <p:cNvCxnSpPr/>
          <p:nvPr/>
        </p:nvCxnSpPr>
        <p:spPr bwMode="auto">
          <a:xfrm flipV="1">
            <a:off x="6929523" y="5209493"/>
            <a:ext cx="1080000" cy="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1" name="文本框 30"/>
          <p:cNvSpPr txBox="1"/>
          <p:nvPr/>
        </p:nvSpPr>
        <p:spPr>
          <a:xfrm>
            <a:off x="1271464" y="5079426"/>
            <a:ext cx="1986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Long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switching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34" name="矩形: 圆角 30">
            <a:extLst>
              <a:ext uri="{FF2B5EF4-FFF2-40B4-BE49-F238E27FC236}">
                <a16:creationId xmlns:a16="http://schemas.microsoft.com/office/drawing/2014/main" xmlns="" id="{0F0ECC27-7FD2-4DE1-AA69-8CD0F4965FCD}"/>
              </a:ext>
            </a:extLst>
          </p:cNvPr>
          <p:cNvSpPr/>
          <p:nvPr/>
        </p:nvSpPr>
        <p:spPr bwMode="auto">
          <a:xfrm>
            <a:off x="3617571" y="4209184"/>
            <a:ext cx="4032000" cy="316162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NPCA Operation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35" name="直接箭头连接符 34"/>
          <p:cNvCxnSpPr/>
          <p:nvPr/>
        </p:nvCxnSpPr>
        <p:spPr bwMode="auto">
          <a:xfrm>
            <a:off x="3257619" y="4367265"/>
            <a:ext cx="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36" name="直接箭头连接符 35"/>
          <p:cNvCxnSpPr/>
          <p:nvPr/>
        </p:nvCxnSpPr>
        <p:spPr bwMode="auto">
          <a:xfrm flipV="1">
            <a:off x="7649522" y="4367265"/>
            <a:ext cx="360000" cy="1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文本框 37"/>
          <p:cNvSpPr txBox="1"/>
          <p:nvPr/>
        </p:nvSpPr>
        <p:spPr>
          <a:xfrm>
            <a:off x="1271464" y="4221287"/>
            <a:ext cx="19861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Short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switching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914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 altLang="zh-CN" dirty="0"/>
          </a:p>
        </p:txBody>
      </p:sp>
      <p:sp>
        <p:nvSpPr>
          <p:cNvPr id="16" name="Content Placeholder 1">
            <a:extLst>
              <a:ext uri="{FF2B5EF4-FFF2-40B4-BE49-F238E27FC236}">
                <a16:creationId xmlns="" xmlns:a16="http://schemas.microsoft.com/office/drawing/2014/main" id="{BAED3E5D-ABE5-2B6C-3A75-5A0F150A90E6}"/>
              </a:ext>
            </a:extLst>
          </p:cNvPr>
          <p:cNvSpPr txBox="1">
            <a:spLocks/>
          </p:cNvSpPr>
          <p:nvPr/>
        </p:nvSpPr>
        <p:spPr bwMode="auto">
          <a:xfrm>
            <a:off x="929217" y="1654555"/>
            <a:ext cx="10747424" cy="299858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/>
              <a:t>TWT-Based NPCA Parameter Negotiation</a:t>
            </a:r>
            <a:r>
              <a:rPr lang="en-US" altLang="zh-CN" sz="2000" dirty="0" smtClean="0"/>
              <a:t>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/>
              <a:t>AP and non-AP STAs negotiate NPCA parameters </a:t>
            </a:r>
            <a:r>
              <a:rPr lang="en-US" altLang="zh-CN" sz="1800" dirty="0" smtClean="0"/>
              <a:t>during </a:t>
            </a:r>
            <a:r>
              <a:rPr lang="en-US" altLang="zh-CN" sz="1800" dirty="0"/>
              <a:t>TWT Service </a:t>
            </a:r>
            <a:r>
              <a:rPr lang="en-US" altLang="zh-CN" sz="1800" dirty="0" smtClean="0"/>
              <a:t>Periods</a:t>
            </a:r>
            <a:r>
              <a:rPr lang="en-US" altLang="zh-CN" sz="1800" dirty="0" smtClean="0">
                <a:latin typeface="+mj-lt"/>
                <a:ea typeface="宋体" panose="02010600030101010101" pitchFamily="2" charset="-122"/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>
                <a:ea typeface="宋体" panose="02010600030101010101" pitchFamily="2" charset="-122"/>
              </a:rPr>
              <a:t>TWT NPCA switching </a:t>
            </a:r>
            <a:r>
              <a:rPr lang="en-GB" altLang="zh-CN" sz="1600" dirty="0" smtClean="0">
                <a:ea typeface="宋体" panose="02010600030101010101" pitchFamily="2" charset="-122"/>
              </a:rPr>
              <a:t>delay, </a:t>
            </a:r>
            <a:r>
              <a:rPr lang="en-GB" altLang="zh-CN" sz="1600" dirty="0">
                <a:ea typeface="宋体" panose="02010600030101010101" pitchFamily="2" charset="-122"/>
              </a:rPr>
              <a:t>TWT NPCA </a:t>
            </a:r>
            <a:r>
              <a:rPr lang="en-GB" altLang="zh-CN" sz="1600" dirty="0" smtClean="0">
                <a:ea typeface="宋体" panose="02010600030101010101" pitchFamily="2" charset="-122"/>
              </a:rPr>
              <a:t>switch back delay</a:t>
            </a:r>
            <a:endParaRPr lang="en-US" altLang="zh-CN" sz="1600" dirty="0" smtClean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For different TWT groups, such as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 smtClean="0"/>
              <a:t>TWT Group 1{short </a:t>
            </a:r>
            <a:r>
              <a:rPr lang="en-GB" altLang="zh-CN" sz="1600" dirty="0" smtClean="0">
                <a:ea typeface="宋体" panose="02010600030101010101" pitchFamily="2" charset="-122"/>
              </a:rPr>
              <a:t>NPCA </a:t>
            </a:r>
            <a:r>
              <a:rPr lang="en-GB" altLang="zh-CN" sz="1600" dirty="0">
                <a:ea typeface="宋体" panose="02010600030101010101" pitchFamily="2" charset="-122"/>
              </a:rPr>
              <a:t>switching/switch back delay</a:t>
            </a:r>
            <a:r>
              <a:rPr lang="en-GB" altLang="zh-CN" sz="1600" dirty="0" smtClean="0"/>
              <a:t>}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sz="1600" dirty="0" smtClean="0"/>
              <a:t>TWT </a:t>
            </a:r>
            <a:r>
              <a:rPr lang="en-GB" altLang="zh-CN" sz="1600" dirty="0"/>
              <a:t>Group 2{long </a:t>
            </a:r>
            <a:r>
              <a:rPr lang="en-GB" altLang="zh-CN" sz="1600" dirty="0">
                <a:ea typeface="宋体" panose="02010600030101010101" pitchFamily="2" charset="-122"/>
              </a:rPr>
              <a:t>NPCA switching/switch back delay</a:t>
            </a:r>
            <a:r>
              <a:rPr lang="en-GB" altLang="zh-CN" sz="1600" dirty="0" smtClean="0"/>
              <a:t>}</a:t>
            </a:r>
            <a:endParaRPr lang="en-US" altLang="zh-CN" sz="1600" dirty="0">
              <a:latin typeface="+mj-lt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 smtClean="0">
                <a:latin typeface="+mj-lt"/>
                <a:ea typeface="宋体" panose="02010600030101010101" pitchFamily="2" charset="-122"/>
              </a:rPr>
              <a:t>During </a:t>
            </a:r>
            <a:r>
              <a:rPr lang="en-US" altLang="zh-CN" sz="2000" dirty="0">
                <a:latin typeface="+mj-lt"/>
                <a:ea typeface="宋体" panose="02010600030101010101" pitchFamily="2" charset="-122"/>
              </a:rPr>
              <a:t>a TWT SP, when OBSS interference is detected: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NPCA AP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and non-AP STAs shall perform NPCA </a:t>
            </a: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operation with </a:t>
            </a:r>
            <a:r>
              <a:rPr lang="en-US" altLang="zh-CN" sz="1600" dirty="0">
                <a:latin typeface="+mj-lt"/>
                <a:ea typeface="宋体" panose="02010600030101010101" pitchFamily="2" charset="-122"/>
              </a:rPr>
              <a:t>the TWT NPCA switching/switch back delay</a:t>
            </a:r>
            <a:r>
              <a:rPr lang="en-US" altLang="zh-CN" sz="1600" dirty="0" smtClean="0">
                <a:latin typeface="+mj-lt"/>
                <a:ea typeface="宋体" panose="02010600030101010101" pitchFamily="2" charset="-122"/>
              </a:rPr>
              <a:t>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dirty="0" smtClean="0">
              <a:latin typeface="+mj-lt"/>
              <a:ea typeface="宋体" panose="02010600030101010101" pitchFamily="2" charset="-122"/>
            </a:endParaRPr>
          </a:p>
        </p:txBody>
      </p:sp>
      <p:cxnSp>
        <p:nvCxnSpPr>
          <p:cNvPr id="22" name="直接连接符 21">
            <a:extLst>
              <a:ext uri="{FF2B5EF4-FFF2-40B4-BE49-F238E27FC236}">
                <a16:creationId xmlns="" xmlns:a16="http://schemas.microsoft.com/office/drawing/2014/main" id="{00504F6D-6694-4714-B1E4-9C88DE5293A3}"/>
              </a:ext>
            </a:extLst>
          </p:cNvPr>
          <p:cNvCxnSpPr>
            <a:cxnSpLocks/>
          </p:cNvCxnSpPr>
          <p:nvPr/>
        </p:nvCxnSpPr>
        <p:spPr bwMode="auto">
          <a:xfrm>
            <a:off x="1178840" y="5991519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直接连接符 22">
            <a:extLst>
              <a:ext uri="{FF2B5EF4-FFF2-40B4-BE49-F238E27FC236}">
                <a16:creationId xmlns="" xmlns:a16="http://schemas.microsoft.com/office/drawing/2014/main" id="{9A68A6A2-85BC-4932-90A8-A6236F97174B}"/>
              </a:ext>
            </a:extLst>
          </p:cNvPr>
          <p:cNvCxnSpPr>
            <a:cxnSpLocks/>
          </p:cNvCxnSpPr>
          <p:nvPr/>
        </p:nvCxnSpPr>
        <p:spPr bwMode="auto">
          <a:xfrm>
            <a:off x="1178840" y="5199433"/>
            <a:ext cx="9793088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>
            <a:extLst>
              <a:ext uri="{FF2B5EF4-FFF2-40B4-BE49-F238E27FC236}">
                <a16:creationId xmlns="" xmlns:a16="http://schemas.microsoft.com/office/drawing/2014/main" id="{8BDF3E5C-D17B-4C4D-B7C4-A22230E57FD8}"/>
              </a:ext>
            </a:extLst>
          </p:cNvPr>
          <p:cNvSpPr txBox="1"/>
          <p:nvPr/>
        </p:nvSpPr>
        <p:spPr>
          <a:xfrm>
            <a:off x="319835" y="5744997"/>
            <a:ext cx="68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文本框 24">
            <a:extLst>
              <a:ext uri="{FF2B5EF4-FFF2-40B4-BE49-F238E27FC236}">
                <a16:creationId xmlns="" xmlns:a16="http://schemas.microsoft.com/office/drawing/2014/main" id="{D5C49C94-91DD-45FB-A6C0-4949936BD8A9}"/>
              </a:ext>
            </a:extLst>
          </p:cNvPr>
          <p:cNvSpPr txBox="1"/>
          <p:nvPr/>
        </p:nvSpPr>
        <p:spPr>
          <a:xfrm>
            <a:off x="191344" y="4968598"/>
            <a:ext cx="989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>
                <a:solidFill>
                  <a:schemeClr val="tx1"/>
                </a:solidFill>
              </a:rPr>
              <a:t>Non-primary</a:t>
            </a:r>
          </a:p>
          <a:p>
            <a:r>
              <a:rPr lang="en-US" altLang="zh-CN" sz="1200" dirty="0">
                <a:solidFill>
                  <a:schemeClr val="tx1"/>
                </a:solidFill>
              </a:rPr>
              <a:t>channel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27" name="直接连接符 26">
            <a:extLst>
              <a:ext uri="{FF2B5EF4-FFF2-40B4-BE49-F238E27FC236}">
                <a16:creationId xmlns=""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1415480" y="4308383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接箭头连接符 30">
            <a:extLst>
              <a:ext uri="{FF2B5EF4-FFF2-40B4-BE49-F238E27FC236}">
                <a16:creationId xmlns="" xmlns:a16="http://schemas.microsoft.com/office/drawing/2014/main" id="{AA4A13F2-3F5F-4296-B598-5F2A943C5DBC}"/>
              </a:ext>
            </a:extLst>
          </p:cNvPr>
          <p:cNvCxnSpPr>
            <a:cxnSpLocks/>
          </p:cNvCxnSpPr>
          <p:nvPr/>
        </p:nvCxnSpPr>
        <p:spPr bwMode="auto">
          <a:xfrm>
            <a:off x="1415480" y="4611028"/>
            <a:ext cx="9360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文本框 31">
            <a:extLst>
              <a:ext uri="{FF2B5EF4-FFF2-40B4-BE49-F238E27FC236}">
                <a16:creationId xmlns="" xmlns:a16="http://schemas.microsoft.com/office/drawing/2014/main" id="{CCDDA606-8AA3-4DC4-AC13-B76F5451F4E0}"/>
              </a:ext>
            </a:extLst>
          </p:cNvPr>
          <p:cNvSpPr txBox="1"/>
          <p:nvPr/>
        </p:nvSpPr>
        <p:spPr>
          <a:xfrm>
            <a:off x="5952863" y="4353950"/>
            <a:ext cx="812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TWT SP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4" name="矩形: 圆角 30">
            <a:extLst>
              <a:ext uri="{FF2B5EF4-FFF2-40B4-BE49-F238E27FC236}">
                <a16:creationId xmlns="" xmlns:a16="http://schemas.microsoft.com/office/drawing/2014/main" id="{0F0ECC27-7FD2-4DE1-AA69-8CD0F4965FCD}"/>
              </a:ext>
            </a:extLst>
          </p:cNvPr>
          <p:cNvSpPr/>
          <p:nvPr/>
        </p:nvSpPr>
        <p:spPr bwMode="auto">
          <a:xfrm>
            <a:off x="2996070" y="5860614"/>
            <a:ext cx="1457165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OBSS PPDU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6" name="直接箭头连接符 35">
            <a:extLst>
              <a:ext uri="{FF2B5EF4-FFF2-40B4-BE49-F238E27FC236}">
                <a16:creationId xmlns="" xmlns:a16="http://schemas.microsoft.com/office/drawing/2014/main" id="{9DCBF766-43D7-4A49-8738-480B969CDA87}"/>
              </a:ext>
            </a:extLst>
          </p:cNvPr>
          <p:cNvCxnSpPr/>
          <p:nvPr/>
        </p:nvCxnSpPr>
        <p:spPr bwMode="auto">
          <a:xfrm>
            <a:off x="3503712" y="4941168"/>
            <a:ext cx="3816000" cy="764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7" name="文本框 36">
            <a:extLst>
              <a:ext uri="{FF2B5EF4-FFF2-40B4-BE49-F238E27FC236}">
                <a16:creationId xmlns="" xmlns:a16="http://schemas.microsoft.com/office/drawing/2014/main" id="{898F40B9-4CCB-44F7-B7BA-29AB0B598919}"/>
              </a:ext>
            </a:extLst>
          </p:cNvPr>
          <p:cNvSpPr txBox="1"/>
          <p:nvPr/>
        </p:nvSpPr>
        <p:spPr>
          <a:xfrm>
            <a:off x="4692944" y="4674466"/>
            <a:ext cx="1417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NPCA</a:t>
            </a:r>
            <a:r>
              <a:rPr lang="zh-CN" altLang="en-US" sz="1400" dirty="0" smtClean="0">
                <a:solidFill>
                  <a:schemeClr val="tx1"/>
                </a:solidFill>
              </a:rPr>
              <a:t> </a:t>
            </a:r>
            <a:r>
              <a:rPr lang="en-US" altLang="zh-CN" sz="1400" dirty="0">
                <a:solidFill>
                  <a:schemeClr val="tx1"/>
                </a:solidFill>
              </a:rPr>
              <a:t>Operation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8" name="矩形: 圆角 35">
            <a:extLst>
              <a:ext uri="{FF2B5EF4-FFF2-40B4-BE49-F238E27FC236}">
                <a16:creationId xmlns="" xmlns:a16="http://schemas.microsoft.com/office/drawing/2014/main" id="{36FAD715-3859-4FEB-875E-C97B0DEC48F2}"/>
              </a:ext>
            </a:extLst>
          </p:cNvPr>
          <p:cNvSpPr/>
          <p:nvPr/>
        </p:nvSpPr>
        <p:spPr bwMode="auto">
          <a:xfrm>
            <a:off x="2996070" y="5860614"/>
            <a:ext cx="4467937" cy="257074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200" dirty="0">
                <a:solidFill>
                  <a:schemeClr val="tx1"/>
                </a:solidFill>
              </a:rPr>
              <a:t>OBSS PPDU</a:t>
            </a:r>
            <a:endParaRPr kumimoji="0" lang="zh-CN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0068053" y="5280651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1" name="连接符: 曲线 12">
            <a:extLst>
              <a:ext uri="{FF2B5EF4-FFF2-40B4-BE49-F238E27FC236}">
                <a16:creationId xmlns="" xmlns:a16="http://schemas.microsoft.com/office/drawing/2014/main" id="{9E30E7A3-7833-4AC0-94F6-3E294CBA166F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3043405" y="5509835"/>
            <a:ext cx="776400" cy="155590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2307D392-FE85-49C1-8FD6-D6C7300D8753}"/>
              </a:ext>
            </a:extLst>
          </p:cNvPr>
          <p:cNvSpPr txBox="1"/>
          <p:nvPr/>
        </p:nvSpPr>
        <p:spPr>
          <a:xfrm>
            <a:off x="3482085" y="5376003"/>
            <a:ext cx="1663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TWT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switching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连接符: 曲线 14">
            <a:extLst>
              <a:ext uri="{FF2B5EF4-FFF2-40B4-BE49-F238E27FC236}">
                <a16:creationId xmlns="" xmlns:a16="http://schemas.microsoft.com/office/drawing/2014/main" id="{A02F84D8-CFCD-4701-9847-95CAE5903F98}"/>
              </a:ext>
            </a:extLst>
          </p:cNvPr>
          <p:cNvCxnSpPr/>
          <p:nvPr/>
        </p:nvCxnSpPr>
        <p:spPr bwMode="auto">
          <a:xfrm rot="16200000" flipH="1">
            <a:off x="7003021" y="5532665"/>
            <a:ext cx="754393" cy="131935"/>
          </a:xfrm>
          <a:prstGeom prst="curvedConnector3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文本框 43">
            <a:extLst>
              <a:ext uri="{FF2B5EF4-FFF2-40B4-BE49-F238E27FC236}">
                <a16:creationId xmlns="" xmlns:a16="http://schemas.microsoft.com/office/drawing/2014/main" id="{AA7013F5-9413-4B70-BE5B-7C6731AD62B4}"/>
              </a:ext>
            </a:extLst>
          </p:cNvPr>
          <p:cNvSpPr txBox="1"/>
          <p:nvPr/>
        </p:nvSpPr>
        <p:spPr>
          <a:xfrm>
            <a:off x="7336794" y="5299025"/>
            <a:ext cx="1725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zh-CN" sz="1200" dirty="0" smtClean="0">
                <a:solidFill>
                  <a:schemeClr val="tx1"/>
                </a:solidFill>
                <a:ea typeface="宋体" panose="02010600030101010101" pitchFamily="2" charset="-122"/>
              </a:rPr>
              <a:t>TWT NPCA </a:t>
            </a:r>
            <a:r>
              <a:rPr lang="en-GB" altLang="zh-CN" sz="1200" dirty="0">
                <a:solidFill>
                  <a:schemeClr val="tx1"/>
                </a:solidFill>
                <a:ea typeface="宋体" panose="02010600030101010101" pitchFamily="2" charset="-122"/>
              </a:rPr>
              <a:t>switch back delay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5" name="文本框 44">
            <a:extLst>
              <a:ext uri="{FF2B5EF4-FFF2-40B4-BE49-F238E27FC236}">
                <a16:creationId xmlns="" xmlns:a16="http://schemas.microsoft.com/office/drawing/2014/main" id="{1B1565A6-3912-4080-8C14-2FC72BC518CF}"/>
              </a:ext>
            </a:extLst>
          </p:cNvPr>
          <p:cNvSpPr txBox="1"/>
          <p:nvPr/>
        </p:nvSpPr>
        <p:spPr>
          <a:xfrm>
            <a:off x="1907722" y="530502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…</a:t>
            </a:r>
            <a:endParaRPr lang="zh-CN" altLang="en-US" dirty="0">
              <a:solidFill>
                <a:schemeClr val="tx1"/>
              </a:solidFill>
            </a:endParaRPr>
          </a:p>
        </p:txBody>
      </p:sp>
      <p:cxnSp>
        <p:nvCxnSpPr>
          <p:cNvPr id="46" name="直接连接符 45">
            <a:extLst>
              <a:ext uri="{FF2B5EF4-FFF2-40B4-BE49-F238E27FC236}">
                <a16:creationId xmlns="" xmlns:a16="http://schemas.microsoft.com/office/drawing/2014/main" id="{EF73B806-DBD2-4163-A72D-7283A1E48920}"/>
              </a:ext>
            </a:extLst>
          </p:cNvPr>
          <p:cNvCxnSpPr>
            <a:cxnSpLocks/>
          </p:cNvCxnSpPr>
          <p:nvPr/>
        </p:nvCxnSpPr>
        <p:spPr bwMode="auto">
          <a:xfrm>
            <a:off x="10776520" y="4236375"/>
            <a:ext cx="0" cy="19289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接连接符 34">
            <a:extLst>
              <a:ext uri="{FF2B5EF4-FFF2-40B4-BE49-F238E27FC236}">
                <a16:creationId xmlns="" xmlns:a16="http://schemas.microsoft.com/office/drawing/2014/main" id="{CA602AA1-AAC7-4BE6-A9AE-7A03AEB47F57}"/>
              </a:ext>
            </a:extLst>
          </p:cNvPr>
          <p:cNvCxnSpPr>
            <a:cxnSpLocks/>
          </p:cNvCxnSpPr>
          <p:nvPr/>
        </p:nvCxnSpPr>
        <p:spPr bwMode="auto">
          <a:xfrm flipH="1">
            <a:off x="7299565" y="4828354"/>
            <a:ext cx="7320" cy="1404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直接连接符 32">
            <a:extLst>
              <a:ext uri="{FF2B5EF4-FFF2-40B4-BE49-F238E27FC236}">
                <a16:creationId xmlns="" xmlns:a16="http://schemas.microsoft.com/office/drawing/2014/main" id="{87FE46B2-7B38-413D-8876-368593F0E45A}"/>
              </a:ext>
            </a:extLst>
          </p:cNvPr>
          <p:cNvCxnSpPr>
            <a:cxnSpLocks/>
          </p:cNvCxnSpPr>
          <p:nvPr/>
        </p:nvCxnSpPr>
        <p:spPr bwMode="auto">
          <a:xfrm>
            <a:off x="3503712" y="4797312"/>
            <a:ext cx="11689" cy="14400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Proposed solution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1490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CN" dirty="0"/>
              <a:t>Summary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83039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dirty="0">
                <a:ea typeface="宋体" panose="02010600030101010101" pitchFamily="2" charset="-122"/>
              </a:rPr>
              <a:t>In this contribution, we </a:t>
            </a:r>
            <a:r>
              <a:rPr lang="en-US" altLang="zh-CN" sz="2000" dirty="0" smtClean="0">
                <a:ea typeface="宋体" panose="02010600030101010101" pitchFamily="2" charset="-122"/>
              </a:rPr>
              <a:t>discusses NPCA </a:t>
            </a:r>
            <a:r>
              <a:rPr lang="en-US" altLang="zh-CN" sz="2000" dirty="0">
                <a:ea typeface="宋体" panose="02010600030101010101" pitchFamily="2" charset="-122"/>
              </a:rPr>
              <a:t>switching </a:t>
            </a:r>
            <a:r>
              <a:rPr lang="en-US" altLang="zh-CN" sz="2000" dirty="0" smtClean="0">
                <a:ea typeface="宋体" panose="02010600030101010101" pitchFamily="2" charset="-122"/>
              </a:rPr>
              <a:t>delay </a:t>
            </a:r>
            <a:r>
              <a:rPr lang="en-US" altLang="zh-CN" sz="2000" dirty="0">
                <a:ea typeface="宋体" panose="02010600030101010101" pitchFamily="2" charset="-122"/>
              </a:rPr>
              <a:t>and NPCA switch back </a:t>
            </a:r>
            <a:r>
              <a:rPr lang="en-US" altLang="zh-CN" sz="2000" dirty="0" smtClean="0">
                <a:ea typeface="宋体" panose="02010600030101010101" pitchFamily="2" charset="-122"/>
              </a:rPr>
              <a:t>delay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ea typeface="宋体" panose="02010600030101010101" pitchFamily="2" charset="-122"/>
              </a:rPr>
              <a:t>AP and non-AP STAs negotiate NPCA parameters during TWT Service </a:t>
            </a:r>
            <a:r>
              <a:rPr lang="en-US" altLang="zh-CN" sz="1800" dirty="0" smtClean="0">
                <a:ea typeface="宋体" panose="02010600030101010101" pitchFamily="2" charset="-122"/>
              </a:rPr>
              <a:t>Periods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 smtClean="0">
                <a:ea typeface="宋体" panose="02010600030101010101" pitchFamily="2" charset="-122"/>
              </a:rPr>
              <a:t>During TWT SP, AP and non-AP STAs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 smtClean="0">
                <a:ea typeface="宋体" panose="02010600030101010101" pitchFamily="2" charset="-122"/>
              </a:rPr>
              <a:t>switch to the non-primary channel with </a:t>
            </a:r>
            <a:r>
              <a:rPr lang="en-GB" altLang="zh-CN" sz="1600" dirty="0" smtClean="0">
                <a:ea typeface="宋体" panose="02010600030101010101" pitchFamily="2" charset="-122"/>
              </a:rPr>
              <a:t>TWT NPCA switching delay</a:t>
            </a:r>
            <a:r>
              <a:rPr lang="en-US" altLang="zh-CN" sz="1600" dirty="0" smtClean="0">
                <a:ea typeface="宋体" panose="02010600030101010101" pitchFamily="2" charset="-122"/>
              </a:rPr>
              <a:t> when an OBSS interference is detected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600" dirty="0" smtClean="0">
                <a:ea typeface="宋体" panose="02010600030101010101" pitchFamily="2" charset="-122"/>
              </a:rPr>
              <a:t>switch back to the primary channel with </a:t>
            </a:r>
            <a:r>
              <a:rPr lang="en-GB" altLang="zh-CN" sz="1600" dirty="0" smtClean="0">
                <a:ea typeface="宋体" panose="02010600030101010101" pitchFamily="2" charset="-122"/>
              </a:rPr>
              <a:t>TWT NPCA switch back delay</a:t>
            </a:r>
            <a:r>
              <a:rPr lang="en-US" altLang="zh-CN" sz="1600" dirty="0" smtClean="0">
                <a:ea typeface="宋体" panose="02010600030101010101" pitchFamily="2" charset="-122"/>
              </a:rPr>
              <a:t> when the OBSS ends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sz="1800" b="1" dirty="0">
              <a:ea typeface="宋体" panose="02010600030101010101" pitchFamily="2" charset="-122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13581377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Straw Poll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5185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>
                <a:ea typeface="宋体" panose="02010600030101010101" pitchFamily="2" charset="-122"/>
              </a:rPr>
              <a:t>Do you agree that AP and non-AP STAs negotiate NPCA parameters </a:t>
            </a:r>
            <a:r>
              <a:rPr lang="en-US" altLang="zh-CN" dirty="0" smtClean="0">
                <a:ea typeface="宋体" panose="02010600030101010101" pitchFamily="2" charset="-122"/>
              </a:rPr>
              <a:t>within TWT SP?</a:t>
            </a:r>
            <a:endParaRPr lang="en-US" altLang="zh-CN" dirty="0">
              <a:ea typeface="宋体" panose="02010600030101010101" pitchFamily="2" charset="-122"/>
            </a:endParaRPr>
          </a:p>
          <a:p>
            <a:pPr marL="0" indent="0"/>
            <a:endParaRPr lang="en-US" altLang="zh-CN" sz="2000" dirty="0">
              <a:ea typeface="宋体" panose="02010600030101010101" pitchFamily="2" charset="-122"/>
            </a:endParaRPr>
          </a:p>
          <a:p>
            <a:pPr marL="0" indent="0"/>
            <a:endParaRPr lang="en-US" altLang="zh-CN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929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1951855"/>
          </a:xfrm>
        </p:spPr>
        <p:txBody>
          <a:bodyPr/>
          <a:lstStyle/>
          <a:p>
            <a:r>
              <a:rPr lang="en-US" altLang="zh-CN" sz="2000" b="0" dirty="0" smtClean="0"/>
              <a:t>[1] </a:t>
            </a:r>
            <a:r>
              <a:rPr lang="en-GB" altLang="zh-CN" sz="2000" b="0" dirty="0"/>
              <a:t>Draft IEEE P802.11bn </a:t>
            </a:r>
            <a:r>
              <a:rPr lang="en-GB" altLang="zh-CN" sz="2000" b="0" dirty="0" smtClean="0"/>
              <a:t>D0.2</a:t>
            </a:r>
          </a:p>
          <a:p>
            <a:r>
              <a:rPr lang="en-US" altLang="zh-CN" sz="2000" b="0" dirty="0" smtClean="0"/>
              <a:t>[2] 11-24/1218r1</a:t>
            </a:r>
            <a:r>
              <a:rPr lang="en-US" altLang="zh-CN" sz="2000" b="0" dirty="0"/>
              <a:t>, “NPCA – Next level discussions,” </a:t>
            </a:r>
            <a:r>
              <a:rPr lang="en-US" altLang="zh-CN" sz="2000" b="0" dirty="0" err="1"/>
              <a:t>Gaurang</a:t>
            </a:r>
            <a:r>
              <a:rPr lang="en-US" altLang="zh-CN" sz="2000" b="0" dirty="0"/>
              <a:t> </a:t>
            </a:r>
            <a:r>
              <a:rPr lang="en-US" altLang="zh-CN" sz="2000" b="0" dirty="0" err="1"/>
              <a:t>Naik</a:t>
            </a:r>
            <a:endParaRPr lang="en-US" altLang="zh-CN" sz="2000" b="0" dirty="0"/>
          </a:p>
          <a:p>
            <a:r>
              <a:rPr lang="en-US" altLang="zh-CN" sz="2000" b="0" dirty="0" smtClean="0"/>
              <a:t>[3] </a:t>
            </a:r>
            <a:r>
              <a:rPr lang="en-US" altLang="zh-CN" sz="2000" b="0" dirty="0"/>
              <a:t>11-24/1222r1, “NPCA (Secondary Channel Usage) Follow Up,” </a:t>
            </a:r>
            <a:r>
              <a:rPr lang="en-US" altLang="zh-CN" sz="2000" b="0" dirty="0" err="1"/>
              <a:t>Liwen</a:t>
            </a:r>
            <a:r>
              <a:rPr lang="en-US" altLang="zh-CN" sz="2000" b="0" dirty="0"/>
              <a:t> Chu</a:t>
            </a:r>
          </a:p>
          <a:p>
            <a:r>
              <a:rPr lang="en-US" sz="2000" b="0" dirty="0" smtClean="0"/>
              <a:t>[</a:t>
            </a:r>
            <a:r>
              <a:rPr lang="en-US" altLang="zh-CN" sz="2000" b="0" dirty="0" smtClean="0"/>
              <a:t>4</a:t>
            </a:r>
            <a:r>
              <a:rPr lang="en-US" sz="2000" b="0" dirty="0" smtClean="0"/>
              <a:t>] </a:t>
            </a:r>
            <a:r>
              <a:rPr lang="en-US" sz="2000" b="0" dirty="0"/>
              <a:t>11-25/0493r0, “NPCA during scheduled periods,” </a:t>
            </a:r>
            <a:r>
              <a:rPr lang="en-US" sz="2000" b="0" dirty="0" err="1"/>
              <a:t>Zhenpeng</a:t>
            </a:r>
            <a:r>
              <a:rPr lang="en-US" sz="2000" b="0" dirty="0"/>
              <a:t> Shi</a:t>
            </a:r>
          </a:p>
          <a:p>
            <a:r>
              <a:rPr lang="en-US" sz="2000" b="0" dirty="0" smtClean="0"/>
              <a:t>[</a:t>
            </a:r>
            <a:r>
              <a:rPr lang="en-US" altLang="zh-CN" sz="2000" b="0" dirty="0" smtClean="0"/>
              <a:t>5</a:t>
            </a:r>
            <a:r>
              <a:rPr lang="en-US" sz="2000" b="0" dirty="0" smtClean="0"/>
              <a:t>] </a:t>
            </a:r>
            <a:r>
              <a:rPr lang="en-US" sz="2000" b="0" dirty="0"/>
              <a:t>11-25/624r0, “Further considerations for NPCA operation,” Vishnu </a:t>
            </a:r>
            <a:r>
              <a:rPr lang="en-US" sz="2000" b="0" dirty="0" err="1" smtClean="0"/>
              <a:t>Ratnam</a:t>
            </a:r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Longlong Hong et al., Ruijie Networks Co., Ltd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June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演示文稿7" id="{DEE9BC1D-32B0-4A2E-95E1-A1408AC7672C}" vid="{C86135A7-A99C-4A55-992F-ACE10057B4B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- chehui</Template>
  <TotalTime>12412</TotalTime>
  <Words>647</Words>
  <Application>Microsoft Office PowerPoint</Application>
  <PresentationFormat>宽屏</PresentationFormat>
  <Paragraphs>118</Paragraphs>
  <Slides>7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宋体</vt:lpstr>
      <vt:lpstr>Arial</vt:lpstr>
      <vt:lpstr>Times New Roman</vt:lpstr>
      <vt:lpstr>Office 主题</vt:lpstr>
      <vt:lpstr>Discussion on NPCA switching delay</vt:lpstr>
      <vt:lpstr>Introduction</vt:lpstr>
      <vt:lpstr>Problem Statement</vt:lpstr>
      <vt:lpstr>Proposed solution</vt:lpstr>
      <vt:lpstr>Summary</vt:lpstr>
      <vt:lpstr>Straw Poll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Hui Che</dc:creator>
  <cp:keywords/>
  <cp:lastModifiedBy>honglonglong</cp:lastModifiedBy>
  <cp:revision>238</cp:revision>
  <cp:lastPrinted>1601-01-01T00:00:00Z</cp:lastPrinted>
  <dcterms:created xsi:type="dcterms:W3CDTF">2023-10-25T06:39:10Z</dcterms:created>
  <dcterms:modified xsi:type="dcterms:W3CDTF">2025-06-06T01:42:30Z</dcterms:modified>
  <cp:category>Longlong Hong, Ruijie Networks Co., Ltd</cp:category>
</cp:coreProperties>
</file>