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3"/>
    <p:sldId id="368" r:id="rId4"/>
    <p:sldId id="426" r:id="rId5"/>
    <p:sldId id="434" r:id="rId6"/>
    <p:sldId id="405" r:id="rId7"/>
    <p:sldId id="410" r:id="rId8"/>
    <p:sldId id="406" r:id="rId9"/>
    <p:sldId id="421" r:id="rId10"/>
    <p:sldId id="392" r:id="rId11"/>
    <p:sldId id="442" r:id="rId12"/>
    <p:sldId id="265" r:id="rId13"/>
    <p:sldId id="29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Huang Chun" initials="0"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ä¸­åº¦æ ·å¼ 2 - å¼ºè°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æ æ ·å¼ï¼ç½æ ¼å">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25/1019</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8927821" y="6475731"/>
            <a:ext cx="2349500" cy="276860"/>
          </a:xfrm>
        </p:spPr>
        <p:txBody>
          <a:bodyPr/>
          <a:lstStyle>
            <a:lvl1pPr>
              <a:defRPr/>
            </a:lvl1pPr>
          </a:lstStyle>
          <a:p>
            <a:pPr>
              <a:defRPr/>
            </a:pPr>
            <a:r>
              <a:rPr lang="en-US" dirty="0"/>
              <a:t>Chun Huang, et al. (ZTE)</a:t>
            </a:r>
            <a:endParaRPr lang="en-US" dirty="0"/>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
        <p:nvSpPr>
          <p:cNvPr id="8" name="文本框 7"/>
          <p:cNvSpPr txBox="true"/>
          <p:nvPr userDrawn="true"/>
        </p:nvSpPr>
        <p:spPr>
          <a:xfrm>
            <a:off x="9076055" y="958850"/>
            <a:ext cx="4064000" cy="368300"/>
          </a:xfrm>
          <a:prstGeom prst="rect">
            <a:avLst/>
          </a:prstGeom>
          <a:noFill/>
        </p:spPr>
        <p:txBody>
          <a:bodyPr wrap="square" rtlCol="0">
            <a:spAutoFit/>
          </a:bodyPr>
          <a:p>
            <a:endParaRPr lang="zh-CN" alt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Chun Huang, et al. (ZTE)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042400" y="6475413"/>
            <a:ext cx="23495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Chun Huang, et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776845" y="332740"/>
            <a:ext cx="3601720" cy="276860"/>
          </a:xfrm>
          <a:prstGeom prst="rect">
            <a:avLst/>
          </a:prstGeom>
          <a:noFill/>
          <a:ln w="9525">
            <a:noFill/>
            <a:miter lim="800000"/>
          </a:ln>
          <a:effectLst/>
        </p:spPr>
        <p:txBody>
          <a:bodyPr wrap="squar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25/1019</a:t>
            </a:r>
            <a:endParaRPr lang="zh-CN" altLang="en-US" sz="1800" b="1" kern="1200" dirty="0">
              <a:solidFill>
                <a:schemeClr val="tx1"/>
              </a:solidFill>
              <a:latin typeface="Times New Roman" panose="02020603050405020304" pitchFamily="18" charset="0"/>
              <a:ea typeface="宋体" panose="02010600030101010101" pitchFamily="2" charset="-122"/>
              <a:cs typeface="Arial" panose="020B0604020202020204" pitchFamily="34" charset="0"/>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481331" y="321980"/>
            <a:ext cx="14160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May 2025</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
        <p:nvSpPr>
          <p:cNvPr id="4" name="Text Box 3"/>
          <p:cNvSpPr txBox="true"/>
          <p:nvPr userDrawn="true"/>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页脚占位符 4"/>
          <p:cNvSpPr>
            <a:spLocks noGrp="true"/>
          </p:cNvSpPr>
          <p:nvPr>
            <p:ph type="ftr" sz="quarter" idx="11"/>
          </p:nvPr>
        </p:nvSpPr>
        <p:spPr>
          <a:xfrm>
            <a:off x="11278591" y="6481446"/>
            <a:ext cx="57150" cy="276860"/>
          </a:xfrm>
        </p:spPr>
        <p:txBody>
          <a:bodyPr/>
          <a:lstStyle/>
          <a:p>
            <a:pPr algn="r">
              <a:defRPr/>
            </a:pPr>
            <a:r>
              <a:rPr lang="en-US">
                <a:sym typeface="+mn-ea"/>
              </a:rPr>
              <a:t>Chun Huang, et al. (ZTE)</a:t>
            </a:r>
            <a:endParaRPr lang="en-GB"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Channel Recommendation for P2P Communcations</a:t>
            </a:r>
            <a:endParaRPr lang="en-US" dirty="0">
              <a:sym typeface="+mn-ea"/>
            </a:endParaRPr>
          </a:p>
        </p:txBody>
      </p:sp>
      <p:graphicFrame>
        <p:nvGraphicFramePr>
          <p:cNvPr id="2" name="表 1"/>
          <p:cNvGraphicFramePr>
            <a:graphicFrameLocks noGrp="true"/>
          </p:cNvGraphicFramePr>
          <p:nvPr/>
        </p:nvGraphicFramePr>
        <p:xfrm>
          <a:off x="1348105" y="2712085"/>
          <a:ext cx="9496425" cy="3764915"/>
        </p:xfrm>
        <a:graphic>
          <a:graphicData uri="http://schemas.openxmlformats.org/drawingml/2006/table">
            <a:tbl>
              <a:tblPr firstRow="true" bandRow="true">
                <a:tableStyleId>{5940675A-B579-460E-94D1-54222C63F5DA}</a:tableStyleId>
              </a:tblPr>
              <a:tblGrid>
                <a:gridCol w="2323465"/>
                <a:gridCol w="1845945"/>
                <a:gridCol w="1039495"/>
                <a:gridCol w="857885"/>
                <a:gridCol w="3429635"/>
              </a:tblGrid>
              <a:tr h="342265">
                <a:tc>
                  <a:txBody>
                    <a:bodyPr/>
                    <a:lstStyle/>
                    <a:p>
                      <a:r>
                        <a:rPr kumimoji="1" lang="en-US" altLang="ja-JP" sz="1500" b="1" dirty="0"/>
                        <a:t>Name</a:t>
                      </a:r>
                      <a:endParaRPr kumimoji="1" lang="ja-JP" altLang="en-US" sz="1500" b="1" dirty="0"/>
                    </a:p>
                  </a:txBody>
                  <a:tcPr/>
                </a:tc>
                <a:tc>
                  <a:txBody>
                    <a:bodyPr/>
                    <a:lstStyle/>
                    <a:p>
                      <a:r>
                        <a:rPr kumimoji="1" lang="en-US" altLang="ja-JP" sz="1500" b="1" dirty="0"/>
                        <a:t>Affiliations</a:t>
                      </a:r>
                      <a:endParaRPr kumimoji="1" lang="en-US" altLang="ja-JP"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tr>
              <a:tr h="342265">
                <a:tc>
                  <a:txBody>
                    <a:bodyPr/>
                    <a:lstStyle/>
                    <a:p>
                      <a:r>
                        <a:rPr kumimoji="1" lang="en-US" altLang="ja-JP" sz="1500" dirty="0"/>
                        <a:t>Chun Huang</a:t>
                      </a:r>
                      <a:endParaRPr kumimoji="1" lang="en-US" altLang="ja-JP" sz="1500" dirty="0"/>
                    </a:p>
                  </a:txBody>
                  <a:tcPr anchor="ctr"/>
                </a:tc>
                <a:tc rowSpan="8">
                  <a:txBody>
                    <a:bodyPr/>
                    <a:lstStyle/>
                    <a:p>
                      <a:pPr algn="ctr"/>
                      <a:r>
                        <a:rPr kumimoji="1" lang="en-US" altLang="ja-JP" sz="1500" dirty="0"/>
                        <a:t>ZTE</a:t>
                      </a:r>
                      <a:endParaRPr kumimoji="1" lang="en-US" altLang="ja-JP"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ja-JP" altLang="en-US" sz="1500" dirty="0"/>
                        <a:t>huang.chun2@zte.com.cn</a:t>
                      </a:r>
                      <a:endParaRPr kumimoji="1" lang="ja-JP" altLang="en-US" sz="1500" dirty="0"/>
                    </a:p>
                  </a:txBody>
                  <a:tcPr anchor="ctr"/>
                </a:tc>
              </a:tr>
              <a:tr h="342265">
                <a:tc>
                  <a:txBody>
                    <a:bodyPr/>
                    <a:p>
                      <a:pPr>
                        <a:buNone/>
                      </a:pPr>
                      <a:r>
                        <a:rPr kumimoji="1" lang="en-US" altLang="ja-JP" sz="1500" dirty="0">
                          <a:sym typeface="+mn-ea"/>
                        </a:rPr>
                        <a:t>Jay Yang</a:t>
                      </a:r>
                      <a:endParaRPr kumimoji="1" lang="en-US" altLang="ja-JP" sz="1500" dirty="0">
                        <a:sym typeface="+mn-ea"/>
                      </a:endParaRPr>
                    </a:p>
                  </a:txBody>
                  <a:tcPr anchor="ctr"/>
                </a:tc>
                <a:tc vMerge="true">
                  <a:tcPr anchor="ctr"/>
                </a:tc>
                <a:tc>
                  <a:txBody>
                    <a:bodyPr/>
                    <a:p>
                      <a:pPr>
                        <a:buNone/>
                      </a:pPr>
                      <a:endParaRPr kumimoji="1" lang="ja-JP" altLang="en-US" sz="1500"/>
                    </a:p>
                  </a:txBody>
                  <a:tcPr anchor="ctr"/>
                </a:tc>
                <a:tc>
                  <a:txBody>
                    <a:bodyPr/>
                    <a:p>
                      <a:pPr>
                        <a:buNone/>
                      </a:pPr>
                      <a:endParaRPr kumimoji="1" lang="ja-JP" altLang="en-US" sz="150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Bo Cao</a:t>
                      </a:r>
                      <a:endParaRPr kumimoji="1" lang="en-US" altLang="ja-JP" sz="1500" dirty="0">
                        <a:sym typeface="+mn-ea"/>
                      </a:endParaRPr>
                    </a:p>
                  </a:txBody>
                  <a:tcPr anchor="ctr"/>
                </a:tc>
                <a:tc vMerge="true">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Yurong Qian</a:t>
                      </a:r>
                      <a:endParaRPr kumimoji="1" lang="en-US" altLang="ja-JP" sz="1500" dirty="0"/>
                    </a:p>
                  </a:txBody>
                  <a:tcPr anchor="ctr"/>
                </a:tc>
                <a:tc vMerge="true">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Zisheng Wang</a:t>
                      </a:r>
                      <a:endParaRPr kumimoji="1" lang="en-US" altLang="ja-JP" sz="1500" dirty="0">
                        <a:sym typeface="+mn-ea"/>
                      </a:endParaRPr>
                    </a:p>
                  </a:txBody>
                  <a:tcPr anchor="ctr"/>
                </a:tc>
                <a:tc vMerge="true">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Yun Li</a:t>
                      </a:r>
                      <a:endParaRPr kumimoji="1" lang="en-US" altLang="ja-JP" sz="1500" dirty="0">
                        <a:sym typeface="+mn-ea"/>
                      </a:endParaRPr>
                    </a:p>
                  </a:txBody>
                  <a:tcPr anchor="ctr"/>
                </a:tc>
                <a:tc vMerge="true">
                  <a:tcPr anchor="ctr"/>
                </a:tc>
                <a:tc>
                  <a:txBody>
                    <a:bodyPr/>
                    <a:p>
                      <a:pPr>
                        <a:buNone/>
                      </a:pPr>
                      <a:endParaRPr kumimoji="1" lang="ja-JP" altLang="en-US" sz="1500" dirty="0"/>
                    </a:p>
                  </a:txBody>
                  <a:tcPr anchor="ctr"/>
                </a:tc>
                <a:tc>
                  <a:txBody>
                    <a:bodyPr/>
                    <a:p>
                      <a:pPr>
                        <a:buNone/>
                      </a:pPr>
                      <a:endParaRPr kumimoji="1" lang="ja-JP" altLang="en-US" sz="1500" dirty="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Yan Li</a:t>
                      </a:r>
                      <a:endParaRPr kumimoji="1" lang="en-US" altLang="ja-JP" sz="1500" dirty="0">
                        <a:sym typeface="+mn-ea"/>
                      </a:endParaRPr>
                    </a:p>
                  </a:txBody>
                  <a:tcPr anchor="ctr"/>
                </a:tc>
                <a:tc vMerge="true">
                  <a:tcPr anchor="ctr"/>
                </a:tc>
                <a:tc>
                  <a:txBody>
                    <a:bodyPr/>
                    <a:p>
                      <a:pPr>
                        <a:buNone/>
                      </a:pPr>
                      <a:endParaRPr kumimoji="1" lang="ja-JP" altLang="en-US" sz="1500" dirty="0"/>
                    </a:p>
                  </a:txBody>
                  <a:tcPr anchor="ctr"/>
                </a:tc>
                <a:tc>
                  <a:txBody>
                    <a:bodyPr/>
                    <a:p>
                      <a:pPr>
                        <a:buNone/>
                      </a:pPr>
                      <a:endParaRPr kumimoji="1" lang="ja-JP" altLang="en-US" sz="1500" dirty="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Qisheng Huang</a:t>
                      </a:r>
                      <a:endParaRPr kumimoji="1" lang="en-US" altLang="ja-JP" sz="1500" dirty="0">
                        <a:sym typeface="+mn-ea"/>
                      </a:endParaRPr>
                    </a:p>
                  </a:txBody>
                  <a:tcPr anchor="ctr"/>
                </a:tc>
                <a:tc vMerge="true">
                  <a:tcPr anchor="ctr"/>
                </a:tc>
                <a:tc>
                  <a:txBody>
                    <a:bodyPr/>
                    <a:p>
                      <a:pPr>
                        <a:buNone/>
                      </a:pPr>
                      <a:endParaRPr kumimoji="1" lang="ja-JP" altLang="en-US" sz="1500" dirty="0"/>
                    </a:p>
                  </a:txBody>
                  <a:tcPr anchor="ctr"/>
                </a:tc>
                <a:tc>
                  <a:txBody>
                    <a:bodyPr/>
                    <a:p>
                      <a:pPr>
                        <a:buNone/>
                      </a:pPr>
                      <a:endParaRPr kumimoji="1" lang="ja-JP" altLang="en-US" sz="1500" dirty="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bl>
          </a:graphicData>
        </a:graphic>
      </p:graphicFrame>
      <p:sp>
        <p:nvSpPr>
          <p:cNvPr id="6150" name="Rectangle 6"/>
          <p:cNvSpPr>
            <a:spLocks noGrp="true" noChangeArrowheads="true"/>
          </p:cNvSpPr>
          <p:nvPr>
            <p:ph type="body" idx="1"/>
          </p:nvPr>
        </p:nvSpPr>
        <p:spPr>
          <a:xfrm>
            <a:off x="2209800" y="164211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2025-09-10</a:t>
            </a:r>
            <a:endParaRPr lang="en-US" altLang="ko-KR" sz="2000" b="0" dirty="0" smtClean="0">
              <a:ea typeface="굴림" panose="020B0600000101010101" pitchFamily="50" charset="-127"/>
            </a:endParaRPr>
          </a:p>
        </p:txBody>
      </p:sp>
      <p:sp>
        <p:nvSpPr>
          <p:cNvPr id="6151" name="Rectangle 12"/>
          <p:cNvSpPr>
            <a:spLocks noChangeArrowheads="true"/>
          </p:cNvSpPr>
          <p:nvPr/>
        </p:nvSpPr>
        <p:spPr bwMode="auto">
          <a:xfrm>
            <a:off x="914400" y="223393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3" name="灯片编号占位符 2"/>
          <p:cNvSpPr>
            <a:spLocks noGrp="true"/>
          </p:cNvSpPr>
          <p:nvPr>
            <p:ph type="sldNum" sz="quarter" idx="12"/>
          </p:nvPr>
        </p:nvSpPr>
        <p:spPr/>
        <p:txBody>
          <a:bodyPr/>
          <a:p>
            <a:pPr>
              <a:defRPr/>
            </a:pPr>
            <a:r>
              <a:rPr lang="en-US" dirty="0"/>
              <a:t>Slide </a:t>
            </a:r>
            <a:fld id="{80743412-9668-4686-B109-E3B2457EFEE3}" type="slidenum">
              <a:rPr lang="en-US"/>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Straw Poll</a:t>
            </a:r>
            <a:endParaRPr lang="en-US"/>
          </a:p>
        </p:txBody>
      </p:sp>
      <p:sp>
        <p:nvSpPr>
          <p:cNvPr id="5" name="Footer Placeholder 4"/>
          <p:cNvSpPr>
            <a:spLocks noGrp="true"/>
          </p:cNvSpPr>
          <p:nvPr>
            <p:ph type="ftr" sz="quarter" idx="11"/>
          </p:nvPr>
        </p:nvSpPr>
        <p:spPr>
          <a:xfrm>
            <a:off x="11278591" y="6481446"/>
            <a:ext cx="57150" cy="276860"/>
          </a:xfrm>
        </p:spPr>
        <p:txBody>
          <a:bodyPr/>
          <a:p>
            <a:pPr>
              <a:defRPr/>
            </a:pPr>
            <a:r>
              <a:rPr lang="en-US" dirty="0"/>
              <a:t>Chun Huang, et al. (ZTE)</a:t>
            </a:r>
            <a:endParaRPr lang="en-US" dirty="0"/>
          </a:p>
        </p:txBody>
      </p:sp>
      <p:sp>
        <p:nvSpPr>
          <p:cNvPr id="6" name="灯片编号占位符 5"/>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コンテンツ プレースホルダー 1"/>
          <p:cNvSpPr>
            <a:spLocks noGrp="true"/>
          </p:cNvSpPr>
          <p:nvPr>
            <p:ph idx="1"/>
          </p:nvPr>
        </p:nvSpPr>
        <p:spPr>
          <a:xfrm>
            <a:off x="914400" y="1795780"/>
            <a:ext cx="10638790" cy="4102100"/>
          </a:xfrm>
        </p:spPr>
        <p:txBody>
          <a:bodyPr/>
          <a:p>
            <a:endParaRPr dirty="0" smtClean="0">
              <a:sym typeface="+mn-ea"/>
            </a:endParaRPr>
          </a:p>
          <a:p>
            <a:r>
              <a:rPr lang="en-US" dirty="0"/>
              <a:t>Do you agree to introduce an optional mechanism for a P2P STA to report its P2P Group Information (e.g., the P2P Group ID of WiFi Direct) to the AP, to assist in TXOP sharing and channel recommendation?</a:t>
            </a:r>
            <a:endParaRPr lang="en-US" dirty="0"/>
          </a:p>
          <a:p>
            <a:pPr marL="629920" algn="l">
              <a:spcBef>
                <a:spcPts val="600"/>
              </a:spcBef>
              <a:buClrTx/>
              <a:buSzTx/>
              <a:buFontTx/>
            </a:pPr>
            <a:endParaRPr lang="en-US" sz="1800" b="0" dirty="0"/>
          </a:p>
          <a:p>
            <a:pPr marL="629920" algn="l">
              <a:spcBef>
                <a:spcPts val="600"/>
              </a:spcBef>
              <a:buClrTx/>
              <a:buSzTx/>
              <a:buFontTx/>
            </a:pPr>
            <a:endParaRPr lang="en-US" sz="18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sym typeface="+mn-ea"/>
              </a:rPr>
              <a:t>THANK YOU </a:t>
            </a:r>
            <a:r>
              <a:rPr lang="en-US" altLang="zh-CN" sz="4400" dirty="0">
                <a:sym typeface="Wingdings" panose="05000000000000000000" pitchFamily="2" charset="2"/>
              </a:rPr>
              <a:t></a:t>
            </a:r>
            <a:endParaRPr lang="zh-CN" altLang="en-US" sz="4400" dirty="0"/>
          </a:p>
          <a:p>
            <a:pPr marL="0" indent="0" algn="ctr">
              <a:buNone/>
            </a:pPr>
            <a:r>
              <a:rPr lang="en-US" altLang="zh-CN" sz="4400" dirty="0"/>
              <a:t> </a:t>
            </a:r>
            <a:endParaRPr lang="zh-CN" altLang="en-US" sz="4400" dirty="0"/>
          </a:p>
        </p:txBody>
      </p:sp>
      <p:sp>
        <p:nvSpPr>
          <p:cNvPr id="2" name="页脚占位符 1"/>
          <p:cNvSpPr>
            <a:spLocks noGrp="true"/>
          </p:cNvSpPr>
          <p:nvPr>
            <p:ph type="ftr" sz="quarter" idx="11"/>
          </p:nvPr>
        </p:nvSpPr>
        <p:spPr>
          <a:xfrm>
            <a:off x="11278591" y="6481446"/>
            <a:ext cx="57150" cy="276860"/>
          </a:xfrm>
        </p:spPr>
        <p:txBody>
          <a:bodyPr/>
          <a:p>
            <a:pPr>
              <a:defRPr/>
            </a:pPr>
            <a:r>
              <a:rPr lang="en-US" dirty="0"/>
              <a:t>Chun Huang, et al. (ZTE)</a:t>
            </a:r>
            <a:endParaRPr lang="en-US" dirty="0"/>
          </a:p>
        </p:txBody>
      </p:sp>
      <p:sp>
        <p:nvSpPr>
          <p:cNvPr id="4" name="灯片编号占位符 3"/>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a:xfrm>
            <a:off x="914400" y="1612265"/>
            <a:ext cx="10363200" cy="4572000"/>
          </a:xfrm>
        </p:spPr>
        <p:txBody>
          <a:bodyPr/>
          <a:lstStyle/>
          <a:p>
            <a:pPr marL="0" indent="0">
              <a:buNone/>
            </a:pPr>
            <a:r>
              <a:rPr lang="en-US" altLang="zh-CN" sz="2000" b="0">
                <a:sym typeface="+mn-ea"/>
              </a:rPr>
              <a:t>[1] 25/764r1 Peer-to-Perr (P2P) PDT</a:t>
            </a:r>
            <a:endParaRPr lang="en-US" altLang="zh-CN" sz="2000" b="0">
              <a:sym typeface="+mn-ea"/>
            </a:endParaRPr>
          </a:p>
          <a:p>
            <a:pPr marL="0" indent="0">
              <a:buNone/>
            </a:pPr>
            <a:r>
              <a:rPr lang="en-US" altLang="zh-CN" sz="2000" b="0">
                <a:sym typeface="+mn-ea"/>
              </a:rPr>
              <a:t>[2] 802.11 Draft0.2</a:t>
            </a:r>
            <a:endParaRPr lang="en-US" altLang="zh-CN" sz="2000" b="0">
              <a:sym typeface="+mn-ea"/>
            </a:endParaRPr>
          </a:p>
          <a:p>
            <a:pPr marL="0" indent="0">
              <a:buNone/>
            </a:pPr>
            <a:r>
              <a:rPr lang="en-US" altLang="zh-CN" sz="2000" b="0">
                <a:sym typeface="+mn-ea"/>
              </a:rPr>
              <a:t>[3] 24/393r3 </a:t>
            </a:r>
            <a:r>
              <a:rPr lang="en-US" altLang="zh-CN" sz="2000" b="0" dirty="0">
                <a:sym typeface="+mn-ea"/>
              </a:rPr>
              <a:t>Enhancements for Off-Channel Peer-to-peer (P2P) Communications</a:t>
            </a:r>
            <a:endParaRPr lang="en-US" altLang="zh-CN" sz="2000" b="0" dirty="0">
              <a:sym typeface="+mn-ea"/>
            </a:endParaRPr>
          </a:p>
          <a:p>
            <a:pPr marL="0" indent="0">
              <a:buNone/>
            </a:pPr>
            <a:endParaRPr lang="en-GB" sz="2000" dirty="0"/>
          </a:p>
          <a:p>
            <a:pPr marL="0" indent="0">
              <a:buNone/>
            </a:pPr>
            <a:endParaRPr lang="en-GB" sz="2000" dirty="0"/>
          </a:p>
          <a:p>
            <a:pPr marL="0" indent="0">
              <a:buNone/>
            </a:pPr>
            <a:endParaRPr lang="en-US" altLang="zh-CN" sz="2000" b="0">
              <a:sym typeface="+mn-ea"/>
            </a:endParaRPr>
          </a:p>
          <a:p>
            <a:pPr marL="0" indent="0">
              <a:buNone/>
            </a:pPr>
            <a:endParaRPr lang="en-US" altLang="zh-CN" sz="2000" b="0">
              <a:sym typeface="+mn-ea"/>
            </a:endParaRPr>
          </a:p>
          <a:p>
            <a:pPr marL="0" indent="0">
              <a:buNone/>
            </a:pPr>
            <a:r>
              <a:rPr lang="en-US" altLang="zh-CN" b="0">
                <a:sym typeface="+mn-ea"/>
              </a:rPr>
              <a:t>	</a:t>
            </a:r>
            <a:endParaRPr lang="en-US" altLang="zh-CN" b="0">
              <a:sym typeface="+mn-ea"/>
            </a:endParaRPr>
          </a:p>
          <a:p>
            <a:pPr marL="0" indent="0">
              <a:buNone/>
            </a:pPr>
            <a:endParaRPr lang="en-US" altLang="zh-CN" b="0">
              <a:sym typeface="+mn-ea"/>
            </a:endParaRPr>
          </a:p>
        </p:txBody>
      </p:sp>
      <p:sp>
        <p:nvSpPr>
          <p:cNvPr id="6" name="灯片编号占位符 5"/>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4" name="页脚占位符 3"/>
          <p:cNvSpPr>
            <a:spLocks noGrp="true"/>
          </p:cNvSpPr>
          <p:nvPr>
            <p:ph type="ftr" sz="quarter" idx="11"/>
          </p:nvPr>
        </p:nvSpPr>
        <p:spPr/>
        <p:txBody>
          <a:bodyPr/>
          <a:p>
            <a:pPr>
              <a:defRPr/>
            </a:pPr>
            <a:r>
              <a:rPr lang="en-US" dirty="0">
                <a:sym typeface="+mn-ea"/>
              </a:rPr>
              <a:t>Chun Huang,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Introduction</a:t>
            </a:r>
            <a:endParaRPr lang="en-US"/>
          </a:p>
        </p:txBody>
      </p:sp>
      <p:sp>
        <p:nvSpPr>
          <p:cNvPr id="7" name="コンテンツ プレースホルダー 1"/>
          <p:cNvSpPr>
            <a:spLocks noGrp="true"/>
          </p:cNvSpPr>
          <p:nvPr>
            <p:ph idx="1"/>
          </p:nvPr>
        </p:nvSpPr>
        <p:spPr>
          <a:xfrm>
            <a:off x="913765" y="1908175"/>
            <a:ext cx="10363835" cy="3567430"/>
          </a:xfrm>
        </p:spPr>
        <p:txBody>
          <a:bodyPr/>
          <a:p>
            <a:r>
              <a:rPr lang="en-US" dirty="0">
                <a:sym typeface="+mn-ea"/>
              </a:rPr>
              <a:t>In 802.11bn, there are several potential technologies for enhancing Peer-to-Peer (P2P) communications[1][2]</a:t>
            </a:r>
            <a:r>
              <a:rPr kumimoji="1" lang="en-US" altLang="ja-JP" dirty="0"/>
              <a:t>.</a:t>
            </a:r>
            <a:endParaRPr kumimoji="1" lang="en-US" altLang="ja-JP" dirty="0"/>
          </a:p>
          <a:p>
            <a:pPr lvl="1"/>
            <a:r>
              <a:rPr kumimoji="1" lang="en-US" altLang="ja-JP" sz="2000" dirty="0"/>
              <a:t>TXOP sharing for multiple P2P non-AP STAs</a:t>
            </a:r>
            <a:endParaRPr kumimoji="1" lang="en-US" altLang="ja-JP" sz="2000" dirty="0"/>
          </a:p>
          <a:p>
            <a:pPr lvl="1"/>
            <a:r>
              <a:rPr kumimoji="1" lang="en-US" altLang="ja-JP" sz="2000" dirty="0"/>
              <a:t>Coordinated channel recommendation (Co-CR)</a:t>
            </a:r>
            <a:endParaRPr kumimoji="1" lang="en-US" altLang="ja-JP" sz="2000" dirty="0"/>
          </a:p>
          <a:p>
            <a:pPr marL="457200" lvl="1" indent="0">
              <a:buNone/>
            </a:pPr>
            <a:endParaRPr kumimoji="1" lang="en-US" altLang="ja-JP" sz="2400" dirty="0"/>
          </a:p>
          <a:p>
            <a:r>
              <a:rPr dirty="0" smtClean="0">
                <a:sym typeface="+mn-ea"/>
              </a:rPr>
              <a:t>In this contribution, we present our insights on </a:t>
            </a:r>
            <a:r>
              <a:rPr lang="en-US" dirty="0" smtClean="0">
                <a:sym typeface="+mn-ea"/>
              </a:rPr>
              <a:t>channel recommendation</a:t>
            </a:r>
            <a:r>
              <a:rPr dirty="0" smtClean="0">
                <a:sym typeface="+mn-ea"/>
              </a:rPr>
              <a:t> </a:t>
            </a:r>
            <a:r>
              <a:rPr lang="en-US" dirty="0" smtClean="0">
                <a:sym typeface="+mn-ea"/>
              </a:rPr>
              <a:t>for</a:t>
            </a:r>
            <a:r>
              <a:rPr dirty="0" smtClean="0">
                <a:sym typeface="+mn-ea"/>
              </a:rPr>
              <a:t> </a:t>
            </a:r>
            <a:r>
              <a:rPr lang="en-US" dirty="0" smtClean="0">
                <a:sym typeface="+mn-ea"/>
              </a:rPr>
              <a:t>P2P </a:t>
            </a:r>
            <a:r>
              <a:rPr lang="en-US" dirty="0">
                <a:sym typeface="+mn-ea"/>
              </a:rPr>
              <a:t>communications</a:t>
            </a:r>
            <a:r>
              <a:rPr dirty="0" smtClean="0">
                <a:sym typeface="+mn-ea"/>
              </a:rPr>
              <a:t>.</a:t>
            </a:r>
            <a:r>
              <a:rPr lang="en-US" altLang="en-GB" dirty="0" smtClean="0">
                <a:sym typeface="+mn-ea"/>
              </a:rPr>
              <a:t> </a:t>
            </a:r>
            <a:endParaRPr kumimoji="1" lang="en-US" altLang="en-GB" dirty="0" smtClean="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 EHT channel usage</a:t>
            </a:r>
            <a:endParaRPr lang="en-US"/>
          </a:p>
        </p:txBody>
      </p:sp>
      <p:sp>
        <p:nvSpPr>
          <p:cNvPr id="7" name="コンテンツ プレースホルダー 1"/>
          <p:cNvSpPr>
            <a:spLocks noGrp="true"/>
          </p:cNvSpPr>
          <p:nvPr>
            <p:ph idx="1"/>
          </p:nvPr>
        </p:nvSpPr>
        <p:spPr>
          <a:xfrm>
            <a:off x="913765" y="1551305"/>
            <a:ext cx="10826115" cy="3567430"/>
          </a:xfrm>
        </p:spPr>
        <p:txBody>
          <a:bodyPr/>
          <a:p>
            <a:r>
              <a:rPr lang="en-US" sz="2000" dirty="0">
                <a:sym typeface="+mn-ea"/>
              </a:rPr>
              <a:t>Enhanced coexistence with infrastructure BSS </a:t>
            </a:r>
            <a:endParaRPr lang="en-US" dirty="0">
              <a:sym typeface="+mn-ea"/>
            </a:endParaRPr>
          </a:p>
          <a:p>
            <a:pPr lvl="1"/>
            <a:r>
              <a:rPr lang="en-US" sz="1600" dirty="0">
                <a:sym typeface="+mn-ea"/>
              </a:rPr>
              <a:t>The AP provides Channel Usage information to non-AP STAs to assist their operation in a non-infrastructure network or off-channel TDLS link and help them better coexist with the infrastructure BSS.</a:t>
            </a:r>
            <a:endParaRPr lang="en-US" sz="1600" dirty="0">
              <a:sym typeface="+mn-ea"/>
            </a:endParaRPr>
          </a:p>
          <a:p>
            <a:pPr lvl="1"/>
            <a:r>
              <a:rPr lang="en-US" sz="1600" dirty="0">
                <a:sym typeface="+mn-ea"/>
              </a:rPr>
              <a:t>The Channel Usage information provided by the AP to the non-AP STA is to advise the STA on how to coexist with the infrastructure network.</a:t>
            </a:r>
            <a:endParaRPr lang="en-US" sz="2000" dirty="0">
              <a:sym typeface="+mn-ea"/>
            </a:endParaRPr>
          </a:p>
          <a:p>
            <a:r>
              <a:rPr sz="2000" dirty="0">
                <a:sym typeface="+mn-ea"/>
              </a:rPr>
              <a:t>C</a:t>
            </a:r>
            <a:r>
              <a:rPr lang="en-US" sz="2000" dirty="0">
                <a:sym typeface="+mn-ea"/>
              </a:rPr>
              <a:t>hannel Usage Information</a:t>
            </a:r>
            <a:endParaRPr dirty="0">
              <a:sym typeface="+mn-ea"/>
            </a:endParaRPr>
          </a:p>
          <a:p>
            <a:pPr lvl="1"/>
            <a:r>
              <a:rPr lang="en-US" altLang="en-GB" sz="1600" dirty="0" smtClean="0">
                <a:sym typeface="+mn-ea"/>
              </a:rPr>
              <a:t>An AP may also include one or more  Channel Usage elements in Beacon frames and (Re)Association Response frames. Such elements may provide partial channel usage information and/or </a:t>
            </a:r>
            <a:r>
              <a:rPr lang="en-US" altLang="en-GB" sz="1600" b="1" dirty="0" smtClean="0">
                <a:sym typeface="+mn-ea"/>
              </a:rPr>
              <a:t>may not be individualized for the recipient’s  traffic</a:t>
            </a:r>
            <a:r>
              <a:rPr lang="en-US" altLang="en-GB" sz="1600" dirty="0" smtClean="0">
                <a:sym typeface="+mn-ea"/>
              </a:rPr>
              <a:t>.</a:t>
            </a:r>
            <a:endParaRPr lang="en-US" altLang="en-GB" sz="1600" dirty="0" smtClean="0">
              <a:sym typeface="+mn-ea"/>
            </a:endParaRPr>
          </a:p>
          <a:p>
            <a:pPr lvl="1"/>
            <a:r>
              <a:rPr lang="en-US" altLang="en-GB" sz="1600" dirty="0" smtClean="0">
                <a:sym typeface="+mn-ea"/>
              </a:rPr>
              <a:t>STA can exchange Channel Usage Request and Channel Usage Response frames with an AP of the channel-usage-aiding BSS set or or receiving an unsolicited Channel Usage Response frame from the AP.</a:t>
            </a:r>
            <a:endParaRPr lang="en-US" altLang="en-GB" sz="1600" dirty="0" smtClean="0">
              <a:sym typeface="+mn-ea"/>
            </a:endParaRPr>
          </a:p>
          <a:p>
            <a:pPr lvl="1"/>
            <a:r>
              <a:rPr lang="en-US" altLang="en-GB" sz="1600" b="1" dirty="0" smtClean="0">
                <a:sym typeface="+mn-ea"/>
              </a:rPr>
              <a:t>The AP may send an unsolicited group addressed or individually addressed Channel Usage Response frame to the STAs that have requested channel usage information if the corresponding channel usage information needs to be updated. </a:t>
            </a:r>
            <a:endParaRPr lang="en-US" altLang="en-GB" sz="1600" b="1" dirty="0" smtClean="0">
              <a:sym typeface="+mn-ea"/>
            </a:endParaRPr>
          </a:p>
          <a:p>
            <a:pPr lvl="0"/>
            <a:endParaRPr lang="en-US" altLang="en-GB" sz="1920" dirty="0" smtClean="0">
              <a:sym typeface="+mn-ea"/>
            </a:endParaRPr>
          </a:p>
          <a:p>
            <a:pPr lvl="1"/>
            <a:endParaRPr lang="en-US" altLang="en-GB" sz="1800" dirty="0" smtClean="0">
              <a:sym typeface="+mn-ea"/>
            </a:endParaRPr>
          </a:p>
          <a:p>
            <a:pPr lvl="1"/>
            <a:endParaRPr lang="en-US" altLang="en-GB" sz="1800" dirty="0" smtClean="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Motivation</a:t>
            </a:r>
            <a:endParaRPr lang="en-US"/>
          </a:p>
        </p:txBody>
      </p:sp>
      <p:sp>
        <p:nvSpPr>
          <p:cNvPr id="7" name="コンテンツ プレースホルダー 1"/>
          <p:cNvSpPr>
            <a:spLocks noGrp="true"/>
          </p:cNvSpPr>
          <p:nvPr>
            <p:ph idx="1"/>
          </p:nvPr>
        </p:nvSpPr>
        <p:spPr>
          <a:xfrm>
            <a:off x="753110" y="1441450"/>
            <a:ext cx="11386820" cy="3567430"/>
          </a:xfrm>
        </p:spPr>
        <p:txBody>
          <a:bodyPr/>
          <a:p>
            <a:pPr marL="0" indent="0">
              <a:buNone/>
            </a:pPr>
            <a:endParaRPr lang="en-US" dirty="0">
              <a:sym typeface="+mn-ea"/>
            </a:endParaRPr>
          </a:p>
          <a:p>
            <a:pPr algn="l"/>
            <a:r>
              <a:rPr lang="en-US" dirty="0">
                <a:sym typeface="+mn-ea"/>
              </a:rPr>
              <a:t>When assisting with P2P management, the AP lacks necessary group information.</a:t>
            </a:r>
            <a:endParaRPr lang="en-US" dirty="0">
              <a:sym typeface="+mn-ea"/>
            </a:endParaRPr>
          </a:p>
          <a:p>
            <a:pPr algn="l"/>
            <a:r>
              <a:rPr lang="en-US" sz="2000" dirty="0">
                <a:sym typeface="+mn-ea"/>
              </a:rPr>
              <a:t>The AP should provide enough incentives for the P2P STAs to use those designated channel resources for their P2P transmission.</a:t>
            </a:r>
            <a:endParaRPr lang="en-US" dirty="0">
              <a:sym typeface="+mn-ea"/>
            </a:endParaRPr>
          </a:p>
          <a:p>
            <a:pPr lvl="1"/>
            <a:r>
              <a:rPr lang="en-US" dirty="0">
                <a:sym typeface="+mn-ea"/>
              </a:rPr>
              <a:t>If the AP directs all P2P communications to the same channel, interference will occur between the P2P transmissions.</a:t>
            </a:r>
            <a:endParaRPr lang="en-US" dirty="0">
              <a:sym typeface="+mn-ea"/>
            </a:endParaRPr>
          </a:p>
          <a:p>
            <a:pPr lvl="1"/>
            <a:r>
              <a:rPr lang="en-US" dirty="0">
                <a:sym typeface="+mn-ea"/>
              </a:rPr>
              <a:t>If STA1 and STA2 belong to the same P2P communication group (TDLS or WiFi Direct), an invalid recommendation would occur if the AP recommends them to operate on different channels.</a:t>
            </a:r>
            <a:endParaRPr lang="en-US" dirty="0">
              <a:sym typeface="+mn-ea"/>
            </a:endParaRPr>
          </a:p>
          <a:p>
            <a:pPr lvl="0"/>
            <a:r>
              <a:rPr lang="en-US" sz="2000" dirty="0">
                <a:sym typeface="+mn-ea"/>
              </a:rPr>
              <a:t>If an AP decides to share a portion of its obtained TXOP with a P2P group, it tends to assign P2P STAs that intend to communicate with each other to the same group—that is, those P2P STAs that have already established group communication.</a:t>
            </a:r>
            <a:endParaRPr lang="en-US" sz="2000" dirty="0">
              <a:sym typeface="+mn-ea"/>
            </a:endParaRPr>
          </a:p>
          <a:p>
            <a:pPr lvl="1"/>
            <a:r>
              <a:rPr lang="en-US" dirty="0">
                <a:sym typeface="+mn-ea"/>
              </a:rPr>
              <a:t>If an AP shares the same TXOP duration with STAs from different P2P groups, competition between these STAs are more likely to be triggered.</a:t>
            </a:r>
            <a:endParaRPr lang="en-US" dirty="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0"/>
            <a:ext cx="11226800" cy="914400"/>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problem statement for legency Channel Recommendation </a:t>
            </a:r>
            <a:endParaRPr lang="en-US"/>
          </a:p>
        </p:txBody>
      </p:sp>
      <p:sp>
        <p:nvSpPr>
          <p:cNvPr id="7" name="コンテンツ プレースホルダー 1"/>
          <p:cNvSpPr>
            <a:spLocks noGrp="true"/>
          </p:cNvSpPr>
          <p:nvPr>
            <p:ph idx="1"/>
          </p:nvPr>
        </p:nvSpPr>
        <p:spPr>
          <a:xfrm>
            <a:off x="619760" y="1698625"/>
            <a:ext cx="10034905" cy="3567430"/>
          </a:xfrm>
        </p:spPr>
        <p:txBody>
          <a:bodyPr/>
          <a:p>
            <a:r>
              <a:rPr lang="en-US" dirty="0"/>
              <a:t>Duplicate or Conflicting Channel Recommendations</a:t>
            </a:r>
            <a:endParaRPr lang="en-US" dirty="0"/>
          </a:p>
          <a:p>
            <a:pPr marL="629920" latinLnBrk="0">
              <a:spcBef>
                <a:spcPts val="600"/>
              </a:spcBef>
            </a:pPr>
            <a:r>
              <a:rPr kumimoji="1" lang="en-US" altLang="ja-JP" sz="1600" b="0" dirty="0"/>
              <a:t>Suppose STA1 and STA2 associated with the AP belong to the same P2P (Peer-to-Peer) group, P2P Group 1, but the AP is unaware of this. </a:t>
            </a:r>
            <a:endParaRPr kumimoji="1" lang="en-US" altLang="ja-JP" sz="1600" b="0" dirty="0"/>
          </a:p>
          <a:p>
            <a:pPr marL="629920" latinLnBrk="0">
              <a:spcBef>
                <a:spcPts val="600"/>
              </a:spcBef>
            </a:pPr>
            <a:r>
              <a:rPr kumimoji="1" lang="en-US" altLang="ja-JP" sz="1600" b="0" dirty="0"/>
              <a:t>In this case, the AP may </a:t>
            </a:r>
            <a:r>
              <a:rPr kumimoji="1" lang="en-US" altLang="ja-JP" sz="1600" dirty="0"/>
              <a:t>perform duplicate channel recommendation operations</a:t>
            </a:r>
            <a:r>
              <a:rPr kumimoji="1" lang="en-US" altLang="ja-JP" sz="1600" b="0" dirty="0"/>
              <a:t> for STA1 and STA2, or </a:t>
            </a:r>
            <a:r>
              <a:rPr kumimoji="1" lang="en-US" altLang="ja-JP" sz="1600" dirty="0"/>
              <a:t>recommend conflicting channels</a:t>
            </a:r>
            <a:r>
              <a:rPr kumimoji="1" lang="en-US" altLang="ja-JP" sz="1600" b="0" dirty="0"/>
              <a:t> for them.</a:t>
            </a:r>
            <a:endParaRPr kumimoji="1" lang="en-US" altLang="ja-JP" sz="1600" b="0" dirty="0"/>
          </a:p>
          <a:p>
            <a:pPr marL="629920" latinLnBrk="0">
              <a:spcBef>
                <a:spcPts val="600"/>
              </a:spcBef>
            </a:pPr>
            <a:r>
              <a:rPr kumimoji="1" lang="en-US" altLang="ja-JP" sz="1600" b="0" dirty="0"/>
              <a:t>Suppose that STA3, which is associated with the AP, belongs to P2P Group 2. If the AP recommends the same off-channel or same time window for both Group 2 and Group 1, communication within Group 2 and Group 1 may suffer from significant interference.</a:t>
            </a:r>
            <a:endParaRPr kumimoji="1" lang="en-US" altLang="ja-JP" sz="1800" b="0" dirty="0"/>
          </a:p>
          <a:p>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0" indent="0">
              <a:buNone/>
            </a:pPr>
            <a:endParaRPr kumimoji="1" lang="en-US" altLang="en-GB" dirty="0" smtClean="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pic>
        <p:nvPicPr>
          <p:cNvPr id="3" name="图片 2"/>
          <p:cNvPicPr>
            <a:picLocks noChangeAspect="true"/>
          </p:cNvPicPr>
          <p:nvPr/>
        </p:nvPicPr>
        <p:blipFill>
          <a:blip r:embed="rId1">
            <a:clrChange>
              <a:clrFrom>
                <a:srgbClr val="FFFFFF">
                  <a:alpha val="100000"/>
                </a:srgbClr>
              </a:clrFrom>
              <a:clrTo>
                <a:srgbClr val="FFFFFF">
                  <a:alpha val="100000"/>
                  <a:alpha val="0"/>
                </a:srgbClr>
              </a:clrTo>
            </a:clrChange>
          </a:blip>
          <a:stretch>
            <a:fillRect/>
          </a:stretch>
        </p:blipFill>
        <p:spPr>
          <a:xfrm>
            <a:off x="8581390" y="3935095"/>
            <a:ext cx="3455670" cy="242570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a:sym typeface="+mn-ea"/>
              </a:rPr>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problem statement for Co-CR</a:t>
            </a:r>
            <a:endParaRPr lang="en-US"/>
          </a:p>
        </p:txBody>
      </p:sp>
      <p:sp>
        <p:nvSpPr>
          <p:cNvPr id="7" name="コンテンツ プレースホルダー 1"/>
          <p:cNvSpPr>
            <a:spLocks noGrp="true"/>
          </p:cNvSpPr>
          <p:nvPr>
            <p:ph idx="1"/>
          </p:nvPr>
        </p:nvSpPr>
        <p:spPr>
          <a:xfrm>
            <a:off x="914400" y="1614170"/>
            <a:ext cx="10421620" cy="4411345"/>
          </a:xfrm>
        </p:spPr>
        <p:txBody>
          <a:bodyPr/>
          <a:p>
            <a:endParaRPr lang="en-US" dirty="0" smtClean="0">
              <a:sym typeface="+mn-ea"/>
            </a:endParaRPr>
          </a:p>
          <a:p>
            <a:endParaRPr lang="en-US" dirty="0" smtClean="0">
              <a:sym typeface="+mn-ea"/>
            </a:endParaRPr>
          </a:p>
          <a:p>
            <a:pPr marL="629920" algn="l">
              <a:spcBef>
                <a:spcPts val="600"/>
              </a:spcBef>
              <a:buClrTx/>
              <a:buSzTx/>
              <a:buFont typeface="Arial" panose="020B0604020202020204" pitchFamily="34" charset="0"/>
              <a:buChar char="•"/>
            </a:pPr>
            <a:endParaRPr kumimoji="1" lang="en-US" altLang="zh-CN" sz="1600" b="0" dirty="0">
              <a:ea typeface="宋体" panose="02010600030101010101" pitchFamily="2" charset="-122"/>
              <a:sym typeface="+mn-ea"/>
            </a:endParaRPr>
          </a:p>
          <a:p>
            <a:pPr marL="647065" indent="457200" algn="l">
              <a:spcBef>
                <a:spcPts val="600"/>
              </a:spcBef>
              <a:buClrTx/>
              <a:buSzTx/>
              <a:buFont typeface="Wingdings" panose="05000000000000000000" charset="0"/>
              <a:buNone/>
            </a:pPr>
            <a:endParaRPr kumimoji="1" lang="en-US" altLang="zh-CN" sz="1800" b="0" dirty="0">
              <a:ea typeface="宋体" panose="02010600030101010101" pitchFamily="2" charset="-122"/>
              <a:sym typeface="+mn-ea"/>
            </a:endParaRPr>
          </a:p>
          <a:p>
            <a:pPr marL="647065" indent="457200" algn="l">
              <a:spcBef>
                <a:spcPts val="600"/>
              </a:spcBef>
              <a:buClrTx/>
              <a:buSzTx/>
              <a:buFont typeface="Wingdings" panose="05000000000000000000" charset="0"/>
              <a:buNone/>
            </a:pPr>
            <a:endParaRPr kumimoji="1" lang="en-US" altLang="zh-CN" sz="1800" b="0" dirty="0">
              <a:ea typeface="宋体" panose="02010600030101010101" pitchFamily="2" charset="-122"/>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10" name="コンテンツ プレースホルダー 1"/>
          <p:cNvSpPr>
            <a:spLocks noGrp="true"/>
          </p:cNvSpPr>
          <p:nvPr/>
        </p:nvSpPr>
        <p:spPr>
          <a:xfrm>
            <a:off x="1185545" y="1176020"/>
            <a:ext cx="10500995" cy="270192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sz="2000" dirty="0" smtClean="0">
              <a:sym typeface="+mn-ea"/>
            </a:endParaRPr>
          </a:p>
          <a:p>
            <a:r>
              <a:rPr lang="en-US" sz="2000" dirty="0" smtClean="0">
                <a:sym typeface="+mn-ea"/>
              </a:rPr>
              <a:t>Conflicting recommendations</a:t>
            </a:r>
            <a:endParaRPr lang="en-US" sz="2000" dirty="0" smtClean="0">
              <a:sym typeface="+mn-ea"/>
            </a:endParaRPr>
          </a:p>
          <a:p>
            <a:pPr lvl="1"/>
            <a:r>
              <a:rPr lang="en-US" sz="1800" dirty="0" smtClean="0">
                <a:sym typeface="+mn-ea"/>
              </a:rPr>
              <a:t>If P2P Group1 contains STAs associated with both AP1 and AP2, and the two APs independently provide channel recommendations without awareness of shared group membership, they may assign inconsistent channels and time windows to the STAs.</a:t>
            </a:r>
            <a:endParaRPr lang="en-US" sz="1665" dirty="0" smtClean="0">
              <a:sym typeface="+mn-ea"/>
            </a:endParaRPr>
          </a:p>
          <a:p>
            <a:endParaRPr kumimoji="1" lang="en-US" altLang="ja-JP" sz="1800" b="0" dirty="0">
              <a:sym typeface="+mn-ea"/>
            </a:endParaRPr>
          </a:p>
        </p:txBody>
      </p:sp>
      <p:pic>
        <p:nvPicPr>
          <p:cNvPr id="2" name="图片 1"/>
          <p:cNvPicPr>
            <a:picLocks noChangeAspect="true"/>
          </p:cNvPicPr>
          <p:nvPr/>
        </p:nvPicPr>
        <p:blipFill>
          <a:blip r:embed="rId1">
            <a:clrChange>
              <a:clrFrom>
                <a:srgbClr val="FFFFFF">
                  <a:alpha val="100000"/>
                </a:srgbClr>
              </a:clrFrom>
              <a:clrTo>
                <a:srgbClr val="FFFFFF">
                  <a:alpha val="100000"/>
                  <a:alpha val="0"/>
                </a:srgbClr>
              </a:clrTo>
            </a:clrChange>
          </a:blip>
          <a:stretch>
            <a:fillRect/>
          </a:stretch>
        </p:blipFill>
        <p:spPr>
          <a:xfrm>
            <a:off x="914400" y="3242310"/>
            <a:ext cx="5690235" cy="2707005"/>
          </a:xfrm>
          <a:prstGeom prst="rect">
            <a:avLst/>
          </a:prstGeom>
        </p:spPr>
      </p:pic>
      <p:pic>
        <p:nvPicPr>
          <p:cNvPr id="4" name="图片 3"/>
          <p:cNvPicPr>
            <a:picLocks noChangeAspect="true"/>
          </p:cNvPicPr>
          <p:nvPr/>
        </p:nvPicPr>
        <p:blipFill>
          <a:blip r:embed="rId2">
            <a:clrChange>
              <a:clrFrom>
                <a:srgbClr val="FFFFFF">
                  <a:alpha val="100000"/>
                </a:srgbClr>
              </a:clrFrom>
              <a:clrTo>
                <a:srgbClr val="FFFFFF">
                  <a:alpha val="100000"/>
                  <a:alpha val="0"/>
                </a:srgbClr>
              </a:clrTo>
            </a:clrChange>
          </a:blip>
          <a:stretch>
            <a:fillRect/>
          </a:stretch>
        </p:blipFill>
        <p:spPr>
          <a:xfrm>
            <a:off x="6868160" y="3439160"/>
            <a:ext cx="4310380" cy="258635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a:sym typeface="+mn-ea"/>
              </a:rPr>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Proposal of Channel Recommendation</a:t>
            </a:r>
            <a:endParaRPr lang="en-US"/>
          </a:p>
        </p:txBody>
      </p:sp>
      <p:sp>
        <p:nvSpPr>
          <p:cNvPr id="7" name="コンテンツ プレースホルダー 1"/>
          <p:cNvSpPr>
            <a:spLocks noGrp="true"/>
          </p:cNvSpPr>
          <p:nvPr>
            <p:ph idx="1"/>
          </p:nvPr>
        </p:nvSpPr>
        <p:spPr>
          <a:xfrm>
            <a:off x="914400" y="1583690"/>
            <a:ext cx="10955020" cy="4102100"/>
          </a:xfrm>
        </p:spPr>
        <p:txBody>
          <a:bodyPr/>
          <a:p>
            <a:r>
              <a:rPr lang="en-US" sz="2000" dirty="0" smtClean="0">
                <a:sym typeface="+mn-ea"/>
              </a:rPr>
              <a:t>AP should be aware of some P2P communication details of P2P Non-AP STAs </a:t>
            </a:r>
            <a:endParaRPr lang="en-US" dirty="0" smtClean="0">
              <a:sym typeface="+mn-ea"/>
            </a:endParaRPr>
          </a:p>
          <a:p>
            <a:pPr marL="629920" algn="l">
              <a:spcBef>
                <a:spcPts val="600"/>
              </a:spcBef>
              <a:buClrTx/>
              <a:buSzTx/>
              <a:buFontTx/>
            </a:pPr>
            <a:r>
              <a:rPr lang="en-US" sz="1600" b="0" dirty="0">
                <a:sym typeface="+mn-ea"/>
              </a:rPr>
              <a:t>Non-AP STA notifies AP of its P2P communications details, including </a:t>
            </a:r>
            <a:r>
              <a:rPr lang="en-US" sz="1600" dirty="0">
                <a:sym typeface="+mn-ea"/>
              </a:rPr>
              <a:t>P2P Group ID (</a:t>
            </a:r>
            <a:r>
              <a:rPr lang="en-US" altLang="zh-CN" sz="1600" dirty="0">
                <a:ea typeface="宋体" panose="02010600030101010101" pitchFamily="2" charset="-122"/>
                <a:sym typeface="+mn-ea"/>
              </a:rPr>
              <a:t>Group Address</a:t>
            </a:r>
            <a:r>
              <a:rPr lang="en-US" sz="1600" dirty="0">
                <a:sym typeface="+mn-ea"/>
              </a:rPr>
              <a:t>), TID, Queue Size, etc</a:t>
            </a:r>
            <a:r>
              <a:rPr lang="en-US" sz="1600" b="0" dirty="0" smtClean="0">
                <a:sym typeface="+mn-ea"/>
              </a:rPr>
              <a:t>. </a:t>
            </a:r>
            <a:endParaRPr lang="en-US" sz="1600" b="0" dirty="0" smtClean="0">
              <a:sym typeface="+mn-ea"/>
            </a:endParaRPr>
          </a:p>
          <a:p>
            <a:pPr marL="629920" algn="l">
              <a:spcBef>
                <a:spcPts val="600"/>
              </a:spcBef>
              <a:buClrTx/>
              <a:buSzTx/>
              <a:buFontTx/>
            </a:pPr>
            <a:r>
              <a:rPr lang="en-US" sz="1600" dirty="0" smtClean="0">
                <a:sym typeface="+mn-ea"/>
              </a:rPr>
              <a:t>The Group ID (e.g., the P2P Group ID of WiFi Direct)  is used to  identify the P2P Group.</a:t>
            </a:r>
            <a:endParaRPr kumimoji="1" lang="en-US" altLang="ja-JP" sz="1600" b="0" dirty="0" smtClean="0">
              <a:sym typeface="+mn-ea"/>
            </a:endParaRPr>
          </a:p>
          <a:p>
            <a:pPr marL="629920" algn="l">
              <a:spcBef>
                <a:spcPts val="600"/>
              </a:spcBef>
              <a:buClrTx/>
              <a:buSzTx/>
              <a:buFontTx/>
            </a:pPr>
            <a:r>
              <a:rPr kumimoji="1" lang="en-US" altLang="ja-JP" sz="1600" dirty="0">
                <a:sym typeface="+mn-ea"/>
              </a:rPr>
              <a:t>TID is used to represent the traffic priority of P2P communications.</a:t>
            </a:r>
            <a:endParaRPr kumimoji="1" lang="en-US" altLang="ja-JP" sz="1600" b="0" dirty="0">
              <a:sym typeface="+mn-ea"/>
            </a:endParaRPr>
          </a:p>
          <a:p>
            <a:pPr marL="629920" algn="l">
              <a:spcBef>
                <a:spcPts val="600"/>
              </a:spcBef>
              <a:buClrTx/>
              <a:buSzTx/>
              <a:buFontTx/>
            </a:pPr>
            <a:r>
              <a:rPr kumimoji="1" lang="en-US" altLang="ja-JP" sz="1600" dirty="0">
                <a:sym typeface="+mn-ea"/>
              </a:rPr>
              <a:t>Queue Size for P2P communications</a:t>
            </a:r>
            <a:r>
              <a:rPr kumimoji="1" lang="en-US" altLang="ja-JP" sz="1600" b="0" dirty="0">
                <a:sym typeface="+mn-ea"/>
              </a:rPr>
              <a:t>.</a:t>
            </a:r>
            <a:endParaRPr kumimoji="1" lang="en-US" altLang="ja-JP" sz="1800" b="0" dirty="0">
              <a:sym typeface="+mn-ea"/>
            </a:endParaRPr>
          </a:p>
          <a:p>
            <a:r>
              <a:rPr lang="en-US" sz="1800" dirty="0" smtClean="0">
                <a:sym typeface="+mn-ea"/>
              </a:rPr>
              <a:t>Channel Recommendation Considerations by the AP</a:t>
            </a:r>
            <a:endParaRPr lang="en-US" sz="1800" dirty="0" smtClean="0">
              <a:sym typeface="+mn-ea"/>
            </a:endParaRPr>
          </a:p>
          <a:p>
            <a:pPr lvl="1">
              <a:buFont typeface="Arial" panose="020B0604020202020204" pitchFamily="34" charset="0"/>
              <a:buChar char="•"/>
            </a:pPr>
            <a:r>
              <a:rPr lang="en-US" sz="1600" dirty="0" smtClean="0">
                <a:sym typeface="+mn-ea"/>
              </a:rPr>
              <a:t>Consistency of Recommendations for Same-Group STAs</a:t>
            </a:r>
            <a:endParaRPr lang="en-US" sz="1600" dirty="0" smtClean="0">
              <a:sym typeface="+mn-ea"/>
            </a:endParaRPr>
          </a:p>
          <a:p>
            <a:pPr lvl="2">
              <a:buFont typeface="Wingdings" panose="05000000000000000000" charset="0"/>
              <a:buChar char=""/>
            </a:pPr>
            <a:r>
              <a:rPr lang="en-US" sz="1600" dirty="0" smtClean="0">
                <a:sym typeface="+mn-ea"/>
              </a:rPr>
              <a:t>the AP shall recommend the same channel and time window for STAs within the same P2P group to maintain consistency.</a:t>
            </a:r>
            <a:endParaRPr lang="en-US" sz="1600" dirty="0" smtClean="0">
              <a:sym typeface="+mn-ea"/>
            </a:endParaRPr>
          </a:p>
          <a:p>
            <a:pPr lvl="1">
              <a:buFont typeface="Arial" panose="020B0604020202020204" pitchFamily="34" charset="0"/>
              <a:buChar char="•"/>
            </a:pPr>
            <a:r>
              <a:rPr lang="en-US" sz="1600" dirty="0" smtClean="0">
                <a:sym typeface="+mn-ea"/>
              </a:rPr>
              <a:t>Identification and Differentiated Recommendations for Different Group Devices</a:t>
            </a:r>
            <a:endParaRPr lang="en-US" sz="1600" dirty="0" smtClean="0">
              <a:sym typeface="+mn-ea"/>
            </a:endParaRPr>
          </a:p>
          <a:p>
            <a:pPr lvl="2">
              <a:buFont typeface="Wingdings" panose="05000000000000000000" charset="0"/>
              <a:buChar char=""/>
            </a:pPr>
            <a:r>
              <a:rPr lang="en-US" sz="1600" dirty="0" smtClean="0">
                <a:sym typeface="+mn-ea"/>
              </a:rPr>
              <a:t>If STAs from different P2P groups request channel recommendations, the AP may differentiate its recommendations.</a:t>
            </a:r>
            <a:endParaRPr kumimoji="1" lang="en-US" altLang="ja-JP" sz="1800" b="0" dirty="0" smtClean="0">
              <a:sym typeface="+mn-ea"/>
            </a:endParaRPr>
          </a:p>
          <a:p>
            <a:pPr marL="629920" algn="l">
              <a:spcBef>
                <a:spcPts val="600"/>
              </a:spcBef>
              <a:buClrTx/>
              <a:buSzTx/>
              <a:buFontTx/>
            </a:pPr>
            <a:endParaRPr kumimoji="1" lang="en-US" altLang="ja-JP" sz="1800" b="0" dirty="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a:sym typeface="+mn-ea"/>
              </a:rPr>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Proposal of Co-CR  </a:t>
            </a:r>
            <a:endParaRPr lang="en-US"/>
          </a:p>
        </p:txBody>
      </p:sp>
      <p:sp>
        <p:nvSpPr>
          <p:cNvPr id="7" name="コンテンツ プレースホルダー 1"/>
          <p:cNvSpPr>
            <a:spLocks noGrp="true"/>
          </p:cNvSpPr>
          <p:nvPr>
            <p:ph idx="1"/>
          </p:nvPr>
        </p:nvSpPr>
        <p:spPr>
          <a:xfrm>
            <a:off x="914400" y="1477010"/>
            <a:ext cx="10669905" cy="4102100"/>
          </a:xfrm>
        </p:spPr>
        <p:txBody>
          <a:bodyPr/>
          <a:p>
            <a:r>
              <a:rPr lang="en-US" sz="2000" dirty="0" smtClean="0">
                <a:sym typeface="+mn-ea"/>
              </a:rPr>
              <a:t>When AP1 and AP2 coordinate channel recommendations, the information to be exchanged includes </a:t>
            </a:r>
            <a:endParaRPr lang="en-US" dirty="0" smtClean="0">
              <a:sym typeface="+mn-ea"/>
            </a:endParaRPr>
          </a:p>
          <a:p>
            <a:pPr marL="629920" algn="l">
              <a:spcBef>
                <a:spcPts val="600"/>
              </a:spcBef>
              <a:buClrTx/>
              <a:buSzTx/>
              <a:buFontTx/>
            </a:pPr>
            <a:r>
              <a:rPr lang="en-US" sz="1800" b="0" dirty="0">
                <a:sym typeface="+mn-ea"/>
              </a:rPr>
              <a:t>The P2P Group ID associated with the AP.</a:t>
            </a:r>
            <a:endParaRPr lang="en-US" sz="1800" b="0" dirty="0">
              <a:sym typeface="+mn-ea"/>
            </a:endParaRPr>
          </a:p>
          <a:p>
            <a:pPr marL="629920" algn="l">
              <a:spcBef>
                <a:spcPts val="600"/>
              </a:spcBef>
              <a:buClrTx/>
              <a:buSzTx/>
              <a:buFontTx/>
            </a:pPr>
            <a:r>
              <a:rPr lang="en-US" sz="1800" b="0" dirty="0" smtClean="0">
                <a:sym typeface="+mn-ea"/>
              </a:rPr>
              <a:t>Through the exchange of Group IDs, an AP can identify whether a P2P group includes STAs associated with multiple APs.</a:t>
            </a:r>
            <a:endParaRPr lang="en-US" sz="1800" b="0" dirty="0" smtClean="0">
              <a:sym typeface="+mn-ea"/>
            </a:endParaRPr>
          </a:p>
          <a:p>
            <a:r>
              <a:rPr lang="en-US" sz="1800" dirty="0" smtClean="0">
                <a:sym typeface="+mn-ea"/>
              </a:rPr>
              <a:t>If STA associated with both AP1 and AP2 are included within P2P Group 2, and assuming that, under the same conditions, there are channels and time windows where both BSS1 and BSS2 are idle, as well as channels where only BSS2 is idle, AP should prioritize recommending the channel where both BSS1 and BSS2 are idle to P2P Group2.</a:t>
            </a:r>
            <a:endParaRPr lang="en-US" sz="1800" dirty="0" smtClean="0">
              <a:sym typeface="+mn-ea"/>
            </a:endParaRPr>
          </a:p>
          <a:p>
            <a:pPr marL="629920" algn="l">
              <a:spcBef>
                <a:spcPts val="600"/>
              </a:spcBef>
              <a:buClrTx/>
              <a:buSzTx/>
              <a:buFontTx/>
            </a:pPr>
            <a:endParaRPr kumimoji="1" lang="en-US" altLang="ja-JP" sz="1800" b="0" dirty="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pic>
        <p:nvPicPr>
          <p:cNvPr id="2" name="图片 1"/>
          <p:cNvPicPr>
            <a:picLocks noChangeAspect="true"/>
          </p:cNvPicPr>
          <p:nvPr/>
        </p:nvPicPr>
        <p:blipFill>
          <a:blip r:embed="rId1">
            <a:clrChange>
              <a:clrFrom>
                <a:srgbClr val="FFFFFF">
                  <a:alpha val="100000"/>
                </a:srgbClr>
              </a:clrFrom>
              <a:clrTo>
                <a:srgbClr val="FFFFFF">
                  <a:alpha val="100000"/>
                  <a:alpha val="0"/>
                </a:srgbClr>
              </a:clrTo>
            </a:clrChange>
          </a:blip>
          <a:stretch>
            <a:fillRect/>
          </a:stretch>
        </p:blipFill>
        <p:spPr>
          <a:xfrm>
            <a:off x="791845" y="3957955"/>
            <a:ext cx="5456555" cy="2595880"/>
          </a:xfrm>
          <a:prstGeom prst="rect">
            <a:avLst/>
          </a:prstGeom>
        </p:spPr>
      </p:pic>
      <p:pic>
        <p:nvPicPr>
          <p:cNvPr id="4" name="图片 3"/>
          <p:cNvPicPr>
            <a:picLocks noChangeAspect="true"/>
          </p:cNvPicPr>
          <p:nvPr/>
        </p:nvPicPr>
        <p:blipFill>
          <a:blip r:embed="rId2">
            <a:clrChange>
              <a:clrFrom>
                <a:srgbClr val="FFFFFF">
                  <a:alpha val="100000"/>
                </a:srgbClr>
              </a:clrFrom>
              <a:clrTo>
                <a:srgbClr val="FFFFFF">
                  <a:alpha val="100000"/>
                  <a:alpha val="0"/>
                </a:srgbClr>
              </a:clrTo>
            </a:clrChange>
          </a:blip>
          <a:stretch>
            <a:fillRect/>
          </a:stretch>
        </p:blipFill>
        <p:spPr>
          <a:xfrm>
            <a:off x="6936105" y="4143375"/>
            <a:ext cx="3707765" cy="222504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Summary</a:t>
            </a:r>
            <a:endParaRPr lang="en-US"/>
          </a:p>
        </p:txBody>
      </p:sp>
      <p:sp>
        <p:nvSpPr>
          <p:cNvPr id="5" name="Footer Placeholder 4"/>
          <p:cNvSpPr>
            <a:spLocks noGrp="true"/>
          </p:cNvSpPr>
          <p:nvPr>
            <p:ph type="ftr" sz="quarter" idx="11"/>
          </p:nvPr>
        </p:nvSpPr>
        <p:spPr>
          <a:xfrm>
            <a:off x="11278591" y="6481446"/>
            <a:ext cx="57150" cy="276860"/>
          </a:xfrm>
        </p:spPr>
        <p:txBody>
          <a:bodyPr/>
          <a:p>
            <a:pPr>
              <a:defRPr/>
            </a:pPr>
            <a:r>
              <a:rPr lang="en-US" dirty="0"/>
              <a:t>Chun Huang, et al. (ZTE)</a:t>
            </a:r>
            <a:endParaRPr lang="en-US" dirty="0"/>
          </a:p>
        </p:txBody>
      </p:sp>
      <p:sp>
        <p:nvSpPr>
          <p:cNvPr id="6" name="灯片编号占位符 5"/>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コンテンツ プレースホルダー 1"/>
          <p:cNvSpPr>
            <a:spLocks noGrp="true"/>
          </p:cNvSpPr>
          <p:nvPr>
            <p:ph idx="1"/>
          </p:nvPr>
        </p:nvSpPr>
        <p:spPr>
          <a:xfrm>
            <a:off x="914400" y="1795780"/>
            <a:ext cx="10638790" cy="4102100"/>
          </a:xfrm>
        </p:spPr>
        <p:txBody>
          <a:bodyPr/>
          <a:p>
            <a:endParaRPr dirty="0" smtClean="0">
              <a:sym typeface="+mn-ea"/>
            </a:endParaRPr>
          </a:p>
          <a:p>
            <a:r>
              <a:rPr lang="en-US" dirty="0"/>
              <a:t>A non-AP STA shall notify its associated AP of the details regarding its P2P communications.</a:t>
            </a:r>
            <a:endParaRPr lang="en-US" dirty="0"/>
          </a:p>
          <a:p>
            <a:r>
              <a:rPr lang="en-US" dirty="0"/>
              <a:t>The AP shall recommend the same channel for STAs within the same P2P group.</a:t>
            </a:r>
            <a:endParaRPr lang="en-US" dirty="0"/>
          </a:p>
          <a:p>
            <a:pPr marL="629920" algn="l">
              <a:spcBef>
                <a:spcPts val="600"/>
              </a:spcBef>
              <a:buClrTx/>
              <a:buSzTx/>
              <a:buFontTx/>
            </a:pPr>
            <a:endParaRPr lang="en-US" sz="1800" b="0" dirty="0"/>
          </a:p>
          <a:p>
            <a:pPr marL="629920" algn="l">
              <a:spcBef>
                <a:spcPts val="600"/>
              </a:spcBef>
              <a:buClrTx/>
              <a:buSzTx/>
              <a:buFontTx/>
            </a:pPr>
            <a:endParaRPr lang="en-US" sz="18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otalTime>0</TotalTime>
  <Words>5750</Words>
  <Application>WPS 演示</Application>
  <PresentationFormat>Widescreen</PresentationFormat>
  <Paragraphs>202</Paragraphs>
  <Slides>12</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12</vt:i4>
      </vt:variant>
    </vt:vector>
  </HeadingPairs>
  <TitlesOfParts>
    <vt:vector size="25" baseType="lpstr">
      <vt:lpstr>Arial</vt:lpstr>
      <vt:lpstr>宋体</vt:lpstr>
      <vt:lpstr>Wingdings</vt:lpstr>
      <vt:lpstr>Times New Roman</vt:lpstr>
      <vt:lpstr>굴림</vt:lpstr>
      <vt:lpstr>Droid Sans</vt:lpstr>
      <vt:lpstr>Wingdings</vt:lpstr>
      <vt:lpstr>微软雅黑</vt:lpstr>
      <vt:lpstr>Arial Unicode MS</vt:lpstr>
      <vt:lpstr>Calibri</vt:lpstr>
      <vt:lpstr>等线</vt:lpstr>
      <vt:lpstr>思源黑体 CN Bold</vt:lpstr>
      <vt:lpstr>802-11-Submission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Summary</vt:lpstr>
      <vt:lpstr>Summary</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Huang Chun</cp:lastModifiedBy>
  <cp:revision>393</cp:revision>
  <dcterms:created xsi:type="dcterms:W3CDTF">2025-09-10T05:05:29Z</dcterms:created>
  <dcterms:modified xsi:type="dcterms:W3CDTF">2025-09-10T05:05:29Z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58947E34EB83406DAC703C4EDC679DB1</vt:lpwstr>
  </property>
  <property fmtid="{D5CDD505-2E9C-101B-9397-08002B2CF9AE}" pid="5" name="KSOProductBuildVer">
    <vt:lpwstr>2052-11.8.2.10183</vt:lpwstr>
  </property>
</Properties>
</file>