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6" r:id="rId5"/>
    <p:sldId id="270" r:id="rId6"/>
    <p:sldId id="269" r:id="rId7"/>
    <p:sldId id="264" r:id="rId8"/>
    <p:sldId id="273" r:id="rId9"/>
    <p:sldId id="272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>
      <p:cViewPr varScale="1">
        <p:scale>
          <a:sx n="90" d="100"/>
          <a:sy n="90" d="100"/>
        </p:scale>
        <p:origin x="84" y="1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2720" y="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802.11-25/xxxxr0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38ABE21-0027-8886-0C1E-6DEAF070F7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F7436B1-785C-411B-5B96-889A4551748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7E86DF4-BD83-42CD-1387-62E84FEAB64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82B007-F36C-8D4F-2BC3-1ED1C671930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0685CCA-12AF-B772-4AD7-9D8565185B6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C2158345-E114-5888-2011-957EF50271E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8F8DAEC-0298-1C6B-CB6C-B739EBB1422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132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F4BD615-AE6B-C8A2-7A7B-B4828642F6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324D128-4F71-C2E0-96FB-4A6ECFE8DC6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EA5A0B7-DB4D-8B34-4939-E9D9C5D9C33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B096206-48CE-87AA-1D51-DEA3D3A8AA9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D9B52717-BD4F-4288-D6A6-03398DC260F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500EA8FC-2822-796D-E049-67165C943ECB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DFBA0E3A-3630-A9A9-2F9F-E6934D0FF65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03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7B7C383-44E0-B334-0658-CCC27033C8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63F3DC-25F7-9E06-CF8B-70D0F12630E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D91E862-88E3-3689-6169-E2D984E5C00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70FB9D-4154-5392-6823-62E99553C9B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8787614-0287-036D-B45E-696FD0FC683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255440CE-7C1B-8555-78DA-73AA9B06EBA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F7CE4BEB-9C98-46CC-3C91-97305C10F2D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20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124B6F-7CBA-4357-AFE3-1EF90E55E7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E6C6E2B-7906-6F59-5E96-6AB67FC3324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AD4E48F-0C1B-6B7A-0CF6-992263615F5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6566C8-1961-E151-06E2-D873E5566F1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3F758A4-BA63-984F-D537-AD76F141B00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A8FD46D1-6100-7DBE-CA58-BD6AB1D37D7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5588B4E0-EF17-C2EC-B9A1-7D8D43EBD43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235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48FB13C-FD7D-1C41-3BA0-7A55D9F57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1FF6AF3-C28B-C9C4-C718-8FB5D0C4365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6CC2448-77F6-6D2B-B72E-479276AFAB9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756152-A5C5-60DD-E12B-FB10CD31A88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D918927-B06F-C5A7-1102-1636C1947DA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>
            <a:extLst>
              <a:ext uri="{FF2B5EF4-FFF2-40B4-BE49-F238E27FC236}">
                <a16:creationId xmlns:a16="http://schemas.microsoft.com/office/drawing/2014/main" id="{CBA1005B-B582-F740-A688-E7CB2EA6C15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9EF51723-957D-C0CF-317A-34D69A9D497A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47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June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 Che, Ruijie Networks Co., Ltd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June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802.11-25/1018r0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280621"/>
              </p:ext>
            </p:extLst>
          </p:nvPr>
        </p:nvGraphicFramePr>
        <p:xfrm>
          <a:off x="1086836" y="2423356"/>
          <a:ext cx="9897495" cy="2053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9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9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4534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Affiliations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Address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Phone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email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Hui</a:t>
                      </a:r>
                      <a:r>
                        <a:rPr lang="en-US" altLang="zh-CN" sz="1400" baseline="0" dirty="0">
                          <a:latin typeface="+mn-lt"/>
                        </a:rPr>
                        <a:t> </a:t>
                      </a:r>
                      <a:r>
                        <a:rPr lang="en-US" altLang="zh-CN" sz="1400" baseline="0" dirty="0" err="1">
                          <a:latin typeface="+mn-lt"/>
                        </a:rPr>
                        <a:t>Che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+mn-lt"/>
                        </a:rPr>
                        <a:t>chehui@ruijie.com.cn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Fachang</a:t>
                      </a:r>
                      <a:r>
                        <a:rPr lang="en-US" altLang="zh-CN" sz="1400" dirty="0">
                          <a:latin typeface="+mn-lt"/>
                        </a:rPr>
                        <a:t> Guo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Yongning</a:t>
                      </a:r>
                      <a:r>
                        <a:rPr lang="en-US" altLang="zh-CN" sz="1400" dirty="0">
                          <a:latin typeface="+mn-lt"/>
                        </a:rPr>
                        <a:t> Ke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+mn-lt"/>
                        </a:rPr>
                        <a:t>Shu Yang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Longlong</a:t>
                      </a:r>
                      <a:r>
                        <a:rPr lang="en-US" altLang="zh-CN" sz="1400" dirty="0">
                          <a:latin typeface="+mn-lt"/>
                        </a:rPr>
                        <a:t> 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b="0" dirty="0"/>
              <a:t>Dynamic Priority-Based TXOP Sharing in Co-TDMA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/>
              <a:t>2025</a:t>
            </a:r>
            <a:r>
              <a:rPr lang="en-GB" sz="2000" b="0" dirty="0"/>
              <a:t>-</a:t>
            </a:r>
            <a:r>
              <a:rPr lang="en-US" altLang="zh-CN" sz="2000" b="0" dirty="0"/>
              <a:t>06</a:t>
            </a:r>
            <a:r>
              <a:rPr lang="en-GB" sz="2000" b="0" dirty="0"/>
              <a:t>-</a:t>
            </a:r>
            <a:r>
              <a:rPr lang="en-US" altLang="zh-CN" sz="2000" b="0" dirty="0"/>
              <a:t>04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June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751014"/>
            <a:ext cx="10361084" cy="4113213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Background: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Co-TDMA enables TXOP sharing among APs (Motion #156, #268) but lacks: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Dynamic urgency criteria </a:t>
            </a:r>
            <a:r>
              <a:rPr lang="en-GB" sz="1800" b="0" dirty="0"/>
              <a:t>(CID 484/3581).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QoS-aware </a:t>
            </a:r>
            <a:r>
              <a:rPr lang="en-GB" sz="1800" dirty="0" err="1"/>
              <a:t>signaling</a:t>
            </a:r>
            <a:r>
              <a:rPr lang="en-GB" sz="1800" dirty="0"/>
              <a:t> </a:t>
            </a:r>
            <a:r>
              <a:rPr lang="en-GB" sz="1800" b="0" dirty="0"/>
              <a:t>for latency-sensitive traffic (CID 624).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Current polling phase only exchanges basic TID/TXOP requests (Motion #157).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Proposal: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Extend ICF/ICR frames with </a:t>
            </a:r>
            <a:r>
              <a:rPr lang="en-GB" sz="1800" dirty="0"/>
              <a:t>delay-tolerance </a:t>
            </a:r>
            <a:r>
              <a:rPr lang="en-GB" sz="1800" dirty="0" err="1"/>
              <a:t>signaling</a:t>
            </a:r>
            <a:r>
              <a:rPr lang="en-GB" sz="1800" dirty="0"/>
              <a:t> </a:t>
            </a:r>
            <a:r>
              <a:rPr lang="en-GB" sz="1800" b="0" dirty="0"/>
              <a:t>(e.g., </a:t>
            </a:r>
            <a:r>
              <a:rPr lang="en-GB" sz="1800" b="0" dirty="0" err="1"/>
              <a:t>Tolerance_Time</a:t>
            </a:r>
            <a:r>
              <a:rPr lang="en-GB" sz="1800" b="0" dirty="0"/>
              <a:t> in 64µs units).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/>
              <a:t>Prioritize APs with </a:t>
            </a:r>
            <a:r>
              <a:rPr lang="en-GB" sz="1800" dirty="0"/>
              <a:t>imminent deadlines </a:t>
            </a:r>
            <a:r>
              <a:rPr lang="en-GB" sz="1800" b="0" dirty="0"/>
              <a:t>when TIDs conflict ([1]).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Key Benefit</a:t>
            </a:r>
            <a:r>
              <a:rPr lang="en-GB" sz="1800" b="0" dirty="0"/>
              <a:t>: Reduces tail latency in dense networks.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June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Limitations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89324" y="1732720"/>
            <a:ext cx="10361084" cy="4113213"/>
          </a:xfrm>
          <a:ln/>
        </p:spPr>
        <p:txBody>
          <a:bodyPr/>
          <a:lstStyle/>
          <a:p>
            <a:pPr marL="0" indent="0"/>
            <a:r>
              <a:rPr lang="en-GB" altLang="zh-CN" sz="1800" dirty="0"/>
              <a:t>Inefficient TXOP Utilization</a:t>
            </a:r>
            <a:r>
              <a:rPr lang="en-GB" altLang="zh-CN" sz="1800" b="0" dirty="0"/>
              <a:t>:</a:t>
            </a:r>
          </a:p>
          <a:p>
            <a:pPr marL="0" indent="0"/>
            <a:r>
              <a:rPr lang="en-GB" altLang="zh-CN" sz="1800" b="0" dirty="0"/>
              <a:t>Blind sharing wastes resources .</a:t>
            </a:r>
          </a:p>
          <a:p>
            <a:pPr marL="0" indent="0"/>
            <a:endParaRPr lang="en-GB" sz="1800" b="0" dirty="0"/>
          </a:p>
          <a:p>
            <a:pPr marL="0" indent="0"/>
            <a:r>
              <a:rPr lang="en-GB" sz="1800" dirty="0"/>
              <a:t>Insufficient QoS </a:t>
            </a:r>
            <a:r>
              <a:rPr lang="en-GB" sz="1800" dirty="0" err="1"/>
              <a:t>Signaling</a:t>
            </a:r>
            <a:r>
              <a:rPr lang="en-GB" sz="1800" dirty="0"/>
              <a:t>/</a:t>
            </a:r>
            <a:r>
              <a:rPr lang="en-GB" altLang="zh-CN" sz="1800" dirty="0"/>
              <a:t> Static Prioritization </a:t>
            </a:r>
            <a:r>
              <a:rPr lang="en-GB" sz="1800" b="0" dirty="0"/>
              <a:t>:</a:t>
            </a:r>
          </a:p>
          <a:p>
            <a:pPr marL="0" indent="0"/>
            <a:r>
              <a:rPr lang="en-GB" sz="1800" b="0" dirty="0"/>
              <a:t>No mechanism to report urgency (e.g., buffer expiration time). (CID 3581</a:t>
            </a:r>
            <a:r>
              <a:rPr lang="en-US" sz="1800" b="0" dirty="0"/>
              <a:t>,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[1]</a:t>
            </a:r>
            <a:r>
              <a:rPr lang="en-GB" sz="1800" b="0" dirty="0"/>
              <a:t>)</a:t>
            </a:r>
            <a:r>
              <a:rPr lang="en-GB" altLang="zh-CN" sz="1800" b="0" dirty="0"/>
              <a:t> scheduling → Fails under identical-priority traffic.</a:t>
            </a:r>
            <a:endParaRPr lang="en-GB" sz="1800" b="0" dirty="0"/>
          </a:p>
          <a:p>
            <a:pPr marL="0" indent="0"/>
            <a:endParaRPr lang="en-GB" sz="1800" b="0" dirty="0"/>
          </a:p>
          <a:p>
            <a:pPr marL="0" indent="0"/>
            <a:r>
              <a:rPr lang="en-GB" sz="1800" dirty="0"/>
              <a:t>Proposed Solution</a:t>
            </a:r>
            <a:r>
              <a:rPr lang="en-GB" sz="1800" b="0" dirty="0"/>
              <a:t>:</a:t>
            </a:r>
          </a:p>
          <a:p>
            <a:pPr marL="0" indent="0"/>
            <a:r>
              <a:rPr lang="en-GB" sz="1800" b="0" dirty="0"/>
              <a:t>Add </a:t>
            </a:r>
            <a:r>
              <a:rPr lang="en-GB" sz="1800" dirty="0"/>
              <a:t>dynamic urgency metrics </a:t>
            </a:r>
            <a:r>
              <a:rPr lang="en-GB" sz="1800" b="0" dirty="0"/>
              <a:t>to ICR frames.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June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A70144-492D-AA2E-99BB-6CCC3DAA56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0C98D-AC2C-283A-29BC-3FA6A742B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245" y="506479"/>
            <a:ext cx="10361084" cy="1065213"/>
          </a:xfrm>
        </p:spPr>
        <p:txBody>
          <a:bodyPr/>
          <a:lstStyle/>
          <a:p>
            <a:r>
              <a:rPr lang="en-GB" altLang="zh-CN" dirty="0"/>
              <a:t>Proposal Details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8484012A-2519-4FCC-6F66-3F31B3947D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5686" y="1268760"/>
            <a:ext cx="10361084" cy="5040560"/>
          </a:xfrm>
          <a:ln/>
        </p:spPr>
        <p:txBody>
          <a:bodyPr/>
          <a:lstStyle/>
          <a:p>
            <a:pPr marL="0" indent="0"/>
            <a:r>
              <a:rPr lang="en-GB" sz="1400" dirty="0"/>
              <a:t>Enhanced </a:t>
            </a:r>
            <a:r>
              <a:rPr lang="en-GB" sz="1400" dirty="0" err="1"/>
              <a:t>Signaling</a:t>
            </a:r>
            <a:r>
              <a:rPr lang="en-GB" sz="1400" dirty="0"/>
              <a:t>:</a:t>
            </a:r>
          </a:p>
          <a:p>
            <a:pPr marL="0" indent="0"/>
            <a:r>
              <a:rPr lang="en-GB" sz="1400" dirty="0"/>
              <a:t>ICF Frame:</a:t>
            </a:r>
          </a:p>
          <a:p>
            <a:pPr marL="0" indent="0"/>
            <a:r>
              <a:rPr lang="en-GB" sz="1400" b="0" dirty="0"/>
              <a:t>New field: </a:t>
            </a:r>
            <a:r>
              <a:rPr lang="en-GB" sz="1400" b="0" dirty="0" err="1"/>
              <a:t>Delay_Tolerance_Request</a:t>
            </a:r>
            <a:r>
              <a:rPr lang="en-GB" sz="1400" b="0" dirty="0"/>
              <a:t> (1 bit).</a:t>
            </a:r>
          </a:p>
          <a:p>
            <a:pPr marL="0" indent="0"/>
            <a:r>
              <a:rPr lang="en-GB" sz="1400" b="0" dirty="0"/>
              <a:t>Optional: </a:t>
            </a:r>
            <a:r>
              <a:rPr lang="en-GB" sz="1400" b="0" dirty="0" err="1"/>
              <a:t>Urgency_Threshold</a:t>
            </a:r>
            <a:r>
              <a:rPr lang="en-GB" sz="1400" b="0" dirty="0"/>
              <a:t> (e.g., max tolerable delay).</a:t>
            </a:r>
          </a:p>
          <a:p>
            <a:pPr marL="0" indent="0"/>
            <a:endParaRPr lang="en-GB" sz="1400" b="0" dirty="0"/>
          </a:p>
          <a:p>
            <a:pPr marL="0" indent="0"/>
            <a:r>
              <a:rPr lang="en-GB" sz="1400" dirty="0"/>
              <a:t>ICR Frame:</a:t>
            </a:r>
          </a:p>
          <a:p>
            <a:pPr marL="0" indent="0"/>
            <a:r>
              <a:rPr lang="en-GB" sz="1400" b="0" dirty="0"/>
              <a:t>Mandatory: TID, TXOP duration (existing).</a:t>
            </a:r>
          </a:p>
          <a:p>
            <a:pPr marL="0" indent="0"/>
            <a:r>
              <a:rPr lang="en-GB" sz="1400" dirty="0"/>
              <a:t>Conditional (if requested):</a:t>
            </a:r>
          </a:p>
          <a:p>
            <a:pPr marL="0" indent="0"/>
            <a:r>
              <a:rPr lang="en-GB" sz="1400" dirty="0" err="1"/>
              <a:t>Tolerance_Time</a:t>
            </a:r>
            <a:r>
              <a:rPr lang="en-GB" sz="1400" b="0" dirty="0"/>
              <a:t>: Remaining delay budget (64µs granularity).</a:t>
            </a:r>
          </a:p>
          <a:p>
            <a:pPr marL="0" indent="0"/>
            <a:r>
              <a:rPr lang="en-US" sz="1400" dirty="0"/>
              <a:t>(or)</a:t>
            </a:r>
            <a:r>
              <a:rPr lang="zh-CN" altLang="en-US" sz="1400" dirty="0"/>
              <a:t> </a:t>
            </a:r>
            <a:r>
              <a:rPr lang="en-GB" sz="1400" dirty="0" err="1"/>
              <a:t>Queuing_Delay</a:t>
            </a:r>
            <a:r>
              <a:rPr lang="en-GB" sz="1400" b="0" dirty="0"/>
              <a:t>: Time-in-queue per TID.</a:t>
            </a:r>
          </a:p>
          <a:p>
            <a:pPr marL="0" indent="0"/>
            <a:r>
              <a:rPr lang="en-US" altLang="zh-CN" sz="1400" dirty="0"/>
              <a:t>(or)</a:t>
            </a:r>
            <a:r>
              <a:rPr lang="zh-CN" altLang="en-US" sz="1400" dirty="0"/>
              <a:t> </a:t>
            </a:r>
            <a:r>
              <a:rPr lang="en-GB" sz="1400" dirty="0" err="1"/>
              <a:t>Urgency_Level</a:t>
            </a:r>
            <a:r>
              <a:rPr lang="en-GB" sz="1400" b="0" dirty="0"/>
              <a:t>: Predefined tiers (0=low, 3=critical).</a:t>
            </a:r>
          </a:p>
          <a:p>
            <a:pPr marL="0" indent="0"/>
            <a:r>
              <a:rPr lang="en-GB" sz="1400" b="0" dirty="0"/>
              <a:t>Scheduling Algorithm: Prefer higher TID.  </a:t>
            </a:r>
            <a:r>
              <a:rPr lang="en-GB" sz="1400" dirty="0"/>
              <a:t>If TIDs equal → Select AP with smallest </a:t>
            </a:r>
            <a:r>
              <a:rPr lang="en-GB" sz="1400" dirty="0" err="1"/>
              <a:t>Tolerance_Time</a:t>
            </a:r>
            <a:r>
              <a:rPr lang="en-GB" sz="1400" b="0" dirty="0"/>
              <a:t>. </a:t>
            </a:r>
          </a:p>
          <a:p>
            <a:pPr marL="0" indent="0"/>
            <a:endParaRPr lang="en-GB" sz="1400" b="0" dirty="0"/>
          </a:p>
          <a:p>
            <a:pPr marL="0" indent="0"/>
            <a:r>
              <a:rPr lang="en-US" altLang="zh-CN" sz="1400" dirty="0"/>
              <a:t>Required Changes:</a:t>
            </a:r>
          </a:p>
          <a:p>
            <a:pPr marL="0" indent="0"/>
            <a:r>
              <a:rPr lang="en-US" altLang="zh-CN" sz="1400" b="0" dirty="0"/>
              <a:t>Define ICR fields for urgency signaling.</a:t>
            </a:r>
          </a:p>
          <a:p>
            <a:pPr marL="0" indent="0"/>
            <a:r>
              <a:rPr lang="en-US" altLang="zh-CN" sz="1400" b="0" dirty="0"/>
              <a:t>Add TXOP_RETURN_PRIORITY flag to protect high-urgency transmissions.</a:t>
            </a:r>
          </a:p>
          <a:p>
            <a:pPr marL="0" indent="0"/>
            <a:r>
              <a:rPr lang="en-US" altLang="zh-CN" sz="1400" dirty="0"/>
              <a:t>CID 3581 Resolution</a:t>
            </a:r>
            <a:r>
              <a:rPr lang="en-US" altLang="zh-CN" sz="1400" b="0" dirty="0"/>
              <a:t>: Adopt 64µs granularity (same to DUO)</a:t>
            </a:r>
            <a:r>
              <a:rPr lang="zh-CN" altLang="en-US" sz="1400" b="0" dirty="0"/>
              <a:t> </a:t>
            </a:r>
            <a:r>
              <a:rPr lang="en-US" altLang="zh-CN" sz="1400" b="0" dirty="0"/>
              <a:t>for delay reporting.</a:t>
            </a:r>
          </a:p>
          <a:p>
            <a:pPr marL="0" indent="0"/>
            <a:endParaRPr lang="en-GB" sz="1600" b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97328-81FB-9470-4E7E-1CD0D593C8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A009EF-41E7-ABB6-84D1-809CCF2E29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835B20-4CD8-EC37-7BFD-32AD4A74EF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June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865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5FCF88-0F5A-E997-E7A9-8D5974B53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A9BE6-D73B-D2C7-749D-D24BADA49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245" y="506479"/>
            <a:ext cx="10361084" cy="1065213"/>
          </a:xfrm>
        </p:spPr>
        <p:txBody>
          <a:bodyPr/>
          <a:lstStyle/>
          <a:p>
            <a:pPr marL="0" indent="0"/>
            <a:r>
              <a:rPr lang="en-US" altLang="zh-CN" dirty="0"/>
              <a:t>Why This Works?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83B425E-3176-440D-74CB-0407326CAC6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5686" y="1268760"/>
            <a:ext cx="10361084" cy="5040560"/>
          </a:xfrm>
          <a:ln/>
        </p:spPr>
        <p:txBody>
          <a:bodyPr/>
          <a:lstStyle/>
          <a:p>
            <a:pPr marL="0" indent="0"/>
            <a:r>
              <a:rPr lang="en-US" sz="1600" b="0" dirty="0"/>
              <a:t>The proposed </a:t>
            </a:r>
            <a:r>
              <a:rPr lang="en-US" sz="1600" dirty="0"/>
              <a:t>delay-tolerance feedback </a:t>
            </a:r>
            <a:r>
              <a:rPr lang="en-US" sz="1600" b="0" dirty="0"/>
              <a:t>(e.g., </a:t>
            </a:r>
            <a:r>
              <a:rPr lang="en-US" sz="1600" b="0" dirty="0" err="1"/>
              <a:t>Tolerance_Time</a:t>
            </a:r>
            <a:r>
              <a:rPr lang="en-US" sz="1600" b="0" dirty="0"/>
              <a:t> in ICR frames) mitigates tail latency by:</a:t>
            </a:r>
          </a:p>
          <a:p>
            <a:pPr marL="0" indent="0"/>
            <a:r>
              <a:rPr lang="en-US" sz="1600" b="0" dirty="0"/>
              <a:t>(a) </a:t>
            </a:r>
            <a:r>
              <a:rPr lang="en-US" sz="1600" dirty="0"/>
              <a:t>Prioritizing Near-Deadline Traffic</a:t>
            </a:r>
          </a:p>
          <a:p>
            <a:pPr marL="0" indent="0"/>
            <a:r>
              <a:rPr lang="en-US" sz="1600" b="0" dirty="0"/>
              <a:t>Example:</a:t>
            </a:r>
          </a:p>
          <a:p>
            <a:pPr marL="0" indent="0"/>
            <a:r>
              <a:rPr lang="en-US" sz="1600" b="0" dirty="0"/>
              <a:t>AP1 has a VI (Video) flow with </a:t>
            </a:r>
            <a:r>
              <a:rPr lang="en-US" sz="1600" b="0" dirty="0" err="1"/>
              <a:t>Tolerance_Time</a:t>
            </a:r>
            <a:r>
              <a:rPr lang="en-US" sz="1600" b="0" dirty="0"/>
              <a:t> = 200µs.</a:t>
            </a:r>
          </a:p>
          <a:p>
            <a:pPr marL="0" indent="0"/>
            <a:r>
              <a:rPr lang="en-US" sz="1600" b="0" dirty="0"/>
              <a:t>AP2 has a VI flow with </a:t>
            </a:r>
            <a:r>
              <a:rPr lang="en-US" sz="1600" b="0" dirty="0" err="1"/>
              <a:t>Tolerance_Time</a:t>
            </a:r>
            <a:r>
              <a:rPr lang="en-US" sz="1600" b="0" dirty="0"/>
              <a:t> = 2ms.</a:t>
            </a:r>
          </a:p>
          <a:p>
            <a:pPr marL="0" indent="0"/>
            <a:r>
              <a:rPr lang="en-US" sz="1600" b="0" dirty="0"/>
              <a:t>Action: Sharing AP allocates the TXOP to AP1 first, preventing packet drops.</a:t>
            </a:r>
          </a:p>
          <a:p>
            <a:pPr marL="0" indent="0"/>
            <a:r>
              <a:rPr lang="en-US" sz="1600" b="0" dirty="0"/>
              <a:t>Result: Worst-case delays for urgent traffic are slashed.</a:t>
            </a:r>
          </a:p>
          <a:p>
            <a:pPr marL="0" indent="0"/>
            <a:endParaRPr lang="en-US" sz="1600" b="0" dirty="0"/>
          </a:p>
          <a:p>
            <a:pPr marL="0" indent="0"/>
            <a:r>
              <a:rPr lang="en-US" sz="1600" b="0" dirty="0"/>
              <a:t>(b) </a:t>
            </a:r>
            <a:r>
              <a:rPr lang="en-US" sz="1600" dirty="0"/>
              <a:t>Avoiding "Blind" TXOP Sharing</a:t>
            </a:r>
          </a:p>
          <a:p>
            <a:pPr marL="0" indent="0"/>
            <a:r>
              <a:rPr lang="en-US" sz="1600" dirty="0"/>
              <a:t>Without </a:t>
            </a:r>
            <a:r>
              <a:rPr lang="en-US" sz="1600" b="0" dirty="0"/>
              <a:t>urgency signaling, a sharing AP might:</a:t>
            </a:r>
          </a:p>
          <a:p>
            <a:pPr marL="0" indent="0"/>
            <a:r>
              <a:rPr lang="en-US" sz="1600" b="0" dirty="0"/>
              <a:t>Allocate resources to an AP with non-urgent traffic (e.g., bulk data).</a:t>
            </a:r>
          </a:p>
          <a:p>
            <a:pPr marL="0" indent="0"/>
            <a:r>
              <a:rPr lang="en-US" sz="1600" b="0" dirty="0"/>
              <a:t>Let time-critical packets miss deadlines → long-tail delays.</a:t>
            </a:r>
          </a:p>
          <a:p>
            <a:pPr marL="0" indent="0"/>
            <a:r>
              <a:rPr lang="en-US" sz="1600" dirty="0"/>
              <a:t>With </a:t>
            </a:r>
            <a:r>
              <a:rPr lang="en-US" sz="1600" b="0" dirty="0"/>
              <a:t>urgency signaling: </a:t>
            </a:r>
          </a:p>
          <a:p>
            <a:pPr marL="0" indent="0"/>
            <a:r>
              <a:rPr lang="en-US" sz="1600" b="0" dirty="0"/>
              <a:t>TXOPs are selectively shared with APs about to violate deadlines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3A279-9D86-BFC8-5710-83E2E8FCAA3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AC25F-6955-D795-A7D5-23C96BB86D6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4C839-C298-E5F6-ECDA-E9C4D8A07B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June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9252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202AE7-87BD-6962-6506-322F26E2BB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786CA-A513-BDB4-5290-76551C34B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Expected Benefits</a:t>
            </a:r>
            <a:endParaRPr lang="en-GB" dirty="0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B6C077E9-94C6-F047-589D-84C2C2D712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21954" y="3356992"/>
            <a:ext cx="10361084" cy="2664296"/>
          </a:xfrm>
          <a:ln/>
        </p:spPr>
        <p:txBody>
          <a:bodyPr/>
          <a:lstStyle/>
          <a:p>
            <a:pPr marL="0" indent="0"/>
            <a:r>
              <a:rPr lang="en-US" sz="1600" dirty="0"/>
              <a:t>Tail Latency Reduction: </a:t>
            </a:r>
            <a:r>
              <a:rPr lang="en-US" sz="1600" b="0" dirty="0"/>
              <a:t>Prioritizes near-deadline traffic (CID 3581).</a:t>
            </a:r>
          </a:p>
          <a:p>
            <a:pPr marL="0" indent="0"/>
            <a:endParaRPr lang="en-US" sz="1600" b="0" dirty="0"/>
          </a:p>
          <a:p>
            <a:pPr marL="0" indent="0"/>
            <a:r>
              <a:rPr lang="en-US" sz="1600" dirty="0"/>
              <a:t>Overhead Reduction:</a:t>
            </a:r>
          </a:p>
          <a:p>
            <a:pPr marL="0" indent="0"/>
            <a:r>
              <a:rPr lang="en-US" sz="1600" b="0" dirty="0"/>
              <a:t>Avoids sharing with non-urgent APs ( [1]).</a:t>
            </a:r>
          </a:p>
          <a:p>
            <a:pPr marL="0" indent="0"/>
            <a:endParaRPr lang="en-US" sz="1600" b="0" dirty="0"/>
          </a:p>
          <a:p>
            <a:pPr marL="0" indent="0"/>
            <a:r>
              <a:rPr lang="en-US" sz="1600" dirty="0"/>
              <a:t>Fairness:</a:t>
            </a:r>
          </a:p>
          <a:p>
            <a:pPr marL="0" indent="0"/>
            <a:r>
              <a:rPr lang="en-US" sz="1600" b="0" dirty="0"/>
              <a:t>Aligns with Motion #274 by balancing urgency and starvation prevention.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A5261-9827-CE8F-812C-9AF3F61AD8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3D799-1619-888E-0D35-3932DD1985D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Hui Che, </a:t>
            </a:r>
            <a:r>
              <a:rPr lang="en-GB" dirty="0" err="1"/>
              <a:t>Ruijie</a:t>
            </a:r>
            <a:r>
              <a:rPr lang="en-GB" dirty="0"/>
              <a:t> Networks Co., Ltd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3C160-3AF4-18CB-E845-C6C7535D1F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June 2025</a:t>
            </a:r>
            <a:endParaRPr lang="en-GB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29B36F82-8C99-FB0F-8173-E55C4956AD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194976"/>
              </p:ext>
            </p:extLst>
          </p:nvPr>
        </p:nvGraphicFramePr>
        <p:xfrm>
          <a:off x="1775520" y="1830390"/>
          <a:ext cx="828092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0307">
                  <a:extLst>
                    <a:ext uri="{9D8B030D-6E8A-4147-A177-3AD203B41FA5}">
                      <a16:colId xmlns:a16="http://schemas.microsoft.com/office/drawing/2014/main" val="1240093286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1847122112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950676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Metric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TID-Based (Current)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Urgency-Aware (Proposal)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008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Deadline Awareness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No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Yes (</a:t>
                      </a:r>
                      <a:r>
                        <a:rPr lang="en-US" altLang="zh-CN" sz="1400" dirty="0" err="1"/>
                        <a:t>Tolerance_Time</a:t>
                      </a:r>
                      <a:r>
                        <a:rPr lang="en-US" altLang="zh-CN" sz="1400" dirty="0"/>
                        <a:t>)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731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Tail Latency Control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Random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Predictable</a:t>
                      </a:r>
                      <a:endParaRPr lang="zh-CN" altLang="en-US" sz="14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6705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2337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zh-CN" dirty="0"/>
              <a:t>Conclusion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239887"/>
          </a:xfrm>
        </p:spPr>
        <p:txBody>
          <a:bodyPr/>
          <a:lstStyle/>
          <a:p>
            <a:r>
              <a:rPr lang="en-US" dirty="0"/>
              <a:t>This proposal improves Co-TDMA’s efficiency in dense networks by dynamically prioritizing urgent traffic, reducing tail latency, and aligning with industry motions (e.g., #</a:t>
            </a:r>
            <a:r>
              <a:rPr lang="en-US" altLang="zh-CN" dirty="0"/>
              <a:t>484,</a:t>
            </a:r>
            <a:r>
              <a:rPr lang="zh-CN" altLang="en-US" dirty="0"/>
              <a:t> </a:t>
            </a:r>
            <a:r>
              <a:rPr lang="en-US" altLang="zh-CN" dirty="0"/>
              <a:t>3581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June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BDEFD8-1E32-FAB9-14BF-7790CAE4B2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8189F1D3-C403-A695-B452-DA7226817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24645AC-E5BC-0942-F915-D7B0D0CD1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2239887"/>
          </a:xfrm>
        </p:spPr>
        <p:txBody>
          <a:bodyPr/>
          <a:lstStyle/>
          <a:p>
            <a:r>
              <a:rPr lang="en-GB" dirty="0"/>
              <a:t>[1] </a:t>
            </a:r>
            <a:r>
              <a:rPr lang="en-US" dirty="0"/>
              <a:t>Sanket Kalamkar, IEEE 802.11-24/1016r3, C-TDMA follow-up: Additional details on framing sequence</a:t>
            </a:r>
            <a:r>
              <a:rPr lang="en-GB" dirty="0"/>
              <a:t>.</a:t>
            </a:r>
          </a:p>
          <a:p>
            <a:r>
              <a:rPr lang="en-GB" dirty="0"/>
              <a:t>[2] Motions #156, 268, 157, 160, 274, 277, 329.</a:t>
            </a:r>
          </a:p>
          <a:p>
            <a:r>
              <a:rPr lang="en-GB" altLang="zh-CN" dirty="0"/>
              <a:t>[3]IEEE 802.11bn Draft 0.1.</a:t>
            </a:r>
          </a:p>
          <a:p>
            <a:r>
              <a:rPr lang="en-GB" dirty="0"/>
              <a:t>[4] CID 484, 624, 3581.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93BB2-A4BE-99BF-6805-F3A3318D07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FD38C-4FB3-D478-0212-18237F4B6F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64D6F-9E9D-FA0D-6892-FCEE35EC62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June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513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32AE0E-F384-6637-7748-8D1A23A2D2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CAC58-90BA-3F59-95CF-5DBD83094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245" y="506479"/>
            <a:ext cx="10361084" cy="1065213"/>
          </a:xfrm>
        </p:spPr>
        <p:txBody>
          <a:bodyPr/>
          <a:lstStyle/>
          <a:p>
            <a:pPr marL="0" indent="0"/>
            <a:r>
              <a:rPr lang="en-US" altLang="zh-CN" dirty="0"/>
              <a:t>Comments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932CA917-0634-ECB7-2A5C-0539D9BA990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95686" y="1268760"/>
            <a:ext cx="10361084" cy="5040560"/>
          </a:xfrm>
          <a:ln/>
        </p:spPr>
        <p:txBody>
          <a:bodyPr/>
          <a:lstStyle/>
          <a:p>
            <a:pPr marL="0" indent="0"/>
            <a:r>
              <a:rPr lang="en-US" sz="1400" b="0" dirty="0"/>
              <a:t>CID 484：If there are more than one AP that a Co-TDMA sharing AP can share a time </a:t>
            </a:r>
            <a:r>
              <a:rPr lang="en-US" sz="1400" b="0" dirty="0" err="1"/>
              <a:t>porition</a:t>
            </a:r>
            <a:r>
              <a:rPr lang="en-US" sz="1400" b="0" dirty="0"/>
              <a:t> of an obtained TXOP with, does it share it with all of them or some of them? How does it chose the APs with whom it can share a portion of the TXOP? E.g., if there are three APs with whom it can share a </a:t>
            </a:r>
            <a:r>
              <a:rPr lang="en-US" sz="1400" b="0" dirty="0" err="1"/>
              <a:t>porition</a:t>
            </a:r>
            <a:r>
              <a:rPr lang="en-US" sz="1400" b="0" dirty="0"/>
              <a:t> of the TXOP but one of them needs it urgently because some of its buffered data can expire soon, how does the scheme ensure that the </a:t>
            </a:r>
            <a:r>
              <a:rPr lang="en-US" sz="1400" b="0" dirty="0" err="1"/>
              <a:t>porition</a:t>
            </a:r>
            <a:r>
              <a:rPr lang="en-US" sz="1400" b="0" dirty="0"/>
              <a:t> of TXOP is shared with the AP that needs the resource urgently?</a:t>
            </a:r>
          </a:p>
          <a:p>
            <a:pPr marL="0" indent="0"/>
            <a:r>
              <a:rPr lang="en-US" sz="1400" b="0" dirty="0"/>
              <a:t>Proposed </a:t>
            </a:r>
            <a:r>
              <a:rPr lang="en-US" sz="1400" b="0" dirty="0" err="1"/>
              <a:t>Change：Spec</a:t>
            </a:r>
            <a:r>
              <a:rPr lang="en-US" sz="1400" b="0" dirty="0"/>
              <a:t> should provide a procedure by which information necessary to evaluate urgency criteria can be shared exchanged with the Co-TDMA sharing AP. This can help the Co-TDMA sharing AP to select the AP that needs the resource the most.</a:t>
            </a:r>
          </a:p>
          <a:p>
            <a:pPr marL="0" indent="0"/>
            <a:endParaRPr lang="en-US" sz="1400" b="0" dirty="0"/>
          </a:p>
          <a:p>
            <a:pPr marL="0" indent="0"/>
            <a:r>
              <a:rPr lang="en-US" sz="1400" b="0" dirty="0"/>
              <a:t>CID 624: In the current document, the information exchange between the sharing AP and the shared AP is very limited in the polling phase. Since Co-TDMA is one of the technologies that can guarantee minimum latency performance in a dense OBSS environment, related information must be exchanged in the polling phase</a:t>
            </a:r>
          </a:p>
          <a:p>
            <a:pPr marL="0" indent="0"/>
            <a:r>
              <a:rPr lang="en-US" sz="1400" b="0" dirty="0"/>
              <a:t>Proposed </a:t>
            </a:r>
            <a:r>
              <a:rPr lang="en-US" sz="1400" b="0" dirty="0" err="1"/>
              <a:t>Change：Define</a:t>
            </a:r>
            <a:r>
              <a:rPr lang="en-US" sz="1400" b="0" dirty="0"/>
              <a:t> signaling to exchange QoS info (traffic, etc.)</a:t>
            </a:r>
          </a:p>
          <a:p>
            <a:pPr marL="0" indent="0"/>
            <a:endParaRPr lang="en-US" sz="1400" b="0" dirty="0"/>
          </a:p>
          <a:p>
            <a:pPr marL="0" indent="0"/>
            <a:r>
              <a:rPr lang="en-US" sz="1400" b="0" dirty="0"/>
              <a:t>CID 3581: Please see comment 6 in relation to </a:t>
            </a:r>
            <a:r>
              <a:rPr lang="en-US" sz="1400" b="0" dirty="0" err="1"/>
              <a:t>CoTDMA</a:t>
            </a:r>
            <a:r>
              <a:rPr lang="en-US" sz="1400" b="0" dirty="0"/>
              <a:t>.  Unlike 802,11ax/802.11be AP schedulers that can directly leverage BSRP responses (i.e. </a:t>
            </a:r>
            <a:r>
              <a:rPr lang="en-US" sz="1400" b="0" dirty="0" err="1"/>
              <a:t>Qsize</a:t>
            </a:r>
            <a:r>
              <a:rPr lang="en-US" sz="1400" b="0" dirty="0"/>
              <a:t>), the sharing AP is </a:t>
            </a:r>
            <a:r>
              <a:rPr lang="en-US" sz="1400" b="0" dirty="0" err="1"/>
              <a:t>unliikely</a:t>
            </a:r>
            <a:r>
              <a:rPr lang="en-US" sz="1400" b="0" dirty="0"/>
              <a:t> to be able to </a:t>
            </a:r>
            <a:r>
              <a:rPr lang="en-US" sz="1400" b="0" dirty="0" err="1"/>
              <a:t>formualte</a:t>
            </a:r>
            <a:r>
              <a:rPr lang="en-US" sz="1400" b="0" dirty="0"/>
              <a:t> a shared AP order and time allocation for a shared AP with just this information. This is especially true when </a:t>
            </a:r>
            <a:r>
              <a:rPr lang="en-US" sz="1400" b="0" dirty="0" err="1"/>
              <a:t>CoTDMA</a:t>
            </a:r>
            <a:r>
              <a:rPr lang="en-US" sz="1400" b="0" dirty="0"/>
              <a:t> benefits to many </a:t>
            </a:r>
            <a:r>
              <a:rPr lang="en-US" sz="1400" b="0" dirty="0" err="1"/>
              <a:t>enviironments</a:t>
            </a:r>
            <a:r>
              <a:rPr lang="en-US" sz="1400" b="0" dirty="0"/>
              <a:t> will be delay CDF tail reduction as opposed to throughput hence the 'signaling details' should </a:t>
            </a:r>
            <a:r>
              <a:rPr lang="en-US" sz="1400" b="0" dirty="0" err="1"/>
              <a:t>accomodate</a:t>
            </a:r>
            <a:r>
              <a:rPr lang="en-US" sz="1400" b="0" dirty="0"/>
              <a:t> this delay-reduction usage which </a:t>
            </a:r>
            <a:r>
              <a:rPr lang="en-US" sz="1400" b="0" dirty="0" err="1"/>
              <a:t>e.g.may</a:t>
            </a:r>
            <a:r>
              <a:rPr lang="en-US" sz="1400" b="0" dirty="0"/>
              <a:t> be implemented via ordering and time allocation of the shared APs to meet the APs scheduling deadline requirements,</a:t>
            </a:r>
          </a:p>
          <a:p>
            <a:pPr marL="0" indent="0"/>
            <a:r>
              <a:rPr lang="en-US" sz="1400" b="0" dirty="0"/>
              <a:t>Proposed </a:t>
            </a:r>
            <a:r>
              <a:rPr lang="en-US" sz="1400" b="0" dirty="0" err="1"/>
              <a:t>Change：Add</a:t>
            </a:r>
            <a:r>
              <a:rPr lang="en-US" sz="1400" b="0" dirty="0"/>
              <a:t> the imminence  / deadline / excess delay in e.g. 250us units to the </a:t>
            </a:r>
            <a:r>
              <a:rPr lang="en-US" sz="1400" b="0" dirty="0" err="1"/>
              <a:t>CoTDMA</a:t>
            </a:r>
            <a:r>
              <a:rPr lang="en-US" sz="1400" b="0" dirty="0"/>
              <a:t> polling phase. The shared AP could report one (minimum) or multiple such elements </a:t>
            </a:r>
            <a:r>
              <a:rPr lang="en-US" sz="1400" b="0" dirty="0" err="1"/>
              <a:t>oer</a:t>
            </a:r>
            <a:r>
              <a:rPr lang="en-US" sz="1400" b="0" dirty="0"/>
              <a:t> TID/AC allowing the sharing AP to schedule accordingly.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F9D74-3C47-C8B6-326B-243BA792BD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085B3-CBFE-0022-9C33-470F8076B1A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Hui Che, Ruijie Networks Co., Ltd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7242C-C45C-AD28-8BCF-E4ED5DDDA8A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/>
              <a:t>June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6372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7" id="{DEE9BC1D-32B0-4A2E-95E1-A1408AC7672C}" vid="{C86135A7-A99C-4A55-992F-ACE10057B4B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chehui</Template>
  <TotalTime>1151</TotalTime>
  <Words>1287</Words>
  <Application>Microsoft Office PowerPoint</Application>
  <PresentationFormat>宽屏</PresentationFormat>
  <Paragraphs>169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2" baseType="lpstr">
      <vt:lpstr>Arial Unicode MS</vt:lpstr>
      <vt:lpstr>Times New Roman</vt:lpstr>
      <vt:lpstr>Office 主题</vt:lpstr>
      <vt:lpstr>Dynamic Priority-Based TXOP Sharing in Co-TDMA</vt:lpstr>
      <vt:lpstr>Abstract</vt:lpstr>
      <vt:lpstr>Current Limitations</vt:lpstr>
      <vt:lpstr>Proposal Details</vt:lpstr>
      <vt:lpstr>Why This Works?</vt:lpstr>
      <vt:lpstr>Expected Benefits</vt:lpstr>
      <vt:lpstr>Conclusion</vt:lpstr>
      <vt:lpstr>References</vt:lpstr>
      <vt:lpstr>Comments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Hui Che</dc:creator>
  <cp:keywords/>
  <cp:lastModifiedBy>Hui Che</cp:lastModifiedBy>
  <cp:revision>36</cp:revision>
  <cp:lastPrinted>1601-01-01T00:00:00Z</cp:lastPrinted>
  <dcterms:created xsi:type="dcterms:W3CDTF">2023-10-25T06:39:10Z</dcterms:created>
  <dcterms:modified xsi:type="dcterms:W3CDTF">2025-06-05T02:13:17Z</dcterms:modified>
  <cp:category>Hui Che, Ruijie Networks Co., Ltd</cp:category>
</cp:coreProperties>
</file>