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6" r:id="rId2"/>
    <p:sldId id="480" r:id="rId3"/>
    <p:sldId id="567" r:id="rId4"/>
    <p:sldId id="584" r:id="rId5"/>
    <p:sldId id="586" r:id="rId6"/>
    <p:sldId id="576" r:id="rId7"/>
    <p:sldId id="575" r:id="rId8"/>
    <p:sldId id="579" r:id="rId9"/>
    <p:sldId id="469" r:id="rId10"/>
    <p:sldId id="587" r:id="rId11"/>
    <p:sldId id="470" r:id="rId12"/>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7FDAD"/>
    <a:srgbClr val="0000FF"/>
    <a:srgbClr val="FFCCCC"/>
    <a:srgbClr val="FF99FF"/>
    <a:srgbClr val="FFFF99"/>
    <a:srgbClr val="ADDB7B"/>
    <a:srgbClr val="D8EEC0"/>
    <a:srgbClr val="BCE292"/>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2" autoAdjust="0"/>
    <p:restoredTop sz="76910" autoAdjust="0"/>
  </p:normalViewPr>
  <p:slideViewPr>
    <p:cSldViewPr>
      <p:cViewPr varScale="1">
        <p:scale>
          <a:sx n="77" d="100"/>
          <a:sy n="77" d="100"/>
        </p:scale>
        <p:origin x="608" y="76"/>
      </p:cViewPr>
      <p:guideLst>
        <p:guide orient="horz" pos="2160"/>
        <p:guide pos="384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11" d="100"/>
          <a:sy n="111" d="100"/>
        </p:scale>
        <p:origin x="1888" y="80"/>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dirty="0"/>
              <a:t>Page </a:t>
            </a:r>
            <a:fld id="{7C77D250-BF2B-474F-8F3A-CA096EC7180D}" type="slidenum">
              <a:rPr lang="en-US" altLang="ko-KR"/>
              <a:pPr>
                <a:defRPr/>
              </a:pPr>
              <a:t>‹#›</a:t>
            </a:fld>
            <a:endParaRPr lang="en-US" altLang="ko-KR" dirty="0"/>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dirty="0"/>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dirty="0"/>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dirty="0"/>
              <a:t>Page </a:t>
            </a:r>
            <a:fld id="{5658750D-1A1F-422E-985B-C80903A5BF01}" type="slidenum">
              <a:rPr lang="en-US" altLang="ko-KR"/>
              <a:pPr>
                <a:defRPr/>
              </a:pPr>
              <a:t>‹#›</a:t>
            </a:fld>
            <a:endParaRPr lang="en-US" altLang="ko-KR" dirty="0"/>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dirty="0"/>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dirty="0"/>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a:p>
        </p:txBody>
      </p:sp>
    </p:spTree>
    <p:extLst>
      <p:ext uri="{BB962C8B-B14F-4D97-AF65-F5344CB8AC3E}">
        <p14:creationId xmlns:p14="http://schemas.microsoft.com/office/powerpoint/2010/main" val="186728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76ED3-7827-6229-71A4-8414AAB2106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10056DF6-DD25-94AF-6B5E-37B1B15A03E8}"/>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D7F616C2-B45D-D8EF-A6F6-258463995527}"/>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340285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943045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6653F-B32E-B195-E79A-AC297E4F9BBB}"/>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C558665-304F-2B3F-65B2-A917A4E2B996}"/>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0395660D-437D-4C14-28A2-CE918F0EACEE}"/>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3639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CB5BE8-C211-9EE9-763E-77960FD3AAB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F78AF299-671C-CF0F-F714-0E37585437E8}"/>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E2C95692-010A-1B8A-7774-2266C161AF03}"/>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37820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3C319-0B96-113B-51E4-3115C90E8668}"/>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7DE0906-238F-2AA8-3E78-FAB4B1FCB50E}"/>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2BB38448-1143-704F-CDB2-269E22602107}"/>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445865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28B9EA-F452-8C1F-1208-FFE0898793C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C24FEC7F-3E9B-2ACC-8F5E-E92D0A512279}"/>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87EBC021-9C81-A64C-125C-6EA6F555FBB4}"/>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633311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71618-2809-4B83-05B3-531F8B0619E5}"/>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5071594-1AC8-5B47-EFC1-D7D6B4BAA8DA}"/>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2ACFFC76-7A68-C811-8C36-7357FEAC51F8}"/>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855432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B66AD-1B6C-4A6D-12CA-C383A855BB8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D3E90457-2600-4810-1BE6-DA5761B1DCF4}"/>
              </a:ext>
            </a:extLst>
          </p:cNvPr>
          <p:cNvSpPr>
            <a:spLocks noGrp="1" noRot="1" noChangeAspect="1"/>
          </p:cNvSpPr>
          <p:nvPr>
            <p:ph type="sldImg"/>
          </p:nvPr>
        </p:nvSpPr>
        <p:spPr>
          <a:xfrm>
            <a:off x="2705100" y="512763"/>
            <a:ext cx="4516438" cy="2541587"/>
          </a:xfrm>
        </p:spPr>
      </p:sp>
      <p:sp>
        <p:nvSpPr>
          <p:cNvPr id="3" name="슬라이드 노트 개체 틀 2">
            <a:extLst>
              <a:ext uri="{FF2B5EF4-FFF2-40B4-BE49-F238E27FC236}">
                <a16:creationId xmlns:a16="http://schemas.microsoft.com/office/drawing/2014/main" id="{389B01B5-0E74-4F54-E8AE-41E3D22BFFFC}"/>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413849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Newracom</a:t>
            </a:r>
          </a:p>
        </p:txBody>
      </p:sp>
      <p:sp>
        <p:nvSpPr>
          <p:cNvPr id="10" name="슬라이드 번호 개체 틀 9"/>
          <p:cNvSpPr>
            <a:spLocks noGrp="1"/>
          </p:cNvSpPr>
          <p:nvPr>
            <p:ph type="sldNum" sz="quarter" idx="12"/>
          </p:nvPr>
        </p:nvSpPr>
        <p:spPr/>
        <p:txBody>
          <a:bodyPr/>
          <a:lstStyle/>
          <a:p>
            <a:pPr>
              <a:defRPr/>
            </a:pPr>
            <a:r>
              <a:rPr lang="en-US" altLang="ko-KR" dirty="0"/>
              <a:t>Slide </a:t>
            </a:r>
            <a:fld id="{6E0A3520-BDA5-4137-83B2-D2C57FC18B77}" type="slidenum">
              <a:rPr lang="en-US" altLang="ko-KR" smtClean="0"/>
              <a:pPr>
                <a:defRPr/>
              </a:pPr>
              <a:t>‹#›</a:t>
            </a:fld>
            <a:endParaRPr lang="en-US" altLang="ko-KR"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Newracom</a:t>
            </a:r>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dirty="0"/>
              <a:t>Slide </a:t>
            </a:r>
            <a:fld id="{6E0A3520-BDA5-4137-83B2-D2C57FC18B77}" type="slidenum">
              <a:rPr lang="en-US" altLang="ko-KR"/>
              <a:pPr>
                <a:defRPr/>
              </a:pPr>
              <a:t>‹#›</a:t>
            </a:fld>
            <a:endParaRPr lang="en-US" altLang="ko-KR" dirty="0"/>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Newracom</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dirty="0"/>
              <a:t>Slide </a:t>
            </a:r>
            <a:fld id="{6E0A3520-BDA5-4137-83B2-D2C57FC18B77}" type="slidenum">
              <a:rPr lang="en-US" altLang="ko-KR"/>
              <a:pPr>
                <a:defRPr/>
              </a:pPr>
              <a:t>‹#›</a:t>
            </a:fld>
            <a:endParaRPr lang="en-US" altLang="ko-KR" dirty="0"/>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802.11-25/1007r1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dirty="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June 2025</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US" altLang="ko-KR" kern="0" dirty="0">
                <a:solidFill>
                  <a:schemeClr val="tx1"/>
                </a:solidFill>
                <a:ea typeface="굴림" panose="020B0600000101010101" pitchFamily="50" charset="-127"/>
              </a:rPr>
              <a:t>Conditions of DSO operation</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2600"/>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2025-06-02</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1D65D0-09C8-13D0-9F77-1D3BAD206B22}"/>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FC8ACC76-86FE-30BE-87DC-0B39A1DDD8F9}"/>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F801DAAB-234B-D8AB-A9A3-82004B7B8FF5}"/>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B670D5FA-27D3-7BC0-A51F-63B0863DD303}"/>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Times New Roman" pitchFamily="16" charset="0"/>
              <a:buChar char="•"/>
            </a:pPr>
            <a:r>
              <a:rPr lang="en-US" altLang="ko-KR" dirty="0"/>
              <a:t>Do you agree that the DSO ICF may carry on indication enabling a DSO non-AP STA to decide whether to switch to the DSO subband? </a:t>
            </a:r>
          </a:p>
          <a:p>
            <a:pPr lvl="1">
              <a:buFont typeface="Times New Roman" pitchFamily="16" charset="0"/>
              <a:buChar char="•"/>
            </a:pPr>
            <a:r>
              <a:rPr lang="en-GB" altLang="ko-KR" dirty="0"/>
              <a:t>Yes</a:t>
            </a:r>
          </a:p>
          <a:p>
            <a:pPr lvl="1">
              <a:buFont typeface="Times New Roman" pitchFamily="16" charset="0"/>
              <a:buChar char="•"/>
            </a:pPr>
            <a:r>
              <a:rPr lang="en-GB" altLang="ko-KR" dirty="0"/>
              <a:t>No</a:t>
            </a:r>
          </a:p>
          <a:p>
            <a:pPr lvl="1">
              <a:buFont typeface="Times New Roman" pitchFamily="16" charset="0"/>
              <a:buChar char="•"/>
            </a:pPr>
            <a:r>
              <a:rPr lang="en-GB" altLang="ko-KR" dirty="0"/>
              <a:t>Abstain</a:t>
            </a:r>
          </a:p>
        </p:txBody>
      </p:sp>
      <p:sp>
        <p:nvSpPr>
          <p:cNvPr id="11" name="Title 1">
            <a:extLst>
              <a:ext uri="{FF2B5EF4-FFF2-40B4-BE49-F238E27FC236}">
                <a16:creationId xmlns:a16="http://schemas.microsoft.com/office/drawing/2014/main" id="{047F5A73-384E-2753-6674-8D5A3BD4314A}"/>
              </a:ext>
            </a:extLst>
          </p:cNvPr>
          <p:cNvSpPr>
            <a:spLocks noGrp="1"/>
          </p:cNvSpPr>
          <p:nvPr>
            <p:ph type="title"/>
          </p:nvPr>
        </p:nvSpPr>
        <p:spPr>
          <a:xfrm>
            <a:off x="914401" y="685801"/>
            <a:ext cx="10361084" cy="1065213"/>
          </a:xfrm>
        </p:spPr>
        <p:txBody>
          <a:bodyPr/>
          <a:lstStyle/>
          <a:p>
            <a:r>
              <a:rPr lang="en-US" altLang="ko-KR" dirty="0"/>
              <a:t>Straw Poll #1</a:t>
            </a:r>
            <a:endParaRPr lang="en-US" dirty="0"/>
          </a:p>
        </p:txBody>
      </p:sp>
      <p:sp>
        <p:nvSpPr>
          <p:cNvPr id="14" name="Slide Number Placeholder 5">
            <a:extLst>
              <a:ext uri="{FF2B5EF4-FFF2-40B4-BE49-F238E27FC236}">
                <a16:creationId xmlns:a16="http://schemas.microsoft.com/office/drawing/2014/main" id="{88762B19-2A44-7C9C-3975-2EF53445C829}"/>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929718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a:t>
            </a:r>
            <a:r>
              <a:rPr lang="en-US" altLang="ko-KR" sz="2000" dirty="0"/>
              <a:t>Draft P802.11bn_D1.0</a:t>
            </a:r>
          </a:p>
          <a:p>
            <a:pPr marL="0" indent="0">
              <a:buNone/>
            </a:pPr>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11</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8204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dirty="0"/>
              <a:t>DSO non-AP STA can be dynamically allocated frequency resources outside of its current operating bandwidth within the DSO AP’s BSS bandwidth, on a per-TXOP basis [1]</a:t>
            </a:r>
          </a:p>
          <a:p>
            <a:pPr>
              <a:buFont typeface="Arial" panose="020B0604020202020204" pitchFamily="34" charset="0"/>
              <a:buChar char="•"/>
            </a:pPr>
            <a:endParaRPr lang="en-US" altLang="ko-KR" dirty="0"/>
          </a:p>
          <a:p>
            <a:pPr>
              <a:buFont typeface="Arial" panose="020B0604020202020204" pitchFamily="34" charset="0"/>
              <a:buChar char="•"/>
            </a:pPr>
            <a:r>
              <a:rPr lang="en-US" altLang="ko-KR" dirty="0"/>
              <a:t>This contribution discusses which DSO non-AP STAs could participate in DSO operation to improve efficiency, such as by preventing unnecessary switching to the DSO subband</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Introduction</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26214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0B331E-1EB8-B424-D90E-D748E7198444}"/>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4474447D-F3E4-2166-41F4-DF7586701ACC}"/>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5EA807E7-864A-3632-B854-6873B4ADF75A}"/>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20606B2D-0254-3C72-98D2-57D4F4562249}"/>
              </a:ext>
            </a:extLst>
          </p:cNvPr>
          <p:cNvSpPr txBox="1">
            <a:spLocks/>
          </p:cNvSpPr>
          <p:nvPr/>
        </p:nvSpPr>
        <p:spPr bwMode="auto">
          <a:xfrm>
            <a:off x="914400" y="1981201"/>
            <a:ext cx="108204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Regarding NPCA operation, the switching of NPCA STAs depends on OBSS activity that occupies the BSS p-channel (i.e., switching conditions)</a:t>
            </a:r>
            <a:endParaRPr lang="en-US" altLang="ko-KR" sz="1800" dirty="0"/>
          </a:p>
          <a:p>
            <a:pPr lvl="1">
              <a:buFont typeface="Arial" panose="020B0604020202020204" pitchFamily="34" charset="0"/>
              <a:buChar char="•"/>
            </a:pPr>
            <a:r>
              <a:rPr lang="en-US" altLang="ko-KR" sz="1800" dirty="0"/>
              <a:t>When these conditions are met, NPCA STAs switch to the NPCA p-channel without any additional action between</a:t>
            </a:r>
            <a:r>
              <a:rPr lang="ko-KR" altLang="en-US" sz="1800" dirty="0"/>
              <a:t> </a:t>
            </a:r>
            <a:r>
              <a:rPr lang="en-US" altLang="ko-KR" sz="1800" dirty="0"/>
              <a:t>NPCA STAs on the BSS p-channel prior to switching </a:t>
            </a:r>
          </a:p>
          <a:p>
            <a:pPr lvl="1">
              <a:buFont typeface="Arial" panose="020B0604020202020204" pitchFamily="34" charset="0"/>
              <a:buChar char="•"/>
            </a:pPr>
            <a:endParaRPr lang="en-US" altLang="ko-KR" sz="1800" dirty="0"/>
          </a:p>
          <a:p>
            <a:pPr>
              <a:buFont typeface="Arial" panose="020B0604020202020204" pitchFamily="34" charset="0"/>
              <a:buChar char="•"/>
            </a:pPr>
            <a:r>
              <a:rPr lang="en-US" altLang="ko-KR" sz="2000" dirty="0"/>
              <a:t>In the case of DSO, the DSO AP, as the TXOP holder, can control the DSO operation itself</a:t>
            </a:r>
          </a:p>
          <a:p>
            <a:pPr lvl="1">
              <a:buFont typeface="Arial" panose="020B0604020202020204" pitchFamily="34" charset="0"/>
              <a:buChar char="•"/>
            </a:pPr>
            <a:r>
              <a:rPr lang="en-US" altLang="ko-KR" sz="1800" dirty="0"/>
              <a:t>When DSO operation is enabled, the DSO AP requests DSO non-AP STAs to switch to the </a:t>
            </a:r>
            <a:br>
              <a:rPr lang="en-US" altLang="ko-KR" sz="1800" dirty="0"/>
            </a:br>
            <a:r>
              <a:rPr lang="en-US" altLang="ko-KR" sz="1800" dirty="0"/>
              <a:t>DSO subband via the DSO ICF</a:t>
            </a:r>
          </a:p>
          <a:p>
            <a:pPr lvl="1">
              <a:buFont typeface="Arial" panose="020B0604020202020204" pitchFamily="34" charset="0"/>
              <a:buChar char="•"/>
            </a:pPr>
            <a:r>
              <a:rPr lang="en-US" altLang="ko-KR" sz="1800" dirty="0"/>
              <a:t>At this point, which DSO non-AP STAs switch to the DSO subband may depend on the DSO AP’s decision</a:t>
            </a:r>
          </a:p>
        </p:txBody>
      </p:sp>
      <p:sp>
        <p:nvSpPr>
          <p:cNvPr id="11" name="Title 1">
            <a:extLst>
              <a:ext uri="{FF2B5EF4-FFF2-40B4-BE49-F238E27FC236}">
                <a16:creationId xmlns:a16="http://schemas.microsoft.com/office/drawing/2014/main" id="{A7FAF5D4-448A-DBA4-2104-563F8F4B6052}"/>
              </a:ext>
            </a:extLst>
          </p:cNvPr>
          <p:cNvSpPr>
            <a:spLocks noGrp="1"/>
          </p:cNvSpPr>
          <p:nvPr>
            <p:ph type="title"/>
          </p:nvPr>
        </p:nvSpPr>
        <p:spPr>
          <a:xfrm>
            <a:off x="914401" y="685801"/>
            <a:ext cx="10361084" cy="1065213"/>
          </a:xfrm>
        </p:spPr>
        <p:txBody>
          <a:bodyPr/>
          <a:lstStyle/>
          <a:p>
            <a:r>
              <a:rPr lang="en-US" altLang="ko-KR" dirty="0"/>
              <a:t>Control and Triggering differences between NPCA/DSO</a:t>
            </a:r>
            <a:endParaRPr lang="en-US" dirty="0"/>
          </a:p>
        </p:txBody>
      </p:sp>
      <p:sp>
        <p:nvSpPr>
          <p:cNvPr id="14" name="Slide Number Placeholder 5">
            <a:extLst>
              <a:ext uri="{FF2B5EF4-FFF2-40B4-BE49-F238E27FC236}">
                <a16:creationId xmlns:a16="http://schemas.microsoft.com/office/drawing/2014/main" id="{D2E2A861-F7B7-CD38-0ABD-01A50B973AA7}"/>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4264441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0E433-2D5E-1044-B4CA-475D10FEC42B}"/>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73DEADE6-03DA-8E2F-4FA6-5FF7DDD10A8D}"/>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038A960C-0269-45DD-2C47-64C507913A5D}"/>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6A999888-109A-CE37-B2DD-590ADC1F5727}"/>
              </a:ext>
            </a:extLst>
          </p:cNvPr>
          <p:cNvSpPr txBox="1">
            <a:spLocks/>
          </p:cNvSpPr>
          <p:nvPr/>
        </p:nvSpPr>
        <p:spPr bwMode="auto">
          <a:xfrm>
            <a:off x="914400" y="1981201"/>
            <a:ext cx="108204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DSO AP may decide to initiate switching of DSO non-AP STAs based on transmission conditions</a:t>
            </a:r>
          </a:p>
          <a:p>
            <a:pPr lvl="1">
              <a:buFont typeface="Arial" panose="020B0604020202020204" pitchFamily="34" charset="0"/>
              <a:buChar char="•"/>
            </a:pPr>
            <a:r>
              <a:rPr lang="en-US" altLang="ko-KR" sz="1800" dirty="0"/>
              <a:t>For example, when it has DL PPDU(s) to transmit and/or needs to solicit UL PPDU(s)</a:t>
            </a:r>
          </a:p>
          <a:p>
            <a:pPr marL="457188" lvl="1" indent="0">
              <a:buNone/>
            </a:pPr>
            <a:endParaRPr lang="en-US" altLang="ko-KR" sz="2000" dirty="0"/>
          </a:p>
          <a:p>
            <a:pPr>
              <a:buFont typeface="Arial" panose="020B0604020202020204" pitchFamily="34" charset="0"/>
              <a:buChar char="•"/>
            </a:pPr>
            <a:r>
              <a:rPr lang="en-US" altLang="ko-KR" sz="2000" dirty="0"/>
              <a:t>Consider a scenario in which the DSO AP, having no DL PPDU for a given DSO non-AP STA but assuming the STA has UL data, initiates switching </a:t>
            </a:r>
          </a:p>
          <a:p>
            <a:pPr lvl="1">
              <a:buFont typeface="Arial" panose="020B0604020202020204" pitchFamily="34" charset="0"/>
              <a:buChar char="•"/>
            </a:pPr>
            <a:r>
              <a:rPr lang="en-US" altLang="ko-KR" sz="1800" dirty="0"/>
              <a:t>If the DSO non-AP STA that receives the ICF has no UL data to transmit (i.e., contrary to the AP’s expectation), it may be preferable for the STA not to switch to the DSO subband at that time </a:t>
            </a:r>
          </a:p>
          <a:p>
            <a:pPr lvl="2">
              <a:buFont typeface="Arial" panose="020B0604020202020204" pitchFamily="34" charset="0"/>
              <a:buChar char="•"/>
            </a:pPr>
            <a:r>
              <a:rPr lang="en-US" altLang="ko-KR" sz="1800" dirty="0"/>
              <a:t>As DSO switching requires the STA to operate outside its current operating bandwidth, it may raise power-consumption concerns</a:t>
            </a:r>
          </a:p>
          <a:p>
            <a:pPr lvl="1">
              <a:buFont typeface="Arial" panose="020B0604020202020204" pitchFamily="34" charset="0"/>
              <a:buChar char="•"/>
            </a:pPr>
            <a:r>
              <a:rPr lang="en-US" altLang="ko-KR" sz="1800" dirty="0"/>
              <a:t>Therefore, switching a DSO non-AP STA under the assumption of UL data may require careful consideration</a:t>
            </a:r>
          </a:p>
        </p:txBody>
      </p:sp>
      <p:sp>
        <p:nvSpPr>
          <p:cNvPr id="11" name="Title 1">
            <a:extLst>
              <a:ext uri="{FF2B5EF4-FFF2-40B4-BE49-F238E27FC236}">
                <a16:creationId xmlns:a16="http://schemas.microsoft.com/office/drawing/2014/main" id="{7EB182AC-7428-0983-F513-58FA055FC370}"/>
              </a:ext>
            </a:extLst>
          </p:cNvPr>
          <p:cNvSpPr>
            <a:spLocks noGrp="1"/>
          </p:cNvSpPr>
          <p:nvPr>
            <p:ph type="title"/>
          </p:nvPr>
        </p:nvSpPr>
        <p:spPr>
          <a:xfrm>
            <a:off x="914401" y="685801"/>
            <a:ext cx="10361084" cy="1065213"/>
          </a:xfrm>
        </p:spPr>
        <p:txBody>
          <a:bodyPr/>
          <a:lstStyle/>
          <a:p>
            <a:r>
              <a:rPr lang="en-US" altLang="ko-KR" dirty="0"/>
              <a:t>Considerations for efficient DSO subband switching (1/2)</a:t>
            </a:r>
            <a:endParaRPr lang="en-US" dirty="0"/>
          </a:p>
        </p:txBody>
      </p:sp>
      <p:sp>
        <p:nvSpPr>
          <p:cNvPr id="14" name="Slide Number Placeholder 5">
            <a:extLst>
              <a:ext uri="{FF2B5EF4-FFF2-40B4-BE49-F238E27FC236}">
                <a16:creationId xmlns:a16="http://schemas.microsoft.com/office/drawing/2014/main" id="{11805861-8479-AE4E-B063-77A86171082F}"/>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520378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035EB-EEAC-64D7-FD5A-FE2E0471050B}"/>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62D0D108-82F8-83C2-D2AD-C0CBABBEAE3B}"/>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40872ED7-1079-6FFF-2C8F-4D5E3126850A}"/>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317947FF-482C-0D9D-AB60-05E119CFEA2E}"/>
              </a:ext>
            </a:extLst>
          </p:cNvPr>
          <p:cNvSpPr txBox="1">
            <a:spLocks/>
          </p:cNvSpPr>
          <p:nvPr/>
        </p:nvSpPr>
        <p:spPr bwMode="auto">
          <a:xfrm>
            <a:off x="890011" y="1981200"/>
            <a:ext cx="1061618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In another scenario, when the DSO AP transmits a DSO ICF for upcoming LL traffic to a DSO non-AP STA, that STA is expected to remain on the DSO subband to handle LL traffic</a:t>
            </a:r>
          </a:p>
          <a:p>
            <a:pPr lvl="1">
              <a:buFont typeface="Arial" panose="020B0604020202020204" pitchFamily="34" charset="0"/>
              <a:buChar char="•"/>
            </a:pPr>
            <a:r>
              <a:rPr lang="en-US" altLang="ko-KR" sz="1800" dirty="0"/>
              <a:t>However, if the traffic, whether periodic or aperiodic, does not happen during the DSO operation, this may not be an efficient use of DSO</a:t>
            </a:r>
          </a:p>
          <a:p>
            <a:pPr lvl="1">
              <a:buFont typeface="Arial" panose="020B0604020202020204" pitchFamily="34" charset="0"/>
              <a:buChar char="•"/>
            </a:pPr>
            <a:r>
              <a:rPr lang="en-US" altLang="ko-KR" sz="1800" dirty="0"/>
              <a:t>In addition, keeping the STA on the DSO subband to serve upcoming LL traffic, rather than switching back to the primary subband, can add overhead</a:t>
            </a:r>
          </a:p>
          <a:p>
            <a:pPr marL="457188" lvl="1" indent="0">
              <a:buNone/>
            </a:pPr>
            <a:endParaRPr lang="en-US" altLang="ko-KR" sz="1800" dirty="0"/>
          </a:p>
          <a:p>
            <a:pPr>
              <a:buFont typeface="Arial" panose="020B0604020202020204" pitchFamily="34" charset="0"/>
              <a:buChar char="•"/>
            </a:pPr>
            <a:r>
              <a:rPr lang="en-US" altLang="ko-KR" sz="2000" dirty="0"/>
              <a:t>Therefore, in this contribution, we assume that DSO operation is mainly intended to handle data that needs to be processed in a timely manner rather than merely upcoming data, and we discuss reasonable switching under such scenarios</a:t>
            </a:r>
          </a:p>
          <a:p>
            <a:pPr lvl="1">
              <a:buFont typeface="Arial" panose="020B0604020202020204" pitchFamily="34" charset="0"/>
              <a:buChar char="•"/>
            </a:pPr>
            <a:endParaRPr lang="en-US" altLang="ko-KR" dirty="0"/>
          </a:p>
          <a:p>
            <a:pPr lvl="1">
              <a:buFont typeface="Arial" panose="020B0604020202020204" pitchFamily="34" charset="0"/>
              <a:buChar char="•"/>
            </a:pPr>
            <a:endParaRPr lang="en-US" altLang="ko-KR" sz="1800" dirty="0"/>
          </a:p>
        </p:txBody>
      </p:sp>
      <p:sp>
        <p:nvSpPr>
          <p:cNvPr id="11" name="Title 1">
            <a:extLst>
              <a:ext uri="{FF2B5EF4-FFF2-40B4-BE49-F238E27FC236}">
                <a16:creationId xmlns:a16="http://schemas.microsoft.com/office/drawing/2014/main" id="{629DC267-6ECD-C5E9-6F5A-EAF01C6BB088}"/>
              </a:ext>
            </a:extLst>
          </p:cNvPr>
          <p:cNvSpPr>
            <a:spLocks noGrp="1"/>
          </p:cNvSpPr>
          <p:nvPr>
            <p:ph type="title"/>
          </p:nvPr>
        </p:nvSpPr>
        <p:spPr>
          <a:xfrm>
            <a:off x="914401" y="685801"/>
            <a:ext cx="10361084" cy="1065213"/>
          </a:xfrm>
        </p:spPr>
        <p:txBody>
          <a:bodyPr/>
          <a:lstStyle/>
          <a:p>
            <a:r>
              <a:rPr lang="en-US" altLang="ko-KR" dirty="0"/>
              <a:t>Considerations for efficient DSO subband switching (2/2)</a:t>
            </a:r>
            <a:endParaRPr lang="en-US" dirty="0"/>
          </a:p>
        </p:txBody>
      </p:sp>
      <p:sp>
        <p:nvSpPr>
          <p:cNvPr id="14" name="Slide Number Placeholder 5">
            <a:extLst>
              <a:ext uri="{FF2B5EF4-FFF2-40B4-BE49-F238E27FC236}">
                <a16:creationId xmlns:a16="http://schemas.microsoft.com/office/drawing/2014/main" id="{0B45EDDF-7C71-C4C2-F200-B7683BE60E5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5</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91947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D9554D-6E76-63A3-2FE7-1FE3A944EF08}"/>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895FCFD5-04DA-452B-8874-7E5350691745}"/>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2435623A-CF7C-A309-A19C-56F5C0E32A39}"/>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D9567D4-9D8C-A134-7505-6E29626BC1A2}"/>
              </a:ext>
            </a:extLst>
          </p:cNvPr>
          <p:cNvSpPr txBox="1">
            <a:spLocks/>
          </p:cNvSpPr>
          <p:nvPr/>
        </p:nvSpPr>
        <p:spPr bwMode="auto">
          <a:xfrm>
            <a:off x="922020" y="1981200"/>
            <a:ext cx="1050798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Proposal : Define a mode in which DSO non-AP STAs decide whether to switch to the DSO subband based on a switching-condition indication in the DSO ICF</a:t>
            </a:r>
          </a:p>
          <a:p>
            <a:pPr marL="0" indent="0">
              <a:buNone/>
            </a:pPr>
            <a:endParaRPr lang="en-US" altLang="ko-KR" sz="2000" dirty="0"/>
          </a:p>
          <a:p>
            <a:pPr>
              <a:buFont typeface="Arial" panose="020B0604020202020204" pitchFamily="34" charset="0"/>
              <a:buChar char="•"/>
            </a:pPr>
            <a:r>
              <a:rPr lang="en-US" altLang="ko-KR" sz="2000" dirty="0"/>
              <a:t>This indication may be provided per each user info field in the DSO ICF</a:t>
            </a:r>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marL="0" indent="0">
              <a:buNone/>
            </a:pPr>
            <a:endParaRPr lang="en-US" altLang="ko-KR" sz="1800" dirty="0"/>
          </a:p>
        </p:txBody>
      </p:sp>
      <p:sp>
        <p:nvSpPr>
          <p:cNvPr id="11" name="Title 1">
            <a:extLst>
              <a:ext uri="{FF2B5EF4-FFF2-40B4-BE49-F238E27FC236}">
                <a16:creationId xmlns:a16="http://schemas.microsoft.com/office/drawing/2014/main" id="{B0CFB654-7999-9FAD-E7CE-15F7CD35FCA3}"/>
              </a:ext>
            </a:extLst>
          </p:cNvPr>
          <p:cNvSpPr>
            <a:spLocks noGrp="1"/>
          </p:cNvSpPr>
          <p:nvPr>
            <p:ph type="title"/>
          </p:nvPr>
        </p:nvSpPr>
        <p:spPr>
          <a:xfrm>
            <a:off x="914401" y="685801"/>
            <a:ext cx="10361084" cy="1065213"/>
          </a:xfrm>
        </p:spPr>
        <p:txBody>
          <a:bodyPr/>
          <a:lstStyle/>
          <a:p>
            <a:r>
              <a:rPr lang="en-US" altLang="ko-KR" dirty="0"/>
              <a:t>Improving channel switching in DSO (1/3)</a:t>
            </a:r>
            <a:endParaRPr lang="en-US" dirty="0"/>
          </a:p>
        </p:txBody>
      </p:sp>
      <p:sp>
        <p:nvSpPr>
          <p:cNvPr id="14" name="Slide Number Placeholder 5">
            <a:extLst>
              <a:ext uri="{FF2B5EF4-FFF2-40B4-BE49-F238E27FC236}">
                <a16:creationId xmlns:a16="http://schemas.microsoft.com/office/drawing/2014/main" id="{1FBC7727-3C33-F169-247A-CCBD40B7AF19}"/>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6</a:t>
            </a:fld>
            <a:endParaRPr lang="en-US" altLang="ko-KR" sz="1200" b="0" dirty="0">
              <a:cs typeface="Arial" panose="020B0604020202020204" pitchFamily="34" charset="0"/>
            </a:endParaRPr>
          </a:p>
        </p:txBody>
      </p:sp>
      <p:graphicFrame>
        <p:nvGraphicFramePr>
          <p:cNvPr id="2" name="표 1">
            <a:extLst>
              <a:ext uri="{FF2B5EF4-FFF2-40B4-BE49-F238E27FC236}">
                <a16:creationId xmlns:a16="http://schemas.microsoft.com/office/drawing/2014/main" id="{14018130-694F-CB43-0544-81DEC9B3DEDD}"/>
              </a:ext>
            </a:extLst>
          </p:cNvPr>
          <p:cNvGraphicFramePr>
            <a:graphicFrameLocks noGrp="1"/>
          </p:cNvGraphicFramePr>
          <p:nvPr>
            <p:extLst>
              <p:ext uri="{D42A27DB-BD31-4B8C-83A1-F6EECF244321}">
                <p14:modId xmlns:p14="http://schemas.microsoft.com/office/powerpoint/2010/main" val="2204553546"/>
              </p:ext>
            </p:extLst>
          </p:nvPr>
        </p:nvGraphicFramePr>
        <p:xfrm>
          <a:off x="1066800" y="3596639"/>
          <a:ext cx="10072111" cy="2560320"/>
        </p:xfrm>
        <a:graphic>
          <a:graphicData uri="http://schemas.openxmlformats.org/drawingml/2006/table">
            <a:tbl>
              <a:tblPr firstRow="1" bandRow="1">
                <a:tableStyleId>{5C22544A-7EE6-4342-B048-85BDC9FD1C3A}</a:tableStyleId>
              </a:tblPr>
              <a:tblGrid>
                <a:gridCol w="3493763">
                  <a:extLst>
                    <a:ext uri="{9D8B030D-6E8A-4147-A177-3AD203B41FA5}">
                      <a16:colId xmlns:a16="http://schemas.microsoft.com/office/drawing/2014/main" val="513837236"/>
                    </a:ext>
                  </a:extLst>
                </a:gridCol>
                <a:gridCol w="6578348">
                  <a:extLst>
                    <a:ext uri="{9D8B030D-6E8A-4147-A177-3AD203B41FA5}">
                      <a16:colId xmlns:a16="http://schemas.microsoft.com/office/drawing/2014/main" val="2503662758"/>
                    </a:ext>
                  </a:extLst>
                </a:gridCol>
              </a:tblGrid>
              <a:tr h="401321">
                <a:tc>
                  <a:txBody>
                    <a:bodyPr/>
                    <a:lstStyle/>
                    <a:p>
                      <a:pPr algn="ctr" latinLnBrk="1"/>
                      <a:r>
                        <a:rPr lang="en-US" altLang="ko-KR" dirty="0"/>
                        <a:t>STA switching condition indicated in the DSO ICF</a:t>
                      </a:r>
                      <a:endParaRPr lang="ko-KR" altLang="en-US" dirty="0"/>
                    </a:p>
                  </a:txBody>
                  <a:tcPr anchor="ctr"/>
                </a:tc>
                <a:tc>
                  <a:txBody>
                    <a:bodyPr/>
                    <a:lstStyle/>
                    <a:p>
                      <a:pPr algn="ctr" latinLnBrk="1"/>
                      <a:r>
                        <a:rPr lang="en-US" altLang="ko-KR" dirty="0"/>
                        <a:t>Behavior of DSO non-AP STA</a:t>
                      </a:r>
                      <a:endParaRPr lang="ko-KR" altLang="en-US" dirty="0"/>
                    </a:p>
                  </a:txBody>
                  <a:tcPr anchor="ctr"/>
                </a:tc>
                <a:extLst>
                  <a:ext uri="{0D108BD9-81ED-4DB2-BD59-A6C34878D82A}">
                    <a16:rowId xmlns:a16="http://schemas.microsoft.com/office/drawing/2014/main" val="3924099509"/>
                  </a:ext>
                </a:extLst>
              </a:tr>
              <a:tr h="370840">
                <a:tc>
                  <a:txBody>
                    <a:bodyPr/>
                    <a:lstStyle/>
                    <a:p>
                      <a:pPr algn="ctr" latinLnBrk="1"/>
                      <a:r>
                        <a:rPr lang="en-US" altLang="ko-KR" dirty="0"/>
                        <a:t>Field value : (1)</a:t>
                      </a:r>
                      <a:endParaRPr lang="ko-KR" altLang="en-US" dirty="0"/>
                    </a:p>
                  </a:txBody>
                  <a:tcPr anchor="ctr"/>
                </a:tc>
                <a:tc>
                  <a:txBody>
                    <a:bodyPr/>
                    <a:lstStyle/>
                    <a:p>
                      <a:pPr latinLnBrk="1"/>
                      <a:r>
                        <a:rPr lang="en-US" altLang="ko-KR" dirty="0"/>
                        <a:t>Switch to the indicated DSO subband, regardless of whether the STA has any UL PPDUs to transmit to the DSO AP</a:t>
                      </a:r>
                      <a:endParaRPr lang="ko-KR" altLang="en-US" dirty="0"/>
                    </a:p>
                  </a:txBody>
                  <a:tcPr/>
                </a:tc>
                <a:extLst>
                  <a:ext uri="{0D108BD9-81ED-4DB2-BD59-A6C34878D82A}">
                    <a16:rowId xmlns:a16="http://schemas.microsoft.com/office/drawing/2014/main" val="3212121035"/>
                  </a:ext>
                </a:extLst>
              </a:tr>
              <a:tr h="185420">
                <a:tc rowSpan="2">
                  <a:txBody>
                    <a:bodyPr/>
                    <a:lstStyle/>
                    <a:p>
                      <a:pPr algn="ctr" latinLnBrk="1"/>
                      <a:r>
                        <a:rPr lang="en-US" altLang="ko-KR" dirty="0"/>
                        <a:t>Field value : (0)</a:t>
                      </a:r>
                      <a:endParaRPr lang="ko-KR" altLang="en-US" dirty="0"/>
                    </a:p>
                  </a:txBody>
                  <a:tcPr anchor="ctr"/>
                </a:tc>
                <a:tc>
                  <a:txBody>
                    <a:bodyPr/>
                    <a:lstStyle/>
                    <a:p>
                      <a:pPr latinLnBrk="1"/>
                      <a:r>
                        <a:rPr lang="en-US" altLang="ko-KR" dirty="0"/>
                        <a:t>If the STA has at least one UL PPDU to transmit to the DSO AP, switch to the indicated DSO subband</a:t>
                      </a:r>
                      <a:endParaRPr lang="ko-KR" altLang="en-US" dirty="0"/>
                    </a:p>
                  </a:txBody>
                  <a:tcPr/>
                </a:tc>
                <a:extLst>
                  <a:ext uri="{0D108BD9-81ED-4DB2-BD59-A6C34878D82A}">
                    <a16:rowId xmlns:a16="http://schemas.microsoft.com/office/drawing/2014/main" val="3293702910"/>
                  </a:ext>
                </a:extLst>
              </a:tr>
              <a:tr h="185420">
                <a:tc vMerge="1">
                  <a:txBody>
                    <a:bodyPr/>
                    <a:lstStyle/>
                    <a:p>
                      <a:pPr latinLnBrk="1"/>
                      <a:endParaRPr lang="ko-KR" altLang="en-US"/>
                    </a:p>
                  </a:txBody>
                  <a:tcPr/>
                </a:tc>
                <a:tc>
                  <a:txBody>
                    <a:bodyPr/>
                    <a:lstStyle/>
                    <a:p>
                      <a:pPr latinLnBrk="1"/>
                      <a:r>
                        <a:rPr lang="en-US" altLang="ko-KR" dirty="0"/>
                        <a:t>If the STA has no UL PPDUs to transmit to the DSO AP, do not switch</a:t>
                      </a:r>
                      <a:endParaRPr lang="ko-KR" altLang="en-US" dirty="0"/>
                    </a:p>
                  </a:txBody>
                  <a:tcPr/>
                </a:tc>
                <a:extLst>
                  <a:ext uri="{0D108BD9-81ED-4DB2-BD59-A6C34878D82A}">
                    <a16:rowId xmlns:a16="http://schemas.microsoft.com/office/drawing/2014/main" val="1700901884"/>
                  </a:ext>
                </a:extLst>
              </a:tr>
            </a:tbl>
          </a:graphicData>
        </a:graphic>
      </p:graphicFrame>
    </p:spTree>
    <p:extLst>
      <p:ext uri="{BB962C8B-B14F-4D97-AF65-F5344CB8AC3E}">
        <p14:creationId xmlns:p14="http://schemas.microsoft.com/office/powerpoint/2010/main" val="3022506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1DA60-C88F-7982-648A-9DE798B7457C}"/>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A369B931-18A3-4D39-F790-E41E9FED508A}"/>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6E82B234-0198-88C9-5762-62C5F0E18CA7}"/>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0DA531DB-B0C5-ADCE-DFE1-9F10E3865EE7}"/>
              </a:ext>
            </a:extLst>
          </p:cNvPr>
          <p:cNvSpPr txBox="1">
            <a:spLocks/>
          </p:cNvSpPr>
          <p:nvPr/>
        </p:nvSpPr>
        <p:spPr bwMode="auto">
          <a:xfrm>
            <a:off x="915842" y="1981200"/>
            <a:ext cx="111252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After transmitting a DSO ICF, the DSO AP interprets the presence/absence of an ICR as follows:</a:t>
            </a:r>
          </a:p>
          <a:p>
            <a:pPr marL="0" indent="0">
              <a:buNone/>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marL="0" indent="0">
              <a:buNone/>
            </a:pPr>
            <a:endParaRPr lang="en-US" altLang="ko-KR" sz="1800" dirty="0"/>
          </a:p>
        </p:txBody>
      </p:sp>
      <p:sp>
        <p:nvSpPr>
          <p:cNvPr id="11" name="Title 1">
            <a:extLst>
              <a:ext uri="{FF2B5EF4-FFF2-40B4-BE49-F238E27FC236}">
                <a16:creationId xmlns:a16="http://schemas.microsoft.com/office/drawing/2014/main" id="{DF2BF48B-4998-18D0-5ECB-91CB6A84F432}"/>
              </a:ext>
            </a:extLst>
          </p:cNvPr>
          <p:cNvSpPr>
            <a:spLocks noGrp="1"/>
          </p:cNvSpPr>
          <p:nvPr>
            <p:ph type="title"/>
          </p:nvPr>
        </p:nvSpPr>
        <p:spPr>
          <a:xfrm>
            <a:off x="914401" y="685801"/>
            <a:ext cx="10361084" cy="1065213"/>
          </a:xfrm>
        </p:spPr>
        <p:txBody>
          <a:bodyPr/>
          <a:lstStyle/>
          <a:p>
            <a:r>
              <a:rPr lang="en-US" altLang="ko-KR" dirty="0"/>
              <a:t>Improving channel switching in DSO (2/3)</a:t>
            </a:r>
            <a:endParaRPr lang="en-US" dirty="0"/>
          </a:p>
        </p:txBody>
      </p:sp>
      <p:sp>
        <p:nvSpPr>
          <p:cNvPr id="14" name="Slide Number Placeholder 5">
            <a:extLst>
              <a:ext uri="{FF2B5EF4-FFF2-40B4-BE49-F238E27FC236}">
                <a16:creationId xmlns:a16="http://schemas.microsoft.com/office/drawing/2014/main" id="{F89BD0C8-7F72-E44F-C184-B872374CA3A1}"/>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7</a:t>
            </a:fld>
            <a:endParaRPr lang="en-US" altLang="ko-KR" sz="1200" b="0" dirty="0">
              <a:cs typeface="Arial" panose="020B0604020202020204" pitchFamily="34" charset="0"/>
            </a:endParaRPr>
          </a:p>
        </p:txBody>
      </p:sp>
      <p:graphicFrame>
        <p:nvGraphicFramePr>
          <p:cNvPr id="6" name="표 5">
            <a:extLst>
              <a:ext uri="{FF2B5EF4-FFF2-40B4-BE49-F238E27FC236}">
                <a16:creationId xmlns:a16="http://schemas.microsoft.com/office/drawing/2014/main" id="{22ED42C6-06E8-62F4-1223-4DACE77A9DCF}"/>
              </a:ext>
            </a:extLst>
          </p:cNvPr>
          <p:cNvGraphicFramePr>
            <a:graphicFrameLocks noGrp="1"/>
          </p:cNvGraphicFramePr>
          <p:nvPr>
            <p:extLst>
              <p:ext uri="{D42A27DB-BD31-4B8C-83A1-F6EECF244321}">
                <p14:modId xmlns:p14="http://schemas.microsoft.com/office/powerpoint/2010/main" val="3996505927"/>
              </p:ext>
            </p:extLst>
          </p:nvPr>
        </p:nvGraphicFramePr>
        <p:xfrm>
          <a:off x="1170262" y="2673034"/>
          <a:ext cx="10105223" cy="2834640"/>
        </p:xfrm>
        <a:graphic>
          <a:graphicData uri="http://schemas.openxmlformats.org/drawingml/2006/table">
            <a:tbl>
              <a:tblPr firstRow="1" bandRow="1">
                <a:tableStyleId>{5C22544A-7EE6-4342-B048-85BDC9FD1C3A}</a:tableStyleId>
              </a:tblPr>
              <a:tblGrid>
                <a:gridCol w="3141301">
                  <a:extLst>
                    <a:ext uri="{9D8B030D-6E8A-4147-A177-3AD203B41FA5}">
                      <a16:colId xmlns:a16="http://schemas.microsoft.com/office/drawing/2014/main" val="3429728845"/>
                    </a:ext>
                  </a:extLst>
                </a:gridCol>
                <a:gridCol w="2466152">
                  <a:extLst>
                    <a:ext uri="{9D8B030D-6E8A-4147-A177-3AD203B41FA5}">
                      <a16:colId xmlns:a16="http://schemas.microsoft.com/office/drawing/2014/main" val="1521058449"/>
                    </a:ext>
                  </a:extLst>
                </a:gridCol>
                <a:gridCol w="4497770">
                  <a:extLst>
                    <a:ext uri="{9D8B030D-6E8A-4147-A177-3AD203B41FA5}">
                      <a16:colId xmlns:a16="http://schemas.microsoft.com/office/drawing/2014/main" val="3192861143"/>
                    </a:ext>
                  </a:extLst>
                </a:gridCol>
              </a:tblGrid>
              <a:tr h="370840">
                <a:tc>
                  <a:txBody>
                    <a:bodyPr/>
                    <a:lstStyle/>
                    <a:p>
                      <a:pPr algn="ctr" latinLnBrk="1"/>
                      <a:r>
                        <a:rPr lang="en-US" altLang="ko-KR" dirty="0"/>
                        <a:t>STA switching-condition value in the DSO ICF</a:t>
                      </a:r>
                      <a:endParaRPr lang="ko-KR" altLang="en-US" dirty="0"/>
                    </a:p>
                  </a:txBody>
                  <a:tcPr anchor="ctr"/>
                </a:tc>
                <a:tc>
                  <a:txBody>
                    <a:bodyPr/>
                    <a:lstStyle/>
                    <a:p>
                      <a:pPr algn="ctr" latinLnBrk="1"/>
                      <a:r>
                        <a:rPr lang="en-US" altLang="ko-KR" dirty="0"/>
                        <a:t>ICR received?</a:t>
                      </a:r>
                      <a:endParaRPr lang="ko-KR" altLang="en-US" dirty="0"/>
                    </a:p>
                  </a:txBody>
                  <a:tcPr anchor="ctr"/>
                </a:tc>
                <a:tc>
                  <a:txBody>
                    <a:bodyPr/>
                    <a:lstStyle/>
                    <a:p>
                      <a:pPr algn="ctr" latinLnBrk="1"/>
                      <a:r>
                        <a:rPr lang="en-US" altLang="ko-KR" dirty="0"/>
                        <a:t>Interpretation by the DSO AP</a:t>
                      </a:r>
                      <a:endParaRPr lang="ko-KR" altLang="en-US" dirty="0"/>
                    </a:p>
                  </a:txBody>
                  <a:tcPr anchor="ctr"/>
                </a:tc>
                <a:extLst>
                  <a:ext uri="{0D108BD9-81ED-4DB2-BD59-A6C34878D82A}">
                    <a16:rowId xmlns:a16="http://schemas.microsoft.com/office/drawing/2014/main" val="793833926"/>
                  </a:ext>
                </a:extLst>
              </a:tr>
              <a:tr h="640080">
                <a:tc>
                  <a:txBody>
                    <a:bodyPr/>
                    <a:lstStyle/>
                    <a:p>
                      <a:pPr algn="ctr" latinLnBrk="1"/>
                      <a:r>
                        <a:rPr lang="en-US" altLang="ko-KR" dirty="0"/>
                        <a:t>(1)</a:t>
                      </a:r>
                      <a:endParaRPr lang="ko-KR" altLang="en-US" dirty="0"/>
                    </a:p>
                  </a:txBody>
                  <a:tcPr anchor="ctr"/>
                </a:tc>
                <a:tc>
                  <a:txBody>
                    <a:bodyPr/>
                    <a:lstStyle/>
                    <a:p>
                      <a:pPr algn="ctr" latinLnBrk="1"/>
                      <a:r>
                        <a:rPr lang="en-US" altLang="ko-KR" dirty="0"/>
                        <a:t> Yes or No</a:t>
                      </a:r>
                    </a:p>
                  </a:txBody>
                  <a:tcPr anchor="ctr"/>
                </a:tc>
                <a:tc>
                  <a:txBody>
                    <a:bodyPr/>
                    <a:lstStyle/>
                    <a:p>
                      <a:pPr latinLnBrk="1"/>
                      <a:r>
                        <a:rPr lang="en-US" altLang="ko-KR" dirty="0"/>
                        <a:t>Follow the baseline CS mechanism</a:t>
                      </a:r>
                      <a:endParaRPr lang="ko-KR" altLang="en-US" dirty="0"/>
                    </a:p>
                  </a:txBody>
                  <a:tcPr anchor="ctr"/>
                </a:tc>
                <a:extLst>
                  <a:ext uri="{0D108BD9-81ED-4DB2-BD59-A6C34878D82A}">
                    <a16:rowId xmlns:a16="http://schemas.microsoft.com/office/drawing/2014/main" val="3432992598"/>
                  </a:ext>
                </a:extLst>
              </a:tr>
              <a:tr h="370840">
                <a:tc>
                  <a:txBody>
                    <a:bodyPr/>
                    <a:lstStyle/>
                    <a:p>
                      <a:pPr algn="ctr" latinLnBrk="1"/>
                      <a:r>
                        <a:rPr lang="en-US" altLang="ko-KR" dirty="0"/>
                        <a:t>(0)</a:t>
                      </a:r>
                      <a:endParaRPr lang="ko-KR" altLang="en-US" dirty="0"/>
                    </a:p>
                  </a:txBody>
                  <a:tcPr anchor="ctr"/>
                </a:tc>
                <a:tc>
                  <a:txBody>
                    <a:bodyPr/>
                    <a:lstStyle/>
                    <a:p>
                      <a:pPr algn="ctr" latinLnBrk="1"/>
                      <a:r>
                        <a:rPr lang="en-US" altLang="ko-KR" dirty="0"/>
                        <a:t>Yes</a:t>
                      </a:r>
                      <a:endParaRPr lang="ko-KR" altLang="en-US" dirty="0"/>
                    </a:p>
                  </a:txBody>
                  <a:tcPr anchor="ctr"/>
                </a:tc>
                <a:tc>
                  <a:txBody>
                    <a:bodyPr/>
                    <a:lstStyle/>
                    <a:p>
                      <a:pPr latinLnBrk="1"/>
                      <a:r>
                        <a:rPr lang="en-US" altLang="ko-KR" dirty="0"/>
                        <a:t>STA has UL PPDU(s) and switched to the indicated DSO subband (participates in DSO)</a:t>
                      </a:r>
                      <a:endParaRPr lang="ko-KR" altLang="en-US" dirty="0"/>
                    </a:p>
                  </a:txBody>
                  <a:tcPr anchor="ctr"/>
                </a:tc>
                <a:extLst>
                  <a:ext uri="{0D108BD9-81ED-4DB2-BD59-A6C34878D82A}">
                    <a16:rowId xmlns:a16="http://schemas.microsoft.com/office/drawing/2014/main" val="3152867099"/>
                  </a:ext>
                </a:extLst>
              </a:tr>
              <a:tr h="370840">
                <a:tc>
                  <a:txBody>
                    <a:bodyPr/>
                    <a:lstStyle/>
                    <a:p>
                      <a:pPr algn="ctr" latinLnBrk="1"/>
                      <a:r>
                        <a:rPr lang="en-US" altLang="ko-KR" dirty="0"/>
                        <a:t>(0)</a:t>
                      </a:r>
                      <a:endParaRPr lang="ko-KR" altLang="en-US" dirty="0"/>
                    </a:p>
                  </a:txBody>
                  <a:tcPr anchor="ctr"/>
                </a:tc>
                <a:tc>
                  <a:txBody>
                    <a:bodyPr/>
                    <a:lstStyle/>
                    <a:p>
                      <a:pPr algn="ctr" latinLnBrk="1"/>
                      <a:r>
                        <a:rPr lang="en-US" altLang="ko-KR" dirty="0"/>
                        <a:t>No</a:t>
                      </a:r>
                      <a:r>
                        <a:rPr lang="ko-KR" altLang="en-US" dirty="0"/>
                        <a:t>*</a:t>
                      </a:r>
                    </a:p>
                  </a:txBody>
                  <a:tcPr anchor="ctr"/>
                </a:tc>
                <a:tc>
                  <a:txBody>
                    <a:bodyPr/>
                    <a:lstStyle/>
                    <a:p>
                      <a:pPr latinLnBrk="1"/>
                      <a:r>
                        <a:rPr lang="en-US" altLang="ko-KR" dirty="0"/>
                        <a:t>STA has no UL PPDU(s) or it does have UL but could not send an ICR due to the baseline CS mechanism</a:t>
                      </a:r>
                      <a:endParaRPr lang="ko-KR" altLang="en-US" dirty="0"/>
                    </a:p>
                  </a:txBody>
                  <a:tcPr anchor="ctr"/>
                </a:tc>
                <a:extLst>
                  <a:ext uri="{0D108BD9-81ED-4DB2-BD59-A6C34878D82A}">
                    <a16:rowId xmlns:a16="http://schemas.microsoft.com/office/drawing/2014/main" val="4151612382"/>
                  </a:ext>
                </a:extLst>
              </a:tr>
            </a:tbl>
          </a:graphicData>
        </a:graphic>
      </p:graphicFrame>
      <p:sp>
        <p:nvSpPr>
          <p:cNvPr id="8" name="사각형: 둥근 모서리 7">
            <a:extLst>
              <a:ext uri="{FF2B5EF4-FFF2-40B4-BE49-F238E27FC236}">
                <a16:creationId xmlns:a16="http://schemas.microsoft.com/office/drawing/2014/main" id="{B2FADB8C-E2CB-3152-E3ED-95418452C1B1}"/>
              </a:ext>
            </a:extLst>
          </p:cNvPr>
          <p:cNvSpPr/>
          <p:nvPr/>
        </p:nvSpPr>
        <p:spPr>
          <a:xfrm>
            <a:off x="6793613" y="5656118"/>
            <a:ext cx="4569885" cy="495299"/>
          </a:xfrm>
          <a:prstGeom prst="roundRect">
            <a:avLst/>
          </a:prstGeom>
          <a:solidFill>
            <a:schemeClr val="bg1"/>
          </a:solid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ko-KR" altLang="en-US" sz="1400" dirty="0">
                <a:solidFill>
                  <a:schemeClr val="tx1"/>
                </a:solidFill>
              </a:rPr>
              <a:t>*</a:t>
            </a:r>
            <a:r>
              <a:rPr lang="en-US" altLang="ko-KR" sz="1400" dirty="0">
                <a:solidFill>
                  <a:schemeClr val="tx1"/>
                </a:solidFill>
              </a:rPr>
              <a:t>It does not matter whether it is due to the CS mechanism result or the absence of an UL PPDU at the DSO AP’s side</a:t>
            </a:r>
            <a:endParaRPr lang="ko-KR" altLang="en-US" sz="1400" dirty="0">
              <a:solidFill>
                <a:schemeClr val="tx1"/>
              </a:solidFill>
            </a:endParaRPr>
          </a:p>
        </p:txBody>
      </p:sp>
    </p:spTree>
    <p:extLst>
      <p:ext uri="{BB962C8B-B14F-4D97-AF65-F5344CB8AC3E}">
        <p14:creationId xmlns:p14="http://schemas.microsoft.com/office/powerpoint/2010/main" val="850409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433C7-5E80-A6D1-D3E4-49DB8199242C}"/>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2B6E23A7-F87C-C850-05F7-C12F7B9AF344}"/>
              </a:ext>
            </a:extLst>
          </p:cNvPr>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a:extLst>
              <a:ext uri="{FF2B5EF4-FFF2-40B4-BE49-F238E27FC236}">
                <a16:creationId xmlns:a16="http://schemas.microsoft.com/office/drawing/2014/main" id="{9B13547E-068B-B20B-3A3B-496D1DA6C99B}"/>
              </a:ext>
            </a:extLst>
          </p:cNvPr>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E6218259-3F86-5379-88E4-AF165F44DEB6}"/>
              </a:ext>
            </a:extLst>
          </p:cNvPr>
          <p:cNvSpPr txBox="1">
            <a:spLocks/>
          </p:cNvSpPr>
          <p:nvPr/>
        </p:nvSpPr>
        <p:spPr bwMode="auto">
          <a:xfrm>
            <a:off x="914400" y="1981201"/>
            <a:ext cx="104394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Where can this indication be included?</a:t>
            </a:r>
          </a:p>
          <a:p>
            <a:pPr lvl="1">
              <a:buFont typeface="Arial" panose="020B0604020202020204" pitchFamily="34" charset="0"/>
              <a:buChar char="•"/>
            </a:pPr>
            <a:r>
              <a:rPr lang="en-GB" altLang="ko-KR" sz="1800" dirty="0">
                <a:effectLst/>
                <a:latin typeface="Times New Roman" panose="02020603050405020304" pitchFamily="18" charset="0"/>
                <a:ea typeface="맑은 고딕" panose="020B0503020000020004" pitchFamily="50" charset="-127"/>
              </a:rPr>
              <a:t>The number of spatial streams in response to the BSRP Trigger frame as the DSO ICF shall be limited to one for all the scheduled DSO non-AP STAs and it shall be indicated in the BSRP Trigger frame</a:t>
            </a:r>
            <a:r>
              <a:rPr lang="en-GB" altLang="ko-KR" sz="1800" dirty="0">
                <a:latin typeface="Times New Roman" panose="02020603050405020304" pitchFamily="18" charset="0"/>
                <a:ea typeface="맑은 고딕" panose="020B0503020000020004" pitchFamily="50" charset="-127"/>
              </a:rPr>
              <a:t> </a:t>
            </a:r>
            <a:endParaRPr lang="en-US" altLang="ko-KR" sz="1800" dirty="0">
              <a:latin typeface="Times New Roman" panose="02020603050405020304" pitchFamily="18" charset="0"/>
              <a:ea typeface="맑은 고딕" panose="020B0503020000020004" pitchFamily="50" charset="-127"/>
            </a:endParaRPr>
          </a:p>
          <a:p>
            <a:pPr>
              <a:buFont typeface="Arial" panose="020B0604020202020204" pitchFamily="34" charset="0"/>
              <a:buChar char="•"/>
            </a:pPr>
            <a:endParaRPr lang="en-US" altLang="ko-KR" sz="2000" dirty="0"/>
          </a:p>
          <a:p>
            <a:pPr>
              <a:buFont typeface="Arial" panose="020B0604020202020204" pitchFamily="34" charset="0"/>
              <a:buChar char="•"/>
            </a:pPr>
            <a:r>
              <a:rPr lang="en-US" altLang="ko-KR" sz="2000" dirty="0"/>
              <a:t>Accordingly, a portion of the UHR variant user info field’s RRU SS Allocation / DRU SS Allocation and DBW subfield format can be reused</a:t>
            </a:r>
          </a:p>
          <a:p>
            <a:pPr lvl="1">
              <a:buFont typeface="Arial" panose="020B0604020202020204" pitchFamily="34" charset="0"/>
              <a:buChar char="•"/>
            </a:pPr>
            <a:r>
              <a:rPr lang="en-US" altLang="ko-KR" sz="1800" dirty="0">
                <a:latin typeface="Times New Roman" panose="02020603050405020304" pitchFamily="18" charset="0"/>
                <a:ea typeface="맑은 고딕" panose="020B0503020000020004" pitchFamily="50" charset="-127"/>
              </a:rPr>
              <a:t>For example, either the 3-bit starting spatial stream field or the 2-bit number of spatial stream field can be reused for this purpose </a:t>
            </a:r>
          </a:p>
          <a:p>
            <a:pPr lvl="1">
              <a:buFont typeface="Arial" panose="020B0604020202020204" pitchFamily="34" charset="0"/>
              <a:buChar char="•"/>
            </a:pPr>
            <a:endParaRPr lang="en-US" altLang="ko-KR" sz="1800" dirty="0">
              <a:latin typeface="Times New Roman" panose="02020603050405020304" pitchFamily="18" charset="0"/>
              <a:ea typeface="맑은 고딕" panose="020B0503020000020004" pitchFamily="50" charset="-127"/>
            </a:endParaRPr>
          </a:p>
          <a:p>
            <a:pPr lvl="1">
              <a:buFont typeface="Arial" panose="020B0604020202020204" pitchFamily="34" charset="0"/>
              <a:buChar char="•"/>
            </a:pPr>
            <a:endParaRPr lang="en-US" altLang="ko-KR" sz="1800" dirty="0">
              <a:latin typeface="Times New Roman" panose="02020603050405020304" pitchFamily="18" charset="0"/>
              <a:ea typeface="맑은 고딕" panose="020B0503020000020004" pitchFamily="50" charset="-127"/>
            </a:endParaRPr>
          </a:p>
          <a:p>
            <a:pPr lvl="1">
              <a:buFont typeface="Arial" panose="020B0604020202020204" pitchFamily="34" charset="0"/>
              <a:buChar char="•"/>
            </a:pPr>
            <a:endParaRPr lang="en-US" altLang="ko-KR" sz="1800" dirty="0">
              <a:latin typeface="Times New Roman" panose="02020603050405020304" pitchFamily="18" charset="0"/>
              <a:ea typeface="맑은 고딕" panose="020B0503020000020004" pitchFamily="50" charset="-127"/>
            </a:endParaRPr>
          </a:p>
          <a:p>
            <a:pPr lvl="1">
              <a:buFont typeface="Arial" panose="020B0604020202020204" pitchFamily="34" charset="0"/>
              <a:buChar char="•"/>
            </a:pPr>
            <a:endParaRPr lang="en-US" altLang="ko-KR" sz="1800" dirty="0">
              <a:latin typeface="Times New Roman" panose="02020603050405020304" pitchFamily="18" charset="0"/>
              <a:ea typeface="맑은 고딕" panose="020B0503020000020004" pitchFamily="50" charset="-127"/>
            </a:endParaRPr>
          </a:p>
          <a:p>
            <a:pPr lvl="1">
              <a:buFont typeface="Arial" panose="020B0604020202020204" pitchFamily="34" charset="0"/>
              <a:buChar char="•"/>
            </a:pPr>
            <a:endParaRPr lang="ko-KR" altLang="ko-KR" sz="1800" dirty="0">
              <a:effectLst/>
              <a:latin typeface="Times New Roman" panose="02020603050405020304" pitchFamily="18" charset="0"/>
              <a:ea typeface="맑은 고딕" panose="020B0503020000020004" pitchFamily="50" charset="-127"/>
            </a:endParaRPr>
          </a:p>
          <a:p>
            <a:pPr lvl="1">
              <a:buFont typeface="Arial" panose="020B0604020202020204" pitchFamily="34" charset="0"/>
              <a:buChar char="•"/>
            </a:pPr>
            <a:endParaRPr lang="en-US" altLang="ko-KR" sz="1400" dirty="0"/>
          </a:p>
          <a:p>
            <a:pPr lvl="1">
              <a:buFont typeface="Arial" panose="020B0604020202020204" pitchFamily="34" charset="0"/>
              <a:buChar char="•"/>
            </a:pPr>
            <a:endParaRPr lang="en-US" altLang="ko-KR" sz="1600" dirty="0"/>
          </a:p>
          <a:p>
            <a:pPr>
              <a:buFont typeface="Arial" panose="020B0604020202020204" pitchFamily="34" charset="0"/>
              <a:buChar char="•"/>
            </a:pPr>
            <a:endParaRPr lang="en-US" altLang="ko-KR" sz="2000" dirty="0"/>
          </a:p>
          <a:p>
            <a:pPr>
              <a:buFont typeface="Arial" panose="020B0604020202020204" pitchFamily="34" charset="0"/>
              <a:buChar char="•"/>
            </a:pPr>
            <a:endParaRPr lang="en-US" altLang="ko-KR" sz="2000" dirty="0"/>
          </a:p>
          <a:p>
            <a:pPr marL="0" indent="0">
              <a:buNone/>
            </a:pPr>
            <a:endParaRPr lang="en-US" altLang="ko-KR" sz="1800" dirty="0"/>
          </a:p>
        </p:txBody>
      </p:sp>
      <p:sp>
        <p:nvSpPr>
          <p:cNvPr id="11" name="Title 1">
            <a:extLst>
              <a:ext uri="{FF2B5EF4-FFF2-40B4-BE49-F238E27FC236}">
                <a16:creationId xmlns:a16="http://schemas.microsoft.com/office/drawing/2014/main" id="{8ABAFB29-140A-2A7D-4770-A9DE119C589F}"/>
              </a:ext>
            </a:extLst>
          </p:cNvPr>
          <p:cNvSpPr>
            <a:spLocks noGrp="1"/>
          </p:cNvSpPr>
          <p:nvPr>
            <p:ph type="title"/>
          </p:nvPr>
        </p:nvSpPr>
        <p:spPr>
          <a:xfrm>
            <a:off x="914401" y="685801"/>
            <a:ext cx="10361084" cy="1065213"/>
          </a:xfrm>
        </p:spPr>
        <p:txBody>
          <a:bodyPr/>
          <a:lstStyle/>
          <a:p>
            <a:r>
              <a:rPr lang="en-US" altLang="ko-KR" dirty="0"/>
              <a:t>Improving channel switching in DSO (3/3)</a:t>
            </a:r>
            <a:endParaRPr lang="en-US" dirty="0"/>
          </a:p>
        </p:txBody>
      </p:sp>
      <p:sp>
        <p:nvSpPr>
          <p:cNvPr id="14" name="Slide Number Placeholder 5">
            <a:extLst>
              <a:ext uri="{FF2B5EF4-FFF2-40B4-BE49-F238E27FC236}">
                <a16:creationId xmlns:a16="http://schemas.microsoft.com/office/drawing/2014/main" id="{F6638AA5-51FA-B645-4C50-3C5DE5D121FA}"/>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pic>
        <p:nvPicPr>
          <p:cNvPr id="6" name="그림 5">
            <a:extLst>
              <a:ext uri="{FF2B5EF4-FFF2-40B4-BE49-F238E27FC236}">
                <a16:creationId xmlns:a16="http://schemas.microsoft.com/office/drawing/2014/main" id="{FA62B94C-3F39-443A-AE5F-524D72E8D5CA}"/>
              </a:ext>
            </a:extLst>
          </p:cNvPr>
          <p:cNvPicPr>
            <a:picLocks noChangeAspect="1"/>
          </p:cNvPicPr>
          <p:nvPr/>
        </p:nvPicPr>
        <p:blipFill>
          <a:blip r:embed="rId3"/>
          <a:stretch>
            <a:fillRect/>
          </a:stretch>
        </p:blipFill>
        <p:spPr>
          <a:xfrm>
            <a:off x="3200400" y="4572000"/>
            <a:ext cx="4933082" cy="1202228"/>
          </a:xfrm>
          <a:prstGeom prst="rect">
            <a:avLst/>
          </a:prstGeom>
        </p:spPr>
      </p:pic>
    </p:spTree>
    <p:extLst>
      <p:ext uri="{BB962C8B-B14F-4D97-AF65-F5344CB8AC3E}">
        <p14:creationId xmlns:p14="http://schemas.microsoft.com/office/powerpoint/2010/main" val="195493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993862" cy="276999"/>
          </a:xfrm>
        </p:spPr>
        <p:txBody>
          <a:bodyPr/>
          <a:lstStyle/>
          <a:p>
            <a:pPr>
              <a:defRPr/>
            </a:pPr>
            <a:r>
              <a:rPr lang="en-US" altLang="ko-KR" dirty="0"/>
              <a:t>June 2025</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0"/>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contribution, we present a method to enable more reasonable DSO operation by allowing DSO non-AP STAs to decide whether to switch to the DSO subband  </a:t>
            </a:r>
          </a:p>
          <a:p>
            <a:pPr lvl="1"/>
            <a:r>
              <a:rPr lang="en-US" altLang="ko-KR" dirty="0"/>
              <a:t>Specifically, the DSO AP conveys a STA switching-condition indication in the user info field of the DSO ICF</a:t>
            </a:r>
          </a:p>
          <a:p>
            <a:pPr lvl="1"/>
            <a:r>
              <a:rPr lang="en-US" altLang="ko-KR" dirty="0"/>
              <a:t>Based on this indication, DSO non-AP STAs decide whether to switch to the indicated DSO subband</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481825</TotalTime>
  <Words>1078</Words>
  <Application>Microsoft Office PowerPoint</Application>
  <PresentationFormat>와이드스크린</PresentationFormat>
  <Paragraphs>130</Paragraphs>
  <Slides>11</Slides>
  <Notes>11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굴림</vt:lpstr>
      <vt:lpstr>Arial</vt:lpstr>
      <vt:lpstr>Times New Roman</vt:lpstr>
      <vt:lpstr>802-11-Submission</vt:lpstr>
      <vt:lpstr>PowerPoint 프레젠테이션</vt:lpstr>
      <vt:lpstr>Introduction</vt:lpstr>
      <vt:lpstr>Control and Triggering differences between NPCA/DSO</vt:lpstr>
      <vt:lpstr>Considerations for efficient DSO subband switching (1/2)</vt:lpstr>
      <vt:lpstr>Considerations for efficient DSO subband switching (2/2)</vt:lpstr>
      <vt:lpstr>Improving channel switching in DSO (1/3)</vt:lpstr>
      <vt:lpstr>Improving channel switching in DSO (2/3)</vt:lpstr>
      <vt:lpstr>Improving channel switching in DSO (3/3)</vt:lpstr>
      <vt:lpstr>Summary </vt:lpstr>
      <vt:lpstr>Straw Poll #1</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6433</cp:revision>
  <cp:lastPrinted>2024-07-25T22:15:22Z</cp:lastPrinted>
  <dcterms:created xsi:type="dcterms:W3CDTF">2007-05-21T21:00:37Z</dcterms:created>
  <dcterms:modified xsi:type="dcterms:W3CDTF">2025-09-10T08:00:10Z</dcterms:modified>
</cp:coreProperties>
</file>