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960" r:id="rId2"/>
    <p:sldId id="954" r:id="rId3"/>
    <p:sldId id="262" r:id="rId4"/>
    <p:sldId id="963" r:id="rId5"/>
    <p:sldId id="274" r:id="rId6"/>
    <p:sldId id="957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004" autoAdjust="0"/>
    <p:restoredTop sz="81625" autoAdjust="0"/>
  </p:normalViewPr>
  <p:slideViewPr>
    <p:cSldViewPr>
      <p:cViewPr varScale="1">
        <p:scale>
          <a:sx n="89" d="100"/>
          <a:sy n="89" d="100"/>
        </p:scale>
        <p:origin x="63" y="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2910" y="49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Hang Yang,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Hang Yang,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Hang Yang,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999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Hang Yang,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Hang Yang,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65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Hang Yang,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71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Hang Yang,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571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Hang Yang,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Hang Yang, Ruijie Networks Co., Ltd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May 2025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Jan.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Yang, Ruijie Networks Co., Ltd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Jan.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Hang Yang, Ruijie Networks Co., Ltd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Jan.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Yang, Ruijie Networks Co., Ltd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Jan.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Yang, Ruijie Networks Co., Ltd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Hang Yang, Ruijie Networks Co., Ltd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1006r0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FAD828D-8FF7-4E83-92C5-A4067F3880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45AF672-A6BB-40B8-945B-6BD763ABF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Hang Yang, Ruijie Networks Co., Ltd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D9C1CDB2-4A53-4162-8AE7-2D6283BB7C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381F03A0-A732-40BA-A43B-77B91688BA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763214"/>
              </p:ext>
            </p:extLst>
          </p:nvPr>
        </p:nvGraphicFramePr>
        <p:xfrm>
          <a:off x="1086836" y="2941634"/>
          <a:ext cx="9897495" cy="1716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6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2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09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80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4534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Name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Affiliations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Address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Phone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email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Hang Yang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</a:rPr>
                        <a:t>Ruijie Networks Co., Ltd.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400" dirty="0">
                          <a:latin typeface="+mn-lt"/>
                        </a:rPr>
                        <a:t>yanghang1@ruijie.com.cn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Ke Zhong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Ruijie Networks Co., Ltd.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zhongke@ruijie.com.cn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123081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Hui Che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</a:rPr>
                        <a:t>Ruijie Networks Co., Ltd.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</a:rPr>
                        <a:t>chehui@ruijie.com.cn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427899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Fachang</a:t>
                      </a:r>
                      <a:r>
                        <a:rPr lang="en-US" altLang="zh-CN" sz="1400" dirty="0">
                          <a:latin typeface="+mn-lt"/>
                        </a:rPr>
                        <a:t> Guo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632570"/>
                  </a:ext>
                </a:extLst>
              </a:tr>
            </a:tbl>
          </a:graphicData>
        </a:graphic>
      </p:graphicFrame>
      <p:sp>
        <p:nvSpPr>
          <p:cNvPr id="12" name="Rectangle 1">
            <a:extLst>
              <a:ext uri="{FF2B5EF4-FFF2-40B4-BE49-F238E27FC236}">
                <a16:creationId xmlns:a16="http://schemas.microsoft.com/office/drawing/2014/main" id="{4760FD28-FE81-467B-9046-ED65A5B02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67310"/>
            <a:ext cx="10363200" cy="110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0" dirty="0"/>
              <a:t>Discussion on Downlink Data Transmission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653A6A0-B08B-4FAA-A8F3-8367D7BA9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383" y="1656606"/>
            <a:ext cx="85344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/>
              <a:t>Date:</a:t>
            </a:r>
            <a:r>
              <a:rPr lang="en-GB" sz="2000" b="0" kern="0"/>
              <a:t> 2025-5-29</a:t>
            </a:r>
            <a:endParaRPr lang="en-GB" sz="2000" b="0" kern="0" dirty="0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B802187A-1C90-4E0C-B136-0E5AB4730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24912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274983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</a:t>
            </a:r>
            <a:r>
              <a:rPr lang="en-US" altLang="zh-CN" dirty="0" err="1"/>
              <a:t>ackground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56792"/>
            <a:ext cx="10361084" cy="4464496"/>
          </a:xfrm>
          <a:ln/>
        </p:spPr>
        <p:txBody>
          <a:bodyPr/>
          <a:lstStyle/>
          <a:p>
            <a:pPr marL="0" indent="0" algn="just"/>
            <a:r>
              <a:rPr lang="en-US" altLang="zh-CN" sz="1800" dirty="0"/>
              <a:t>The following text has already been included into </a:t>
            </a:r>
            <a:r>
              <a:rPr lang="en-US" altLang="zh-CN" sz="1800" dirty="0" err="1"/>
              <a:t>TGbn</a:t>
            </a:r>
            <a:r>
              <a:rPr lang="en-US" altLang="zh-CN" sz="1800" dirty="0"/>
              <a:t> SFD[1]:</a:t>
            </a:r>
            <a:endParaRPr lang="en-US" altLang="zh-CN" sz="1800" dirty="0">
              <a:solidFill>
                <a:srgbClr val="00B050"/>
              </a:solidFill>
            </a:endParaRPr>
          </a:p>
          <a:p>
            <a:pPr marL="361950" indent="-361950" algn="just"/>
            <a:r>
              <a:rPr lang="en-US" altLang="zh-CN" sz="1800" b="0" dirty="0"/>
              <a:t>•	During a roaming transition, the current AP MLD shall be capable of signaling termination of downlink data transmission to the non-AP MLD before the transient TBD time period to receive buffered downlink data from current AP MLD period ends</a:t>
            </a:r>
          </a:p>
          <a:p>
            <a:pPr marL="361950" indent="-361950" algn="just"/>
            <a:r>
              <a:rPr lang="en-US" altLang="zh-CN" sz="1800" b="0" dirty="0"/>
              <a:t>	•Signaling TBD</a:t>
            </a:r>
          </a:p>
          <a:p>
            <a:pPr marL="361950" indent="-361950" algn="just"/>
            <a:r>
              <a:rPr lang="en-US" altLang="zh-CN" sz="1800" b="0" dirty="0"/>
              <a:t>NOTE: AP sends the indication when there is no more pending DL data (all TIDs). TBD other conditions.</a:t>
            </a:r>
          </a:p>
          <a:p>
            <a:pPr marL="0" indent="0" algn="just"/>
            <a:r>
              <a:rPr lang="en-US" altLang="zh-CN" sz="1800" dirty="0">
                <a:solidFill>
                  <a:srgbClr val="00B050"/>
                </a:solidFill>
              </a:rPr>
              <a:t>[Motion #350]</a:t>
            </a:r>
          </a:p>
          <a:p>
            <a:pPr marL="0" indent="0" algn="just"/>
            <a:endParaRPr lang="en-US" altLang="zh-CN" sz="1800" dirty="0">
              <a:solidFill>
                <a:srgbClr val="00B05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0A48454-14EB-44C8-962D-79CD329785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2025</a:t>
            </a:r>
            <a:endParaRPr lang="en-GB" dirty="0"/>
          </a:p>
        </p:txBody>
      </p:sp>
      <p:sp>
        <p:nvSpPr>
          <p:cNvPr id="7" name="页脚占位符 6">
            <a:extLst>
              <a:ext uri="{FF2B5EF4-FFF2-40B4-BE49-F238E27FC236}">
                <a16:creationId xmlns:a16="http://schemas.microsoft.com/office/drawing/2014/main" id="{12665C03-9971-4B32-8212-6427A13CC9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Hang Yang, Ruijie Networks Co.,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46849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761"/>
            <a:ext cx="10361084" cy="3276226"/>
          </a:xfrm>
          <a:ln/>
        </p:spPr>
        <p:txBody>
          <a:bodyPr/>
          <a:lstStyle/>
          <a:p>
            <a:pPr algn="just">
              <a:buFont typeface="Times New Roman" pitchFamily="16" charset="0"/>
              <a:buChar char="•"/>
            </a:pPr>
            <a:r>
              <a:rPr lang="en-GB" altLang="zh-CN" sz="1800" b="0" dirty="0"/>
              <a:t>In TGB</a:t>
            </a:r>
            <a:r>
              <a:rPr lang="en-US" altLang="zh-CN" sz="1800" b="0" dirty="0"/>
              <a:t>n SFD[1]</a:t>
            </a:r>
            <a:r>
              <a:rPr lang="en-GB" altLang="zh-CN" sz="1800" b="0" dirty="0"/>
              <a:t>, </a:t>
            </a:r>
            <a:r>
              <a:rPr lang="en-US" altLang="zh-CN" sz="1800" b="0" dirty="0"/>
              <a:t>the early termination indication of downlink data transmission sent by AP MLD and non-AP MLD  has been approved.</a:t>
            </a:r>
            <a:endParaRPr lang="en-GB" altLang="zh-CN" sz="1800" b="0" dirty="0"/>
          </a:p>
          <a:p>
            <a:pPr marL="0" indent="0" algn="just"/>
            <a:endParaRPr lang="en-GB" altLang="zh-CN" sz="1800" b="0" dirty="0"/>
          </a:p>
          <a:p>
            <a:pPr algn="just">
              <a:buFont typeface="Times New Roman" pitchFamily="16" charset="0"/>
              <a:buChar char="•"/>
            </a:pPr>
            <a:r>
              <a:rPr lang="en-US" altLang="zh-CN" sz="1800" b="0" dirty="0"/>
              <a:t>In this contribution, we would like to discuss some details about signaling on early termination indication to minimize the impact on downlink data transmission.</a:t>
            </a:r>
            <a:endParaRPr lang="en-US" altLang="zh-CN" sz="1800" b="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99D83B-B7A9-4912-8FA3-ACB6721412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2025</a:t>
            </a:r>
            <a:endParaRPr lang="en-GB" dirty="0"/>
          </a:p>
        </p:txBody>
      </p:sp>
      <p:sp>
        <p:nvSpPr>
          <p:cNvPr id="7" name="页脚占位符 6">
            <a:extLst>
              <a:ext uri="{FF2B5EF4-FFF2-40B4-BE49-F238E27FC236}">
                <a16:creationId xmlns:a16="http://schemas.microsoft.com/office/drawing/2014/main" id="{1FD576D1-458B-456B-9EF8-F348D538E9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Hang Yang, Ruijie Networks Co., Ltd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424" y="599243"/>
            <a:ext cx="10361084" cy="757766"/>
          </a:xfrm>
        </p:spPr>
        <p:txBody>
          <a:bodyPr/>
          <a:lstStyle/>
          <a:p>
            <a:br>
              <a:rPr lang="en-US" altLang="zh-CN" dirty="0"/>
            </a:br>
            <a:r>
              <a:rPr lang="en-US" altLang="zh-CN" kern="0" dirty="0"/>
              <a:t>Discussion on Downlink Data Transmission</a:t>
            </a:r>
            <a:br>
              <a:rPr lang="en-US" altLang="zh-CN" dirty="0"/>
            </a:b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id="{30810D69-ADD0-4191-AE8C-9572D5F9B962}"/>
              </a:ext>
            </a:extLst>
          </p:cNvPr>
          <p:cNvSpPr txBox="1"/>
          <p:nvPr/>
        </p:nvSpPr>
        <p:spPr>
          <a:xfrm>
            <a:off x="885301" y="1335509"/>
            <a:ext cx="6310591" cy="1882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case that AP MLD provide an indication to non-AP MLD for downlink data transmission is early-terminated. </a:t>
            </a:r>
          </a:p>
          <a:p>
            <a:pPr marL="1028700" lvl="1" algn="just">
              <a:spcBef>
                <a:spcPts val="5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indication could be sent in the HT-Control field of the Control frame or Data frame.</a:t>
            </a:r>
          </a:p>
          <a:p>
            <a:pPr marL="1028700" lvl="1" algn="just">
              <a:spcBef>
                <a:spcPts val="5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will reduce the impact on downlink data transmission and minimize ST execution latency.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4FA5339-D6A5-4946-A898-EBC4A92DB7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2025</a:t>
            </a:r>
            <a:endParaRPr lang="en-GB" dirty="0"/>
          </a:p>
        </p:txBody>
      </p:sp>
      <p:sp>
        <p:nvSpPr>
          <p:cNvPr id="7" name="页脚占位符 6">
            <a:extLst>
              <a:ext uri="{FF2B5EF4-FFF2-40B4-BE49-F238E27FC236}">
                <a16:creationId xmlns:a16="http://schemas.microsoft.com/office/drawing/2014/main" id="{4ED8B43B-9A9F-4CCE-9A70-B07664624B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Hang Yang, Ruijie Networks Co., Ltd</a:t>
            </a:r>
            <a:endParaRPr lang="en-GB" dirty="0"/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C708725A-40C3-4DA8-96A3-42DE4F6DC4D3}"/>
              </a:ext>
            </a:extLst>
          </p:cNvPr>
          <p:cNvSpPr txBox="1"/>
          <p:nvPr/>
        </p:nvSpPr>
        <p:spPr>
          <a:xfrm>
            <a:off x="885301" y="3371247"/>
            <a:ext cx="5034364" cy="816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Signaling: </a:t>
            </a:r>
          </a:p>
          <a:p>
            <a:pPr marL="1028700" lvl="1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 MLD: BA Request + HTC field </a:t>
            </a:r>
            <a:b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(with Early termination indication)</a:t>
            </a:r>
            <a:endParaRPr lang="en-US" altLang="zh-CN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id="{CF6B6E29-F7DE-4501-B692-24F8440FC415}"/>
              </a:ext>
            </a:extLst>
          </p:cNvPr>
          <p:cNvCxnSpPr>
            <a:cxnSpLocks/>
            <a:stCxn id="38" idx="2"/>
          </p:cNvCxnSpPr>
          <p:nvPr/>
        </p:nvCxnSpPr>
        <p:spPr>
          <a:xfrm>
            <a:off x="7775620" y="1877131"/>
            <a:ext cx="0" cy="37671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>
            <a:extLst>
              <a:ext uri="{FF2B5EF4-FFF2-40B4-BE49-F238E27FC236}">
                <a16:creationId xmlns:a16="http://schemas.microsoft.com/office/drawing/2014/main" id="{46FBD60D-620F-45DB-9A0C-983D1FE367F9}"/>
              </a:ext>
            </a:extLst>
          </p:cNvPr>
          <p:cNvSpPr/>
          <p:nvPr/>
        </p:nvSpPr>
        <p:spPr>
          <a:xfrm>
            <a:off x="7319500" y="1396426"/>
            <a:ext cx="912239" cy="4807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STA</a:t>
            </a:r>
            <a:endParaRPr lang="zh-CN" altLang="en-US" sz="160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3C90F544-9FF3-4E84-8064-54B70ACD147D}"/>
              </a:ext>
            </a:extLst>
          </p:cNvPr>
          <p:cNvCxnSpPr>
            <a:cxnSpLocks/>
            <a:stCxn id="40" idx="2"/>
          </p:cNvCxnSpPr>
          <p:nvPr/>
        </p:nvCxnSpPr>
        <p:spPr>
          <a:xfrm flipH="1">
            <a:off x="10359711" y="1894142"/>
            <a:ext cx="8833" cy="32426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>
            <a:extLst>
              <a:ext uri="{FF2B5EF4-FFF2-40B4-BE49-F238E27FC236}">
                <a16:creationId xmlns:a16="http://schemas.microsoft.com/office/drawing/2014/main" id="{96DFFBC3-C31B-461B-9707-E932695819B3}"/>
              </a:ext>
            </a:extLst>
          </p:cNvPr>
          <p:cNvSpPr/>
          <p:nvPr/>
        </p:nvSpPr>
        <p:spPr>
          <a:xfrm>
            <a:off x="9912424" y="1413437"/>
            <a:ext cx="912239" cy="4807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AP 1</a:t>
            </a:r>
          </a:p>
          <a:p>
            <a:pPr algn="ctr"/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(Current AP)</a:t>
            </a:r>
            <a:endParaRPr lang="zh-CN" altLang="en-US" sz="100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E1A23890-6118-4177-A1BC-75DBE1C3309B}"/>
              </a:ext>
            </a:extLst>
          </p:cNvPr>
          <p:cNvCxnSpPr>
            <a:cxnSpLocks/>
          </p:cNvCxnSpPr>
          <p:nvPr/>
        </p:nvCxnSpPr>
        <p:spPr>
          <a:xfrm>
            <a:off x="7775620" y="2082582"/>
            <a:ext cx="2590834" cy="108863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id="{C9243283-EA90-4C66-A889-4BD9E9888A5C}"/>
              </a:ext>
            </a:extLst>
          </p:cNvPr>
          <p:cNvSpPr txBox="1"/>
          <p:nvPr/>
        </p:nvSpPr>
        <p:spPr>
          <a:xfrm>
            <a:off x="8076640" y="1835236"/>
            <a:ext cx="20039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ST execution request</a:t>
            </a:r>
            <a:endParaRPr lang="zh-CN" altLang="en-US" sz="140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235B8E93-C00F-4FA9-9E2C-0DE4313C4AB2}"/>
              </a:ext>
            </a:extLst>
          </p:cNvPr>
          <p:cNvSpPr txBox="1"/>
          <p:nvPr/>
        </p:nvSpPr>
        <p:spPr>
          <a:xfrm>
            <a:off x="7971358" y="2258367"/>
            <a:ext cx="22404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ST execution response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endParaRPr lang="zh-CN" altLang="en-US" sz="140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cxnSp>
        <p:nvCxnSpPr>
          <p:cNvPr id="44" name="直接箭头连接符 43">
            <a:extLst>
              <a:ext uri="{FF2B5EF4-FFF2-40B4-BE49-F238E27FC236}">
                <a16:creationId xmlns:a16="http://schemas.microsoft.com/office/drawing/2014/main" id="{7D672C87-40C1-41D6-B5E2-E4DE1294E42D}"/>
              </a:ext>
            </a:extLst>
          </p:cNvPr>
          <p:cNvCxnSpPr>
            <a:cxnSpLocks/>
          </p:cNvCxnSpPr>
          <p:nvPr/>
        </p:nvCxnSpPr>
        <p:spPr>
          <a:xfrm flipH="1">
            <a:off x="7773882" y="2487217"/>
            <a:ext cx="2579501" cy="88914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id="{CEB48177-F399-4DAA-A19C-338408860E84}"/>
              </a:ext>
            </a:extLst>
          </p:cNvPr>
          <p:cNvCxnSpPr>
            <a:cxnSpLocks/>
          </p:cNvCxnSpPr>
          <p:nvPr/>
        </p:nvCxnSpPr>
        <p:spPr>
          <a:xfrm>
            <a:off x="7773882" y="2913468"/>
            <a:ext cx="2592572" cy="0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接箭头连接符 45">
            <a:extLst>
              <a:ext uri="{FF2B5EF4-FFF2-40B4-BE49-F238E27FC236}">
                <a16:creationId xmlns:a16="http://schemas.microsoft.com/office/drawing/2014/main" id="{18F423C8-3B7D-480D-8006-1C5C5B7CDD82}"/>
              </a:ext>
            </a:extLst>
          </p:cNvPr>
          <p:cNvCxnSpPr>
            <a:cxnSpLocks/>
          </p:cNvCxnSpPr>
          <p:nvPr/>
        </p:nvCxnSpPr>
        <p:spPr>
          <a:xfrm>
            <a:off x="7773882" y="3164887"/>
            <a:ext cx="2601168" cy="0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C64E9E6A-FF4F-46E2-9661-C9EFDCE0A021}"/>
              </a:ext>
            </a:extLst>
          </p:cNvPr>
          <p:cNvCxnSpPr>
            <a:cxnSpLocks/>
          </p:cNvCxnSpPr>
          <p:nvPr/>
        </p:nvCxnSpPr>
        <p:spPr>
          <a:xfrm flipH="1">
            <a:off x="7773882" y="3084605"/>
            <a:ext cx="2566428" cy="0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65DFF426-54AF-4AD4-B6AB-CCF1F512BAEF}"/>
              </a:ext>
            </a:extLst>
          </p:cNvPr>
          <p:cNvCxnSpPr>
            <a:cxnSpLocks/>
          </p:cNvCxnSpPr>
          <p:nvPr/>
        </p:nvCxnSpPr>
        <p:spPr>
          <a:xfrm flipV="1">
            <a:off x="7773882" y="3401957"/>
            <a:ext cx="2601168" cy="3478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接箭头连接符 48">
            <a:extLst>
              <a:ext uri="{FF2B5EF4-FFF2-40B4-BE49-F238E27FC236}">
                <a16:creationId xmlns:a16="http://schemas.microsoft.com/office/drawing/2014/main" id="{C0B8A578-1828-4689-89EA-D0E1B0B32A81}"/>
              </a:ext>
            </a:extLst>
          </p:cNvPr>
          <p:cNvCxnSpPr>
            <a:cxnSpLocks/>
          </p:cNvCxnSpPr>
          <p:nvPr/>
        </p:nvCxnSpPr>
        <p:spPr>
          <a:xfrm flipH="1">
            <a:off x="7773882" y="3321675"/>
            <a:ext cx="2566428" cy="0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接箭头连接符 51">
            <a:extLst>
              <a:ext uri="{FF2B5EF4-FFF2-40B4-BE49-F238E27FC236}">
                <a16:creationId xmlns:a16="http://schemas.microsoft.com/office/drawing/2014/main" id="{AB1D3381-5720-44EB-AE4B-A31F0FB5043E}"/>
              </a:ext>
            </a:extLst>
          </p:cNvPr>
          <p:cNvCxnSpPr>
            <a:cxnSpLocks/>
          </p:cNvCxnSpPr>
          <p:nvPr/>
        </p:nvCxnSpPr>
        <p:spPr>
          <a:xfrm flipH="1">
            <a:off x="7773882" y="3563273"/>
            <a:ext cx="2579501" cy="0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矩形 68">
            <a:extLst>
              <a:ext uri="{FF2B5EF4-FFF2-40B4-BE49-F238E27FC236}">
                <a16:creationId xmlns:a16="http://schemas.microsoft.com/office/drawing/2014/main" id="{98C7176B-553D-440A-8781-DAE771A6FF7D}"/>
              </a:ext>
            </a:extLst>
          </p:cNvPr>
          <p:cNvSpPr/>
          <p:nvPr/>
        </p:nvSpPr>
        <p:spPr>
          <a:xfrm>
            <a:off x="8002063" y="2882733"/>
            <a:ext cx="2155330" cy="7376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0" name="文本框 69">
            <a:extLst>
              <a:ext uri="{FF2B5EF4-FFF2-40B4-BE49-F238E27FC236}">
                <a16:creationId xmlns:a16="http://schemas.microsoft.com/office/drawing/2014/main" id="{8A3D581D-84AB-4B4A-827C-F559D6AA1D2C}"/>
              </a:ext>
            </a:extLst>
          </p:cNvPr>
          <p:cNvSpPr txBox="1"/>
          <p:nvPr/>
        </p:nvSpPr>
        <p:spPr>
          <a:xfrm>
            <a:off x="8144308" y="2989692"/>
            <a:ext cx="179348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Buffer data transmission</a:t>
            </a:r>
          </a:p>
        </p:txBody>
      </p:sp>
      <p:cxnSp>
        <p:nvCxnSpPr>
          <p:cNvPr id="75" name="直接箭头连接符 74">
            <a:extLst>
              <a:ext uri="{FF2B5EF4-FFF2-40B4-BE49-F238E27FC236}">
                <a16:creationId xmlns:a16="http://schemas.microsoft.com/office/drawing/2014/main" id="{8BF2B6CA-4DE4-46F9-AF94-1B55876C3931}"/>
              </a:ext>
            </a:extLst>
          </p:cNvPr>
          <p:cNvCxnSpPr>
            <a:cxnSpLocks/>
          </p:cNvCxnSpPr>
          <p:nvPr/>
        </p:nvCxnSpPr>
        <p:spPr>
          <a:xfrm flipH="1">
            <a:off x="10394667" y="4039781"/>
            <a:ext cx="911570" cy="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文本框 75">
            <a:extLst>
              <a:ext uri="{FF2B5EF4-FFF2-40B4-BE49-F238E27FC236}">
                <a16:creationId xmlns:a16="http://schemas.microsoft.com/office/drawing/2014/main" id="{37A8A096-5606-4F46-A851-B745A70354A1}"/>
              </a:ext>
            </a:extLst>
          </p:cNvPr>
          <p:cNvSpPr txBox="1"/>
          <p:nvPr/>
        </p:nvSpPr>
        <p:spPr>
          <a:xfrm rot="21382357">
            <a:off x="7843330" y="3890436"/>
            <a:ext cx="24423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BA request + HTC field</a:t>
            </a:r>
          </a:p>
          <a:p>
            <a:pPr algn="ctr"/>
            <a:r>
              <a:rPr lang="en-US" altLang="zh-CN" sz="140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(Early termination indication)</a:t>
            </a:r>
            <a:endParaRPr lang="zh-CN" altLang="en-US" sz="140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cxnSp>
        <p:nvCxnSpPr>
          <p:cNvPr id="77" name="直接箭头连接符 76">
            <a:extLst>
              <a:ext uri="{FF2B5EF4-FFF2-40B4-BE49-F238E27FC236}">
                <a16:creationId xmlns:a16="http://schemas.microsoft.com/office/drawing/2014/main" id="{FA779CDA-1BF9-4182-99F3-AFBCE610D130}"/>
              </a:ext>
            </a:extLst>
          </p:cNvPr>
          <p:cNvCxnSpPr>
            <a:cxnSpLocks/>
          </p:cNvCxnSpPr>
          <p:nvPr/>
        </p:nvCxnSpPr>
        <p:spPr>
          <a:xfrm flipH="1">
            <a:off x="7788692" y="4074586"/>
            <a:ext cx="2571256" cy="198423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接箭头连接符 78">
            <a:extLst>
              <a:ext uri="{FF2B5EF4-FFF2-40B4-BE49-F238E27FC236}">
                <a16:creationId xmlns:a16="http://schemas.microsoft.com/office/drawing/2014/main" id="{6A5DC7F4-9D7C-4F78-B7CE-CE8870DAE91A}"/>
              </a:ext>
            </a:extLst>
          </p:cNvPr>
          <p:cNvCxnSpPr>
            <a:cxnSpLocks/>
          </p:cNvCxnSpPr>
          <p:nvPr/>
        </p:nvCxnSpPr>
        <p:spPr>
          <a:xfrm>
            <a:off x="7775619" y="4784417"/>
            <a:ext cx="2590835" cy="157743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文本框 79">
            <a:extLst>
              <a:ext uri="{FF2B5EF4-FFF2-40B4-BE49-F238E27FC236}">
                <a16:creationId xmlns:a16="http://schemas.microsoft.com/office/drawing/2014/main" id="{42B37E0B-1E1E-4EF5-AA9A-C1020C7D92BA}"/>
              </a:ext>
            </a:extLst>
          </p:cNvPr>
          <p:cNvSpPr txBox="1"/>
          <p:nvPr/>
        </p:nvSpPr>
        <p:spPr>
          <a:xfrm rot="178362">
            <a:off x="8600009" y="4593928"/>
            <a:ext cx="9831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BA</a:t>
            </a:r>
            <a:endParaRPr lang="zh-CN" altLang="en-US" sz="110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1" name="文本框 80">
            <a:extLst>
              <a:ext uri="{FF2B5EF4-FFF2-40B4-BE49-F238E27FC236}">
                <a16:creationId xmlns:a16="http://schemas.microsoft.com/office/drawing/2014/main" id="{210BD1F0-80DA-429F-B705-519CCA3F2E16}"/>
              </a:ext>
            </a:extLst>
          </p:cNvPr>
          <p:cNvSpPr txBox="1"/>
          <p:nvPr/>
        </p:nvSpPr>
        <p:spPr>
          <a:xfrm>
            <a:off x="10523218" y="3546879"/>
            <a:ext cx="131985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AP decide to terminate transmission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82" name="直接箭头连接符 81">
            <a:extLst>
              <a:ext uri="{FF2B5EF4-FFF2-40B4-BE49-F238E27FC236}">
                <a16:creationId xmlns:a16="http://schemas.microsoft.com/office/drawing/2014/main" id="{82FA4E19-65E5-497F-B51F-A955998C5376}"/>
              </a:ext>
            </a:extLst>
          </p:cNvPr>
          <p:cNvCxnSpPr>
            <a:cxnSpLocks/>
          </p:cNvCxnSpPr>
          <p:nvPr/>
        </p:nvCxnSpPr>
        <p:spPr>
          <a:xfrm>
            <a:off x="7788692" y="5139037"/>
            <a:ext cx="4015552" cy="358358"/>
          </a:xfrm>
          <a:prstGeom prst="straightConnector1">
            <a:avLst/>
          </a:prstGeom>
          <a:ln w="19050">
            <a:prstDash val="solid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文本框 82">
            <a:extLst>
              <a:ext uri="{FF2B5EF4-FFF2-40B4-BE49-F238E27FC236}">
                <a16:creationId xmlns:a16="http://schemas.microsoft.com/office/drawing/2014/main" id="{DA42BDC0-EB09-4D26-9EB8-B170142B4DF1}"/>
              </a:ext>
            </a:extLst>
          </p:cNvPr>
          <p:cNvSpPr txBox="1"/>
          <p:nvPr/>
        </p:nvSpPr>
        <p:spPr>
          <a:xfrm rot="322704">
            <a:off x="10419922" y="4849701"/>
            <a:ext cx="133152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GB"/>
            </a:defPPr>
            <a:lvl1pPr algn="ct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altLang="zh-CN" sz="1400" dirty="0"/>
              <a:t>Data forward</a:t>
            </a:r>
            <a:endParaRPr lang="zh-CN" altLang="en-US" sz="1400" dirty="0"/>
          </a:p>
        </p:txBody>
      </p:sp>
      <p:cxnSp>
        <p:nvCxnSpPr>
          <p:cNvPr id="84" name="直接箭头连接符 83">
            <a:extLst>
              <a:ext uri="{FF2B5EF4-FFF2-40B4-BE49-F238E27FC236}">
                <a16:creationId xmlns:a16="http://schemas.microsoft.com/office/drawing/2014/main" id="{A5318D92-DAA7-4C15-AC28-DD0120C1B151}"/>
              </a:ext>
            </a:extLst>
          </p:cNvPr>
          <p:cNvCxnSpPr>
            <a:cxnSpLocks/>
          </p:cNvCxnSpPr>
          <p:nvPr/>
        </p:nvCxnSpPr>
        <p:spPr>
          <a:xfrm>
            <a:off x="10367122" y="5064917"/>
            <a:ext cx="1437122" cy="144555"/>
          </a:xfrm>
          <a:prstGeom prst="straightConnector1">
            <a:avLst/>
          </a:prstGeom>
          <a:ln w="19050">
            <a:prstDash val="solid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文本框 84">
            <a:extLst>
              <a:ext uri="{FF2B5EF4-FFF2-40B4-BE49-F238E27FC236}">
                <a16:creationId xmlns:a16="http://schemas.microsoft.com/office/drawing/2014/main" id="{88F9DFFA-3C87-4EC2-B3DA-4673DD949148}"/>
              </a:ext>
            </a:extLst>
          </p:cNvPr>
          <p:cNvSpPr txBox="1"/>
          <p:nvPr/>
        </p:nvSpPr>
        <p:spPr>
          <a:xfrm rot="273835">
            <a:off x="8600912" y="5056293"/>
            <a:ext cx="253668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</a:rPr>
              <a:t>Communicate with Target AP2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6" name="文本框 85">
            <a:extLst>
              <a:ext uri="{FF2B5EF4-FFF2-40B4-BE49-F238E27FC236}">
                <a16:creationId xmlns:a16="http://schemas.microsoft.com/office/drawing/2014/main" id="{6F65EB52-DEE8-4CCB-86D3-D0C7115376DA}"/>
              </a:ext>
            </a:extLst>
          </p:cNvPr>
          <p:cNvSpPr txBox="1"/>
          <p:nvPr/>
        </p:nvSpPr>
        <p:spPr>
          <a:xfrm>
            <a:off x="885301" y="4630491"/>
            <a:ext cx="5034364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reasons could include:</a:t>
            </a:r>
          </a:p>
          <a:p>
            <a:pPr marL="1028700" lvl="1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TIDs data has been cleared.</a:t>
            </a:r>
          </a:p>
          <a:p>
            <a:pPr marL="1028700" lvl="1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certain TIDs data has been cleared.</a:t>
            </a:r>
          </a:p>
          <a:p>
            <a:pPr marL="1028700" lvl="1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TBD conditions.</a:t>
            </a:r>
          </a:p>
          <a:p>
            <a:pPr marL="1028700" lvl="1" algn="just"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5265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4709"/>
            <a:ext cx="10290091" cy="3312368"/>
          </a:xfrm>
          <a:ln/>
        </p:spPr>
        <p:txBody>
          <a:bodyPr/>
          <a:lstStyle/>
          <a:p>
            <a:pPr algn="just">
              <a:lnSpc>
                <a:spcPct val="120000"/>
              </a:lnSpc>
              <a:spcBef>
                <a:spcPts val="500"/>
              </a:spcBef>
              <a:buFont typeface="Times New Roman" pitchFamily="16" charset="0"/>
              <a:buChar char="•"/>
            </a:pPr>
            <a:r>
              <a:rPr lang="en-US" altLang="zh-CN" sz="2000" dirty="0"/>
              <a:t>In this contribution, we discussed the details on downlink data transmission after ST execution:</a:t>
            </a:r>
            <a:endParaRPr lang="en-US" sz="2000" dirty="0"/>
          </a:p>
          <a:p>
            <a:pPr marL="1028700"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reduce the impact on downlink data transmission and minimize ST execution latency, the early termination indication could be sent in the HT-Control field of the Control frame or Data frame.</a:t>
            </a:r>
          </a:p>
          <a:p>
            <a:pPr marL="1028700"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Other roaming related indication may also be considered to be carried in the HT-Control field, so that AP MLD and non-AP MLD could exchange these indication during data transmission.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BED43D3-C034-48F5-B5C7-26233DDF4B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2025</a:t>
            </a:r>
            <a:endParaRPr lang="en-GB" dirty="0"/>
          </a:p>
        </p:txBody>
      </p:sp>
      <p:sp>
        <p:nvSpPr>
          <p:cNvPr id="9" name="页脚占位符 8">
            <a:extLst>
              <a:ext uri="{FF2B5EF4-FFF2-40B4-BE49-F238E27FC236}">
                <a16:creationId xmlns:a16="http://schemas.microsoft.com/office/drawing/2014/main" id="{BF6F5276-3DCF-468B-A3CB-26FA272B41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Hang Yang, Ruijie Networks Co.,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81377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72816"/>
            <a:ext cx="10361083" cy="3312368"/>
          </a:xfrm>
          <a:ln/>
        </p:spPr>
        <p:txBody>
          <a:bodyPr/>
          <a:lstStyle/>
          <a:p>
            <a:pPr marL="0" indent="0" algn="just">
              <a:lnSpc>
                <a:spcPct val="120000"/>
              </a:lnSpc>
              <a:spcBef>
                <a:spcPts val="500"/>
              </a:spcBef>
            </a:pPr>
            <a:r>
              <a:rPr lang="en-US" altLang="zh-CN" sz="2000" dirty="0">
                <a:solidFill>
                  <a:schemeClr val="tx1"/>
                </a:solidFill>
              </a:rPr>
              <a:t>Do you agree that early termination indication of downlink data transmission could be sent in HT-Control field of the Data frame or Control frame?</a:t>
            </a:r>
          </a:p>
          <a:p>
            <a:pPr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Details on HT-Control field design is TBD</a:t>
            </a:r>
          </a:p>
          <a:p>
            <a:pPr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Other roaming indications sent in HT-Control field are 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BED43D3-C034-48F5-B5C7-26233DDF4B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2025</a:t>
            </a:r>
            <a:endParaRPr lang="en-GB" dirty="0"/>
          </a:p>
        </p:txBody>
      </p:sp>
      <p:sp>
        <p:nvSpPr>
          <p:cNvPr id="9" name="页脚占位符 8">
            <a:extLst>
              <a:ext uri="{FF2B5EF4-FFF2-40B4-BE49-F238E27FC236}">
                <a16:creationId xmlns:a16="http://schemas.microsoft.com/office/drawing/2014/main" id="{BF6F5276-3DCF-468B-A3CB-26FA272B41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Hang Yang, Ruijie Networks Co.,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134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1"/>
            <a:ext cx="11158263" cy="3349624"/>
          </a:xfrm>
        </p:spPr>
        <p:txBody>
          <a:bodyPr/>
          <a:lstStyle/>
          <a:p>
            <a:r>
              <a:rPr lang="en-GB" altLang="zh-CN" sz="2000" b="0" dirty="0"/>
              <a:t>[1] IEEE 802.11-24/0209r15, Specification Framework for </a:t>
            </a:r>
            <a:r>
              <a:rPr lang="en-GB" altLang="zh-CN" sz="2000" b="0" dirty="0" err="1"/>
              <a:t>TGbn</a:t>
            </a:r>
            <a:endParaRPr lang="en-GB" altLang="zh-CN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1C80D51-86B6-4EAD-9596-2FC46E15C5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2025</a:t>
            </a:r>
            <a:endParaRPr lang="en-GB" dirty="0"/>
          </a:p>
        </p:txBody>
      </p:sp>
      <p:sp>
        <p:nvSpPr>
          <p:cNvPr id="9" name="页脚占位符 8">
            <a:extLst>
              <a:ext uri="{FF2B5EF4-FFF2-40B4-BE49-F238E27FC236}">
                <a16:creationId xmlns:a16="http://schemas.microsoft.com/office/drawing/2014/main" id="{334286C5-1F79-4D32-97C4-6D1DE3C833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Hang Yang, Ruijie Networks Co., Ltd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7" id="{DEE9BC1D-32B0-4A2E-95E1-A1408AC7672C}" vid="{C86135A7-A99C-4A55-992F-ACE10057B4B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- chehui</Template>
  <TotalTime>17433</TotalTime>
  <Words>640</Words>
  <Application>Microsoft Office PowerPoint</Application>
  <PresentationFormat>宽屏</PresentationFormat>
  <Paragraphs>103</Paragraphs>
  <Slides>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Office 主题</vt:lpstr>
      <vt:lpstr>PowerPoint 演示文稿</vt:lpstr>
      <vt:lpstr>Background</vt:lpstr>
      <vt:lpstr>Introduction</vt:lpstr>
      <vt:lpstr> Discussion on Downlink Data Transmission </vt:lpstr>
      <vt:lpstr>Summary</vt:lpstr>
      <vt:lpstr>Straw Poll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Hui Che</dc:creator>
  <cp:keywords/>
  <cp:lastModifiedBy>Hang Yang</cp:lastModifiedBy>
  <cp:revision>502</cp:revision>
  <cp:lastPrinted>1601-01-01T00:00:00Z</cp:lastPrinted>
  <dcterms:created xsi:type="dcterms:W3CDTF">2023-10-25T06:39:10Z</dcterms:created>
  <dcterms:modified xsi:type="dcterms:W3CDTF">2025-05-31T21:11:45Z</dcterms:modified>
  <cp:category>Hui Che, Ruijie Networks Co., Ltd</cp:category>
</cp:coreProperties>
</file>