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29" r:id="rId2"/>
    <p:sldId id="290" r:id="rId3"/>
    <p:sldId id="4939" r:id="rId4"/>
    <p:sldId id="4940" r:id="rId5"/>
    <p:sldId id="4995" r:id="rId6"/>
    <p:sldId id="4994" r:id="rId7"/>
    <p:sldId id="4992" r:id="rId8"/>
    <p:sldId id="4984" r:id="rId9"/>
    <p:sldId id="4997" r:id="rId10"/>
    <p:sldId id="4998" r:id="rId11"/>
    <p:sldId id="4999" r:id="rId12"/>
    <p:sldId id="5001" r:id="rId13"/>
    <p:sldId id="312" r:id="rId14"/>
    <p:sldId id="5002" r:id="rId15"/>
    <p:sldId id="4943" r:id="rId16"/>
    <p:sldId id="4944" r:id="rId17"/>
    <p:sldId id="2411"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859C"/>
    <a:srgbClr val="5586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47" autoAdjust="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8/14/2025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8/14/2025</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03543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p:nvPr>
        </p:nvSpPr>
        <p:spPr/>
        <p:txBody>
          <a:bodyPr/>
          <a:lstStyle/>
          <a:p>
            <a:endParaRPr lang="en-US"/>
          </a:p>
        </p:txBody>
      </p:sp>
      <p:sp>
        <p:nvSpPr>
          <p:cNvPr id="5" name="Slide Number Placeholder 4"/>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70785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a:p>
        </p:txBody>
      </p:sp>
      <p:sp>
        <p:nvSpPr>
          <p:cNvPr id="4" name="Footer Placeholder 3"/>
          <p:cNvSpPr>
            <a:spLocks noGrp="1"/>
          </p:cNvSpPr>
          <p:nvPr>
            <p:ph type="ftr"/>
          </p:nvPr>
        </p:nvSpPr>
        <p:spPr/>
        <p:txBody>
          <a:bodyPr/>
          <a:lstStyle/>
          <a:p>
            <a:endParaRPr lang="en-US"/>
          </a:p>
        </p:txBody>
      </p:sp>
      <p:sp>
        <p:nvSpPr>
          <p:cNvPr id="5" name="Slide Number Placeholder 4"/>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37353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b="0" dirty="0">
                <a:ea typeface="+mn-lt"/>
                <a:cs typeface="+mn-lt"/>
              </a:rPr>
              <a:t>Assigns dRU combinations based on </a:t>
            </a:r>
            <a:r>
              <a:rPr lang="en-US" dirty="0">
                <a:ea typeface="+mn-lt"/>
                <a:cs typeface="+mn-lt"/>
              </a:rPr>
              <a:t>STA range and QoS</a:t>
            </a:r>
            <a:r>
              <a:rPr lang="en-US" b="0" dirty="0">
                <a:ea typeface="+mn-lt"/>
                <a:cs typeface="+mn-lt"/>
              </a:rPr>
              <a:t>.</a:t>
            </a:r>
            <a:endParaRPr lang="en-US" dirty="0"/>
          </a:p>
          <a:p>
            <a:pPr marL="285750" indent="-285750">
              <a:buFont typeface="Arial"/>
              <a:buChar char="•"/>
            </a:pPr>
            <a:r>
              <a:rPr lang="en-US" b="0" dirty="0">
                <a:ea typeface="+mn-lt"/>
                <a:cs typeface="+mn-lt"/>
              </a:rPr>
              <a:t>Introduces a decision framework to give STAs </a:t>
            </a:r>
            <a:r>
              <a:rPr lang="en-US" dirty="0">
                <a:ea typeface="+mn-lt"/>
                <a:cs typeface="+mn-lt"/>
              </a:rPr>
              <a:t>only the power they need</a:t>
            </a:r>
            <a:r>
              <a:rPr lang="en-US" b="0" dirty="0">
                <a:ea typeface="+mn-lt"/>
                <a:cs typeface="+mn-lt"/>
              </a:rPr>
              <a:t>.</a:t>
            </a:r>
            <a:endParaRPr lang="en-US" dirty="0"/>
          </a:p>
          <a:p>
            <a:pPr marL="285750" indent="-285750">
              <a:buFont typeface="Arial"/>
              <a:buChar char="•"/>
            </a:pPr>
            <a:r>
              <a:rPr lang="en-US" b="0" dirty="0">
                <a:ea typeface="+mn-lt"/>
                <a:cs typeface="+mn-lt"/>
              </a:rPr>
              <a:t>Adapts the number of </a:t>
            </a:r>
            <a:r>
              <a:rPr lang="en-US" b="0" dirty="0" err="1">
                <a:ea typeface="+mn-lt"/>
                <a:cs typeface="+mn-lt"/>
              </a:rPr>
              <a:t>dRUs</a:t>
            </a:r>
            <a:r>
              <a:rPr lang="en-US" b="0" dirty="0">
                <a:ea typeface="+mn-lt"/>
                <a:cs typeface="+mn-lt"/>
              </a:rPr>
              <a:t> and their placement to reduce waste.</a:t>
            </a:r>
            <a:endParaRPr lang="en-US" dirty="0"/>
          </a:p>
          <a:p>
            <a:endParaRPr lang="en-US" dirty="0"/>
          </a:p>
        </p:txBody>
      </p:sp>
      <p:sp>
        <p:nvSpPr>
          <p:cNvPr id="4" name="Footer Placeholder 3"/>
          <p:cNvSpPr>
            <a:spLocks noGrp="1"/>
          </p:cNvSpPr>
          <p:nvPr>
            <p:ph type="ftr"/>
          </p:nvPr>
        </p:nvSpPr>
        <p:spPr/>
        <p:txBody>
          <a:bodyPr/>
          <a:lstStyle/>
          <a:p>
            <a:endParaRPr lang="en-US"/>
          </a:p>
        </p:txBody>
      </p:sp>
      <p:sp>
        <p:nvSpPr>
          <p:cNvPr id="5" name="Slide Number Placeholder 4"/>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976596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D03430-DAB5-6E02-826A-CB73F62D01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A897A2-5483-4AE6-A8C9-188BE03772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4A2C7F-5486-A8A3-9C73-015BC4ED12B6}"/>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90EA40B6-8D64-83BA-BABE-1A4796034258}"/>
              </a:ext>
            </a:extLst>
          </p:cNvPr>
          <p:cNvSpPr>
            <a:spLocks noGrp="1"/>
          </p:cNvSpPr>
          <p:nvPr>
            <p:ph type="ftr"/>
          </p:nvPr>
        </p:nvSpPr>
        <p:spPr/>
        <p:txBody>
          <a:bodyPr/>
          <a:lstStyle/>
          <a:p>
            <a:endParaRPr lang="en-US"/>
          </a:p>
        </p:txBody>
      </p:sp>
      <p:sp>
        <p:nvSpPr>
          <p:cNvPr id="5" name="Slide Number Placeholder 4">
            <a:extLst>
              <a:ext uri="{FF2B5EF4-FFF2-40B4-BE49-F238E27FC236}">
                <a16:creationId xmlns:a16="http://schemas.microsoft.com/office/drawing/2014/main" id="{C3BD601E-10C7-EE4F-A6E3-197896A39C48}"/>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15506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a:p>
        </p:txBody>
      </p:sp>
    </p:spTree>
    <p:extLst>
      <p:ext uri="{BB962C8B-B14F-4D97-AF65-F5344CB8AC3E}">
        <p14:creationId xmlns:p14="http://schemas.microsoft.com/office/powerpoint/2010/main" val="37356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p:nvPr>
        </p:nvSpPr>
        <p:spPr/>
        <p:txBody>
          <a:bodyPr/>
          <a:lstStyle/>
          <a:p>
            <a:endParaRPr lang="en-US"/>
          </a:p>
        </p:txBody>
      </p:sp>
      <p:sp>
        <p:nvSpPr>
          <p:cNvPr id="5" name="Slide Number Placeholder 4"/>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12448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2025</a:t>
            </a:r>
            <a:endParaRPr lang="en-GB"/>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pt-BR"/>
              <a:t>Sawaira Ali et.al., VESTEL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pt-BR"/>
              <a:t>Sawaira Ali et.al., VESTEL Electronics</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2025</a:t>
            </a:r>
            <a:endParaRPr lang="en-GB"/>
          </a:p>
        </p:txBody>
      </p:sp>
      <p:sp>
        <p:nvSpPr>
          <p:cNvPr id="5" name="Footer Placeholder 4"/>
          <p:cNvSpPr>
            <a:spLocks noGrp="1"/>
          </p:cNvSpPr>
          <p:nvPr>
            <p:ph type="ftr" idx="11"/>
          </p:nvPr>
        </p:nvSpPr>
        <p:spPr/>
        <p:txBody>
          <a:bodyPr/>
          <a:lstStyle>
            <a:lvl1pPr>
              <a:defRPr/>
            </a:lvl1pPr>
          </a:lstStyle>
          <a:p>
            <a:r>
              <a:rPr lang="pt-BR"/>
              <a:t>Sawaira Ali et.al., VESTEL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2025</a:t>
            </a:r>
            <a:endParaRPr lang="en-GB"/>
          </a:p>
        </p:txBody>
      </p:sp>
      <p:sp>
        <p:nvSpPr>
          <p:cNvPr id="6" name="Footer Placeholder 5"/>
          <p:cNvSpPr>
            <a:spLocks noGrp="1"/>
          </p:cNvSpPr>
          <p:nvPr>
            <p:ph type="ftr" idx="11"/>
          </p:nvPr>
        </p:nvSpPr>
        <p:spPr/>
        <p:txBody>
          <a:bodyPr/>
          <a:lstStyle>
            <a:lvl1pPr>
              <a:defRPr/>
            </a:lvl1pPr>
          </a:lstStyle>
          <a:p>
            <a:r>
              <a:rPr lang="pt-BR"/>
              <a:t>Sawaira Ali et.al., VESTEL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pt-BR"/>
              <a:t>Sawaira Ali et.al., VESTEL Electronics</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2025</a:t>
            </a:r>
            <a:endParaRPr lang="en-GB"/>
          </a:p>
        </p:txBody>
      </p:sp>
      <p:sp>
        <p:nvSpPr>
          <p:cNvPr id="4" name="Footer Placeholder 3"/>
          <p:cNvSpPr>
            <a:spLocks noGrp="1"/>
          </p:cNvSpPr>
          <p:nvPr>
            <p:ph type="ftr" idx="11"/>
          </p:nvPr>
        </p:nvSpPr>
        <p:spPr/>
        <p:txBody>
          <a:bodyPr/>
          <a:lstStyle>
            <a:lvl1pPr>
              <a:defRPr/>
            </a:lvl1pPr>
          </a:lstStyle>
          <a:p>
            <a:r>
              <a:rPr lang="pt-BR"/>
              <a:t>Sawaira Ali et.al., VESTEL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2025</a:t>
            </a:r>
            <a:endParaRPr lang="en-GB"/>
          </a:p>
        </p:txBody>
      </p:sp>
      <p:sp>
        <p:nvSpPr>
          <p:cNvPr id="3" name="Footer Placeholder 2"/>
          <p:cNvSpPr>
            <a:spLocks noGrp="1"/>
          </p:cNvSpPr>
          <p:nvPr>
            <p:ph type="ftr" idx="11"/>
          </p:nvPr>
        </p:nvSpPr>
        <p:spPr/>
        <p:txBody>
          <a:bodyPr/>
          <a:lstStyle>
            <a:lvl1pPr>
              <a:defRPr/>
            </a:lvl1pPr>
          </a:lstStyle>
          <a:p>
            <a:r>
              <a:rPr lang="pt-BR"/>
              <a:t>Sawaira Ali et.al., VESTEL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2025</a:t>
            </a:r>
            <a:endParaRPr lang="en-GB"/>
          </a:p>
        </p:txBody>
      </p:sp>
      <p:sp>
        <p:nvSpPr>
          <p:cNvPr id="5" name="Footer Placeholder 4"/>
          <p:cNvSpPr>
            <a:spLocks noGrp="1"/>
          </p:cNvSpPr>
          <p:nvPr>
            <p:ph type="ftr" idx="11"/>
          </p:nvPr>
        </p:nvSpPr>
        <p:spPr/>
        <p:txBody>
          <a:bodyPr/>
          <a:lstStyle>
            <a:lvl1pPr>
              <a:defRPr/>
            </a:lvl1pPr>
          </a:lstStyle>
          <a:p>
            <a:r>
              <a:rPr lang="pt-BR"/>
              <a:t>Sawaira Ali et.al., VESTEL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2025</a:t>
            </a:r>
            <a:endParaRPr lang="en-GB"/>
          </a:p>
        </p:txBody>
      </p:sp>
      <p:sp>
        <p:nvSpPr>
          <p:cNvPr id="5" name="Footer Placeholder 4"/>
          <p:cNvSpPr>
            <a:spLocks noGrp="1"/>
          </p:cNvSpPr>
          <p:nvPr>
            <p:ph type="ftr" idx="11"/>
          </p:nvPr>
        </p:nvSpPr>
        <p:spPr/>
        <p:txBody>
          <a:bodyPr/>
          <a:lstStyle>
            <a:lvl1pPr>
              <a:defRPr/>
            </a:lvl1pPr>
          </a:lstStyle>
          <a:p>
            <a:r>
              <a:rPr lang="pt-BR"/>
              <a:t>Sawaira Ali et.al., VESTEL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2025</a:t>
            </a:r>
            <a:endParaRPr lang="en-GB"/>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Sawaira Ali et.al., VESTEL Electronics</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802.11-25/1001r3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1/dcn/23/11-23-2020-01-00bn-high-level-perspective-on-distributed-tone-ru-for-11bn.pptx" TargetMode="External"/><Relationship Id="rId13" Type="http://schemas.openxmlformats.org/officeDocument/2006/relationships/hyperlink" Target="https://mentor.ieee.org/802.11/dcn/23/11-23-1447-00-0uhr-cfo-impact-and-pilot-design-for-dru-follow-up.pptx" TargetMode="External"/><Relationship Id="rId18" Type="http://schemas.openxmlformats.org/officeDocument/2006/relationships/hyperlink" Target="https://mentor.ieee.org/802.11/dcn/24/11-24-0501-02-00bn-pilot-design-considerations-for-dru.pptx" TargetMode="External"/><Relationship Id="rId3" Type="http://schemas.openxmlformats.org/officeDocument/2006/relationships/hyperlink" Target="https://mentor.ieee.org/802.11/dcn/24/11-24-0500-00-00bn-follow-up-on-high-level-thoughts-on-dru-design.pptx" TargetMode="External"/><Relationship Id="rId21"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400-00-00bn-hybrid-ppdu-and-distribution-bandwidth-for-dru.pptx" TargetMode="External"/><Relationship Id="rId12" Type="http://schemas.openxmlformats.org/officeDocument/2006/relationships/hyperlink" Target="https://mentor.ieee.org/802.11/dcn/23/11-23-1117-00-0uhr-dru-signaling-for-uhr.pptx" TargetMode="External"/><Relationship Id="rId17" Type="http://schemas.openxmlformats.org/officeDocument/2006/relationships/hyperlink" Target="https://mentor.ieee.org/802.11/dcn/24/11-24-0468-01-00bn-dru-tone-plan-for-11bn.pptx" TargetMode="External"/><Relationship Id="rId2" Type="http://schemas.openxmlformats.org/officeDocument/2006/relationships/hyperlink" Target="https://mentor.ieee.org/802.11/dcn/23/11-23-2200-00-00bn-distribution-bandwidth-of-dru.pptx" TargetMode="External"/><Relationship Id="rId16" Type="http://schemas.openxmlformats.org/officeDocument/2006/relationships/hyperlink" Target="https://mentor.ieee.org/802.11/dcn/24/11-24-0402-01-00bn-20-mhz-tone-plan-and-pilot-design-for-dru.pptx" TargetMode="External"/><Relationship Id="rId20"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1-01-00bn-discussion-on-distribution-bandwidth-of-dru.pptx" TargetMode="External"/><Relationship Id="rId11" Type="http://schemas.openxmlformats.org/officeDocument/2006/relationships/hyperlink" Target="https://mentor.ieee.org/802.11/dcn/24/11-24-0501-00-00bn-pilot-design-considerations-for-dru.pptx" TargetMode="External"/><Relationship Id="rId5" Type="http://schemas.openxmlformats.org/officeDocument/2006/relationships/hyperlink" Target="https://mentor.ieee.org/802.11/dcn/24/11-24-0766-01-00bn-distribution-bandwidth-within-80-mhz-for-dru.pptx" TargetMode="External"/><Relationship Id="rId15" Type="http://schemas.openxmlformats.org/officeDocument/2006/relationships/hyperlink" Target="https://mentor.ieee.org/802.11/dcn/24/11-24-0078-01-00bn-a-dru-design-approach-for-20-mhz.pptx" TargetMode="External"/><Relationship Id="rId23" Type="http://schemas.openxmlformats.org/officeDocument/2006/relationships/hyperlink" Target="https://mentor.ieee.org/802.11/dcn/24/11-24-0814-00-00bn-tone-distribution-in-drus.pptx" TargetMode="External"/><Relationship Id="rId10" Type="http://schemas.openxmlformats.org/officeDocument/2006/relationships/hyperlink" Target="https://mentor.ieee.org/802.11/dcn/24/11-24-0468-00-00bn-dru-tone-plan-for-11bn.pptx" TargetMode="External"/><Relationship Id="rId19" Type="http://schemas.openxmlformats.org/officeDocument/2006/relationships/hyperlink" Target="https://mentor.ieee.org/802.11/dcn/24/11-24-0728-02-00bn-thoughts-on-dru-pilots.pptx" TargetMode="External"/><Relationship Id="rId4" Type="http://schemas.openxmlformats.org/officeDocument/2006/relationships/hyperlink" Target="https://mentor.ieee.org/802.11/dcn/24/11-24-0014-00-00bn-further-thoughts-on-dru.pptx" TargetMode="External"/><Relationship Id="rId9" Type="http://schemas.openxmlformats.org/officeDocument/2006/relationships/hyperlink" Target="https://mentor.ieee.org/802.11/dcn/24/11-24-0402-00-00bn-20-mhz-tone-plan-and-pilot-design-for-dru.pptx" TargetMode="External"/><Relationship Id="rId14" Type="http://schemas.openxmlformats.org/officeDocument/2006/relationships/hyperlink" Target="https://mentor.ieee.org/802.11/dcn/23/11-23-2021-01-00bn-principle-and-methodology-for-dru-tone-plan-design.pptx" TargetMode="External"/><Relationship Id="rId22" Type="http://schemas.openxmlformats.org/officeDocument/2006/relationships/hyperlink" Target="https://mentor.ieee.org/802.11/dcn/24/11-24-0800-02-00bn-dsicussions-on-dru-pilot-design-principles.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9.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1795915" y="2348313"/>
            <a:ext cx="7770813" cy="63971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2025-05-29</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43811" y="1054395"/>
            <a:ext cx="7770813" cy="144465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solidFill>
                  <a:schemeClr val="tx1"/>
                </a:solidFill>
                <a:latin typeface="Arial"/>
                <a:cs typeface="Arial"/>
              </a:rPr>
              <a:t>Adaptive tone allocation design for dRU</a:t>
            </a:r>
            <a:endParaRPr lang="en-GB" sz="2800" dirty="0"/>
          </a:p>
        </p:txBody>
      </p:sp>
      <p:sp>
        <p:nvSpPr>
          <p:cNvPr id="3076" name="Rectangle 4"/>
          <p:cNvSpPr>
            <a:spLocks noChangeArrowheads="1"/>
          </p:cNvSpPr>
          <p:nvPr/>
        </p:nvSpPr>
        <p:spPr bwMode="auto">
          <a:xfrm>
            <a:off x="1592704" y="28366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a:solidFill>
                <a:srgbClr val="000000"/>
              </a:solidFill>
            </a:endParaRPr>
          </a:p>
        </p:txBody>
      </p:sp>
      <p:sp>
        <p:nvSpPr>
          <p:cNvPr id="2" name="Footer Placeholder 1">
            <a:extLst>
              <a:ext uri="{FF2B5EF4-FFF2-40B4-BE49-F238E27FC236}">
                <a16:creationId xmlns:a16="http://schemas.microsoft.com/office/drawing/2014/main" id="{6FB762CF-C677-6EE6-FA85-5F5AE7516279}"/>
              </a:ext>
            </a:extLst>
          </p:cNvPr>
          <p:cNvSpPr>
            <a:spLocks noGrp="1"/>
          </p:cNvSpPr>
          <p:nvPr>
            <p:ph type="ftr" idx="11"/>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pt-BR"/>
              <a:t>Sawaira Ali et.al., VESTEL Electronics</a:t>
            </a:r>
            <a:endParaRPr lang="en-GB"/>
          </a:p>
        </p:txBody>
      </p:sp>
      <p:sp>
        <p:nvSpPr>
          <p:cNvPr id="3" name="Date Placeholder 2">
            <a:extLst>
              <a:ext uri="{FF2B5EF4-FFF2-40B4-BE49-F238E27FC236}">
                <a16:creationId xmlns:a16="http://schemas.microsoft.com/office/drawing/2014/main" id="{3927433E-B6EE-CD51-7CBB-DBACE9BA31E6}"/>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a:p>
        </p:txBody>
      </p:sp>
      <p:graphicFrame>
        <p:nvGraphicFramePr>
          <p:cNvPr id="6" name="Table 5">
            <a:extLst>
              <a:ext uri="{FF2B5EF4-FFF2-40B4-BE49-F238E27FC236}">
                <a16:creationId xmlns:a16="http://schemas.microsoft.com/office/drawing/2014/main" id="{7D4335C2-1941-440D-DC4D-E7BB52D0B07D}"/>
              </a:ext>
            </a:extLst>
          </p:cNvPr>
          <p:cNvGraphicFramePr>
            <a:graphicFrameLocks noGrp="1"/>
          </p:cNvGraphicFramePr>
          <p:nvPr>
            <p:extLst>
              <p:ext uri="{D42A27DB-BD31-4B8C-83A1-F6EECF244321}">
                <p14:modId xmlns:p14="http://schemas.microsoft.com/office/powerpoint/2010/main" val="20138817"/>
              </p:ext>
            </p:extLst>
          </p:nvPr>
        </p:nvGraphicFramePr>
        <p:xfrm>
          <a:off x="1592704" y="3429000"/>
          <a:ext cx="9542619" cy="2781300"/>
        </p:xfrm>
        <a:graphic>
          <a:graphicData uri="http://schemas.openxmlformats.org/drawingml/2006/table">
            <a:tbl>
              <a:tblPr bandRow="1">
                <a:tableStyleId>{5C22544A-7EE6-4342-B048-85BDC9FD1C3A}</a:tableStyleId>
              </a:tblPr>
              <a:tblGrid>
                <a:gridCol w="1740993">
                  <a:extLst>
                    <a:ext uri="{9D8B030D-6E8A-4147-A177-3AD203B41FA5}">
                      <a16:colId xmlns:a16="http://schemas.microsoft.com/office/drawing/2014/main" val="553111785"/>
                    </a:ext>
                  </a:extLst>
                </a:gridCol>
                <a:gridCol w="1740993">
                  <a:extLst>
                    <a:ext uri="{9D8B030D-6E8A-4147-A177-3AD203B41FA5}">
                      <a16:colId xmlns:a16="http://schemas.microsoft.com/office/drawing/2014/main" val="532616436"/>
                    </a:ext>
                  </a:extLst>
                </a:gridCol>
                <a:gridCol w="1318159">
                  <a:extLst>
                    <a:ext uri="{9D8B030D-6E8A-4147-A177-3AD203B41FA5}">
                      <a16:colId xmlns:a16="http://schemas.microsoft.com/office/drawing/2014/main" val="1718942559"/>
                    </a:ext>
                  </a:extLst>
                </a:gridCol>
                <a:gridCol w="1523010">
                  <a:extLst>
                    <a:ext uri="{9D8B030D-6E8A-4147-A177-3AD203B41FA5}">
                      <a16:colId xmlns:a16="http://schemas.microsoft.com/office/drawing/2014/main" val="553724672"/>
                    </a:ext>
                  </a:extLst>
                </a:gridCol>
                <a:gridCol w="3219464">
                  <a:extLst>
                    <a:ext uri="{9D8B030D-6E8A-4147-A177-3AD203B41FA5}">
                      <a16:colId xmlns:a16="http://schemas.microsoft.com/office/drawing/2014/main" val="2518766960"/>
                    </a:ext>
                  </a:extLst>
                </a:gridCol>
              </a:tblGrid>
              <a:tr h="342900">
                <a:tc>
                  <a:txBody>
                    <a:bodyPr/>
                    <a:lstStyle/>
                    <a:p>
                      <a:pPr>
                        <a:buNone/>
                      </a:pPr>
                      <a:r>
                        <a:rPr lang="en-US" sz="1600" b="1">
                          <a:effectLst/>
                        </a:rPr>
                        <a:t>Name</a:t>
                      </a:r>
                      <a:endParaRPr lang="en-US" b="1">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b="1">
                          <a:effectLst/>
                        </a:rPr>
                        <a:t>Affiliations</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b="1">
                          <a:effectLst/>
                        </a:rPr>
                        <a:t>Address</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b="1">
                          <a:effectLst/>
                        </a:rPr>
                        <a:t>Phone</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b="1">
                          <a:effectLst/>
                        </a:rPr>
                        <a:t>email</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1735902"/>
                  </a:ext>
                </a:extLst>
              </a:tr>
              <a:tr h="342900">
                <a:tc>
                  <a:txBody>
                    <a:bodyPr/>
                    <a:lstStyle/>
                    <a:p>
                      <a:pPr>
                        <a:buNone/>
                      </a:pPr>
                      <a:r>
                        <a:rPr lang="en-US" sz="1800">
                          <a:effectLst/>
                        </a:rPr>
                        <a:t>Sawaira R. Ali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6">
                  <a:txBody>
                    <a:bodyPr/>
                    <a:lstStyle/>
                    <a:p>
                      <a:pPr>
                        <a:buNone/>
                      </a:pPr>
                      <a:r>
                        <a:rPr lang="en-US" sz="1600">
                          <a:effectLst/>
                        </a:rPr>
                        <a:t>VESTEL </a:t>
                      </a:r>
                      <a:endParaRPr lang="en-US">
                        <a:effectLst/>
                      </a:endParaRPr>
                    </a:p>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6">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6986644"/>
                  </a:ext>
                </a:extLst>
              </a:tr>
              <a:tr h="342900">
                <a:tc>
                  <a:txBody>
                    <a:bodyPr/>
                    <a:lstStyle/>
                    <a:p>
                      <a:pPr>
                        <a:buNone/>
                      </a:pPr>
                      <a:r>
                        <a:rPr lang="en-US" sz="1600">
                          <a:effectLst/>
                        </a:rPr>
                        <a:t>Shaima Abidrabbu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9505387"/>
                  </a:ext>
                </a:extLst>
              </a:tr>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effectLst/>
                        </a:rPr>
                        <a:t>Salim Yahya </a:t>
                      </a:r>
                      <a:endParaRPr lang="en-US">
                        <a:effectLst/>
                      </a:endParaRPr>
                    </a:p>
                    <a:p>
                      <a:pPr>
                        <a:buNone/>
                      </a:pP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7092950"/>
                  </a:ext>
                </a:extLst>
              </a:tr>
              <a:tr h="342900">
                <a:tc>
                  <a:txBody>
                    <a:bodyPr/>
                    <a:lstStyle/>
                    <a:p>
                      <a:pPr>
                        <a:buNone/>
                      </a:pPr>
                      <a:r>
                        <a:rPr lang="en-US" sz="1600">
                          <a:effectLst/>
                        </a:rPr>
                        <a:t>H. M. Madani</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0683602"/>
                  </a:ext>
                </a:extLst>
              </a:tr>
              <a:tr h="342900">
                <a:tc>
                  <a:txBody>
                    <a:bodyPr/>
                    <a:lstStyle/>
                    <a:p>
                      <a:pPr>
                        <a:buNone/>
                      </a:pPr>
                      <a:r>
                        <a:rPr lang="en-US" sz="1600" dirty="0">
                          <a:effectLst/>
                        </a:rPr>
                        <a:t>Basak </a:t>
                      </a:r>
                      <a:r>
                        <a:rPr lang="en-US" sz="1600" dirty="0" err="1">
                          <a:effectLst/>
                        </a:rPr>
                        <a:t>Ozbakish</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5988613"/>
                  </a:ext>
                </a:extLst>
              </a:tr>
              <a:tr h="342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effectLst/>
                        </a:rPr>
                        <a:t> </a:t>
                      </a:r>
                      <a:endParaRPr lang="en-US">
                        <a:effectLst/>
                      </a:endParaRPr>
                    </a:p>
                    <a:p>
                      <a:pPr>
                        <a:buNone/>
                      </a:pP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buNone/>
                      </a:pPr>
                      <a:r>
                        <a:rPr lang="en-US" sz="1600">
                          <a:effectLst/>
                        </a:rPr>
                        <a:t> </a:t>
                      </a:r>
                      <a:endParaRPr lang="en-US">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buNone/>
                      </a:pPr>
                      <a:r>
                        <a:rPr lang="en-US" sz="1600" dirty="0">
                          <a:effectLst/>
                        </a:rPr>
                        <a:t> </a:t>
                      </a:r>
                      <a:endParaRPr lang="en-US"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809329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B4CA2-F604-8585-5CC9-E76FAF3B551D}"/>
              </a:ext>
            </a:extLst>
          </p:cNvPr>
          <p:cNvSpPr>
            <a:spLocks noGrp="1"/>
          </p:cNvSpPr>
          <p:nvPr>
            <p:ph type="title"/>
          </p:nvPr>
        </p:nvSpPr>
        <p:spPr/>
        <p:txBody>
          <a:bodyPr/>
          <a:lstStyle/>
          <a:p>
            <a:r>
              <a:rPr lang="en-US" dirty="0"/>
              <a:t>User 2</a:t>
            </a:r>
          </a:p>
        </p:txBody>
      </p:sp>
      <p:sp>
        <p:nvSpPr>
          <p:cNvPr id="3" name="Content Placeholder 2">
            <a:extLst>
              <a:ext uri="{FF2B5EF4-FFF2-40B4-BE49-F238E27FC236}">
                <a16:creationId xmlns:a16="http://schemas.microsoft.com/office/drawing/2014/main" id="{F4E11AE1-FBD9-1CCB-A6B1-82A231ED03B1}"/>
              </a:ext>
            </a:extLst>
          </p:cNvPr>
          <p:cNvSpPr>
            <a:spLocks noGrp="1"/>
          </p:cNvSpPr>
          <p:nvPr>
            <p:ph idx="1"/>
          </p:nvPr>
        </p:nvSpPr>
        <p:spPr>
          <a:xfrm>
            <a:off x="914401" y="1981201"/>
            <a:ext cx="6351597" cy="4113213"/>
          </a:xfrm>
        </p:spPr>
        <p:txBody>
          <a:bodyPr/>
          <a:lstStyle/>
          <a:p>
            <a:pPr>
              <a:buFont typeface="Arial" panose="020B0604020202020204" pitchFamily="34" charset="0"/>
              <a:buChar char="•"/>
            </a:pPr>
            <a:r>
              <a:rPr lang="en-US" b="0" dirty="0"/>
              <a:t>For user 2, we are allocating more number of  tones according to its distance from the AP</a:t>
            </a:r>
          </a:p>
          <a:p>
            <a:pPr>
              <a:buFont typeface="Arial" panose="020B0604020202020204" pitchFamily="34" charset="0"/>
              <a:buChar char="•"/>
            </a:pPr>
            <a:endParaRPr lang="en-US" b="0" dirty="0"/>
          </a:p>
          <a:p>
            <a:pPr>
              <a:buFont typeface="Arial" panose="020B0604020202020204" pitchFamily="34" charset="0"/>
              <a:buChar char="•"/>
            </a:pPr>
            <a:r>
              <a:rPr lang="en-US" b="0" dirty="0"/>
              <a:t>In the literature, it was getting more power boost than the required.</a:t>
            </a:r>
          </a:p>
          <a:p>
            <a:pPr>
              <a:buFont typeface="Arial" panose="020B0604020202020204" pitchFamily="34" charset="0"/>
              <a:buChar char="•"/>
            </a:pPr>
            <a:endParaRPr lang="en-US" b="0" dirty="0"/>
          </a:p>
          <a:p>
            <a:pPr>
              <a:buFont typeface="Arial" panose="020B0604020202020204" pitchFamily="34" charset="0"/>
              <a:buChar char="•"/>
            </a:pPr>
            <a:r>
              <a:rPr lang="en-US" b="0" dirty="0"/>
              <a:t>But here, based on its distance from the AP, we are allocating the required tones based on its distance so that it can get sufficient power boost.</a:t>
            </a:r>
          </a:p>
          <a:p>
            <a:pPr marL="0" indent="0"/>
            <a:endParaRPr lang="en-US" dirty="0"/>
          </a:p>
          <a:p>
            <a:endParaRPr lang="en-US" dirty="0"/>
          </a:p>
        </p:txBody>
      </p:sp>
      <p:sp>
        <p:nvSpPr>
          <p:cNvPr id="4" name="Slide Number Placeholder 3">
            <a:extLst>
              <a:ext uri="{FF2B5EF4-FFF2-40B4-BE49-F238E27FC236}">
                <a16:creationId xmlns:a16="http://schemas.microsoft.com/office/drawing/2014/main" id="{2C4BAAB1-40ED-240D-9222-B6534394D8E4}"/>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E6656A7F-0DF6-1E3A-3CED-A4026AB93C60}"/>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F6ACD7E0-8E85-509F-F60B-95A243C981FE}"/>
              </a:ext>
            </a:extLst>
          </p:cNvPr>
          <p:cNvSpPr>
            <a:spLocks noGrp="1"/>
          </p:cNvSpPr>
          <p:nvPr>
            <p:ph type="dt" idx="15"/>
          </p:nvPr>
        </p:nvSpPr>
        <p:spPr/>
        <p:txBody>
          <a:bodyPr/>
          <a:lstStyle/>
          <a:p>
            <a:r>
              <a:rPr lang="en-US"/>
              <a:t>2025</a:t>
            </a:r>
            <a:endParaRPr lang="en-GB" dirty="0"/>
          </a:p>
        </p:txBody>
      </p:sp>
      <p:pic>
        <p:nvPicPr>
          <p:cNvPr id="7" name="Content Placeholder 39" descr="A computer router with two antennas&#10;&#10;Description automatically generated">
            <a:extLst>
              <a:ext uri="{FF2B5EF4-FFF2-40B4-BE49-F238E27FC236}">
                <a16:creationId xmlns:a16="http://schemas.microsoft.com/office/drawing/2014/main" id="{A22A2A87-F464-ED22-EB62-56A45D40366E}"/>
              </a:ext>
            </a:extLst>
          </p:cNvPr>
          <p:cNvPicPr>
            <a:picLocks noChangeAspect="1"/>
          </p:cNvPicPr>
          <p:nvPr/>
        </p:nvPicPr>
        <p:blipFill>
          <a:blip r:embed="rId2"/>
          <a:stretch>
            <a:fillRect/>
          </a:stretch>
        </p:blipFill>
        <p:spPr>
          <a:xfrm>
            <a:off x="8360053" y="1284231"/>
            <a:ext cx="1192731" cy="1067430"/>
          </a:xfrm>
          <a:prstGeom prst="rect">
            <a:avLst/>
          </a:prstGeom>
        </p:spPr>
      </p:pic>
      <p:pic>
        <p:nvPicPr>
          <p:cNvPr id="8" name="Graphic 7" descr="Smart Phone with solid fill">
            <a:extLst>
              <a:ext uri="{FF2B5EF4-FFF2-40B4-BE49-F238E27FC236}">
                <a16:creationId xmlns:a16="http://schemas.microsoft.com/office/drawing/2014/main" id="{10B95D30-CAC5-4754-2163-53ED6A8F3E3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58024" y="3286740"/>
            <a:ext cx="775827" cy="775827"/>
          </a:xfrm>
          <a:prstGeom prst="rect">
            <a:avLst/>
          </a:prstGeom>
        </p:spPr>
      </p:pic>
      <p:cxnSp>
        <p:nvCxnSpPr>
          <p:cNvPr id="9" name="Straight Arrow Connector 8">
            <a:extLst>
              <a:ext uri="{FF2B5EF4-FFF2-40B4-BE49-F238E27FC236}">
                <a16:creationId xmlns:a16="http://schemas.microsoft.com/office/drawing/2014/main" id="{1DEA4437-2918-5B03-7EE0-946FF1A6F784}"/>
              </a:ext>
            </a:extLst>
          </p:cNvPr>
          <p:cNvCxnSpPr>
            <a:cxnSpLocks/>
          </p:cNvCxnSpPr>
          <p:nvPr/>
        </p:nvCxnSpPr>
        <p:spPr>
          <a:xfrm flipH="1">
            <a:off x="7540627" y="2389431"/>
            <a:ext cx="1097870" cy="3003852"/>
          </a:xfrm>
          <a:prstGeom prst="straightConnector1">
            <a:avLst/>
          </a:prstGeom>
          <a:noFill/>
          <a:ln w="38100" cap="flat" cmpd="sng" algn="ctr">
            <a:solidFill>
              <a:srgbClr val="FFC000"/>
            </a:solidFill>
            <a:prstDash val="solid"/>
            <a:miter lim="800000"/>
            <a:tailEnd type="triangle"/>
          </a:ln>
          <a:effectLst/>
        </p:spPr>
      </p:cxnSp>
      <p:cxnSp>
        <p:nvCxnSpPr>
          <p:cNvPr id="10" name="Straight Arrow Connector 9">
            <a:extLst>
              <a:ext uri="{FF2B5EF4-FFF2-40B4-BE49-F238E27FC236}">
                <a16:creationId xmlns:a16="http://schemas.microsoft.com/office/drawing/2014/main" id="{C026E072-1195-E4A4-6140-C1465219FE8A}"/>
              </a:ext>
            </a:extLst>
          </p:cNvPr>
          <p:cNvCxnSpPr>
            <a:cxnSpLocks/>
          </p:cNvCxnSpPr>
          <p:nvPr/>
        </p:nvCxnSpPr>
        <p:spPr>
          <a:xfrm>
            <a:off x="9552785" y="2202741"/>
            <a:ext cx="759579" cy="1027202"/>
          </a:xfrm>
          <a:prstGeom prst="straightConnector1">
            <a:avLst/>
          </a:prstGeom>
          <a:noFill/>
          <a:ln w="38100" cap="flat" cmpd="sng" algn="ctr">
            <a:solidFill>
              <a:srgbClr val="0070C0"/>
            </a:solidFill>
            <a:prstDash val="solid"/>
            <a:miter lim="800000"/>
            <a:tailEnd type="triangle"/>
          </a:ln>
          <a:effectLst/>
        </p:spPr>
      </p:cxnSp>
      <p:pic>
        <p:nvPicPr>
          <p:cNvPr id="11" name="Graphic 10" descr="Smart Phone with solid fill">
            <a:extLst>
              <a:ext uri="{FF2B5EF4-FFF2-40B4-BE49-F238E27FC236}">
                <a16:creationId xmlns:a16="http://schemas.microsoft.com/office/drawing/2014/main" id="{F030BFC1-F661-F185-9D97-68714F6A61B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43757" y="5420183"/>
            <a:ext cx="775827" cy="775827"/>
          </a:xfrm>
          <a:prstGeom prst="rect">
            <a:avLst/>
          </a:prstGeom>
        </p:spPr>
      </p:pic>
      <p:sp>
        <p:nvSpPr>
          <p:cNvPr id="12" name="TextBox 11">
            <a:extLst>
              <a:ext uri="{FF2B5EF4-FFF2-40B4-BE49-F238E27FC236}">
                <a16:creationId xmlns:a16="http://schemas.microsoft.com/office/drawing/2014/main" id="{1B8B8447-ED9C-F641-E7B7-C1FFAB9CAC4B}"/>
              </a:ext>
            </a:extLst>
          </p:cNvPr>
          <p:cNvSpPr txBox="1"/>
          <p:nvPr/>
        </p:nvSpPr>
        <p:spPr>
          <a:xfrm>
            <a:off x="8895426" y="5327334"/>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User-3</a:t>
            </a:r>
          </a:p>
        </p:txBody>
      </p:sp>
      <p:cxnSp>
        <p:nvCxnSpPr>
          <p:cNvPr id="13" name="Straight Arrow Connector 12">
            <a:extLst>
              <a:ext uri="{FF2B5EF4-FFF2-40B4-BE49-F238E27FC236}">
                <a16:creationId xmlns:a16="http://schemas.microsoft.com/office/drawing/2014/main" id="{DE91FDBF-4513-6E85-E0B0-426AF36F887D}"/>
              </a:ext>
            </a:extLst>
          </p:cNvPr>
          <p:cNvCxnSpPr>
            <a:cxnSpLocks/>
          </p:cNvCxnSpPr>
          <p:nvPr/>
        </p:nvCxnSpPr>
        <p:spPr>
          <a:xfrm>
            <a:off x="9199788" y="2503875"/>
            <a:ext cx="0" cy="1850250"/>
          </a:xfrm>
          <a:prstGeom prst="straightConnector1">
            <a:avLst/>
          </a:prstGeom>
          <a:ln w="38100">
            <a:solidFill>
              <a:srgbClr val="C00000"/>
            </a:solidFill>
            <a:tailEnd type="triangle"/>
          </a:ln>
        </p:spPr>
        <p:style>
          <a:lnRef idx="1">
            <a:schemeClr val="accent6"/>
          </a:lnRef>
          <a:fillRef idx="0">
            <a:schemeClr val="accent6"/>
          </a:fillRef>
          <a:effectRef idx="0">
            <a:schemeClr val="accent6"/>
          </a:effectRef>
          <a:fontRef idx="minor">
            <a:schemeClr val="tx1"/>
          </a:fontRef>
        </p:style>
      </p:cxnSp>
      <p:pic>
        <p:nvPicPr>
          <p:cNvPr id="14" name="Graphic 13" descr="Smart Phone with solid fill">
            <a:extLst>
              <a:ext uri="{FF2B5EF4-FFF2-40B4-BE49-F238E27FC236}">
                <a16:creationId xmlns:a16="http://schemas.microsoft.com/office/drawing/2014/main" id="{06D3AC0E-EB78-B7AE-8E16-EC1578A5AB5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52107" y="4423397"/>
            <a:ext cx="895362" cy="903937"/>
          </a:xfrm>
          <a:prstGeom prst="rect">
            <a:avLst/>
          </a:prstGeom>
        </p:spPr>
      </p:pic>
      <p:sp>
        <p:nvSpPr>
          <p:cNvPr id="15" name="TextBox 14">
            <a:extLst>
              <a:ext uri="{FF2B5EF4-FFF2-40B4-BE49-F238E27FC236}">
                <a16:creationId xmlns:a16="http://schemas.microsoft.com/office/drawing/2014/main" id="{0DA502C4-0AA7-57FA-5FFD-063079B8981A}"/>
              </a:ext>
            </a:extLst>
          </p:cNvPr>
          <p:cNvSpPr txBox="1"/>
          <p:nvPr/>
        </p:nvSpPr>
        <p:spPr>
          <a:xfrm>
            <a:off x="10293844" y="4263258"/>
            <a:ext cx="12086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a:solidFill>
                  <a:prstClr val="black"/>
                </a:solidFill>
                <a:latin typeface="Aptos" panose="02110004020202020204"/>
                <a:ea typeface="+mn-ea"/>
              </a:rPr>
              <a:t>User-2</a:t>
            </a:r>
          </a:p>
        </p:txBody>
      </p:sp>
      <p:sp>
        <p:nvSpPr>
          <p:cNvPr id="16" name="TextBox 15">
            <a:extLst>
              <a:ext uri="{FF2B5EF4-FFF2-40B4-BE49-F238E27FC236}">
                <a16:creationId xmlns:a16="http://schemas.microsoft.com/office/drawing/2014/main" id="{9538BD43-4571-425B-F7DF-B1196D059E3D}"/>
              </a:ext>
            </a:extLst>
          </p:cNvPr>
          <p:cNvSpPr txBox="1"/>
          <p:nvPr/>
        </p:nvSpPr>
        <p:spPr>
          <a:xfrm>
            <a:off x="7143757" y="6155170"/>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User-1</a:t>
            </a:r>
          </a:p>
        </p:txBody>
      </p:sp>
      <p:sp>
        <p:nvSpPr>
          <p:cNvPr id="17" name="Rectangle 16">
            <a:extLst>
              <a:ext uri="{FF2B5EF4-FFF2-40B4-BE49-F238E27FC236}">
                <a16:creationId xmlns:a16="http://schemas.microsoft.com/office/drawing/2014/main" id="{4CC1B732-4EF2-72EB-70FF-D51652984697}"/>
              </a:ext>
            </a:extLst>
          </p:cNvPr>
          <p:cNvSpPr/>
          <p:nvPr/>
        </p:nvSpPr>
        <p:spPr bwMode="auto">
          <a:xfrm rot="20117498">
            <a:off x="9918139" y="1908393"/>
            <a:ext cx="980446" cy="3370892"/>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48386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39D47-0157-7089-076C-7AF65AE8F767}"/>
              </a:ext>
            </a:extLst>
          </p:cNvPr>
          <p:cNvSpPr>
            <a:spLocks noGrp="1"/>
          </p:cNvSpPr>
          <p:nvPr>
            <p:ph type="title"/>
          </p:nvPr>
        </p:nvSpPr>
        <p:spPr/>
        <p:txBody>
          <a:bodyPr/>
          <a:lstStyle/>
          <a:p>
            <a:r>
              <a:rPr lang="en-US" dirty="0"/>
              <a:t>User 3 </a:t>
            </a:r>
          </a:p>
        </p:txBody>
      </p:sp>
      <p:sp>
        <p:nvSpPr>
          <p:cNvPr id="3" name="Content Placeholder 2">
            <a:extLst>
              <a:ext uri="{FF2B5EF4-FFF2-40B4-BE49-F238E27FC236}">
                <a16:creationId xmlns:a16="http://schemas.microsoft.com/office/drawing/2014/main" id="{238EB2D5-CC0A-3AEE-ABAB-49608A0AEEB1}"/>
              </a:ext>
            </a:extLst>
          </p:cNvPr>
          <p:cNvSpPr>
            <a:spLocks noGrp="1"/>
          </p:cNvSpPr>
          <p:nvPr>
            <p:ph idx="1"/>
          </p:nvPr>
        </p:nvSpPr>
        <p:spPr>
          <a:xfrm>
            <a:off x="914401" y="1981201"/>
            <a:ext cx="6229356" cy="4857750"/>
          </a:xfrm>
        </p:spPr>
        <p:txBody>
          <a:bodyPr/>
          <a:lstStyle/>
          <a:p>
            <a:pPr>
              <a:buFont typeface="Arial" panose="020B0604020202020204" pitchFamily="34" charset="0"/>
              <a:buChar char="•"/>
            </a:pPr>
            <a:r>
              <a:rPr lang="en-US" b="0" dirty="0"/>
              <a:t>For user 3, we are allocating the required tones to it to have sufficient power boost based on its range. That power boost is neither surplus nor inefficient</a:t>
            </a:r>
          </a:p>
          <a:p>
            <a:pPr>
              <a:buFont typeface="Arial" panose="020B0604020202020204" pitchFamily="34" charset="0"/>
              <a:buChar char="•"/>
            </a:pPr>
            <a:endParaRPr lang="en-US" b="0" dirty="0"/>
          </a:p>
          <a:p>
            <a:pPr>
              <a:buFont typeface="Arial" panose="020B0604020202020204" pitchFamily="34" charset="0"/>
              <a:buChar char="•"/>
            </a:pPr>
            <a:r>
              <a:rPr lang="en-US" b="0" dirty="0"/>
              <a:t>In the literature, if we serve it by using 1 extreme case (maximum power boost), it will have more power than the required. And if we serve it by using the other extreme case (less power boost one), it might have in sufficient power boosting</a:t>
            </a:r>
          </a:p>
        </p:txBody>
      </p:sp>
      <p:sp>
        <p:nvSpPr>
          <p:cNvPr id="4" name="Slide Number Placeholder 3">
            <a:extLst>
              <a:ext uri="{FF2B5EF4-FFF2-40B4-BE49-F238E27FC236}">
                <a16:creationId xmlns:a16="http://schemas.microsoft.com/office/drawing/2014/main" id="{C37E97FA-A91B-E4D7-D9C9-1817A63F317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6CC6F8F0-AA22-D5EF-E2A5-D593D96FE94D}"/>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014429FB-661A-ED39-CD67-0B4C1AECB5AD}"/>
              </a:ext>
            </a:extLst>
          </p:cNvPr>
          <p:cNvSpPr>
            <a:spLocks noGrp="1"/>
          </p:cNvSpPr>
          <p:nvPr>
            <p:ph type="dt" idx="15"/>
          </p:nvPr>
        </p:nvSpPr>
        <p:spPr/>
        <p:txBody>
          <a:bodyPr/>
          <a:lstStyle/>
          <a:p>
            <a:r>
              <a:rPr lang="en-US"/>
              <a:t>2025</a:t>
            </a:r>
            <a:endParaRPr lang="en-GB" dirty="0"/>
          </a:p>
        </p:txBody>
      </p:sp>
      <p:pic>
        <p:nvPicPr>
          <p:cNvPr id="7" name="Graphic 6" descr="Smart Phone with solid fill">
            <a:extLst>
              <a:ext uri="{FF2B5EF4-FFF2-40B4-BE49-F238E27FC236}">
                <a16:creationId xmlns:a16="http://schemas.microsoft.com/office/drawing/2014/main" id="{8D64FF7B-9A98-051A-C3A9-1B627100AF9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13873" y="3092767"/>
            <a:ext cx="775827" cy="775827"/>
          </a:xfrm>
          <a:prstGeom prst="rect">
            <a:avLst/>
          </a:prstGeom>
        </p:spPr>
      </p:pic>
      <p:cxnSp>
        <p:nvCxnSpPr>
          <p:cNvPr id="8" name="Straight Arrow Connector 7">
            <a:extLst>
              <a:ext uri="{FF2B5EF4-FFF2-40B4-BE49-F238E27FC236}">
                <a16:creationId xmlns:a16="http://schemas.microsoft.com/office/drawing/2014/main" id="{88D15A62-5E53-3C01-AA3D-CDF98636988D}"/>
              </a:ext>
            </a:extLst>
          </p:cNvPr>
          <p:cNvCxnSpPr>
            <a:cxnSpLocks/>
          </p:cNvCxnSpPr>
          <p:nvPr/>
        </p:nvCxnSpPr>
        <p:spPr>
          <a:xfrm flipH="1">
            <a:off x="7520523" y="2186144"/>
            <a:ext cx="1097870" cy="3003852"/>
          </a:xfrm>
          <a:prstGeom prst="straightConnector1">
            <a:avLst/>
          </a:prstGeom>
          <a:noFill/>
          <a:ln w="38100" cap="flat" cmpd="sng" algn="ctr">
            <a:solidFill>
              <a:srgbClr val="FFC000"/>
            </a:solidFill>
            <a:prstDash val="solid"/>
            <a:miter lim="800000"/>
            <a:tailEnd type="triangle"/>
          </a:ln>
          <a:effectLst/>
        </p:spPr>
      </p:cxnSp>
      <p:cxnSp>
        <p:nvCxnSpPr>
          <p:cNvPr id="9" name="Straight Arrow Connector 8">
            <a:extLst>
              <a:ext uri="{FF2B5EF4-FFF2-40B4-BE49-F238E27FC236}">
                <a16:creationId xmlns:a16="http://schemas.microsoft.com/office/drawing/2014/main" id="{25990389-1B3D-EBB3-CD0E-A55C4973A9ED}"/>
              </a:ext>
            </a:extLst>
          </p:cNvPr>
          <p:cNvCxnSpPr>
            <a:cxnSpLocks/>
          </p:cNvCxnSpPr>
          <p:nvPr/>
        </p:nvCxnSpPr>
        <p:spPr>
          <a:xfrm>
            <a:off x="9610090" y="2160722"/>
            <a:ext cx="759579" cy="1027202"/>
          </a:xfrm>
          <a:prstGeom prst="straightConnector1">
            <a:avLst/>
          </a:prstGeom>
          <a:noFill/>
          <a:ln w="38100" cap="flat" cmpd="sng" algn="ctr">
            <a:solidFill>
              <a:srgbClr val="0070C0"/>
            </a:solidFill>
            <a:prstDash val="solid"/>
            <a:miter lim="800000"/>
            <a:tailEnd type="triangle"/>
          </a:ln>
          <a:effectLst/>
        </p:spPr>
      </p:cxnSp>
      <p:pic>
        <p:nvPicPr>
          <p:cNvPr id="10" name="Graphic 9" descr="Smart Phone with solid fill">
            <a:extLst>
              <a:ext uri="{FF2B5EF4-FFF2-40B4-BE49-F238E27FC236}">
                <a16:creationId xmlns:a16="http://schemas.microsoft.com/office/drawing/2014/main" id="{24731A66-C43E-09F2-42C2-669E32ACC3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43757" y="5284734"/>
            <a:ext cx="775827" cy="775827"/>
          </a:xfrm>
          <a:prstGeom prst="rect">
            <a:avLst/>
          </a:prstGeom>
        </p:spPr>
      </p:pic>
      <p:sp>
        <p:nvSpPr>
          <p:cNvPr id="11" name="TextBox 10">
            <a:extLst>
              <a:ext uri="{FF2B5EF4-FFF2-40B4-BE49-F238E27FC236}">
                <a16:creationId xmlns:a16="http://schemas.microsoft.com/office/drawing/2014/main" id="{7471F8AE-55AF-D13B-FE2B-BBFE847E4C5D}"/>
              </a:ext>
            </a:extLst>
          </p:cNvPr>
          <p:cNvSpPr txBox="1"/>
          <p:nvPr/>
        </p:nvSpPr>
        <p:spPr>
          <a:xfrm>
            <a:off x="8618393" y="5235517"/>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User-3</a:t>
            </a:r>
          </a:p>
        </p:txBody>
      </p:sp>
      <p:cxnSp>
        <p:nvCxnSpPr>
          <p:cNvPr id="12" name="Straight Arrow Connector 11">
            <a:extLst>
              <a:ext uri="{FF2B5EF4-FFF2-40B4-BE49-F238E27FC236}">
                <a16:creationId xmlns:a16="http://schemas.microsoft.com/office/drawing/2014/main" id="{C3264B6A-8055-70FC-A581-5E98C880CBA4}"/>
              </a:ext>
            </a:extLst>
          </p:cNvPr>
          <p:cNvCxnSpPr>
            <a:cxnSpLocks/>
          </p:cNvCxnSpPr>
          <p:nvPr/>
        </p:nvCxnSpPr>
        <p:spPr>
          <a:xfrm>
            <a:off x="9077001" y="2304818"/>
            <a:ext cx="0" cy="1850250"/>
          </a:xfrm>
          <a:prstGeom prst="straightConnector1">
            <a:avLst/>
          </a:prstGeom>
          <a:ln w="38100">
            <a:solidFill>
              <a:srgbClr val="C00000"/>
            </a:solidFill>
            <a:tailEnd type="triangle"/>
          </a:ln>
        </p:spPr>
        <p:style>
          <a:lnRef idx="1">
            <a:schemeClr val="accent6"/>
          </a:lnRef>
          <a:fillRef idx="0">
            <a:schemeClr val="accent6"/>
          </a:fillRef>
          <a:effectRef idx="0">
            <a:schemeClr val="accent6"/>
          </a:effectRef>
          <a:fontRef idx="minor">
            <a:schemeClr val="tx1"/>
          </a:fontRef>
        </p:style>
      </p:cxnSp>
      <p:pic>
        <p:nvPicPr>
          <p:cNvPr id="13" name="Graphic 12" descr="Smart Phone with solid fill">
            <a:extLst>
              <a:ext uri="{FF2B5EF4-FFF2-40B4-BE49-F238E27FC236}">
                <a16:creationId xmlns:a16="http://schemas.microsoft.com/office/drawing/2014/main" id="{4A12AF7D-6861-CD2D-5926-535C5616441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18393" y="4289485"/>
            <a:ext cx="895362" cy="903937"/>
          </a:xfrm>
          <a:prstGeom prst="rect">
            <a:avLst/>
          </a:prstGeom>
        </p:spPr>
      </p:pic>
      <p:sp>
        <p:nvSpPr>
          <p:cNvPr id="14" name="TextBox 13">
            <a:extLst>
              <a:ext uri="{FF2B5EF4-FFF2-40B4-BE49-F238E27FC236}">
                <a16:creationId xmlns:a16="http://schemas.microsoft.com/office/drawing/2014/main" id="{3FDECEEF-C9EE-B2CE-467C-E0C3EE19F2D0}"/>
              </a:ext>
            </a:extLst>
          </p:cNvPr>
          <p:cNvSpPr txBox="1"/>
          <p:nvPr/>
        </p:nvSpPr>
        <p:spPr>
          <a:xfrm>
            <a:off x="10229464" y="3937336"/>
            <a:ext cx="12086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User-2</a:t>
            </a:r>
          </a:p>
        </p:txBody>
      </p:sp>
      <p:sp>
        <p:nvSpPr>
          <p:cNvPr id="15" name="Rectangle 14">
            <a:extLst>
              <a:ext uri="{FF2B5EF4-FFF2-40B4-BE49-F238E27FC236}">
                <a16:creationId xmlns:a16="http://schemas.microsoft.com/office/drawing/2014/main" id="{04532E90-4C60-27E1-57D6-8E5F5B843992}"/>
              </a:ext>
            </a:extLst>
          </p:cNvPr>
          <p:cNvSpPr/>
          <p:nvPr/>
        </p:nvSpPr>
        <p:spPr bwMode="auto">
          <a:xfrm>
            <a:off x="8618393" y="2304818"/>
            <a:ext cx="991697" cy="3489926"/>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6" name="Content Placeholder 39" descr="A computer router with two antennas&#10;&#10;Description automatically generated">
            <a:extLst>
              <a:ext uri="{FF2B5EF4-FFF2-40B4-BE49-F238E27FC236}">
                <a16:creationId xmlns:a16="http://schemas.microsoft.com/office/drawing/2014/main" id="{887863CE-10F9-A38D-E1AB-BD4226BE6C65}"/>
              </a:ext>
            </a:extLst>
          </p:cNvPr>
          <p:cNvPicPr>
            <a:picLocks noChangeAspect="1"/>
          </p:cNvPicPr>
          <p:nvPr/>
        </p:nvPicPr>
        <p:blipFill>
          <a:blip r:embed="rId8"/>
          <a:stretch>
            <a:fillRect/>
          </a:stretch>
        </p:blipFill>
        <p:spPr>
          <a:xfrm>
            <a:off x="8499276" y="1182299"/>
            <a:ext cx="1192731" cy="1067430"/>
          </a:xfrm>
          <a:prstGeom prst="rect">
            <a:avLst/>
          </a:prstGeom>
        </p:spPr>
      </p:pic>
      <p:sp>
        <p:nvSpPr>
          <p:cNvPr id="17" name="TextBox 16">
            <a:extLst>
              <a:ext uri="{FF2B5EF4-FFF2-40B4-BE49-F238E27FC236}">
                <a16:creationId xmlns:a16="http://schemas.microsoft.com/office/drawing/2014/main" id="{8F4B3F76-6FB9-7598-5376-D40FC69AD179}"/>
              </a:ext>
            </a:extLst>
          </p:cNvPr>
          <p:cNvSpPr txBox="1"/>
          <p:nvPr/>
        </p:nvSpPr>
        <p:spPr>
          <a:xfrm>
            <a:off x="7182751" y="6060561"/>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User-1</a:t>
            </a:r>
          </a:p>
        </p:txBody>
      </p:sp>
    </p:spTree>
    <p:extLst>
      <p:ext uri="{BB962C8B-B14F-4D97-AF65-F5344CB8AC3E}">
        <p14:creationId xmlns:p14="http://schemas.microsoft.com/office/powerpoint/2010/main" val="1700942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8EC46-F81C-4C51-8414-3066FF57D4AC}"/>
              </a:ext>
            </a:extLst>
          </p:cNvPr>
          <p:cNvSpPr>
            <a:spLocks noGrp="1"/>
          </p:cNvSpPr>
          <p:nvPr>
            <p:ph type="title"/>
          </p:nvPr>
        </p:nvSpPr>
        <p:spPr/>
        <p:txBody>
          <a:bodyPr/>
          <a:lstStyle/>
          <a:p>
            <a:r>
              <a:rPr lang="en-US" dirty="0"/>
              <a:t>Overall tone allocation</a:t>
            </a:r>
          </a:p>
        </p:txBody>
      </p:sp>
      <p:sp>
        <p:nvSpPr>
          <p:cNvPr id="4" name="Slide Number Placeholder 3">
            <a:extLst>
              <a:ext uri="{FF2B5EF4-FFF2-40B4-BE49-F238E27FC236}">
                <a16:creationId xmlns:a16="http://schemas.microsoft.com/office/drawing/2014/main" id="{19ACFE4A-8F56-3F38-EE9A-0F3FECF5DF38}"/>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7C727954-C4FB-4370-EDBE-F10B722E278C}"/>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E867BDA7-C685-6F74-ED64-94EC421D4054}"/>
              </a:ext>
            </a:extLst>
          </p:cNvPr>
          <p:cNvSpPr>
            <a:spLocks noGrp="1"/>
          </p:cNvSpPr>
          <p:nvPr>
            <p:ph type="dt" idx="15"/>
          </p:nvPr>
        </p:nvSpPr>
        <p:spPr/>
        <p:txBody>
          <a:bodyPr/>
          <a:lstStyle/>
          <a:p>
            <a:r>
              <a:rPr lang="en-US"/>
              <a:t>2025</a:t>
            </a:r>
            <a:endParaRPr lang="en-GB" dirty="0"/>
          </a:p>
        </p:txBody>
      </p:sp>
      <p:pic>
        <p:nvPicPr>
          <p:cNvPr id="8" name="Graphic 7" descr="Smart Phone with solid fill">
            <a:extLst>
              <a:ext uri="{FF2B5EF4-FFF2-40B4-BE49-F238E27FC236}">
                <a16:creationId xmlns:a16="http://schemas.microsoft.com/office/drawing/2014/main" id="{DED3A4D1-CBDD-CDB5-2E79-81A6F6A156F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41189" y="3209068"/>
            <a:ext cx="775827" cy="775827"/>
          </a:xfrm>
          <a:prstGeom prst="rect">
            <a:avLst/>
          </a:prstGeom>
        </p:spPr>
      </p:pic>
      <p:cxnSp>
        <p:nvCxnSpPr>
          <p:cNvPr id="9" name="Straight Arrow Connector 8">
            <a:extLst>
              <a:ext uri="{FF2B5EF4-FFF2-40B4-BE49-F238E27FC236}">
                <a16:creationId xmlns:a16="http://schemas.microsoft.com/office/drawing/2014/main" id="{F0FB7CC4-C747-EB00-B499-974AF349ACE8}"/>
              </a:ext>
            </a:extLst>
          </p:cNvPr>
          <p:cNvCxnSpPr>
            <a:cxnSpLocks/>
          </p:cNvCxnSpPr>
          <p:nvPr/>
        </p:nvCxnSpPr>
        <p:spPr>
          <a:xfrm flipH="1">
            <a:off x="3666561" y="2595202"/>
            <a:ext cx="1847125" cy="2555309"/>
          </a:xfrm>
          <a:prstGeom prst="straightConnector1">
            <a:avLst/>
          </a:prstGeom>
          <a:noFill/>
          <a:ln w="38100" cap="flat" cmpd="sng" algn="ctr">
            <a:solidFill>
              <a:srgbClr val="FFC000"/>
            </a:solidFill>
            <a:prstDash val="solid"/>
            <a:miter lim="800000"/>
            <a:tailEnd type="triangle"/>
          </a:ln>
          <a:effectLst/>
        </p:spPr>
      </p:cxnSp>
      <p:cxnSp>
        <p:nvCxnSpPr>
          <p:cNvPr id="10" name="Straight Arrow Connector 9">
            <a:extLst>
              <a:ext uri="{FF2B5EF4-FFF2-40B4-BE49-F238E27FC236}">
                <a16:creationId xmlns:a16="http://schemas.microsoft.com/office/drawing/2014/main" id="{F102C985-6AEB-B450-A3D9-0F86485C9C5C}"/>
              </a:ext>
            </a:extLst>
          </p:cNvPr>
          <p:cNvCxnSpPr>
            <a:cxnSpLocks/>
          </p:cNvCxnSpPr>
          <p:nvPr/>
        </p:nvCxnSpPr>
        <p:spPr>
          <a:xfrm>
            <a:off x="6505383" y="2569780"/>
            <a:ext cx="835806" cy="726313"/>
          </a:xfrm>
          <a:prstGeom prst="straightConnector1">
            <a:avLst/>
          </a:prstGeom>
          <a:noFill/>
          <a:ln w="38100" cap="flat" cmpd="sng" algn="ctr">
            <a:solidFill>
              <a:srgbClr val="0070C0"/>
            </a:solidFill>
            <a:prstDash val="solid"/>
            <a:miter lim="800000"/>
            <a:tailEnd type="triangle"/>
          </a:ln>
          <a:effectLst/>
        </p:spPr>
      </p:cxnSp>
      <p:pic>
        <p:nvPicPr>
          <p:cNvPr id="11" name="Graphic 10" descr="Smart Phone with solid fill">
            <a:extLst>
              <a:ext uri="{FF2B5EF4-FFF2-40B4-BE49-F238E27FC236}">
                <a16:creationId xmlns:a16="http://schemas.microsoft.com/office/drawing/2014/main" id="{16B7CCF7-75AB-4B93-28F5-55BE637BD25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62526" y="5214566"/>
            <a:ext cx="775827" cy="775827"/>
          </a:xfrm>
          <a:prstGeom prst="rect">
            <a:avLst/>
          </a:prstGeom>
        </p:spPr>
      </p:pic>
      <p:sp>
        <p:nvSpPr>
          <p:cNvPr id="12" name="TextBox 11">
            <a:extLst>
              <a:ext uri="{FF2B5EF4-FFF2-40B4-BE49-F238E27FC236}">
                <a16:creationId xmlns:a16="http://schemas.microsoft.com/office/drawing/2014/main" id="{00E2C840-05E0-8F33-D821-447F66F70680}"/>
              </a:ext>
            </a:extLst>
          </p:cNvPr>
          <p:cNvSpPr txBox="1"/>
          <p:nvPr/>
        </p:nvSpPr>
        <p:spPr>
          <a:xfrm>
            <a:off x="5513686" y="5644575"/>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User-3</a:t>
            </a:r>
          </a:p>
        </p:txBody>
      </p:sp>
      <p:cxnSp>
        <p:nvCxnSpPr>
          <p:cNvPr id="13" name="Straight Arrow Connector 12">
            <a:extLst>
              <a:ext uri="{FF2B5EF4-FFF2-40B4-BE49-F238E27FC236}">
                <a16:creationId xmlns:a16="http://schemas.microsoft.com/office/drawing/2014/main" id="{FF251B9B-3D6C-49A4-07C3-4B2E75919D89}"/>
              </a:ext>
            </a:extLst>
          </p:cNvPr>
          <p:cNvCxnSpPr>
            <a:cxnSpLocks/>
          </p:cNvCxnSpPr>
          <p:nvPr/>
        </p:nvCxnSpPr>
        <p:spPr>
          <a:xfrm>
            <a:off x="5972294" y="2713876"/>
            <a:ext cx="0" cy="1850250"/>
          </a:xfrm>
          <a:prstGeom prst="straightConnector1">
            <a:avLst/>
          </a:prstGeom>
          <a:ln w="38100">
            <a:solidFill>
              <a:srgbClr val="C00000"/>
            </a:solidFill>
            <a:tailEnd type="triangle"/>
          </a:ln>
        </p:spPr>
        <p:style>
          <a:lnRef idx="1">
            <a:schemeClr val="accent6"/>
          </a:lnRef>
          <a:fillRef idx="0">
            <a:schemeClr val="accent6"/>
          </a:fillRef>
          <a:effectRef idx="0">
            <a:schemeClr val="accent6"/>
          </a:effectRef>
          <a:fontRef idx="minor">
            <a:schemeClr val="tx1"/>
          </a:fontRef>
        </p:style>
      </p:cxnSp>
      <p:pic>
        <p:nvPicPr>
          <p:cNvPr id="14" name="Graphic 13" descr="Smart Phone with solid fill">
            <a:extLst>
              <a:ext uri="{FF2B5EF4-FFF2-40B4-BE49-F238E27FC236}">
                <a16:creationId xmlns:a16="http://schemas.microsoft.com/office/drawing/2014/main" id="{73918532-594E-BDFC-124B-347FC4503E5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13686" y="4698543"/>
            <a:ext cx="895362" cy="903937"/>
          </a:xfrm>
          <a:prstGeom prst="rect">
            <a:avLst/>
          </a:prstGeom>
        </p:spPr>
      </p:pic>
      <p:sp>
        <p:nvSpPr>
          <p:cNvPr id="15" name="TextBox 14">
            <a:extLst>
              <a:ext uri="{FF2B5EF4-FFF2-40B4-BE49-F238E27FC236}">
                <a16:creationId xmlns:a16="http://schemas.microsoft.com/office/drawing/2014/main" id="{9431850E-A1DF-188D-46BF-E23FED099808}"/>
              </a:ext>
            </a:extLst>
          </p:cNvPr>
          <p:cNvSpPr txBox="1"/>
          <p:nvPr/>
        </p:nvSpPr>
        <p:spPr>
          <a:xfrm>
            <a:off x="7341189" y="4129951"/>
            <a:ext cx="12086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User-2</a:t>
            </a:r>
          </a:p>
        </p:txBody>
      </p:sp>
      <p:pic>
        <p:nvPicPr>
          <p:cNvPr id="17" name="Content Placeholder 39" descr="A computer router with two antennas&#10;&#10;Description automatically generated">
            <a:extLst>
              <a:ext uri="{FF2B5EF4-FFF2-40B4-BE49-F238E27FC236}">
                <a16:creationId xmlns:a16="http://schemas.microsoft.com/office/drawing/2014/main" id="{FA6CCE42-5E11-F3E8-12F9-42E36F1E737E}"/>
              </a:ext>
            </a:extLst>
          </p:cNvPr>
          <p:cNvPicPr>
            <a:picLocks noChangeAspect="1"/>
          </p:cNvPicPr>
          <p:nvPr/>
        </p:nvPicPr>
        <p:blipFill>
          <a:blip r:embed="rId8"/>
          <a:stretch>
            <a:fillRect/>
          </a:stretch>
        </p:blipFill>
        <p:spPr>
          <a:xfrm>
            <a:off x="5394569" y="1591357"/>
            <a:ext cx="1192731" cy="1067430"/>
          </a:xfrm>
          <a:prstGeom prst="rect">
            <a:avLst/>
          </a:prstGeom>
        </p:spPr>
      </p:pic>
      <p:sp>
        <p:nvSpPr>
          <p:cNvPr id="18" name="TextBox 17">
            <a:extLst>
              <a:ext uri="{FF2B5EF4-FFF2-40B4-BE49-F238E27FC236}">
                <a16:creationId xmlns:a16="http://schemas.microsoft.com/office/drawing/2014/main" id="{C9FDA9EF-0834-4F18-EB86-0E4AF89AF074}"/>
              </a:ext>
            </a:extLst>
          </p:cNvPr>
          <p:cNvSpPr txBox="1"/>
          <p:nvPr/>
        </p:nvSpPr>
        <p:spPr>
          <a:xfrm>
            <a:off x="2929728" y="6024726"/>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User-1</a:t>
            </a:r>
          </a:p>
        </p:txBody>
      </p:sp>
      <p:grpSp>
        <p:nvGrpSpPr>
          <p:cNvPr id="144" name="Group 143">
            <a:extLst>
              <a:ext uri="{FF2B5EF4-FFF2-40B4-BE49-F238E27FC236}">
                <a16:creationId xmlns:a16="http://schemas.microsoft.com/office/drawing/2014/main" id="{1BEA11A6-EFC9-CD6F-F592-957AF62BEE15}"/>
              </a:ext>
            </a:extLst>
          </p:cNvPr>
          <p:cNvGrpSpPr/>
          <p:nvPr/>
        </p:nvGrpSpPr>
        <p:grpSpPr>
          <a:xfrm>
            <a:off x="658461" y="2526452"/>
            <a:ext cx="2308886" cy="2807100"/>
            <a:chOff x="1435016" y="4935711"/>
            <a:chExt cx="1356280" cy="895570"/>
          </a:xfrm>
        </p:grpSpPr>
        <p:cxnSp>
          <p:nvCxnSpPr>
            <p:cNvPr id="111" name="Straight Arrow Connector 110">
              <a:extLst>
                <a:ext uri="{FF2B5EF4-FFF2-40B4-BE49-F238E27FC236}">
                  <a16:creationId xmlns:a16="http://schemas.microsoft.com/office/drawing/2014/main" id="{4CFAAB5A-EC1B-522F-71C7-4D44D3CF56F7}"/>
                </a:ext>
              </a:extLst>
            </p:cNvPr>
            <p:cNvCxnSpPr>
              <a:cxnSpLocks/>
            </p:cNvCxnSpPr>
            <p:nvPr/>
          </p:nvCxnSpPr>
          <p:spPr>
            <a:xfrm>
              <a:off x="1958048" y="4937953"/>
              <a:ext cx="0" cy="876301"/>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44" name="Group 43">
              <a:extLst>
                <a:ext uri="{FF2B5EF4-FFF2-40B4-BE49-F238E27FC236}">
                  <a16:creationId xmlns:a16="http://schemas.microsoft.com/office/drawing/2014/main" id="{3034F259-2103-0DBC-3A1F-87F191B7F1F9}"/>
                </a:ext>
              </a:extLst>
            </p:cNvPr>
            <p:cNvGrpSpPr/>
            <p:nvPr/>
          </p:nvGrpSpPr>
          <p:grpSpPr>
            <a:xfrm>
              <a:off x="1435016" y="4935711"/>
              <a:ext cx="1356280" cy="895570"/>
              <a:chOff x="1481546" y="4727699"/>
              <a:chExt cx="1356280" cy="895570"/>
            </a:xfrm>
          </p:grpSpPr>
          <p:cxnSp>
            <p:nvCxnSpPr>
              <p:cNvPr id="45" name="Straight Arrow Connector 44">
                <a:extLst>
                  <a:ext uri="{FF2B5EF4-FFF2-40B4-BE49-F238E27FC236}">
                    <a16:creationId xmlns:a16="http://schemas.microsoft.com/office/drawing/2014/main" id="{5DDCE345-9AE1-3325-9778-C4E49AB0D5D8}"/>
                  </a:ext>
                </a:extLst>
              </p:cNvPr>
              <p:cNvCxnSpPr>
                <a:cxnSpLocks/>
              </p:cNvCxnSpPr>
              <p:nvPr/>
            </p:nvCxnSpPr>
            <p:spPr>
              <a:xfrm>
                <a:off x="1515598" y="4727701"/>
                <a:ext cx="4234" cy="895568"/>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a:extLst>
                  <a:ext uri="{FF2B5EF4-FFF2-40B4-BE49-F238E27FC236}">
                    <a16:creationId xmlns:a16="http://schemas.microsoft.com/office/drawing/2014/main" id="{2BB404EC-9079-10EB-A70F-8D4ACE2EBDC2}"/>
                  </a:ext>
                </a:extLst>
              </p:cNvPr>
              <p:cNvCxnSpPr>
                <a:cxnSpLocks/>
              </p:cNvCxnSpPr>
              <p:nvPr/>
            </p:nvCxnSpPr>
            <p:spPr>
              <a:xfrm>
                <a:off x="1649419" y="4727699"/>
                <a:ext cx="8865" cy="887009"/>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917B3246-D0D2-FEB3-5624-CC7A1063EF26}"/>
                  </a:ext>
                </a:extLst>
              </p:cNvPr>
              <p:cNvCxnSpPr>
                <a:cxnSpLocks/>
              </p:cNvCxnSpPr>
              <p:nvPr/>
            </p:nvCxnSpPr>
            <p:spPr>
              <a:xfrm>
                <a:off x="1787400" y="4727699"/>
                <a:ext cx="6352" cy="887010"/>
              </a:xfrm>
              <a:prstGeom prst="straightConnector1">
                <a:avLst/>
              </a:prstGeom>
              <a:noFill/>
              <a:ln w="3810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A46BAA6E-2A73-3161-15C9-B4F6AD08AF8B}"/>
                  </a:ext>
                </a:extLst>
              </p:cNvPr>
              <p:cNvCxnSpPr>
                <a:cxnSpLocks/>
              </p:cNvCxnSpPr>
              <p:nvPr/>
            </p:nvCxnSpPr>
            <p:spPr>
              <a:xfrm>
                <a:off x="1717551" y="4729941"/>
                <a:ext cx="4234" cy="872068"/>
              </a:xfrm>
              <a:prstGeom prst="straightConnector1">
                <a:avLst/>
              </a:prstGeom>
              <a:noFill/>
              <a:ln w="3810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A403163E-2DEE-0987-F3A9-E24152A5994A}"/>
                  </a:ext>
                </a:extLst>
              </p:cNvPr>
              <p:cNvCxnSpPr>
                <a:cxnSpLocks/>
              </p:cNvCxnSpPr>
              <p:nvPr/>
            </p:nvCxnSpPr>
            <p:spPr>
              <a:xfrm>
                <a:off x="1584201" y="4727699"/>
                <a:ext cx="0" cy="887010"/>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a:extLst>
                  <a:ext uri="{FF2B5EF4-FFF2-40B4-BE49-F238E27FC236}">
                    <a16:creationId xmlns:a16="http://schemas.microsoft.com/office/drawing/2014/main" id="{5BFBF5CF-655A-7C5C-717D-126B526336C5}"/>
                  </a:ext>
                </a:extLst>
              </p:cNvPr>
              <p:cNvCxnSpPr>
                <a:cxnSpLocks/>
              </p:cNvCxnSpPr>
              <p:nvPr/>
            </p:nvCxnSpPr>
            <p:spPr>
              <a:xfrm>
                <a:off x="1849843" y="4727699"/>
                <a:ext cx="5292" cy="887009"/>
              </a:xfrm>
              <a:prstGeom prst="straightConnector1">
                <a:avLst/>
              </a:prstGeom>
              <a:noFill/>
              <a:ln w="3810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7F7505C8-4857-DEF4-14CC-F33BB52E9298}"/>
                  </a:ext>
                </a:extLst>
              </p:cNvPr>
              <p:cNvCxnSpPr>
                <a:cxnSpLocks/>
              </p:cNvCxnSpPr>
              <p:nvPr/>
            </p:nvCxnSpPr>
            <p:spPr>
              <a:xfrm>
                <a:off x="1922869" y="4727699"/>
                <a:ext cx="0" cy="887010"/>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7BA51542-B03F-8E18-5663-9D6D96F71A45}"/>
                  </a:ext>
                </a:extLst>
              </p:cNvPr>
              <p:cNvCxnSpPr>
                <a:cxnSpLocks/>
              </p:cNvCxnSpPr>
              <p:nvPr/>
            </p:nvCxnSpPr>
            <p:spPr>
              <a:xfrm>
                <a:off x="2082987" y="4727699"/>
                <a:ext cx="13448" cy="887010"/>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4E73E0E2-6C20-D97C-4D1F-D30747DDF4D2}"/>
                  </a:ext>
                </a:extLst>
              </p:cNvPr>
              <p:cNvCxnSpPr>
                <a:cxnSpLocks/>
              </p:cNvCxnSpPr>
              <p:nvPr/>
            </p:nvCxnSpPr>
            <p:spPr>
              <a:xfrm>
                <a:off x="2172635" y="4727699"/>
                <a:ext cx="0" cy="887009"/>
              </a:xfrm>
              <a:prstGeom prst="straightConnector1">
                <a:avLst/>
              </a:prstGeom>
              <a:noFill/>
              <a:ln w="3810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0C1D8A28-52A2-0982-BFD2-48358891C191}"/>
                  </a:ext>
                </a:extLst>
              </p:cNvPr>
              <p:cNvCxnSpPr>
                <a:cxnSpLocks/>
              </p:cNvCxnSpPr>
              <p:nvPr/>
            </p:nvCxnSpPr>
            <p:spPr>
              <a:xfrm>
                <a:off x="2248835" y="4727699"/>
                <a:ext cx="8466" cy="887010"/>
              </a:xfrm>
              <a:prstGeom prst="straightConnector1">
                <a:avLst/>
              </a:prstGeom>
              <a:noFill/>
              <a:ln w="3810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a:extLst>
                  <a:ext uri="{FF2B5EF4-FFF2-40B4-BE49-F238E27FC236}">
                    <a16:creationId xmlns:a16="http://schemas.microsoft.com/office/drawing/2014/main" id="{A8A2F1D5-4957-A7FE-4637-4188493E7609}"/>
                  </a:ext>
                </a:extLst>
              </p:cNvPr>
              <p:cNvCxnSpPr>
                <a:cxnSpLocks/>
              </p:cNvCxnSpPr>
              <p:nvPr/>
            </p:nvCxnSpPr>
            <p:spPr>
              <a:xfrm>
                <a:off x="2337735" y="4734174"/>
                <a:ext cx="4234" cy="872068"/>
              </a:xfrm>
              <a:prstGeom prst="straightConnector1">
                <a:avLst/>
              </a:prstGeom>
              <a:noFill/>
              <a:ln w="3810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8FE9762C-2C53-3613-F11C-EC717C83D286}"/>
                  </a:ext>
                </a:extLst>
              </p:cNvPr>
              <p:cNvCxnSpPr>
                <a:cxnSpLocks/>
              </p:cNvCxnSpPr>
              <p:nvPr/>
            </p:nvCxnSpPr>
            <p:spPr>
              <a:xfrm>
                <a:off x="2422401" y="4734174"/>
                <a:ext cx="4234" cy="872068"/>
              </a:xfrm>
              <a:prstGeom prst="straightConnector1">
                <a:avLst/>
              </a:prstGeom>
              <a:noFill/>
              <a:ln w="3810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63" name="Straight Arrow Connector 62">
                <a:extLst>
                  <a:ext uri="{FF2B5EF4-FFF2-40B4-BE49-F238E27FC236}">
                    <a16:creationId xmlns:a16="http://schemas.microsoft.com/office/drawing/2014/main" id="{743725F4-3999-107A-8550-788241B64491}"/>
                  </a:ext>
                </a:extLst>
              </p:cNvPr>
              <p:cNvCxnSpPr>
                <a:cxnSpLocks/>
              </p:cNvCxnSpPr>
              <p:nvPr/>
            </p:nvCxnSpPr>
            <p:spPr>
              <a:xfrm flipV="1">
                <a:off x="1481546" y="5614694"/>
                <a:ext cx="1356280" cy="1060"/>
              </a:xfrm>
              <a:prstGeom prst="straightConnector1">
                <a:avLst/>
              </a:prstGeom>
              <a:noFill/>
              <a:ln w="57150" cap="flat" cmpd="sng" algn="ctr">
                <a:solidFill>
                  <a:sysClr val="windowText" lastClr="000000"/>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64" name="Flowchart: Connector 63">
                <a:extLst>
                  <a:ext uri="{FF2B5EF4-FFF2-40B4-BE49-F238E27FC236}">
                    <a16:creationId xmlns:a16="http://schemas.microsoft.com/office/drawing/2014/main" id="{E3D181B0-9F43-798F-609F-EDC315211D91}"/>
                  </a:ext>
                </a:extLst>
              </p:cNvPr>
              <p:cNvSpPr/>
              <p:nvPr/>
            </p:nvSpPr>
            <p:spPr>
              <a:xfrm>
                <a:off x="2603808" y="5244010"/>
                <a:ext cx="44450" cy="38100"/>
              </a:xfrm>
              <a:prstGeom prst="flowChartConnector">
                <a:avLst/>
              </a:prstGeom>
              <a:solidFill>
                <a:srgbClr val="156082"/>
              </a:solidFill>
              <a:ln w="3810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sp>
            <p:nvSpPr>
              <p:cNvPr id="65" name="Flowchart: Connector 64">
                <a:extLst>
                  <a:ext uri="{FF2B5EF4-FFF2-40B4-BE49-F238E27FC236}">
                    <a16:creationId xmlns:a16="http://schemas.microsoft.com/office/drawing/2014/main" id="{2FC06BBC-1482-680D-A6F9-D3C7703FDF79}"/>
                  </a:ext>
                </a:extLst>
              </p:cNvPr>
              <p:cNvSpPr/>
              <p:nvPr/>
            </p:nvSpPr>
            <p:spPr>
              <a:xfrm>
                <a:off x="2768585" y="5246364"/>
                <a:ext cx="44450" cy="38100"/>
              </a:xfrm>
              <a:prstGeom prst="flowChartConnector">
                <a:avLst/>
              </a:prstGeom>
              <a:solidFill>
                <a:srgbClr val="156082"/>
              </a:solidFill>
              <a:ln w="3810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grpSp>
      </p:grpSp>
      <p:grpSp>
        <p:nvGrpSpPr>
          <p:cNvPr id="145" name="Group 144">
            <a:extLst>
              <a:ext uri="{FF2B5EF4-FFF2-40B4-BE49-F238E27FC236}">
                <a16:creationId xmlns:a16="http://schemas.microsoft.com/office/drawing/2014/main" id="{25607CAE-0B5D-428C-7E93-81EBCE040B2B}"/>
              </a:ext>
            </a:extLst>
          </p:cNvPr>
          <p:cNvGrpSpPr/>
          <p:nvPr/>
        </p:nvGrpSpPr>
        <p:grpSpPr>
          <a:xfrm>
            <a:off x="6498167" y="4882575"/>
            <a:ext cx="1352550" cy="904037"/>
            <a:chOff x="1435016" y="4927244"/>
            <a:chExt cx="1352550" cy="904037"/>
          </a:xfrm>
        </p:grpSpPr>
        <p:cxnSp>
          <p:nvCxnSpPr>
            <p:cNvPr id="146" name="Straight Arrow Connector 145">
              <a:extLst>
                <a:ext uri="{FF2B5EF4-FFF2-40B4-BE49-F238E27FC236}">
                  <a16:creationId xmlns:a16="http://schemas.microsoft.com/office/drawing/2014/main" id="{623CC667-F182-55BC-8B12-014534308906}"/>
                </a:ext>
              </a:extLst>
            </p:cNvPr>
            <p:cNvCxnSpPr>
              <a:cxnSpLocks/>
            </p:cNvCxnSpPr>
            <p:nvPr/>
          </p:nvCxnSpPr>
          <p:spPr>
            <a:xfrm>
              <a:off x="1958048" y="4927244"/>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47" name="Group 146">
              <a:extLst>
                <a:ext uri="{FF2B5EF4-FFF2-40B4-BE49-F238E27FC236}">
                  <a16:creationId xmlns:a16="http://schemas.microsoft.com/office/drawing/2014/main" id="{82D7249F-AB1D-E9DE-83B8-BB9078776977}"/>
                </a:ext>
              </a:extLst>
            </p:cNvPr>
            <p:cNvGrpSpPr/>
            <p:nvPr/>
          </p:nvGrpSpPr>
          <p:grpSpPr>
            <a:xfrm>
              <a:off x="1435016" y="4935711"/>
              <a:ext cx="1352550" cy="895570"/>
              <a:chOff x="1481546" y="4727699"/>
              <a:chExt cx="1352550" cy="895570"/>
            </a:xfrm>
          </p:grpSpPr>
          <p:cxnSp>
            <p:nvCxnSpPr>
              <p:cNvPr id="148" name="Straight Arrow Connector 147">
                <a:extLst>
                  <a:ext uri="{FF2B5EF4-FFF2-40B4-BE49-F238E27FC236}">
                    <a16:creationId xmlns:a16="http://schemas.microsoft.com/office/drawing/2014/main" id="{0577F260-E3BD-653B-D8B6-4D2CC801CD48}"/>
                  </a:ext>
                </a:extLst>
              </p:cNvPr>
              <p:cNvCxnSpPr>
                <a:cxnSpLocks/>
              </p:cNvCxnSpPr>
              <p:nvPr/>
            </p:nvCxnSpPr>
            <p:spPr>
              <a:xfrm>
                <a:off x="1515598" y="4727701"/>
                <a:ext cx="4234" cy="895568"/>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49" name="Straight Arrow Connector 148">
                <a:extLst>
                  <a:ext uri="{FF2B5EF4-FFF2-40B4-BE49-F238E27FC236}">
                    <a16:creationId xmlns:a16="http://schemas.microsoft.com/office/drawing/2014/main" id="{071180E2-7347-57B7-8C8F-C89BDED9552D}"/>
                  </a:ext>
                </a:extLst>
              </p:cNvPr>
              <p:cNvCxnSpPr>
                <a:cxnSpLocks/>
              </p:cNvCxnSpPr>
              <p:nvPr/>
            </p:nvCxnSpPr>
            <p:spPr>
              <a:xfrm>
                <a:off x="1649419" y="4727699"/>
                <a:ext cx="8865" cy="887009"/>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0" name="Straight Arrow Connector 149">
                <a:extLst>
                  <a:ext uri="{FF2B5EF4-FFF2-40B4-BE49-F238E27FC236}">
                    <a16:creationId xmlns:a16="http://schemas.microsoft.com/office/drawing/2014/main" id="{C99B4038-93E0-0CE9-6947-301BDC648E17}"/>
                  </a:ext>
                </a:extLst>
              </p:cNvPr>
              <p:cNvCxnSpPr>
                <a:cxnSpLocks/>
              </p:cNvCxnSpPr>
              <p:nvPr/>
            </p:nvCxnSpPr>
            <p:spPr>
              <a:xfrm>
                <a:off x="1787400" y="4727699"/>
                <a:ext cx="6352" cy="887010"/>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1" name="Straight Arrow Connector 150">
                <a:extLst>
                  <a:ext uri="{FF2B5EF4-FFF2-40B4-BE49-F238E27FC236}">
                    <a16:creationId xmlns:a16="http://schemas.microsoft.com/office/drawing/2014/main" id="{82ACD943-365D-AED3-35DF-379A8F3D66C5}"/>
                  </a:ext>
                </a:extLst>
              </p:cNvPr>
              <p:cNvCxnSpPr>
                <a:cxnSpLocks/>
              </p:cNvCxnSpPr>
              <p:nvPr/>
            </p:nvCxnSpPr>
            <p:spPr>
              <a:xfrm>
                <a:off x="1717551" y="4729941"/>
                <a:ext cx="4234" cy="872068"/>
              </a:xfrm>
              <a:prstGeom prst="straightConnector1">
                <a:avLst/>
              </a:prstGeom>
              <a:noFill/>
              <a:ln w="1905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2" name="Straight Arrow Connector 151">
                <a:extLst>
                  <a:ext uri="{FF2B5EF4-FFF2-40B4-BE49-F238E27FC236}">
                    <a16:creationId xmlns:a16="http://schemas.microsoft.com/office/drawing/2014/main" id="{A06E15E5-9247-3400-3769-412B040E62DA}"/>
                  </a:ext>
                </a:extLst>
              </p:cNvPr>
              <p:cNvCxnSpPr>
                <a:cxnSpLocks/>
              </p:cNvCxnSpPr>
              <p:nvPr/>
            </p:nvCxnSpPr>
            <p:spPr>
              <a:xfrm>
                <a:off x="1584201" y="4727699"/>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3" name="Straight Arrow Connector 152">
                <a:extLst>
                  <a:ext uri="{FF2B5EF4-FFF2-40B4-BE49-F238E27FC236}">
                    <a16:creationId xmlns:a16="http://schemas.microsoft.com/office/drawing/2014/main" id="{3313CDBE-06D8-FFC3-88FD-BBC8CE7C261F}"/>
                  </a:ext>
                </a:extLst>
              </p:cNvPr>
              <p:cNvCxnSpPr>
                <a:cxnSpLocks/>
              </p:cNvCxnSpPr>
              <p:nvPr/>
            </p:nvCxnSpPr>
            <p:spPr>
              <a:xfrm>
                <a:off x="1849843" y="4727699"/>
                <a:ext cx="5292" cy="887009"/>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4" name="Straight Arrow Connector 153">
                <a:extLst>
                  <a:ext uri="{FF2B5EF4-FFF2-40B4-BE49-F238E27FC236}">
                    <a16:creationId xmlns:a16="http://schemas.microsoft.com/office/drawing/2014/main" id="{C54580D9-F014-F06E-0905-E2D6E5988798}"/>
                  </a:ext>
                </a:extLst>
              </p:cNvPr>
              <p:cNvCxnSpPr>
                <a:cxnSpLocks/>
              </p:cNvCxnSpPr>
              <p:nvPr/>
            </p:nvCxnSpPr>
            <p:spPr>
              <a:xfrm>
                <a:off x="1922869" y="4727699"/>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5" name="Straight Arrow Connector 154">
                <a:extLst>
                  <a:ext uri="{FF2B5EF4-FFF2-40B4-BE49-F238E27FC236}">
                    <a16:creationId xmlns:a16="http://schemas.microsoft.com/office/drawing/2014/main" id="{DE17B32B-DA74-9AEE-3E9E-416B69230DCE}"/>
                  </a:ext>
                </a:extLst>
              </p:cNvPr>
              <p:cNvCxnSpPr>
                <a:cxnSpLocks/>
              </p:cNvCxnSpPr>
              <p:nvPr/>
            </p:nvCxnSpPr>
            <p:spPr>
              <a:xfrm>
                <a:off x="2082987" y="4727699"/>
                <a:ext cx="13448"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6" name="Straight Arrow Connector 155">
                <a:extLst>
                  <a:ext uri="{FF2B5EF4-FFF2-40B4-BE49-F238E27FC236}">
                    <a16:creationId xmlns:a16="http://schemas.microsoft.com/office/drawing/2014/main" id="{1AA3FB0D-AF8E-9BF0-B14D-31ED8F613844}"/>
                  </a:ext>
                </a:extLst>
              </p:cNvPr>
              <p:cNvCxnSpPr>
                <a:cxnSpLocks/>
              </p:cNvCxnSpPr>
              <p:nvPr/>
            </p:nvCxnSpPr>
            <p:spPr>
              <a:xfrm>
                <a:off x="2172635" y="4727699"/>
                <a:ext cx="0" cy="887009"/>
              </a:xfrm>
              <a:prstGeom prst="straightConnector1">
                <a:avLst/>
              </a:prstGeom>
              <a:noFill/>
              <a:ln w="1905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7" name="Straight Arrow Connector 156">
                <a:extLst>
                  <a:ext uri="{FF2B5EF4-FFF2-40B4-BE49-F238E27FC236}">
                    <a16:creationId xmlns:a16="http://schemas.microsoft.com/office/drawing/2014/main" id="{7B74B8F3-A537-BA19-8C0C-4B170280EA8D}"/>
                  </a:ext>
                </a:extLst>
              </p:cNvPr>
              <p:cNvCxnSpPr>
                <a:cxnSpLocks/>
              </p:cNvCxnSpPr>
              <p:nvPr/>
            </p:nvCxnSpPr>
            <p:spPr>
              <a:xfrm>
                <a:off x="2248835" y="4727699"/>
                <a:ext cx="8466"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8" name="Straight Arrow Connector 157">
                <a:extLst>
                  <a:ext uri="{FF2B5EF4-FFF2-40B4-BE49-F238E27FC236}">
                    <a16:creationId xmlns:a16="http://schemas.microsoft.com/office/drawing/2014/main" id="{07D0C07D-94FF-9034-B4D4-0FE43C8AB97B}"/>
                  </a:ext>
                </a:extLst>
              </p:cNvPr>
              <p:cNvCxnSpPr>
                <a:cxnSpLocks/>
              </p:cNvCxnSpPr>
              <p:nvPr/>
            </p:nvCxnSpPr>
            <p:spPr>
              <a:xfrm>
                <a:off x="2337735" y="4734174"/>
                <a:ext cx="4234" cy="872068"/>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59" name="Straight Arrow Connector 158">
                <a:extLst>
                  <a:ext uri="{FF2B5EF4-FFF2-40B4-BE49-F238E27FC236}">
                    <a16:creationId xmlns:a16="http://schemas.microsoft.com/office/drawing/2014/main" id="{2D0F2F83-5639-0369-4FBA-B67F4613EF66}"/>
                  </a:ext>
                </a:extLst>
              </p:cNvPr>
              <p:cNvCxnSpPr>
                <a:cxnSpLocks/>
              </p:cNvCxnSpPr>
              <p:nvPr/>
            </p:nvCxnSpPr>
            <p:spPr>
              <a:xfrm>
                <a:off x="2422401" y="4734174"/>
                <a:ext cx="4234" cy="872068"/>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60" name="Straight Arrow Connector 159">
                <a:extLst>
                  <a:ext uri="{FF2B5EF4-FFF2-40B4-BE49-F238E27FC236}">
                    <a16:creationId xmlns:a16="http://schemas.microsoft.com/office/drawing/2014/main" id="{9C1EC69F-5627-0047-EADB-77BE9276E1BE}"/>
                  </a:ext>
                </a:extLst>
              </p:cNvPr>
              <p:cNvCxnSpPr>
                <a:cxnSpLocks/>
              </p:cNvCxnSpPr>
              <p:nvPr/>
            </p:nvCxnSpPr>
            <p:spPr>
              <a:xfrm flipV="1">
                <a:off x="1481546" y="5590369"/>
                <a:ext cx="1352550" cy="12700"/>
              </a:xfrm>
              <a:prstGeom prst="straightConnector1">
                <a:avLst/>
              </a:prstGeom>
              <a:noFill/>
              <a:ln w="57150" cap="flat" cmpd="sng" algn="ctr">
                <a:solidFill>
                  <a:sysClr val="windowText" lastClr="000000"/>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61" name="Flowchart: Connector 160">
                <a:extLst>
                  <a:ext uri="{FF2B5EF4-FFF2-40B4-BE49-F238E27FC236}">
                    <a16:creationId xmlns:a16="http://schemas.microsoft.com/office/drawing/2014/main" id="{CB166897-EC59-843F-CA28-99BD823727BB}"/>
                  </a:ext>
                </a:extLst>
              </p:cNvPr>
              <p:cNvSpPr/>
              <p:nvPr/>
            </p:nvSpPr>
            <p:spPr>
              <a:xfrm>
                <a:off x="2603808" y="5244010"/>
                <a:ext cx="44450" cy="38100"/>
              </a:xfrm>
              <a:prstGeom prst="flowChartConnector">
                <a:avLst/>
              </a:prstGeom>
              <a:solidFill>
                <a:srgbClr val="156082"/>
              </a:solidFill>
              <a:ln w="1905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sp>
            <p:nvSpPr>
              <p:cNvPr id="162" name="Flowchart: Connector 161">
                <a:extLst>
                  <a:ext uri="{FF2B5EF4-FFF2-40B4-BE49-F238E27FC236}">
                    <a16:creationId xmlns:a16="http://schemas.microsoft.com/office/drawing/2014/main" id="{1C77096D-05B3-9F81-7335-670EADEEEB04}"/>
                  </a:ext>
                </a:extLst>
              </p:cNvPr>
              <p:cNvSpPr/>
              <p:nvPr/>
            </p:nvSpPr>
            <p:spPr>
              <a:xfrm>
                <a:off x="2768585" y="5246364"/>
                <a:ext cx="44450" cy="38100"/>
              </a:xfrm>
              <a:prstGeom prst="flowChartConnector">
                <a:avLst/>
              </a:prstGeom>
              <a:solidFill>
                <a:srgbClr val="156082"/>
              </a:solidFill>
              <a:ln w="1905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grpSp>
      </p:grpSp>
      <p:grpSp>
        <p:nvGrpSpPr>
          <p:cNvPr id="163" name="Group 162">
            <a:extLst>
              <a:ext uri="{FF2B5EF4-FFF2-40B4-BE49-F238E27FC236}">
                <a16:creationId xmlns:a16="http://schemas.microsoft.com/office/drawing/2014/main" id="{F49D6A66-C102-3BD7-3854-4C44573FE305}"/>
              </a:ext>
            </a:extLst>
          </p:cNvPr>
          <p:cNvGrpSpPr/>
          <p:nvPr/>
        </p:nvGrpSpPr>
        <p:grpSpPr>
          <a:xfrm>
            <a:off x="8176995" y="2913508"/>
            <a:ext cx="1352550" cy="904037"/>
            <a:chOff x="1435016" y="4927244"/>
            <a:chExt cx="1352550" cy="904037"/>
          </a:xfrm>
        </p:grpSpPr>
        <p:cxnSp>
          <p:nvCxnSpPr>
            <p:cNvPr id="164" name="Straight Arrow Connector 163">
              <a:extLst>
                <a:ext uri="{FF2B5EF4-FFF2-40B4-BE49-F238E27FC236}">
                  <a16:creationId xmlns:a16="http://schemas.microsoft.com/office/drawing/2014/main" id="{55E461F7-3FE8-0FC3-8332-ABA7B0AEEBEF}"/>
                </a:ext>
              </a:extLst>
            </p:cNvPr>
            <p:cNvCxnSpPr>
              <a:cxnSpLocks/>
            </p:cNvCxnSpPr>
            <p:nvPr/>
          </p:nvCxnSpPr>
          <p:spPr>
            <a:xfrm>
              <a:off x="1958048" y="4927244"/>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65" name="Group 164">
              <a:extLst>
                <a:ext uri="{FF2B5EF4-FFF2-40B4-BE49-F238E27FC236}">
                  <a16:creationId xmlns:a16="http://schemas.microsoft.com/office/drawing/2014/main" id="{3D1AA970-6513-643B-49D3-C8028C239B1F}"/>
                </a:ext>
              </a:extLst>
            </p:cNvPr>
            <p:cNvGrpSpPr/>
            <p:nvPr/>
          </p:nvGrpSpPr>
          <p:grpSpPr>
            <a:xfrm>
              <a:off x="1435016" y="4935711"/>
              <a:ext cx="1352550" cy="895570"/>
              <a:chOff x="1481546" y="4727699"/>
              <a:chExt cx="1352550" cy="895570"/>
            </a:xfrm>
          </p:grpSpPr>
          <p:cxnSp>
            <p:nvCxnSpPr>
              <p:cNvPr id="166" name="Straight Arrow Connector 165">
                <a:extLst>
                  <a:ext uri="{FF2B5EF4-FFF2-40B4-BE49-F238E27FC236}">
                    <a16:creationId xmlns:a16="http://schemas.microsoft.com/office/drawing/2014/main" id="{87871698-40BE-E9F5-B985-B6BC3398AF10}"/>
                  </a:ext>
                </a:extLst>
              </p:cNvPr>
              <p:cNvCxnSpPr>
                <a:cxnSpLocks/>
              </p:cNvCxnSpPr>
              <p:nvPr/>
            </p:nvCxnSpPr>
            <p:spPr>
              <a:xfrm>
                <a:off x="1515598" y="4727701"/>
                <a:ext cx="4234" cy="895568"/>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67" name="Straight Arrow Connector 166">
                <a:extLst>
                  <a:ext uri="{FF2B5EF4-FFF2-40B4-BE49-F238E27FC236}">
                    <a16:creationId xmlns:a16="http://schemas.microsoft.com/office/drawing/2014/main" id="{874CCF5E-75E9-F0D4-97ED-477696220A3C}"/>
                  </a:ext>
                </a:extLst>
              </p:cNvPr>
              <p:cNvCxnSpPr>
                <a:cxnSpLocks/>
              </p:cNvCxnSpPr>
              <p:nvPr/>
            </p:nvCxnSpPr>
            <p:spPr>
              <a:xfrm>
                <a:off x="1649419" y="4727699"/>
                <a:ext cx="8865" cy="887009"/>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68" name="Straight Arrow Connector 167">
                <a:extLst>
                  <a:ext uri="{FF2B5EF4-FFF2-40B4-BE49-F238E27FC236}">
                    <a16:creationId xmlns:a16="http://schemas.microsoft.com/office/drawing/2014/main" id="{DE97B16F-969D-6EA0-42A1-57FF733179B4}"/>
                  </a:ext>
                </a:extLst>
              </p:cNvPr>
              <p:cNvCxnSpPr>
                <a:cxnSpLocks/>
              </p:cNvCxnSpPr>
              <p:nvPr/>
            </p:nvCxnSpPr>
            <p:spPr>
              <a:xfrm>
                <a:off x="1787400" y="4727699"/>
                <a:ext cx="6352" cy="887010"/>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69" name="Straight Arrow Connector 168">
                <a:extLst>
                  <a:ext uri="{FF2B5EF4-FFF2-40B4-BE49-F238E27FC236}">
                    <a16:creationId xmlns:a16="http://schemas.microsoft.com/office/drawing/2014/main" id="{631F04D9-6E87-4B91-A793-D23CAEC2AEA6}"/>
                  </a:ext>
                </a:extLst>
              </p:cNvPr>
              <p:cNvCxnSpPr>
                <a:cxnSpLocks/>
              </p:cNvCxnSpPr>
              <p:nvPr/>
            </p:nvCxnSpPr>
            <p:spPr>
              <a:xfrm>
                <a:off x="1717551" y="4729941"/>
                <a:ext cx="4234" cy="872068"/>
              </a:xfrm>
              <a:prstGeom prst="straightConnector1">
                <a:avLst/>
              </a:prstGeom>
              <a:noFill/>
              <a:ln w="1905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0" name="Straight Arrow Connector 169">
                <a:extLst>
                  <a:ext uri="{FF2B5EF4-FFF2-40B4-BE49-F238E27FC236}">
                    <a16:creationId xmlns:a16="http://schemas.microsoft.com/office/drawing/2014/main" id="{F6F8890F-52FF-88AE-DF55-011055BFF565}"/>
                  </a:ext>
                </a:extLst>
              </p:cNvPr>
              <p:cNvCxnSpPr>
                <a:cxnSpLocks/>
              </p:cNvCxnSpPr>
              <p:nvPr/>
            </p:nvCxnSpPr>
            <p:spPr>
              <a:xfrm>
                <a:off x="1584201" y="4727699"/>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1" name="Straight Arrow Connector 170">
                <a:extLst>
                  <a:ext uri="{FF2B5EF4-FFF2-40B4-BE49-F238E27FC236}">
                    <a16:creationId xmlns:a16="http://schemas.microsoft.com/office/drawing/2014/main" id="{B4F0BCA0-D599-EB06-3C79-60C9E419D6D7}"/>
                  </a:ext>
                </a:extLst>
              </p:cNvPr>
              <p:cNvCxnSpPr>
                <a:cxnSpLocks/>
              </p:cNvCxnSpPr>
              <p:nvPr/>
            </p:nvCxnSpPr>
            <p:spPr>
              <a:xfrm>
                <a:off x="1849843" y="4727699"/>
                <a:ext cx="5292" cy="887009"/>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2" name="Straight Arrow Connector 171">
                <a:extLst>
                  <a:ext uri="{FF2B5EF4-FFF2-40B4-BE49-F238E27FC236}">
                    <a16:creationId xmlns:a16="http://schemas.microsoft.com/office/drawing/2014/main" id="{460E07A1-E96C-D028-25AF-05048BEA3C1B}"/>
                  </a:ext>
                </a:extLst>
              </p:cNvPr>
              <p:cNvCxnSpPr>
                <a:cxnSpLocks/>
              </p:cNvCxnSpPr>
              <p:nvPr/>
            </p:nvCxnSpPr>
            <p:spPr>
              <a:xfrm>
                <a:off x="1922869" y="4727699"/>
                <a:ext cx="0"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3" name="Straight Arrow Connector 172">
                <a:extLst>
                  <a:ext uri="{FF2B5EF4-FFF2-40B4-BE49-F238E27FC236}">
                    <a16:creationId xmlns:a16="http://schemas.microsoft.com/office/drawing/2014/main" id="{85BBFBE2-4392-3995-ED61-69C0478C3370}"/>
                  </a:ext>
                </a:extLst>
              </p:cNvPr>
              <p:cNvCxnSpPr>
                <a:cxnSpLocks/>
              </p:cNvCxnSpPr>
              <p:nvPr/>
            </p:nvCxnSpPr>
            <p:spPr>
              <a:xfrm>
                <a:off x="2082987" y="4727699"/>
                <a:ext cx="13448"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4" name="Straight Arrow Connector 173">
                <a:extLst>
                  <a:ext uri="{FF2B5EF4-FFF2-40B4-BE49-F238E27FC236}">
                    <a16:creationId xmlns:a16="http://schemas.microsoft.com/office/drawing/2014/main" id="{01CF1A73-EFA8-9460-5C99-7AAF6A5E254B}"/>
                  </a:ext>
                </a:extLst>
              </p:cNvPr>
              <p:cNvCxnSpPr>
                <a:cxnSpLocks/>
              </p:cNvCxnSpPr>
              <p:nvPr/>
            </p:nvCxnSpPr>
            <p:spPr>
              <a:xfrm>
                <a:off x="2172635" y="4727699"/>
                <a:ext cx="0" cy="887009"/>
              </a:xfrm>
              <a:prstGeom prst="straightConnector1">
                <a:avLst/>
              </a:prstGeom>
              <a:noFill/>
              <a:ln w="19050" cap="flat" cmpd="sng" algn="ctr">
                <a:solidFill>
                  <a:srgbClr val="FFC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5" name="Straight Arrow Connector 174">
                <a:extLst>
                  <a:ext uri="{FF2B5EF4-FFF2-40B4-BE49-F238E27FC236}">
                    <a16:creationId xmlns:a16="http://schemas.microsoft.com/office/drawing/2014/main" id="{B1FE998A-DED2-B5F6-A82A-34849A5A897E}"/>
                  </a:ext>
                </a:extLst>
              </p:cNvPr>
              <p:cNvCxnSpPr>
                <a:cxnSpLocks/>
              </p:cNvCxnSpPr>
              <p:nvPr/>
            </p:nvCxnSpPr>
            <p:spPr>
              <a:xfrm>
                <a:off x="2248835" y="4727699"/>
                <a:ext cx="8466" cy="887010"/>
              </a:xfrm>
              <a:prstGeom prst="straightConnector1">
                <a:avLst/>
              </a:prstGeom>
              <a:noFill/>
              <a:ln w="19050" cap="flat" cmpd="sng" algn="ctr">
                <a:solidFill>
                  <a:srgbClr val="0E2841">
                    <a:lumMod val="75000"/>
                    <a:lumOff val="25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6" name="Straight Arrow Connector 175">
                <a:extLst>
                  <a:ext uri="{FF2B5EF4-FFF2-40B4-BE49-F238E27FC236}">
                    <a16:creationId xmlns:a16="http://schemas.microsoft.com/office/drawing/2014/main" id="{816128D4-F5C5-9A94-56CD-458522CFBF95}"/>
                  </a:ext>
                </a:extLst>
              </p:cNvPr>
              <p:cNvCxnSpPr>
                <a:cxnSpLocks/>
              </p:cNvCxnSpPr>
              <p:nvPr/>
            </p:nvCxnSpPr>
            <p:spPr>
              <a:xfrm>
                <a:off x="2337735" y="4734174"/>
                <a:ext cx="4234" cy="872068"/>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7" name="Straight Arrow Connector 176">
                <a:extLst>
                  <a:ext uri="{FF2B5EF4-FFF2-40B4-BE49-F238E27FC236}">
                    <a16:creationId xmlns:a16="http://schemas.microsoft.com/office/drawing/2014/main" id="{E24066DF-7C34-39A9-CCB1-141F0BD11AE2}"/>
                  </a:ext>
                </a:extLst>
              </p:cNvPr>
              <p:cNvCxnSpPr>
                <a:cxnSpLocks/>
              </p:cNvCxnSpPr>
              <p:nvPr/>
            </p:nvCxnSpPr>
            <p:spPr>
              <a:xfrm>
                <a:off x="2422401" y="4734174"/>
                <a:ext cx="4234" cy="872068"/>
              </a:xfrm>
              <a:prstGeom prst="straightConnector1">
                <a:avLst/>
              </a:prstGeom>
              <a:noFill/>
              <a:ln w="19050" cap="flat" cmpd="sng" algn="ctr">
                <a:solidFill>
                  <a:srgbClr val="FF0000"/>
                </a:solidFill>
                <a:prstDash val="solid"/>
                <a:miter lim="800000"/>
              </a:ln>
              <a:effectLst/>
            </p:spPr>
            <p:style>
              <a:lnRef idx="2">
                <a:schemeClr val="accent1"/>
              </a:lnRef>
              <a:fillRef idx="0">
                <a:schemeClr val="accent1"/>
              </a:fillRef>
              <a:effectRef idx="1">
                <a:schemeClr val="accent1"/>
              </a:effectRef>
              <a:fontRef idx="minor">
                <a:schemeClr val="tx1"/>
              </a:fontRef>
            </p:style>
          </p:cxnSp>
          <p:cxnSp>
            <p:nvCxnSpPr>
              <p:cNvPr id="178" name="Straight Arrow Connector 177">
                <a:extLst>
                  <a:ext uri="{FF2B5EF4-FFF2-40B4-BE49-F238E27FC236}">
                    <a16:creationId xmlns:a16="http://schemas.microsoft.com/office/drawing/2014/main" id="{D5EAB812-57CF-A991-0F17-C40B20A0A1A5}"/>
                  </a:ext>
                </a:extLst>
              </p:cNvPr>
              <p:cNvCxnSpPr>
                <a:cxnSpLocks/>
              </p:cNvCxnSpPr>
              <p:nvPr/>
            </p:nvCxnSpPr>
            <p:spPr>
              <a:xfrm flipV="1">
                <a:off x="1481546" y="5590369"/>
                <a:ext cx="1352550" cy="12700"/>
              </a:xfrm>
              <a:prstGeom prst="straightConnector1">
                <a:avLst/>
              </a:prstGeom>
              <a:noFill/>
              <a:ln w="57150" cap="flat" cmpd="sng" algn="ctr">
                <a:solidFill>
                  <a:sysClr val="windowText" lastClr="000000"/>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79" name="Flowchart: Connector 178">
                <a:extLst>
                  <a:ext uri="{FF2B5EF4-FFF2-40B4-BE49-F238E27FC236}">
                    <a16:creationId xmlns:a16="http://schemas.microsoft.com/office/drawing/2014/main" id="{9CD3024F-1F36-9CEA-7545-829408C65803}"/>
                  </a:ext>
                </a:extLst>
              </p:cNvPr>
              <p:cNvSpPr/>
              <p:nvPr/>
            </p:nvSpPr>
            <p:spPr>
              <a:xfrm>
                <a:off x="2603808" y="5244010"/>
                <a:ext cx="44450" cy="38100"/>
              </a:xfrm>
              <a:prstGeom prst="flowChartConnector">
                <a:avLst/>
              </a:prstGeom>
              <a:solidFill>
                <a:srgbClr val="156082"/>
              </a:solidFill>
              <a:ln w="1905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sp>
            <p:nvSpPr>
              <p:cNvPr id="180" name="Flowchart: Connector 179">
                <a:extLst>
                  <a:ext uri="{FF2B5EF4-FFF2-40B4-BE49-F238E27FC236}">
                    <a16:creationId xmlns:a16="http://schemas.microsoft.com/office/drawing/2014/main" id="{09338CF2-8C90-89A9-BA93-C9E81252158B}"/>
                  </a:ext>
                </a:extLst>
              </p:cNvPr>
              <p:cNvSpPr/>
              <p:nvPr/>
            </p:nvSpPr>
            <p:spPr>
              <a:xfrm>
                <a:off x="2768585" y="5246364"/>
                <a:ext cx="44450" cy="38100"/>
              </a:xfrm>
              <a:prstGeom prst="flowChartConnector">
                <a:avLst/>
              </a:prstGeom>
              <a:solidFill>
                <a:srgbClr val="156082"/>
              </a:solidFill>
              <a:ln w="19050" cap="flat" cmpd="sng" algn="ctr">
                <a:solidFill>
                  <a:srgbClr val="156082">
                    <a:shade val="15000"/>
                  </a:srgbClr>
                </a:solid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ysClr val="window" lastClr="FFFFFF"/>
                    </a:solidFill>
                    <a:latin typeface="Aptos" panose="02110004020202020204"/>
                  </a:defRPr>
                </a:lvl1pPr>
                <a:lvl2pPr marL="457200" algn="l" defTabSz="914400" rtl="0" eaLnBrk="1" latinLnBrk="0" hangingPunct="1">
                  <a:defRPr sz="1800" kern="1200">
                    <a:solidFill>
                      <a:sysClr val="window" lastClr="FFFFFF"/>
                    </a:solidFill>
                    <a:latin typeface="Aptos" panose="02110004020202020204"/>
                  </a:defRPr>
                </a:lvl2pPr>
                <a:lvl3pPr marL="914400" algn="l" defTabSz="914400" rtl="0" eaLnBrk="1" latinLnBrk="0" hangingPunct="1">
                  <a:defRPr sz="1800" kern="1200">
                    <a:solidFill>
                      <a:sysClr val="window" lastClr="FFFFFF"/>
                    </a:solidFill>
                    <a:latin typeface="Aptos" panose="02110004020202020204"/>
                  </a:defRPr>
                </a:lvl3pPr>
                <a:lvl4pPr marL="1371600" algn="l" defTabSz="914400" rtl="0" eaLnBrk="1" latinLnBrk="0" hangingPunct="1">
                  <a:defRPr sz="1800" kern="1200">
                    <a:solidFill>
                      <a:sysClr val="window" lastClr="FFFFFF"/>
                    </a:solidFill>
                    <a:latin typeface="Aptos" panose="02110004020202020204"/>
                  </a:defRPr>
                </a:lvl4pPr>
                <a:lvl5pPr marL="1828800" algn="l" defTabSz="914400" rtl="0" eaLnBrk="1" latinLnBrk="0" hangingPunct="1">
                  <a:defRPr sz="1800" kern="1200">
                    <a:solidFill>
                      <a:sysClr val="window" lastClr="FFFFFF"/>
                    </a:solidFill>
                    <a:latin typeface="Aptos" panose="02110004020202020204"/>
                  </a:defRPr>
                </a:lvl5pPr>
                <a:lvl6pPr marL="2286000" algn="l" defTabSz="914400" rtl="0" eaLnBrk="1" latinLnBrk="0" hangingPunct="1">
                  <a:defRPr sz="1800" kern="1200">
                    <a:solidFill>
                      <a:sysClr val="window" lastClr="FFFFFF"/>
                    </a:solidFill>
                    <a:latin typeface="Aptos" panose="02110004020202020204"/>
                  </a:defRPr>
                </a:lvl6pPr>
                <a:lvl7pPr marL="2743200" algn="l" defTabSz="914400" rtl="0" eaLnBrk="1" latinLnBrk="0" hangingPunct="1">
                  <a:defRPr sz="1800" kern="1200">
                    <a:solidFill>
                      <a:sysClr val="window" lastClr="FFFFFF"/>
                    </a:solidFill>
                    <a:latin typeface="Aptos" panose="02110004020202020204"/>
                  </a:defRPr>
                </a:lvl7pPr>
                <a:lvl8pPr marL="3200400" algn="l" defTabSz="914400" rtl="0" eaLnBrk="1" latinLnBrk="0" hangingPunct="1">
                  <a:defRPr sz="1800" kern="1200">
                    <a:solidFill>
                      <a:sysClr val="window" lastClr="FFFFFF"/>
                    </a:solidFill>
                    <a:latin typeface="Aptos" panose="02110004020202020204"/>
                  </a:defRPr>
                </a:lvl8pPr>
                <a:lvl9pPr marL="3657600" algn="l" defTabSz="914400" rtl="0" eaLnBrk="1" latinLnBrk="0" hangingPunct="1">
                  <a:defRPr sz="1800" kern="1200">
                    <a:solidFill>
                      <a:sysClr val="window" lastClr="FFFFFF"/>
                    </a:solidFill>
                    <a:latin typeface="Aptos" panose="02110004020202020204"/>
                  </a:defRPr>
                </a:lvl9pPr>
              </a:lstStyle>
              <a:p>
                <a:pPr algn="ctr"/>
                <a:endParaRPr lang="en-US"/>
              </a:p>
            </p:txBody>
          </p:sp>
        </p:grpSp>
      </p:grpSp>
    </p:spTree>
    <p:extLst>
      <p:ext uri="{BB962C8B-B14F-4D97-AF65-F5344CB8AC3E}">
        <p14:creationId xmlns:p14="http://schemas.microsoft.com/office/powerpoint/2010/main" val="2011180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071" y="927046"/>
            <a:ext cx="10361084" cy="881171"/>
          </a:xfrm>
        </p:spPr>
        <p:txBody>
          <a:bodyPr/>
          <a:lstStyle/>
          <a:p>
            <a:r>
              <a:rPr lang="en-GB"/>
              <a:t>Summary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pt-BR"/>
              <a:t>Sawaira Ali et.al., VESTEL Electronics</a:t>
            </a:r>
            <a:endParaRPr lang="en-GB"/>
          </a:p>
        </p:txBody>
      </p:sp>
      <p:sp>
        <p:nvSpPr>
          <p:cNvPr id="4" name="Date Placeholder 3"/>
          <p:cNvSpPr>
            <a:spLocks noGrp="1"/>
          </p:cNvSpPr>
          <p:nvPr>
            <p:ph type="dt" idx="15"/>
          </p:nvPr>
        </p:nvSpPr>
        <p:spPr/>
        <p:txBody>
          <a:bodyPr/>
          <a:lstStyle/>
          <a:p>
            <a:r>
              <a:rPr lang="en-US"/>
              <a:t>2025</a:t>
            </a:r>
            <a:endParaRPr lang="en-GB"/>
          </a:p>
        </p:txBody>
      </p:sp>
      <p:sp>
        <p:nvSpPr>
          <p:cNvPr id="11" name="TextBox 10">
            <a:extLst>
              <a:ext uri="{FF2B5EF4-FFF2-40B4-BE49-F238E27FC236}">
                <a16:creationId xmlns:a16="http://schemas.microsoft.com/office/drawing/2014/main" id="{8D56D57B-3BDD-BAFD-C850-C64F76BF726B}"/>
              </a:ext>
            </a:extLst>
          </p:cNvPr>
          <p:cNvSpPr txBox="1"/>
          <p:nvPr/>
        </p:nvSpPr>
        <p:spPr>
          <a:xfrm>
            <a:off x="641222" y="1976795"/>
            <a:ext cx="11123628" cy="3170099"/>
          </a:xfrm>
          <a:prstGeom prst="rect">
            <a:avLst/>
          </a:prstGeom>
          <a:noFill/>
        </p:spPr>
        <p:txBody>
          <a:bodyPr wrap="square" lIns="91440" tIns="45720" rIns="91440" bIns="45720" anchor="t">
            <a:spAutoFit/>
          </a:bodyPr>
          <a:lstStyle/>
          <a:p>
            <a:pPr marL="342900" indent="-342900" algn="just">
              <a:buFont typeface="Arial" panose="020B0604020202020204" pitchFamily="34" charset="0"/>
              <a:buChar char="•"/>
            </a:pPr>
            <a:r>
              <a:rPr lang="en-US" sz="2000" b="0" dirty="0">
                <a:solidFill>
                  <a:schemeClr val="tx1"/>
                </a:solidFill>
              </a:rPr>
              <a:t>In this contribution, we review the literature of the </a:t>
            </a:r>
            <a:r>
              <a:rPr lang="en-US" sz="2000" b="0" dirty="0" err="1">
                <a:solidFill>
                  <a:schemeClr val="tx1"/>
                </a:solidFill>
              </a:rPr>
              <a:t>dRUs</a:t>
            </a:r>
            <a:r>
              <a:rPr lang="en-US" sz="2000" b="0" dirty="0">
                <a:solidFill>
                  <a:schemeClr val="tx1"/>
                </a:solidFill>
              </a:rPr>
              <a:t> and highlights our thoughts about the missing aspects of designing the </a:t>
            </a:r>
            <a:r>
              <a:rPr lang="en-US" sz="2000" b="0" dirty="0" err="1">
                <a:solidFill>
                  <a:schemeClr val="tx1"/>
                </a:solidFill>
              </a:rPr>
              <a:t>dRUs</a:t>
            </a:r>
            <a:r>
              <a:rPr lang="en-US" sz="2000" b="0" dirty="0">
                <a:solidFill>
                  <a:schemeClr val="tx1"/>
                </a:solidFill>
              </a:rPr>
              <a:t>. </a:t>
            </a:r>
            <a:endParaRPr lang="en-US" sz="2000" dirty="0">
              <a:solidFill>
                <a:schemeClr val="tx1"/>
              </a:solidFill>
            </a:endParaRPr>
          </a:p>
          <a:p>
            <a:pPr marL="342900" indent="-342900" algn="just">
              <a:buFont typeface="Arial" panose="020B0604020202020204" pitchFamily="34" charset="0"/>
              <a:buChar char="•"/>
            </a:pPr>
            <a:endParaRPr lang="en-US" sz="2000" b="0" dirty="0">
              <a:solidFill>
                <a:schemeClr val="tx1"/>
              </a:solidFill>
            </a:endParaRPr>
          </a:p>
          <a:p>
            <a:pPr marL="342900" indent="-342900" algn="just">
              <a:buFont typeface="Arial" panose="020B0604020202020204" pitchFamily="34" charset="0"/>
              <a:buChar char="•"/>
            </a:pPr>
            <a:endParaRPr lang="en-US" sz="2000" dirty="0">
              <a:solidFill>
                <a:schemeClr val="tx1"/>
              </a:solidFill>
            </a:endParaRPr>
          </a:p>
          <a:p>
            <a:pPr marL="342900" indent="-342900" algn="just">
              <a:buFont typeface="Arial" panose="020B0604020202020204" pitchFamily="34" charset="0"/>
              <a:buChar char="•"/>
            </a:pPr>
            <a:r>
              <a:rPr lang="en-US" sz="2000" b="0" dirty="0">
                <a:solidFill>
                  <a:schemeClr val="tx1"/>
                </a:solidFill>
                <a:latin typeface="Times New Roman"/>
                <a:ea typeface="MS Gothic"/>
                <a:cs typeface="Times New Roman"/>
              </a:rPr>
              <a:t>Particularly, we a</a:t>
            </a:r>
            <a:r>
              <a:rPr lang="en-US" sz="2000" dirty="0">
                <a:solidFill>
                  <a:schemeClr val="tx1"/>
                </a:solidFill>
                <a:latin typeface="Times New Roman"/>
                <a:ea typeface="MS Gothic"/>
                <a:cs typeface="Times New Roman"/>
              </a:rPr>
              <a:t>ddresses the problem of power inefficiency in 6 GHz due to underutilized dRU assignments by </a:t>
            </a:r>
            <a:r>
              <a:rPr lang="en-US" sz="2000" b="0" dirty="0">
                <a:solidFill>
                  <a:schemeClr val="tx1"/>
                </a:solidFill>
                <a:latin typeface="Times New Roman"/>
                <a:ea typeface="MS Gothic"/>
                <a:cs typeface="Times New Roman"/>
              </a:rPr>
              <a:t>proposing ada</a:t>
            </a:r>
            <a:r>
              <a:rPr lang="en-US" sz="2000" dirty="0">
                <a:solidFill>
                  <a:schemeClr val="tx1"/>
                </a:solidFill>
                <a:latin typeface="Times New Roman"/>
                <a:ea typeface="MS Gothic"/>
                <a:cs typeface="Times New Roman"/>
              </a:rPr>
              <a:t>ptive power boosting for dRU considering range </a:t>
            </a:r>
            <a:r>
              <a:rPr lang="en-US" sz="2000" b="0" dirty="0">
                <a:solidFill>
                  <a:schemeClr val="tx1"/>
                </a:solidFill>
                <a:latin typeface="Times New Roman"/>
                <a:ea typeface="MS Gothic"/>
                <a:cs typeface="Times New Roman"/>
              </a:rPr>
              <a:t>and other TBD parameters.</a:t>
            </a:r>
          </a:p>
          <a:p>
            <a:pPr marL="342900" indent="-342900" algn="just">
              <a:buFont typeface="Arial" panose="020B0604020202020204" pitchFamily="34" charset="0"/>
              <a:buChar char="•"/>
            </a:pPr>
            <a:endParaRPr lang="en-US" sz="2000" dirty="0">
              <a:solidFill>
                <a:schemeClr val="tx1"/>
              </a:solidFill>
            </a:endParaRPr>
          </a:p>
          <a:p>
            <a:pPr marL="342900" indent="-342900" algn="just">
              <a:buFont typeface="Arial" panose="020B0604020202020204" pitchFamily="34" charset="0"/>
              <a:buChar char="•"/>
            </a:pPr>
            <a:r>
              <a:rPr lang="en-US" sz="2000" dirty="0">
                <a:solidFill>
                  <a:schemeClr val="tx1"/>
                </a:solidFill>
              </a:rPr>
              <a:t>Aligns with </a:t>
            </a:r>
            <a:r>
              <a:rPr lang="en-US" sz="2000" dirty="0" err="1">
                <a:solidFill>
                  <a:schemeClr val="tx1"/>
                </a:solidFill>
              </a:rPr>
              <a:t>TGbn</a:t>
            </a:r>
            <a:r>
              <a:rPr lang="en-US" sz="2000" dirty="0">
                <a:solidFill>
                  <a:schemeClr val="tx1"/>
                </a:solidFill>
              </a:rPr>
              <a:t> Clause 38.3.2.1 to support efficient 6 GHz operation.</a:t>
            </a:r>
          </a:p>
          <a:p>
            <a:pPr marL="342900" indent="-342900" algn="just">
              <a:buFont typeface="Arial" panose="020B0604020202020204" pitchFamily="34" charset="0"/>
              <a:buChar char="•"/>
            </a:pPr>
            <a:endParaRPr lang="en-US" sz="2000" dirty="0">
              <a:solidFill>
                <a:schemeClr val="tx1"/>
              </a:solidFill>
            </a:endParaRPr>
          </a:p>
        </p:txBody>
      </p:sp>
    </p:spTree>
    <p:extLst>
      <p:ext uri="{BB962C8B-B14F-4D97-AF65-F5344CB8AC3E}">
        <p14:creationId xmlns:p14="http://schemas.microsoft.com/office/powerpoint/2010/main" val="4076540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8298-C0A4-9D7E-EF41-A3A0FF5D4AA7}"/>
              </a:ext>
            </a:extLst>
          </p:cNvPr>
          <p:cNvSpPr>
            <a:spLocks noGrp="1"/>
          </p:cNvSpPr>
          <p:nvPr>
            <p:ph type="title"/>
          </p:nvPr>
        </p:nvSpPr>
        <p:spPr/>
        <p:txBody>
          <a:bodyPr/>
          <a:lstStyle/>
          <a:p>
            <a:r>
              <a:rPr lang="en-US" dirty="0"/>
              <a:t>Further Explanation</a:t>
            </a:r>
          </a:p>
        </p:txBody>
      </p:sp>
      <p:sp>
        <p:nvSpPr>
          <p:cNvPr id="3" name="Content Placeholder 2">
            <a:extLst>
              <a:ext uri="{FF2B5EF4-FFF2-40B4-BE49-F238E27FC236}">
                <a16:creationId xmlns:a16="http://schemas.microsoft.com/office/drawing/2014/main" id="{4324E495-C595-08FD-43D0-06EAE779EA1F}"/>
              </a:ext>
            </a:extLst>
          </p:cNvPr>
          <p:cNvSpPr>
            <a:spLocks noGrp="1"/>
          </p:cNvSpPr>
          <p:nvPr>
            <p:ph idx="1"/>
          </p:nvPr>
        </p:nvSpPr>
        <p:spPr/>
        <p:txBody>
          <a:bodyPr/>
          <a:lstStyle/>
          <a:p>
            <a:pPr>
              <a:buFont typeface="Arial" panose="020B0604020202020204" pitchFamily="34" charset="0"/>
              <a:buChar char="•"/>
            </a:pPr>
            <a:r>
              <a:rPr lang="en-US" b="0" dirty="0"/>
              <a:t>We are not crossing the power threshold that we have in dRU design aspects in LP indoor mode</a:t>
            </a:r>
          </a:p>
          <a:p>
            <a:pPr>
              <a:buFont typeface="Arial" panose="020B0604020202020204" pitchFamily="34" charset="0"/>
              <a:buChar char="•"/>
            </a:pPr>
            <a:endParaRPr lang="en-US" b="0" dirty="0"/>
          </a:p>
          <a:p>
            <a:pPr>
              <a:buFont typeface="Arial" panose="020B0604020202020204" pitchFamily="34" charset="0"/>
              <a:buChar char="•"/>
            </a:pPr>
            <a:r>
              <a:rPr lang="en-US" b="0" dirty="0"/>
              <a:t>We are allocating sufficient tones to different users based on their range from the AP so that they have sufficient/ required power. </a:t>
            </a:r>
          </a:p>
          <a:p>
            <a:pPr>
              <a:buFont typeface="Arial" panose="020B0604020202020204" pitchFamily="34" charset="0"/>
              <a:buChar char="•"/>
            </a:pPr>
            <a:endParaRPr lang="en-US" b="0" dirty="0"/>
          </a:p>
          <a:p>
            <a:pPr>
              <a:buFont typeface="Arial" panose="020B0604020202020204" pitchFamily="34" charset="0"/>
              <a:buChar char="•"/>
            </a:pPr>
            <a:r>
              <a:rPr lang="en-US" b="0" dirty="0"/>
              <a:t>By doing efficient dRU allocation, we are reducing the transmit power (using it more efficiently) that is good for energy efficiency and interference mitigation.</a:t>
            </a:r>
          </a:p>
        </p:txBody>
      </p:sp>
      <p:sp>
        <p:nvSpPr>
          <p:cNvPr id="4" name="Slide Number Placeholder 3">
            <a:extLst>
              <a:ext uri="{FF2B5EF4-FFF2-40B4-BE49-F238E27FC236}">
                <a16:creationId xmlns:a16="http://schemas.microsoft.com/office/drawing/2014/main" id="{CB944B8C-70F1-6863-ECAD-061FDB81D1A2}"/>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3B10EEBC-D76B-FBD5-CBA3-2AD85F23B75B}"/>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798199C6-6076-D324-EDD9-BE551BD8C628}"/>
              </a:ext>
            </a:extLst>
          </p:cNvPr>
          <p:cNvSpPr>
            <a:spLocks noGrp="1"/>
          </p:cNvSpPr>
          <p:nvPr>
            <p:ph type="dt" idx="15"/>
          </p:nvPr>
        </p:nvSpPr>
        <p:spPr/>
        <p:txBody>
          <a:bodyPr/>
          <a:lstStyle/>
          <a:p>
            <a:r>
              <a:rPr lang="en-US"/>
              <a:t>2025</a:t>
            </a:r>
            <a:endParaRPr lang="en-GB" dirty="0"/>
          </a:p>
        </p:txBody>
      </p:sp>
    </p:spTree>
    <p:extLst>
      <p:ext uri="{BB962C8B-B14F-4D97-AF65-F5344CB8AC3E}">
        <p14:creationId xmlns:p14="http://schemas.microsoft.com/office/powerpoint/2010/main" val="44564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159BE-CFAC-DA54-B80E-7400D5794DC7}"/>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758420E5-2B1B-C63E-22B4-096998E892D1}"/>
              </a:ext>
            </a:extLst>
          </p:cNvPr>
          <p:cNvSpPr>
            <a:spLocks noGrp="1"/>
          </p:cNvSpPr>
          <p:nvPr>
            <p:ph idx="1"/>
          </p:nvPr>
        </p:nvSpPr>
        <p:spPr/>
        <p:txBody>
          <a:bodyPr/>
          <a:lstStyle/>
          <a:p>
            <a:r>
              <a:rPr lang="en-US" sz="2000" b="0" dirty="0"/>
              <a:t>[1]:</a:t>
            </a:r>
            <a:r>
              <a:rPr lang="en-GB" sz="1800" b="1" i="0" u="none" strike="noStrike" dirty="0">
                <a:solidFill>
                  <a:srgbClr val="000000"/>
                </a:solidFill>
                <a:effectLst/>
                <a:latin typeface="Times New Roman" panose="02020603050405020304" pitchFamily="18" charset="0"/>
              </a:rPr>
              <a:t>“</a:t>
            </a:r>
            <a:r>
              <a:rPr lang="en-US" sz="2000" b="0" dirty="0">
                <a:solidFill>
                  <a:schemeClr val="tx1"/>
                </a:solidFill>
              </a:rPr>
              <a:t>Distribution bandwidth of DRU</a:t>
            </a:r>
            <a:r>
              <a:rPr lang="en-GB" sz="1600" b="1" i="0" u="none" strike="noStrike" dirty="0">
                <a:solidFill>
                  <a:srgbClr val="000000"/>
                </a:solidFill>
                <a:effectLst/>
                <a:latin typeface="Times New Roman" panose="02020603050405020304" pitchFamily="18" charset="0"/>
              </a:rPr>
              <a:t>”</a:t>
            </a:r>
            <a:r>
              <a:rPr lang="en-US" sz="2000" b="0" dirty="0">
                <a:solidFill>
                  <a:schemeClr val="tx1"/>
                </a:solidFill>
              </a:rPr>
              <a:t>, IEEE 802.11-23/2200r0</a:t>
            </a:r>
          </a:p>
          <a:p>
            <a:r>
              <a:rPr lang="en-US" sz="2000" b="0" dirty="0">
                <a:solidFill>
                  <a:schemeClr val="tx1"/>
                </a:solidFill>
              </a:rPr>
              <a:t>[2]:</a:t>
            </a:r>
            <a:r>
              <a:rPr lang="en-GB" sz="1800" b="1" i="0" u="none" strike="noStrike" dirty="0">
                <a:solidFill>
                  <a:srgbClr val="000000"/>
                </a:solidFill>
                <a:effectLst/>
                <a:latin typeface="Times New Roman" panose="02020603050405020304" pitchFamily="18" charset="0"/>
              </a:rPr>
              <a:t>“</a:t>
            </a:r>
            <a:r>
              <a:rPr lang="en-GB" altLang="en-US" sz="2000" b="0" dirty="0"/>
              <a:t>Follow Up on High Level Thoughts on DRU Design</a:t>
            </a:r>
            <a:r>
              <a:rPr lang="en-GB" sz="1600" b="1" i="0" u="none" strike="noStrike" dirty="0">
                <a:solidFill>
                  <a:srgbClr val="000000"/>
                </a:solidFill>
                <a:effectLst/>
                <a:latin typeface="Times New Roman" panose="02020603050405020304" pitchFamily="18" charset="0"/>
              </a:rPr>
              <a:t>”</a:t>
            </a:r>
            <a:r>
              <a:rPr lang="en-GB" altLang="en-US" sz="2000" b="0" dirty="0"/>
              <a:t>, IEEE 802.11-24/0500r0</a:t>
            </a:r>
          </a:p>
          <a:p>
            <a:r>
              <a:rPr lang="en-GB" sz="2000" b="0" dirty="0">
                <a:solidFill>
                  <a:schemeClr val="tx1"/>
                </a:solidFill>
              </a:rPr>
              <a:t>[3]:</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Further Thoughts on Dru</a:t>
            </a:r>
            <a:r>
              <a:rPr lang="en-GB" sz="16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 </a:t>
            </a:r>
            <a:r>
              <a:rPr lang="en-GB" altLang="en-US" sz="2000" b="0" dirty="0"/>
              <a:t>IEEE 802.11-24/0014r0</a:t>
            </a:r>
          </a:p>
          <a:p>
            <a:r>
              <a:rPr lang="en-GB" sz="2000" b="0" dirty="0">
                <a:solidFill>
                  <a:schemeClr val="tx1"/>
                </a:solidFill>
              </a:rPr>
              <a:t>[4]:</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Distribution Bandwidth within 80 MHz for DRU</a:t>
            </a:r>
            <a:r>
              <a:rPr lang="en-GB" sz="16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 </a:t>
            </a:r>
            <a:r>
              <a:rPr lang="en-GB" altLang="en-US" sz="2000" b="0" dirty="0"/>
              <a:t>IEEE 802.11-24/0766r1</a:t>
            </a:r>
          </a:p>
          <a:p>
            <a:r>
              <a:rPr lang="en-GB" sz="2000" b="0" dirty="0">
                <a:solidFill>
                  <a:schemeClr val="tx1"/>
                </a:solidFill>
              </a:rPr>
              <a:t>[5]:</a:t>
            </a:r>
            <a:r>
              <a:rPr lang="en-GB" sz="1800" b="1" i="0" u="none" strike="noStrike" dirty="0">
                <a:solidFill>
                  <a:srgbClr val="000000"/>
                </a:solidFill>
                <a:effectLst/>
                <a:latin typeface="Times New Roman" panose="02020603050405020304" pitchFamily="18" charset="0"/>
              </a:rPr>
              <a:t>“</a:t>
            </a:r>
            <a:r>
              <a:rPr lang="en-US" altLang="zh-CN" sz="2000" b="0" dirty="0">
                <a:solidFill>
                  <a:schemeClr val="tx1"/>
                </a:solidFill>
              </a:rPr>
              <a:t>Discussion on Distribution Bandwidth of DRU</a:t>
            </a:r>
            <a:r>
              <a:rPr lang="en-GB" sz="1600" b="1" i="0" u="none" strike="noStrike" dirty="0">
                <a:solidFill>
                  <a:srgbClr val="000000"/>
                </a:solidFill>
                <a:effectLst/>
                <a:latin typeface="Times New Roman" panose="02020603050405020304" pitchFamily="18" charset="0"/>
              </a:rPr>
              <a:t>”</a:t>
            </a:r>
            <a:r>
              <a:rPr lang="en-US" altLang="zh-CN" sz="2000" b="0" dirty="0">
                <a:solidFill>
                  <a:schemeClr val="tx1"/>
                </a:solidFill>
              </a:rPr>
              <a:t>, </a:t>
            </a:r>
            <a:r>
              <a:rPr lang="en-GB" altLang="en-US" sz="2000" b="0" dirty="0"/>
              <a:t>IEEE 802.11-24/0801r1</a:t>
            </a:r>
            <a:endParaRPr lang="en-GB" sz="2000" b="0" dirty="0">
              <a:solidFill>
                <a:schemeClr val="tx1"/>
              </a:solidFill>
            </a:endParaRPr>
          </a:p>
          <a:p>
            <a:r>
              <a:rPr lang="en-GB" sz="2000" b="0" dirty="0">
                <a:solidFill>
                  <a:schemeClr val="tx1"/>
                </a:solidFill>
              </a:rPr>
              <a:t>[6]:</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Hybrid PPDU and Distribution Bandwidth for DRU</a:t>
            </a:r>
            <a:r>
              <a:rPr lang="en-GB" sz="1600" b="1" i="0" u="none" strike="noStrike" dirty="0">
                <a:solidFill>
                  <a:srgbClr val="000000"/>
                </a:solidFill>
                <a:effectLst/>
                <a:latin typeface="Times New Roman" panose="02020603050405020304" pitchFamily="18" charset="0"/>
              </a:rPr>
              <a:t>”</a:t>
            </a:r>
            <a:r>
              <a:rPr lang="en-US" altLang="zh-CN" sz="2000" b="0" dirty="0">
                <a:solidFill>
                  <a:schemeClr val="tx1"/>
                </a:solidFill>
              </a:rPr>
              <a:t> , </a:t>
            </a:r>
            <a:r>
              <a:rPr lang="en-GB" altLang="en-US" sz="2000" b="0" dirty="0"/>
              <a:t>IEEE 802.11-24/0400r0</a:t>
            </a:r>
            <a:endParaRPr lang="en-GB" sz="2000" b="0" dirty="0">
              <a:solidFill>
                <a:schemeClr val="tx1"/>
              </a:solidFill>
            </a:endParaRPr>
          </a:p>
          <a:p>
            <a:r>
              <a:rPr lang="en-GB" sz="2000" b="0" dirty="0">
                <a:solidFill>
                  <a:schemeClr val="tx1"/>
                </a:solidFill>
              </a:rPr>
              <a:t>[7]:</a:t>
            </a:r>
            <a:r>
              <a:rPr lang="en-GB" sz="1800" b="1" i="0" u="none" strike="noStrike" dirty="0">
                <a:solidFill>
                  <a:srgbClr val="000000"/>
                </a:solidFill>
                <a:effectLst/>
                <a:latin typeface="Times New Roman" panose="02020603050405020304" pitchFamily="18" charset="0"/>
              </a:rPr>
              <a:t>“</a:t>
            </a:r>
            <a:r>
              <a:rPr lang="en-US" sz="2000" b="0" dirty="0">
                <a:effectLst/>
                <a:ea typeface="Times New Roman" panose="02020603050405020304" pitchFamily="18" charset="0"/>
                <a:cs typeface="Calibri" panose="020F0502020204030204" pitchFamily="34" charset="0"/>
              </a:rPr>
              <a:t>High-Level Perspectives on Distributed Tone RU for 11bn</a:t>
            </a:r>
            <a:r>
              <a:rPr lang="en-GB" sz="1600" b="1" i="0" u="none" strike="noStrike" dirty="0">
                <a:solidFill>
                  <a:srgbClr val="000000"/>
                </a:solidFill>
                <a:effectLst/>
                <a:latin typeface="Times New Roman" panose="02020603050405020304" pitchFamily="18" charset="0"/>
              </a:rPr>
              <a:t>”</a:t>
            </a:r>
            <a:r>
              <a:rPr lang="en-US" altLang="zh-CN" sz="2000" b="0" dirty="0">
                <a:solidFill>
                  <a:schemeClr val="tx1"/>
                </a:solidFill>
              </a:rPr>
              <a:t>, </a:t>
            </a:r>
            <a:r>
              <a:rPr lang="en-GB" altLang="en-US" sz="2000" b="0" dirty="0"/>
              <a:t>IEEE 802.11-23/2020r0</a:t>
            </a:r>
            <a:endParaRPr lang="en-US" sz="2000" dirty="0">
              <a:effectLst/>
              <a:ea typeface="Times New Roman" panose="02020603050405020304" pitchFamily="18" charset="0"/>
              <a:cs typeface="Calibri" panose="020F0502020204030204" pitchFamily="34" charset="0"/>
            </a:endParaRPr>
          </a:p>
          <a:p>
            <a:r>
              <a:rPr lang="en-GB" sz="2000" b="0" dirty="0">
                <a:solidFill>
                  <a:schemeClr val="tx1"/>
                </a:solidFill>
              </a:rPr>
              <a:t>[8]:</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20 MHz Tone</a:t>
            </a:r>
            <a:r>
              <a:rPr lang="ko-KR" altLang="en-US" sz="2000" b="0" dirty="0">
                <a:solidFill>
                  <a:schemeClr val="tx1"/>
                </a:solidFill>
                <a:ea typeface="굴림" panose="020B0600000101010101" pitchFamily="50" charset="-127"/>
              </a:rPr>
              <a:t> </a:t>
            </a:r>
            <a:r>
              <a:rPr lang="en-US" altLang="ko-KR" sz="2000" b="0" dirty="0">
                <a:solidFill>
                  <a:schemeClr val="tx1"/>
                </a:solidFill>
                <a:ea typeface="굴림" panose="020B0600000101010101" pitchFamily="50" charset="-127"/>
              </a:rPr>
              <a:t>Plan and Pilot Design for DRU</a:t>
            </a:r>
            <a:r>
              <a:rPr lang="en-GB" sz="1600" b="1" i="0" u="none" strike="noStrike" dirty="0">
                <a:solidFill>
                  <a:srgbClr val="000000"/>
                </a:solidFill>
                <a:effectLst/>
                <a:latin typeface="Times New Roman" panose="02020603050405020304" pitchFamily="18" charset="0"/>
              </a:rPr>
              <a:t>”</a:t>
            </a:r>
            <a:r>
              <a:rPr lang="en-US" altLang="zh-CN" sz="2000" b="0" dirty="0">
                <a:solidFill>
                  <a:schemeClr val="tx1"/>
                </a:solidFill>
              </a:rPr>
              <a:t>, </a:t>
            </a:r>
            <a:r>
              <a:rPr lang="en-GB" altLang="en-US" sz="2000" b="0" dirty="0"/>
              <a:t>IEEE 802.11-24/0402r0</a:t>
            </a:r>
          </a:p>
          <a:p>
            <a:r>
              <a:rPr lang="en-GB" sz="2000" b="0" dirty="0">
                <a:solidFill>
                  <a:schemeClr val="tx1"/>
                </a:solidFill>
              </a:rPr>
              <a:t>[9]:</a:t>
            </a:r>
            <a:r>
              <a:rPr lang="en-GB" sz="1800" b="1" i="0" u="none" strike="noStrike" dirty="0">
                <a:solidFill>
                  <a:srgbClr val="000000"/>
                </a:solidFill>
                <a:effectLst/>
                <a:latin typeface="Times New Roman" panose="02020603050405020304" pitchFamily="18" charset="0"/>
              </a:rPr>
              <a:t>“</a:t>
            </a:r>
            <a:r>
              <a:rPr lang="da-DK" sz="2000" b="0" dirty="0">
                <a:effectLst/>
                <a:ea typeface="Times New Roman" panose="02020603050405020304" pitchFamily="18" charset="0"/>
                <a:cs typeface="Calibri" panose="020F0502020204030204" pitchFamily="34" charset="0"/>
              </a:rPr>
              <a:t>DRU Tone Plan for 11bn</a:t>
            </a:r>
            <a:r>
              <a:rPr lang="en-GB" sz="1600" b="1" i="0" u="none" strike="noStrike" dirty="0">
                <a:solidFill>
                  <a:srgbClr val="000000"/>
                </a:solidFill>
                <a:effectLst/>
                <a:latin typeface="Times New Roman" panose="02020603050405020304" pitchFamily="18" charset="0"/>
              </a:rPr>
              <a:t>”</a:t>
            </a:r>
            <a:r>
              <a:rPr lang="da-DK" sz="2000" b="0" dirty="0">
                <a:effectLst/>
                <a:ea typeface="Times New Roman" panose="02020603050405020304" pitchFamily="18" charset="0"/>
                <a:cs typeface="Calibri" panose="020F0502020204030204" pitchFamily="34" charset="0"/>
              </a:rPr>
              <a:t>, </a:t>
            </a:r>
            <a:r>
              <a:rPr lang="en-GB" altLang="en-US" sz="2000" b="0" dirty="0"/>
              <a:t>IEEE 802.11-24/468r0</a:t>
            </a:r>
            <a:endParaRPr lang="en-GB" sz="2000" b="0" dirty="0">
              <a:solidFill>
                <a:schemeClr val="tx1"/>
              </a:solidFill>
            </a:endParaRPr>
          </a:p>
          <a:p>
            <a:r>
              <a:rPr lang="en-GB" sz="2000" b="0" dirty="0">
                <a:solidFill>
                  <a:schemeClr val="tx1"/>
                </a:solidFill>
              </a:rPr>
              <a:t>[10]:</a:t>
            </a:r>
            <a:r>
              <a:rPr lang="en-GB" sz="1800" b="1" i="0" u="none" strike="noStrike" dirty="0">
                <a:solidFill>
                  <a:srgbClr val="000000"/>
                </a:solidFill>
                <a:effectLst/>
                <a:latin typeface="Times New Roman" panose="02020603050405020304" pitchFamily="18" charset="0"/>
              </a:rPr>
              <a:t>“</a:t>
            </a:r>
            <a:r>
              <a:rPr lang="en-US" sz="2000" b="0" dirty="0"/>
              <a:t>Pilot Design Considerations for dRU</a:t>
            </a:r>
            <a:r>
              <a:rPr lang="en-GB" sz="1600" b="1" i="0" u="none" strike="noStrike" dirty="0">
                <a:solidFill>
                  <a:srgbClr val="000000"/>
                </a:solidFill>
                <a:effectLst/>
                <a:latin typeface="Times New Roman" panose="02020603050405020304" pitchFamily="18" charset="0"/>
              </a:rPr>
              <a:t>”</a:t>
            </a:r>
            <a:r>
              <a:rPr lang="en-US" sz="2000" b="0" dirty="0"/>
              <a:t>,</a:t>
            </a:r>
            <a:r>
              <a:rPr lang="da-DK" sz="2000" b="0" dirty="0">
                <a:effectLst/>
                <a:ea typeface="Times New Roman" panose="02020603050405020304" pitchFamily="18" charset="0"/>
                <a:cs typeface="Calibri" panose="020F0502020204030204" pitchFamily="34" charset="0"/>
              </a:rPr>
              <a:t> </a:t>
            </a:r>
            <a:r>
              <a:rPr lang="en-GB" altLang="en-US" sz="2000" b="0" dirty="0"/>
              <a:t>IEEE 802.11-24/0501r0</a:t>
            </a:r>
            <a:endParaRPr lang="en-GB" sz="2000" b="0" dirty="0">
              <a:solidFill>
                <a:schemeClr val="tx1"/>
              </a:solidFill>
            </a:endParaRPr>
          </a:p>
          <a:p>
            <a:r>
              <a:rPr lang="en-GB" sz="2000" b="0" dirty="0">
                <a:solidFill>
                  <a:schemeClr val="tx1"/>
                </a:solidFill>
              </a:rPr>
              <a:t>[11]:</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dRU Signaling for UHR</a:t>
            </a:r>
            <a:r>
              <a:rPr lang="en-GB" sz="16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a:t>
            </a:r>
            <a:r>
              <a:rPr lang="da-DK" sz="2000" b="0" dirty="0">
                <a:effectLst/>
                <a:ea typeface="Times New Roman" panose="02020603050405020304" pitchFamily="18" charset="0"/>
                <a:cs typeface="Calibri" panose="020F0502020204030204" pitchFamily="34" charset="0"/>
              </a:rPr>
              <a:t> </a:t>
            </a:r>
            <a:r>
              <a:rPr lang="en-GB" altLang="en-US" sz="2000" b="0" dirty="0"/>
              <a:t>IEEE 802.11-24/1117r0</a:t>
            </a:r>
            <a:endParaRPr lang="en-US" sz="20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3875EBE8-ED4A-5C34-7DF7-2ED9367D432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2C8B06B0-DD41-49BB-DF8E-FC5C76F49E83}"/>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C2BAFE31-B07C-ECBB-2C75-ABFA1AC25BA9}"/>
              </a:ext>
            </a:extLst>
          </p:cNvPr>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2287076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E16BB-B92D-EB7F-F9B2-FDAC88618167}"/>
              </a:ext>
            </a:extLst>
          </p:cNvPr>
          <p:cNvSpPr>
            <a:spLocks noGrp="1"/>
          </p:cNvSpPr>
          <p:nvPr>
            <p:ph type="title"/>
          </p:nvPr>
        </p:nvSpPr>
        <p:spPr/>
        <p:txBody>
          <a:bodyPr/>
          <a:lstStyle/>
          <a:p>
            <a:r>
              <a:rPr lang="en-US">
                <a:cs typeface="Times New Roman"/>
              </a:rPr>
              <a:t>REFERENCES Cont.</a:t>
            </a:r>
            <a:endParaRPr lang="en-US"/>
          </a:p>
        </p:txBody>
      </p:sp>
      <p:sp>
        <p:nvSpPr>
          <p:cNvPr id="3" name="Content Placeholder 2">
            <a:extLst>
              <a:ext uri="{FF2B5EF4-FFF2-40B4-BE49-F238E27FC236}">
                <a16:creationId xmlns:a16="http://schemas.microsoft.com/office/drawing/2014/main" id="{C5099AF4-B617-4D25-63A6-F6D5195BB034}"/>
              </a:ext>
            </a:extLst>
          </p:cNvPr>
          <p:cNvSpPr>
            <a:spLocks noGrp="1"/>
          </p:cNvSpPr>
          <p:nvPr>
            <p:ph idx="1"/>
          </p:nvPr>
        </p:nvSpPr>
        <p:spPr>
          <a:xfrm>
            <a:off x="914401" y="1981201"/>
            <a:ext cx="10361084" cy="4419599"/>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[12]:</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CFO Impact and Pilot Design for dRU Follow up</a:t>
            </a:r>
            <a:r>
              <a:rPr lang="en-GB" sz="1600" b="1" i="0" u="none" strike="noStrike" dirty="0">
                <a:solidFill>
                  <a:srgbClr val="000000"/>
                </a:solidFill>
                <a:effectLst/>
                <a:latin typeface="Times New Roman" panose="02020603050405020304" pitchFamily="18" charset="0"/>
              </a:rPr>
              <a:t>”</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 IEEE 802.11-23/1447r0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[13]:</a:t>
            </a:r>
            <a:r>
              <a:rPr lang="en-GB" sz="1800" b="1" i="0" u="none" strike="noStrike" dirty="0">
                <a:solidFill>
                  <a:srgbClr val="000000"/>
                </a:solidFill>
                <a:effectLst/>
                <a:latin typeface="Times New Roman" panose="02020603050405020304" pitchFamily="18" charset="0"/>
              </a:rPr>
              <a:t>“</a:t>
            </a:r>
            <a:r>
              <a:rPr lang="en-US" sz="2000" b="0" dirty="0">
                <a:effectLst/>
                <a:ea typeface="Times New Roman" panose="02020603050405020304" pitchFamily="18" charset="0"/>
                <a:cs typeface="Calibri" panose="020F0502020204030204" pitchFamily="34" charset="0"/>
              </a:rPr>
              <a:t>Principle and Methodology for dRU Tone Plan Design</a:t>
            </a:r>
            <a:r>
              <a:rPr lang="en-GB" sz="1600" b="1" i="0" u="none" strike="noStrike" dirty="0">
                <a:solidFill>
                  <a:srgbClr val="000000"/>
                </a:solidFill>
                <a:effectLst/>
                <a:latin typeface="Times New Roman" panose="02020603050405020304" pitchFamily="18" charset="0"/>
              </a:rPr>
              <a:t>”</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 IEEE 802.11-23/2021r0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[14]:</a:t>
            </a:r>
            <a:r>
              <a:rPr lang="en-GB" sz="1800" b="1" i="0" u="none" strike="noStrike" dirty="0">
                <a:solidFill>
                  <a:srgbClr val="000000"/>
                </a:solidFill>
                <a:effectLst/>
                <a:latin typeface="Times New Roman" panose="02020603050405020304" pitchFamily="18" charset="0"/>
              </a:rPr>
              <a:t>“</a:t>
            </a:r>
            <a:r>
              <a:rPr lang="en-US" sz="2000" b="0" dirty="0"/>
              <a:t>A dRU Design Approach for 20 MHz</a:t>
            </a:r>
            <a:r>
              <a:rPr lang="en-GB" sz="1600" b="1" i="0" u="none" strike="noStrike" dirty="0">
                <a:solidFill>
                  <a:srgbClr val="000000"/>
                </a:solidFill>
                <a:effectLst/>
                <a:latin typeface="Times New Roman" panose="02020603050405020304" pitchFamily="18" charset="0"/>
              </a:rPr>
              <a:t>”</a:t>
            </a:r>
            <a:r>
              <a:rPr kumimoji="0" lang="en-US" altLang="ko-KR" sz="20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802.11-24/0078r1</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[15]:</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20 MHz Tone</a:t>
            </a:r>
            <a:r>
              <a:rPr lang="ko-KR" altLang="en-US" sz="2000" b="0" dirty="0">
                <a:solidFill>
                  <a:schemeClr val="tx1"/>
                </a:solidFill>
                <a:ea typeface="굴림" panose="020B0600000101010101" pitchFamily="50" charset="-127"/>
              </a:rPr>
              <a:t> </a:t>
            </a:r>
            <a:r>
              <a:rPr lang="en-US" altLang="ko-KR" sz="2000" b="0" dirty="0">
                <a:solidFill>
                  <a:schemeClr val="tx1"/>
                </a:solidFill>
                <a:ea typeface="굴림" panose="020B0600000101010101" pitchFamily="50" charset="-127"/>
              </a:rPr>
              <a:t>Plan and Pilot Design for DRU</a:t>
            </a:r>
            <a:r>
              <a:rPr lang="en-GB" sz="1600" b="1" i="0" u="none" strike="noStrike" dirty="0">
                <a:solidFill>
                  <a:srgbClr val="000000"/>
                </a:solidFill>
                <a:effectLst/>
                <a:latin typeface="Times New Roman" panose="02020603050405020304" pitchFamily="18" charset="0"/>
              </a:rPr>
              <a:t>”</a:t>
            </a:r>
            <a:r>
              <a:rPr kumimoji="0" lang="en-US" altLang="ko-KR" sz="20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802.11-24/0402r1</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[16]:</a:t>
            </a:r>
            <a:r>
              <a:rPr lang="en-GB" sz="1800" b="1" i="0" u="none" strike="noStrike" dirty="0">
                <a:solidFill>
                  <a:srgbClr val="000000"/>
                </a:solidFill>
                <a:effectLst/>
                <a:latin typeface="Times New Roman" panose="02020603050405020304" pitchFamily="18" charset="0"/>
              </a:rPr>
              <a:t>“</a:t>
            </a:r>
            <a:r>
              <a:rPr lang="da-DK" sz="2000" b="0" dirty="0">
                <a:effectLst/>
                <a:ea typeface="Times New Roman" panose="02020603050405020304" pitchFamily="18" charset="0"/>
                <a:cs typeface="Calibri" panose="020F0502020204030204" pitchFamily="34" charset="0"/>
              </a:rPr>
              <a:t>DRU Tone Plan for 11bn</a:t>
            </a:r>
            <a:r>
              <a:rPr lang="en-GB" sz="1600" b="1" i="0" u="none" strike="noStrike" dirty="0">
                <a:solidFill>
                  <a:srgbClr val="000000"/>
                </a:solidFill>
                <a:effectLst/>
                <a:latin typeface="Times New Roman" panose="02020603050405020304" pitchFamily="18" charset="0"/>
              </a:rPr>
              <a:t>”</a:t>
            </a:r>
            <a:r>
              <a:rPr kumimoji="0" lang="en-US" altLang="zh-CN" sz="2000" b="0" i="0" u="none" strike="noStrike" kern="0" cap="none" spc="0" normalizeH="0" baseline="0" noProof="0" dirty="0">
                <a:ln>
                  <a:noFill/>
                </a:ln>
                <a:solidFill>
                  <a:srgbClr val="000000"/>
                </a:solidFill>
                <a:effectLst/>
                <a:uLnTx/>
                <a:uFillTx/>
                <a:latin typeface="Times New Roman"/>
                <a:ea typeface="MS Gothic"/>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802.11-24/468r1</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[17]:</a:t>
            </a:r>
            <a:r>
              <a:rPr lang="en-GB" sz="1800" b="1" i="0" u="none" strike="noStrike" dirty="0">
                <a:solidFill>
                  <a:srgbClr val="000000"/>
                </a:solidFill>
                <a:effectLst/>
                <a:latin typeface="Times New Roman" panose="02020603050405020304" pitchFamily="18" charset="0"/>
              </a:rPr>
              <a:t>“</a:t>
            </a:r>
            <a:r>
              <a:rPr lang="en-US" sz="2000" b="0" dirty="0"/>
              <a:t>Pilot Design Considerations for dRU</a:t>
            </a:r>
            <a:r>
              <a:rPr lang="en-GB" sz="1600" b="1" i="0" u="none" strike="noStrike" dirty="0">
                <a:solidFill>
                  <a:srgbClr val="000000"/>
                </a:solidFill>
                <a:effectLst/>
                <a:latin typeface="Times New Roman" panose="02020603050405020304" pitchFamily="18" charset="0"/>
              </a:rPr>
              <a:t>”</a:t>
            </a:r>
            <a:r>
              <a:rPr kumimoji="0" lang="en-US" altLang="zh-CN" sz="2000" b="0" i="0" u="none" strike="noStrike" kern="0" cap="none" spc="0" normalizeH="0" baseline="0" noProof="0" dirty="0">
                <a:ln>
                  <a:noFill/>
                </a:ln>
                <a:solidFill>
                  <a:srgbClr val="000000"/>
                </a:solidFill>
                <a:effectLst/>
                <a:uLnTx/>
                <a:uFillTx/>
                <a:latin typeface="Times New Roman"/>
                <a:ea typeface="MS Gothic"/>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802.11-24/0501r2</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[18]:</a:t>
            </a:r>
            <a:r>
              <a:rPr lang="en-GB" sz="1800" b="1" i="0" u="none" strike="noStrike" dirty="0">
                <a:solidFill>
                  <a:srgbClr val="000000"/>
                </a:solidFill>
                <a:effectLst/>
                <a:latin typeface="Times New Roman" panose="02020603050405020304" pitchFamily="18" charset="0"/>
              </a:rPr>
              <a:t>“</a:t>
            </a:r>
            <a:r>
              <a:rPr lang="en-US" sz="2000" b="0" dirty="0">
                <a:solidFill>
                  <a:schemeClr val="tx1"/>
                </a:solidFill>
              </a:rPr>
              <a:t>Thoughts on DRU Pilot</a:t>
            </a:r>
            <a:r>
              <a:rPr lang="en-GB" sz="1600" b="1" i="0" u="none" strike="noStrike" dirty="0">
                <a:solidFill>
                  <a:srgbClr val="000000"/>
                </a:solidFill>
                <a:effectLst/>
                <a:latin typeface="Times New Roman" panose="02020603050405020304" pitchFamily="18" charset="0"/>
              </a:rPr>
              <a:t>”</a:t>
            </a:r>
            <a:r>
              <a:rPr kumimoji="0" lang="en-US" altLang="zh-CN" sz="2000" b="0" i="0" u="none" strike="noStrike" kern="0" cap="none" spc="0" normalizeH="0" baseline="0" noProof="0" dirty="0">
                <a:ln>
                  <a:noFill/>
                </a:ln>
                <a:solidFill>
                  <a:srgbClr val="000000"/>
                </a:solidFill>
                <a:effectLst/>
                <a:uLnTx/>
                <a:uFillTx/>
                <a:latin typeface="Times New Roman"/>
                <a:ea typeface="MS Gothic"/>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802.11-23/0728r2</a:t>
            </a:r>
            <a:endParaRPr kumimoji="0" lang="en-US" sz="2000" b="0" i="0" u="none" strike="noStrike" kern="0" cap="none" spc="0" normalizeH="0" baseline="0" noProof="0" dirty="0">
              <a:ln>
                <a:noFill/>
              </a:ln>
              <a:solidFill>
                <a:srgbClr val="000000"/>
              </a:solidFill>
              <a:effectLst/>
              <a:uLnTx/>
              <a:uFillTx/>
              <a:latin typeface="Times New Roman"/>
              <a:ea typeface="Times New Roman" panose="02020603050405020304" pitchFamily="18" charset="0"/>
              <a:cs typeface="Calibri" panose="020F050202020403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[19]:</a:t>
            </a:r>
            <a:r>
              <a:rPr lang="en-GB" sz="1800" b="1" i="0" u="none" strike="noStrike" dirty="0">
                <a:solidFill>
                  <a:srgbClr val="000000"/>
                </a:solidFill>
                <a:effectLst/>
                <a:latin typeface="Times New Roman" panose="02020603050405020304" pitchFamily="18" charset="0"/>
              </a:rPr>
              <a:t>“</a:t>
            </a:r>
            <a:r>
              <a:rPr lang="en-US" altLang="ko-KR" sz="2000" b="0" dirty="0">
                <a:solidFill>
                  <a:schemeClr val="tx1"/>
                </a:solidFill>
                <a:ea typeface="굴림" panose="020B0600000101010101" pitchFamily="50" charset="-127"/>
              </a:rPr>
              <a:t>20 MHz Tone Plan and Pilot Design for DRU Follow Up</a:t>
            </a:r>
            <a:r>
              <a:rPr lang="en-GB" sz="1600" b="1" i="0" u="none" strike="noStrike" dirty="0">
                <a:solidFill>
                  <a:srgbClr val="000000"/>
                </a:solidFill>
                <a:effectLst/>
                <a:latin typeface="Times New Roman" panose="02020603050405020304" pitchFamily="18" charset="0"/>
              </a:rPr>
              <a:t>”</a:t>
            </a:r>
            <a:r>
              <a:rPr kumimoji="0" lang="en-US" altLang="zh-CN" sz="2000" b="0" i="0" u="none" strike="noStrike" kern="0" cap="none" spc="0" normalizeH="0" baseline="0" noProof="0" dirty="0">
                <a:ln>
                  <a:noFill/>
                </a:ln>
                <a:solidFill>
                  <a:srgbClr val="000000"/>
                </a:solidFill>
                <a:effectLst/>
                <a:uLnTx/>
                <a:uFillTx/>
                <a:latin typeface="Times New Roman"/>
                <a:ea typeface="MS Gothic"/>
                <a:cs typeface="+mn-cs"/>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802.11-24/0767r0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[20]:</a:t>
            </a:r>
            <a:r>
              <a:rPr lang="en-GB" sz="1800" b="1" i="0" u="none" strike="noStrike" dirty="0">
                <a:solidFill>
                  <a:srgbClr val="000000"/>
                </a:solidFill>
                <a:effectLst/>
                <a:latin typeface="Times New Roman" panose="02020603050405020304" pitchFamily="18" charset="0"/>
              </a:rPr>
              <a:t>“</a:t>
            </a:r>
            <a:r>
              <a:rPr lang="en-US" sz="2000" b="0" dirty="0"/>
              <a:t>On the Pilot Tone Allocations in DRU</a:t>
            </a:r>
            <a:r>
              <a:rPr lang="en-GB" sz="1600" b="1" i="0" u="none" strike="noStrike" dirty="0">
                <a:solidFill>
                  <a:srgbClr val="000000"/>
                </a:solidFill>
                <a:effectLst/>
                <a:latin typeface="Times New Roman" panose="02020603050405020304" pitchFamily="18" charset="0"/>
              </a:rPr>
              <a:t>”</a:t>
            </a:r>
            <a:r>
              <a:rPr kumimoji="0" lang="da-DK" sz="2000" b="0" i="0" u="none" strike="noStrike" kern="0" cap="none" spc="0" normalizeH="0" baseline="0" noProof="0" dirty="0">
                <a:ln>
                  <a:noFill/>
                </a:ln>
                <a:solidFill>
                  <a:srgbClr val="000000"/>
                </a:solidFill>
                <a:effectLst/>
                <a:uLnTx/>
                <a:uFillTx/>
                <a:latin typeface="Times New Roman"/>
                <a:ea typeface="Times New Roman" panose="02020603050405020304" pitchFamily="18" charset="0"/>
                <a:cs typeface="Calibri" panose="020F0502020204030204" pitchFamily="34" charset="0"/>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802.11-24/0769r0</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[21]:</a:t>
            </a:r>
            <a:r>
              <a:rPr lang="en-GB" sz="1800" b="1" i="0" u="none" strike="noStrike" dirty="0">
                <a:solidFill>
                  <a:srgbClr val="000000"/>
                </a:solidFill>
                <a:effectLst/>
                <a:latin typeface="Times New Roman" panose="02020603050405020304" pitchFamily="18" charset="0"/>
              </a:rPr>
              <a:t>“</a:t>
            </a:r>
            <a:r>
              <a:rPr lang="en-US" altLang="zh-CN" sz="2000" b="0" dirty="0"/>
              <a:t>Discussions on DRU pilot design principles</a:t>
            </a:r>
            <a:r>
              <a:rPr lang="en-GB" sz="1600" b="1" i="0" u="none" strike="noStrike" dirty="0">
                <a:solidFill>
                  <a:srgbClr val="000000"/>
                </a:solidFill>
                <a:effectLst/>
                <a:latin typeface="Times New Roman" panose="02020603050405020304" pitchFamily="18" charset="0"/>
              </a:rPr>
              <a:t>”</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a:t>
            </a:r>
            <a:r>
              <a:rPr kumimoji="0" lang="da-DK" sz="2000" b="0" i="0" u="none" strike="noStrike" kern="0" cap="none" spc="0" normalizeH="0" baseline="0" noProof="0" dirty="0">
                <a:ln>
                  <a:noFill/>
                </a:ln>
                <a:solidFill>
                  <a:srgbClr val="000000"/>
                </a:solidFill>
                <a:effectLst/>
                <a:uLnTx/>
                <a:uFillTx/>
                <a:latin typeface="Times New Roman"/>
                <a:ea typeface="Times New Roman" panose="02020603050405020304" pitchFamily="18" charset="0"/>
                <a:cs typeface="Calibri" panose="020F0502020204030204" pitchFamily="34" charset="0"/>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802.11-24/0800r2</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2000" b="0" i="0" u="none" strike="noStrike" kern="0" cap="none" spc="0" normalizeH="0" baseline="0" noProof="0" dirty="0">
                <a:ln>
                  <a:noFill/>
                </a:ln>
                <a:solidFill>
                  <a:srgbClr val="000000"/>
                </a:solidFill>
                <a:effectLst/>
                <a:uLnTx/>
                <a:uFillTx/>
                <a:latin typeface="Times New Roman"/>
                <a:ea typeface="MS Gothic"/>
                <a:cs typeface="+mn-cs"/>
              </a:rPr>
              <a:t>[22]:</a:t>
            </a:r>
            <a:r>
              <a:rPr lang="en-GB" sz="1800" b="1" i="0" u="none" strike="noStrike" dirty="0">
                <a:solidFill>
                  <a:srgbClr val="000000"/>
                </a:solidFill>
                <a:effectLst/>
                <a:latin typeface="Times New Roman" panose="02020603050405020304" pitchFamily="18" charset="0"/>
              </a:rPr>
              <a:t>“</a:t>
            </a:r>
            <a:r>
              <a:rPr lang="en-US" sz="2000" b="0" dirty="0"/>
              <a:t>Tone distribution in DRUs</a:t>
            </a:r>
            <a:r>
              <a:rPr lang="en-GB" sz="1600" b="1" i="0" u="none" strike="noStrike" dirty="0">
                <a:solidFill>
                  <a:srgbClr val="000000"/>
                </a:solidFill>
                <a:effectLst/>
                <a:latin typeface="Times New Roman" panose="02020603050405020304" pitchFamily="18" charset="0"/>
              </a:rPr>
              <a:t>”</a:t>
            </a:r>
            <a:r>
              <a:rPr kumimoji="0" lang="en-US" altLang="ko-KR" sz="2000" b="0" i="0" u="none" strike="noStrike" kern="0" cap="none" spc="0" normalizeH="0" baseline="0" noProof="0" dirty="0">
                <a:ln>
                  <a:noFill/>
                </a:ln>
                <a:solidFill>
                  <a:srgbClr val="000000"/>
                </a:solidFill>
                <a:effectLst/>
                <a:uLnTx/>
                <a:uFillTx/>
                <a:latin typeface="Times New Roman"/>
                <a:ea typeface="굴림" panose="020B0600000101010101" pitchFamily="50" charset="-127"/>
                <a:cs typeface="+mn-cs"/>
              </a:rPr>
              <a:t>,</a:t>
            </a:r>
            <a:r>
              <a:rPr kumimoji="0" lang="da-DK" sz="2000" b="0" i="0" u="none" strike="noStrike" kern="0" cap="none" spc="0" normalizeH="0" baseline="0" noProof="0" dirty="0">
                <a:ln>
                  <a:noFill/>
                </a:ln>
                <a:solidFill>
                  <a:srgbClr val="000000"/>
                </a:solidFill>
                <a:effectLst/>
                <a:uLnTx/>
                <a:uFillTx/>
                <a:latin typeface="Times New Roman"/>
                <a:ea typeface="Times New Roman" panose="02020603050405020304" pitchFamily="18" charset="0"/>
                <a:cs typeface="Calibri" panose="020F0502020204030204" pitchFamily="34" charset="0"/>
              </a:rPr>
              <a:t> </a:t>
            </a:r>
            <a:r>
              <a:rPr kumimoji="0" lang="en-GB" altLang="en-US" sz="2000" b="0" i="0" u="none" strike="noStrike" kern="0" cap="none" spc="0" normalizeH="0" baseline="0" noProof="0" dirty="0">
                <a:ln>
                  <a:noFill/>
                </a:ln>
                <a:solidFill>
                  <a:srgbClr val="000000"/>
                </a:solidFill>
                <a:effectLst/>
                <a:uLnTx/>
                <a:uFillTx/>
                <a:latin typeface="Times New Roman"/>
                <a:ea typeface="MS Gothic"/>
                <a:cs typeface="+mn-cs"/>
              </a:rPr>
              <a:t>IEEE 802.11-24/0814r0</a:t>
            </a:r>
            <a:endParaRPr kumimoji="0" lang="en-US" sz="2000" b="1" i="0" u="none" strike="noStrike" kern="0" cap="none" spc="0" normalizeH="0" baseline="0" noProof="0" dirty="0">
              <a:ln>
                <a:noFill/>
              </a:ln>
              <a:solidFill>
                <a:srgbClr val="000000"/>
              </a:solidFill>
              <a:effectLst/>
              <a:uLnTx/>
              <a:uFillTx/>
              <a:latin typeface="Times New Roman"/>
              <a:ea typeface="MS Gothic"/>
              <a:cs typeface="+mn-cs"/>
            </a:endParaRPr>
          </a:p>
          <a:p>
            <a:endParaRPr lang="en-US" dirty="0"/>
          </a:p>
        </p:txBody>
      </p:sp>
      <p:sp>
        <p:nvSpPr>
          <p:cNvPr id="4" name="Slide Number Placeholder 3">
            <a:extLst>
              <a:ext uri="{FF2B5EF4-FFF2-40B4-BE49-F238E27FC236}">
                <a16:creationId xmlns:a16="http://schemas.microsoft.com/office/drawing/2014/main" id="{C0FF77B3-41C3-9E36-2EA0-416A91B27EE0}"/>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40E84B39-84C9-B7D4-9454-B5D40D409857}"/>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8A7D45C4-797E-359C-A099-ACBE6EFE5109}"/>
              </a:ext>
            </a:extLst>
          </p:cNvPr>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4286870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962E3E-6DDD-D9FF-8ED2-23EBC02F2B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D8DDF3-0870-A576-AF77-FA454E137E07}"/>
              </a:ext>
            </a:extLst>
          </p:cNvPr>
          <p:cNvSpPr>
            <a:spLocks noGrp="1"/>
          </p:cNvSpPr>
          <p:nvPr>
            <p:ph type="title"/>
          </p:nvPr>
        </p:nvSpPr>
        <p:spPr/>
        <p:txBody>
          <a:bodyPr/>
          <a:lstStyle/>
          <a:p>
            <a:r>
              <a:rPr lang="en-US"/>
              <a:t>Straw Poll</a:t>
            </a:r>
          </a:p>
        </p:txBody>
      </p:sp>
      <p:sp>
        <p:nvSpPr>
          <p:cNvPr id="3" name="Content Placeholder 2">
            <a:extLst>
              <a:ext uri="{FF2B5EF4-FFF2-40B4-BE49-F238E27FC236}">
                <a16:creationId xmlns:a16="http://schemas.microsoft.com/office/drawing/2014/main" id="{C99B17AE-B955-2BFB-8A5B-6C922606D6C1}"/>
              </a:ext>
            </a:extLst>
          </p:cNvPr>
          <p:cNvSpPr>
            <a:spLocks noGrp="1"/>
          </p:cNvSpPr>
          <p:nvPr>
            <p:ph idx="1"/>
          </p:nvPr>
        </p:nvSpPr>
        <p:spPr>
          <a:xfrm>
            <a:off x="914401" y="1751014"/>
            <a:ext cx="10361084" cy="4113213"/>
          </a:xfrm>
        </p:spPr>
        <p:txBody>
          <a:bodyPr/>
          <a:lstStyle/>
          <a:p>
            <a:r>
              <a:rPr lang="en-US" dirty="0">
                <a:effectLst/>
              </a:rPr>
              <a:t>Do you agree to add the following statement to the standards?</a:t>
            </a:r>
            <a:endParaRPr lang="en-US" dirty="0"/>
          </a:p>
          <a:p>
            <a:r>
              <a:rPr lang="en-US" dirty="0"/>
              <a:t>“Adaptive tone allocation for dRU, considering factors such as range and other TBD parameters to improve 6GHz efficiency”</a:t>
            </a:r>
          </a:p>
          <a:p>
            <a:endParaRPr lang="en-US" b="0" dirty="0"/>
          </a:p>
          <a:p>
            <a:pPr lvl="1">
              <a:buFont typeface="Arial" panose="020B0604020202020204" pitchFamily="34" charset="0"/>
              <a:buChar char="•"/>
            </a:pPr>
            <a:r>
              <a:rPr lang="en-US" b="0" dirty="0"/>
              <a:t>Yes</a:t>
            </a:r>
          </a:p>
          <a:p>
            <a:pPr lvl="1">
              <a:buFont typeface="Arial" panose="020B0604020202020204" pitchFamily="34" charset="0"/>
              <a:buChar char="•"/>
            </a:pPr>
            <a:r>
              <a:rPr lang="en-US" b="0" dirty="0"/>
              <a:t>No</a:t>
            </a:r>
          </a:p>
          <a:p>
            <a:pPr lvl="1">
              <a:buFont typeface="Arial" panose="020B0604020202020204" pitchFamily="34" charset="0"/>
              <a:buChar char="•"/>
            </a:pPr>
            <a:r>
              <a:rPr lang="en-US" b="0" dirty="0"/>
              <a:t>Abstain or More Discussion needed</a:t>
            </a:r>
          </a:p>
        </p:txBody>
      </p:sp>
      <p:sp>
        <p:nvSpPr>
          <p:cNvPr id="4" name="Slide Number Placeholder 3">
            <a:extLst>
              <a:ext uri="{FF2B5EF4-FFF2-40B4-BE49-F238E27FC236}">
                <a16:creationId xmlns:a16="http://schemas.microsoft.com/office/drawing/2014/main" id="{3D35986E-A9A6-4AE5-1957-E34B75B11507}"/>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664E610B-0BDA-ACF3-33AC-36D7D1108B9E}"/>
              </a:ext>
            </a:extLst>
          </p:cNvPr>
          <p:cNvSpPr>
            <a:spLocks noGrp="1"/>
          </p:cNvSpPr>
          <p:nvPr>
            <p:ph type="ftr" idx="11"/>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s-ES"/>
              <a:t>Salim M. YAHYA et al, VESTEL</a:t>
            </a:r>
            <a:endParaRPr lang="en-GB"/>
          </a:p>
        </p:txBody>
      </p:sp>
      <p:sp>
        <p:nvSpPr>
          <p:cNvPr id="6" name="Date Placeholder 5">
            <a:extLst>
              <a:ext uri="{FF2B5EF4-FFF2-40B4-BE49-F238E27FC236}">
                <a16:creationId xmlns:a16="http://schemas.microsoft.com/office/drawing/2014/main" id="{DDBD8B22-CB45-2055-B77A-DBB180665049}"/>
              </a:ext>
            </a:extLst>
          </p:cNvPr>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2025</a:t>
            </a:r>
            <a:endParaRPr lang="en-GB"/>
          </a:p>
        </p:txBody>
      </p:sp>
    </p:spTree>
    <p:extLst>
      <p:ext uri="{BB962C8B-B14F-4D97-AF65-F5344CB8AC3E}">
        <p14:creationId xmlns:p14="http://schemas.microsoft.com/office/powerpoint/2010/main" val="397314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34989"/>
            <a:ext cx="10361084" cy="77343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Introduction (1)</a:t>
            </a:r>
            <a:endParaRPr lang="en-GB" dirty="0"/>
          </a:p>
        </p:txBody>
      </p:sp>
      <p:sp>
        <p:nvSpPr>
          <p:cNvPr id="4098" name="Rectangle 2"/>
          <p:cNvSpPr>
            <a:spLocks noGrp="1" noChangeArrowheads="1"/>
          </p:cNvSpPr>
          <p:nvPr>
            <p:ph idx="1"/>
          </p:nvPr>
        </p:nvSpPr>
        <p:spPr>
          <a:xfrm>
            <a:off x="518474" y="1131217"/>
            <a:ext cx="11199044" cy="519179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pPr>
              <a:buFont typeface="Arial" panose="020B0604020202020204" pitchFamily="34" charset="0"/>
              <a:buChar char="•"/>
            </a:pPr>
            <a:r>
              <a:rPr lang="en-US" sz="2000" dirty="0">
                <a:latin typeface="+mj-lt"/>
              </a:rPr>
              <a:t>Efficient utilization of 6GHz spectrum and achieving reliable communication in 6GHz band is one of the key objectives for 11bn UHR system</a:t>
            </a:r>
            <a:endParaRPr lang="en-US" sz="2000" b="0" i="0" u="none" strike="noStrike" dirty="0">
              <a:solidFill>
                <a:srgbClr val="000000"/>
              </a:solidFill>
              <a:effectLst/>
              <a:latin typeface="+mj-lt"/>
            </a:endParaRPr>
          </a:p>
          <a:p>
            <a:pPr algn="l" rtl="0" fontAlgn="base">
              <a:buFont typeface="Arial" panose="020B0604020202020204" pitchFamily="34" charset="0"/>
              <a:buChar char="•"/>
            </a:pPr>
            <a:r>
              <a:rPr lang="en-US" sz="2000" i="0" u="none" strike="noStrike" dirty="0">
                <a:solidFill>
                  <a:srgbClr val="000000"/>
                </a:solidFill>
                <a:effectLst/>
              </a:rPr>
              <a:t>In 6GHZ two main power modes have been introduced: </a:t>
            </a:r>
            <a:r>
              <a:rPr lang="en-US" sz="2000" b="0" i="0" dirty="0">
                <a:solidFill>
                  <a:srgbClr val="000000"/>
                </a:solidFill>
                <a:effectLst/>
              </a:rPr>
              <a:t>​</a:t>
            </a:r>
          </a:p>
          <a:p>
            <a:pPr marL="685800" algn="l" rtl="0" fontAlgn="base">
              <a:buFont typeface="+mj-lt"/>
              <a:buAutoNum type="arabicPeriod"/>
            </a:pPr>
            <a:r>
              <a:rPr lang="en-US" sz="1600" i="0" u="none" strike="noStrike" dirty="0">
                <a:solidFill>
                  <a:srgbClr val="000000"/>
                </a:solidFill>
                <a:effectLst/>
              </a:rPr>
              <a:t> </a:t>
            </a:r>
            <a:r>
              <a:rPr lang="en-US" sz="1800" i="0" u="none" strike="noStrike" dirty="0">
                <a:solidFill>
                  <a:srgbClr val="000000"/>
                </a:solidFill>
                <a:effectLst/>
              </a:rPr>
              <a:t>Standard Power (SP) </a:t>
            </a:r>
            <a:r>
              <a:rPr lang="en-US" sz="1800" i="0" dirty="0">
                <a:solidFill>
                  <a:srgbClr val="000000"/>
                </a:solidFill>
                <a:effectLst/>
              </a:rPr>
              <a:t>​</a:t>
            </a:r>
          </a:p>
          <a:p>
            <a:pPr marL="1257300" indent="-285750" algn="l" rtl="0" fontAlgn="base">
              <a:buFont typeface="Wingdings" panose="05000000000000000000" pitchFamily="2" charset="2"/>
              <a:buChar char="q"/>
            </a:pPr>
            <a:r>
              <a:rPr lang="en-US" sz="1600" b="0" i="0" u="none" strike="noStrike" dirty="0">
                <a:solidFill>
                  <a:srgbClr val="000000"/>
                </a:solidFill>
                <a:effectLst/>
              </a:rPr>
              <a:t>Indoor and outdoor applications</a:t>
            </a:r>
            <a:r>
              <a:rPr lang="en-US" sz="1600" b="0" i="0" dirty="0">
                <a:solidFill>
                  <a:srgbClr val="000000"/>
                </a:solidFill>
                <a:effectLst/>
              </a:rPr>
              <a:t>​</a:t>
            </a:r>
          </a:p>
          <a:p>
            <a:pPr marL="1257300" indent="-285750" algn="l" rtl="0" fontAlgn="base">
              <a:buFont typeface="Wingdings" panose="05000000000000000000" pitchFamily="2" charset="2"/>
              <a:buChar char="q"/>
            </a:pPr>
            <a:r>
              <a:rPr lang="en-US" sz="1600" b="0" i="0" u="none" strike="noStrike" dirty="0">
                <a:solidFill>
                  <a:srgbClr val="000000"/>
                </a:solidFill>
                <a:effectLst/>
              </a:rPr>
              <a:t>For </a:t>
            </a:r>
            <a:r>
              <a:rPr lang="en-US" sz="1600" b="0" dirty="0"/>
              <a:t>SP</a:t>
            </a:r>
            <a:r>
              <a:rPr lang="en-US" sz="1600" b="0" i="0" u="none" strike="noStrike" dirty="0">
                <a:solidFill>
                  <a:srgbClr val="000000"/>
                </a:solidFill>
                <a:effectLst/>
              </a:rPr>
              <a:t> APs it is required to operate  with AFC, to mitigate 6Ghz Wi-Fi from interfering with incumbent services.</a:t>
            </a:r>
            <a:r>
              <a:rPr lang="en-US" sz="1600" b="0" i="0" dirty="0">
                <a:solidFill>
                  <a:srgbClr val="000000"/>
                </a:solidFill>
                <a:effectLst/>
              </a:rPr>
              <a:t>​</a:t>
            </a:r>
          </a:p>
          <a:p>
            <a:pPr marL="682625" algn="l" rtl="0" fontAlgn="base">
              <a:buFont typeface="+mj-lt"/>
              <a:buAutoNum type="arabicPeriod" startAt="2"/>
            </a:pPr>
            <a:r>
              <a:rPr lang="en-US" sz="1800" i="0" u="none" strike="noStrike" dirty="0">
                <a:solidFill>
                  <a:srgbClr val="000000"/>
                </a:solidFill>
                <a:effectLst/>
              </a:rPr>
              <a:t> Low Power Indoor (LPI) </a:t>
            </a:r>
            <a:r>
              <a:rPr lang="en-US" sz="1800" i="0" dirty="0">
                <a:solidFill>
                  <a:srgbClr val="000000"/>
                </a:solidFill>
                <a:effectLst/>
              </a:rPr>
              <a:t>​</a:t>
            </a:r>
            <a:endParaRPr lang="en-US" sz="1800" dirty="0"/>
          </a:p>
          <a:p>
            <a:pPr marL="1312863" indent="-285750" algn="l" rtl="0" fontAlgn="base">
              <a:buFont typeface="Wingdings" panose="05000000000000000000" pitchFamily="2" charset="2"/>
              <a:buChar char="q"/>
            </a:pPr>
            <a:r>
              <a:rPr lang="en-US" sz="1600" b="0" i="0" u="none" strike="noStrike" dirty="0">
                <a:solidFill>
                  <a:srgbClr val="000000"/>
                </a:solidFill>
                <a:effectLst/>
              </a:rPr>
              <a:t>For indoor applications</a:t>
            </a:r>
            <a:r>
              <a:rPr lang="en-US" sz="1600" b="0" i="0" dirty="0">
                <a:solidFill>
                  <a:srgbClr val="000000"/>
                </a:solidFill>
                <a:effectLst/>
              </a:rPr>
              <a:t>​</a:t>
            </a:r>
          </a:p>
          <a:p>
            <a:pPr marL="1312863" indent="-285750" algn="l" rtl="0" fontAlgn="base">
              <a:buFont typeface="Wingdings" panose="05000000000000000000" pitchFamily="2" charset="2"/>
              <a:buChar char="q"/>
            </a:pPr>
            <a:r>
              <a:rPr lang="en-US" sz="1600" b="0" i="0" u="none" strike="noStrike" dirty="0">
                <a:solidFill>
                  <a:srgbClr val="000000"/>
                </a:solidFill>
                <a:effectLst/>
              </a:rPr>
              <a:t>Does not require AFC</a:t>
            </a:r>
            <a:r>
              <a:rPr lang="en-US" sz="1600" b="0" i="0" dirty="0">
                <a:solidFill>
                  <a:srgbClr val="000000"/>
                </a:solidFill>
                <a:effectLst/>
              </a:rPr>
              <a:t>​</a:t>
            </a:r>
          </a:p>
          <a:p>
            <a:pPr marL="1312863" indent="-285750" algn="l" rtl="0" fontAlgn="base">
              <a:buFont typeface="Wingdings" panose="05000000000000000000" pitchFamily="2" charset="2"/>
              <a:buChar char="q"/>
            </a:pPr>
            <a:r>
              <a:rPr lang="en-US" sz="1600" b="0" i="0" u="none" strike="noStrike" dirty="0">
                <a:solidFill>
                  <a:srgbClr val="000000"/>
                </a:solidFill>
                <a:effectLst/>
              </a:rPr>
              <a:t>For LPI mode, the PSD limitations are very tough</a:t>
            </a:r>
            <a:r>
              <a:rPr lang="en-US" sz="1600" b="0" i="0" dirty="0">
                <a:solidFill>
                  <a:srgbClr val="000000"/>
                </a:solidFill>
                <a:effectLst/>
              </a:rPr>
              <a:t>​</a:t>
            </a:r>
          </a:p>
          <a:p>
            <a:pPr marL="1312863" indent="-285750" algn="l" rtl="0" fontAlgn="base">
              <a:buFont typeface="Wingdings" panose="05000000000000000000" pitchFamily="2" charset="2"/>
              <a:buChar char="q"/>
            </a:pPr>
            <a:r>
              <a:rPr lang="en-US" sz="1600" b="0" i="0" u="none" strike="noStrike" dirty="0">
                <a:solidFill>
                  <a:srgbClr val="000000"/>
                </a:solidFill>
                <a:effectLst/>
              </a:rPr>
              <a:t>Example: For non-AP STA in LPI mode, the PSD limitation is -1dBm/MHz . This will significantly limit UL coverage range. </a:t>
            </a:r>
          </a:p>
          <a:p>
            <a:pPr algn="l" rtl="0" fontAlgn="base">
              <a:lnSpc>
                <a:spcPts val="3600"/>
              </a:lnSpc>
              <a:buFont typeface="Arial" panose="020B0604020202020204" pitchFamily="34" charset="0"/>
              <a:buChar char="•"/>
            </a:pPr>
            <a:r>
              <a:rPr lang="en-US" sz="2000" dirty="0"/>
              <a:t>dRU can significantly boost transmission power and enhance overall 6GHz spectrum efficiency.</a:t>
            </a:r>
            <a:endParaRPr lang="en-US" sz="2000" b="0" i="0" dirty="0">
              <a:solidFill>
                <a:srgbClr val="000000"/>
              </a:solidFill>
              <a:effectLst/>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pt-BR"/>
              <a:t>Sawaira Ali et.al., VESTEL Electronics</a:t>
            </a:r>
            <a:endParaRPr lang="en-GB"/>
          </a:p>
        </p:txBody>
      </p:sp>
      <p:sp>
        <p:nvSpPr>
          <p:cNvPr id="4" name="Date Placeholder 3"/>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3673490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9F019-DEF6-89FF-7D04-F260C4201DDD}"/>
              </a:ext>
            </a:extLst>
          </p:cNvPr>
          <p:cNvSpPr>
            <a:spLocks noGrp="1"/>
          </p:cNvSpPr>
          <p:nvPr>
            <p:ph type="title"/>
          </p:nvPr>
        </p:nvSpPr>
        <p:spPr>
          <a:xfrm>
            <a:off x="914401" y="685802"/>
            <a:ext cx="10361084" cy="878036"/>
          </a:xfrm>
        </p:spPr>
        <p:txBody>
          <a:bodyPr/>
          <a:lstStyle/>
          <a:p>
            <a:r>
              <a:rPr lang="en-US"/>
              <a:t>Introduction (2)</a:t>
            </a:r>
          </a:p>
        </p:txBody>
      </p:sp>
      <p:sp>
        <p:nvSpPr>
          <p:cNvPr id="4" name="Slide Number Placeholder 3">
            <a:extLst>
              <a:ext uri="{FF2B5EF4-FFF2-40B4-BE49-F238E27FC236}">
                <a16:creationId xmlns:a16="http://schemas.microsoft.com/office/drawing/2014/main" id="{9D0A3A26-288D-68B8-A9B5-AAD8C01E6206}"/>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3A3A5C9F-C9BF-D0FC-A7AC-7272C88BFA84}"/>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9E4882EA-13F8-438F-1D53-7EC31C7C0975}"/>
              </a:ext>
            </a:extLst>
          </p:cNvPr>
          <p:cNvSpPr>
            <a:spLocks noGrp="1"/>
          </p:cNvSpPr>
          <p:nvPr>
            <p:ph type="dt" idx="15"/>
          </p:nvPr>
        </p:nvSpPr>
        <p:spPr/>
        <p:txBody>
          <a:bodyPr/>
          <a:lstStyle/>
          <a:p>
            <a:r>
              <a:rPr lang="en-US"/>
              <a:t>2025</a:t>
            </a:r>
            <a:endParaRPr lang="en-GB"/>
          </a:p>
        </p:txBody>
      </p:sp>
      <p:sp>
        <p:nvSpPr>
          <p:cNvPr id="12" name="Rectangle 2">
            <a:extLst>
              <a:ext uri="{FF2B5EF4-FFF2-40B4-BE49-F238E27FC236}">
                <a16:creationId xmlns:a16="http://schemas.microsoft.com/office/drawing/2014/main" id="{D124F9D1-A2FF-6915-6843-483A956A7ACF}"/>
              </a:ext>
            </a:extLst>
          </p:cNvPr>
          <p:cNvSpPr txBox="1">
            <a:spLocks noChangeArrowheads="1"/>
          </p:cNvSpPr>
          <p:nvPr/>
        </p:nvSpPr>
        <p:spPr bwMode="auto">
          <a:xfrm>
            <a:off x="577761" y="1963019"/>
            <a:ext cx="5215557" cy="420918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kern="0" dirty="0"/>
              <a:t>dRU is particularly useful in UL-OFDMA</a:t>
            </a:r>
          </a:p>
          <a:p>
            <a:pPr lvl="1">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kern="0" dirty="0"/>
              <a:t>All STAs transmit at boosted transmit power</a:t>
            </a:r>
          </a:p>
          <a:p>
            <a:pPr lvl="1">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kern="0" dirty="0"/>
              <a:t>When there are enough STAs to transmit on all available </a:t>
            </a:r>
            <a:r>
              <a:rPr lang="en-US" sz="1600" kern="0" dirty="0" err="1"/>
              <a:t>dRUs</a:t>
            </a:r>
            <a:r>
              <a:rPr lang="en-US" sz="1600" kern="0" dirty="0"/>
              <a:t>, spectral efficiency is also maintained.</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kern="0" dirty="0"/>
              <a:t>The main goal is to distribute the tones to have the maximum power boost.</a:t>
            </a:r>
          </a:p>
          <a:p>
            <a:pPr marL="744220" indent="-282575">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kern="0" dirty="0"/>
              <a:t>Example: For 20MHz, in case of dRU-26, 9 </a:t>
            </a:r>
            <a:r>
              <a:rPr lang="en-US" sz="1600" b="0" kern="0" dirty="0" err="1"/>
              <a:t>dRU’s</a:t>
            </a:r>
            <a:r>
              <a:rPr lang="en-US" sz="1600" b="0" kern="0" dirty="0"/>
              <a:t> can be supported. </a:t>
            </a:r>
            <a:endParaRPr lang="en-US" sz="1600" b="0" kern="0" dirty="0">
              <a:cs typeface="Times New Roman"/>
            </a:endParaRPr>
          </a:p>
          <a:p>
            <a:pPr marL="744220" indent="-282575">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kern="0" dirty="0"/>
              <a:t>For such a case, the goal of tone distribution is to boost power by distributing the </a:t>
            </a:r>
            <a:r>
              <a:rPr lang="en-US" sz="1600" b="0" kern="0" dirty="0">
                <a:solidFill>
                  <a:schemeClr val="tx1"/>
                </a:solidFill>
              </a:rPr>
              <a:t>subcarrier</a:t>
            </a:r>
            <a:r>
              <a:rPr lang="en-US" sz="1600" b="0" kern="0" dirty="0">
                <a:solidFill>
                  <a:srgbClr val="FF0000"/>
                </a:solidFill>
              </a:rPr>
              <a:t> </a:t>
            </a:r>
            <a:r>
              <a:rPr lang="en-US" sz="1600" b="0" kern="0" dirty="0"/>
              <a:t>belonging to </a:t>
            </a:r>
            <a:r>
              <a:rPr lang="en-US" sz="1600" b="0" kern="0" dirty="0" err="1"/>
              <a:t>i-th</a:t>
            </a:r>
            <a:r>
              <a:rPr lang="en-US" sz="1600" b="0" kern="0" dirty="0"/>
              <a:t> dRU-26 as far as possible to have minimum no of subcarriers in </a:t>
            </a:r>
            <a:r>
              <a:rPr lang="en-US" sz="1600" b="0" kern="0" dirty="0">
                <a:solidFill>
                  <a:schemeClr val="tx1"/>
                </a:solidFill>
              </a:rPr>
              <a:t>1MHz</a:t>
            </a:r>
            <a:endParaRPr lang="en-US" sz="1600" b="0" kern="0" dirty="0">
              <a:solidFill>
                <a:schemeClr val="tx1"/>
              </a:solidFill>
              <a:cs typeface="Times New Roman"/>
            </a:endParaRPr>
          </a:p>
          <a:p>
            <a:pPr marL="340995" indent="-28384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kern="0" dirty="0">
              <a:cs typeface="Times New Roman"/>
            </a:endParaRPr>
          </a:p>
          <a:p>
            <a:pPr marL="340995" indent="-28384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kern="0" dirty="0">
              <a:cs typeface="Times New Roman"/>
            </a:endParaRPr>
          </a:p>
          <a:p>
            <a:pPr marL="741045" lvl="1" indent="-28384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kern="0" dirty="0">
              <a:cs typeface="Times New Roman"/>
            </a:endParaRPr>
          </a:p>
          <a:p>
            <a:pPr marL="741045" lvl="1" indent="-283845">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kern="0" dirty="0">
              <a:cs typeface="Times New Roman"/>
            </a:endParaRPr>
          </a:p>
        </p:txBody>
      </p:sp>
      <p:pic>
        <p:nvPicPr>
          <p:cNvPr id="20" name="Content Placeholder 19">
            <a:extLst>
              <a:ext uri="{FF2B5EF4-FFF2-40B4-BE49-F238E27FC236}">
                <a16:creationId xmlns:a16="http://schemas.microsoft.com/office/drawing/2014/main" id="{218E14A5-D15C-A01D-BFCC-E0B9A973E107}"/>
              </a:ext>
            </a:extLst>
          </p:cNvPr>
          <p:cNvPicPr>
            <a:picLocks noGrp="1" noChangeAspect="1"/>
          </p:cNvPicPr>
          <p:nvPr>
            <p:ph idx="1"/>
          </p:nvPr>
        </p:nvPicPr>
        <p:blipFill>
          <a:blip r:embed="rId3"/>
          <a:stretch>
            <a:fillRect/>
          </a:stretch>
        </p:blipFill>
        <p:spPr>
          <a:xfrm>
            <a:off x="5793318" y="1963019"/>
            <a:ext cx="6114205" cy="4113213"/>
          </a:xfrm>
        </p:spPr>
      </p:pic>
    </p:spTree>
    <p:extLst>
      <p:ext uri="{BB962C8B-B14F-4D97-AF65-F5344CB8AC3E}">
        <p14:creationId xmlns:p14="http://schemas.microsoft.com/office/powerpoint/2010/main" val="4149861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F3CC3-6775-DEE6-80BE-FBBE99948BF8}"/>
              </a:ext>
            </a:extLst>
          </p:cNvPr>
          <p:cNvSpPr>
            <a:spLocks noGrp="1"/>
          </p:cNvSpPr>
          <p:nvPr>
            <p:ph type="title"/>
          </p:nvPr>
        </p:nvSpPr>
        <p:spPr/>
        <p:txBody>
          <a:bodyPr/>
          <a:lstStyle/>
          <a:p>
            <a:r>
              <a:rPr lang="en-US"/>
              <a:t>Introduction (3)</a:t>
            </a:r>
          </a:p>
        </p:txBody>
      </p:sp>
      <p:sp>
        <p:nvSpPr>
          <p:cNvPr id="3" name="Content Placeholder 2">
            <a:extLst>
              <a:ext uri="{FF2B5EF4-FFF2-40B4-BE49-F238E27FC236}">
                <a16:creationId xmlns:a16="http://schemas.microsoft.com/office/drawing/2014/main" id="{9C9286A6-0FBF-08DF-35CB-10F4D6382EF1}"/>
              </a:ext>
            </a:extLst>
          </p:cNvPr>
          <p:cNvSpPr>
            <a:spLocks noGrp="1"/>
          </p:cNvSpPr>
          <p:nvPr>
            <p:ph idx="1"/>
          </p:nvPr>
        </p:nvSpPr>
        <p:spPr>
          <a:xfrm>
            <a:off x="914401" y="1952921"/>
            <a:ext cx="10361084" cy="4113213"/>
          </a:xfrm>
        </p:spPr>
        <p:txBody>
          <a:bodyPr/>
          <a:lstStyle/>
          <a:p>
            <a:pPr algn="l" rtl="0" fontAlgn="base"/>
            <a:r>
              <a:rPr lang="en-US" sz="2000" i="0" u="none" strike="noStrike" dirty="0">
                <a:solidFill>
                  <a:srgbClr val="000000"/>
                </a:solidFill>
                <a:effectLst/>
              </a:rPr>
              <a:t>dRU has been considered from different perspectives such as:</a:t>
            </a:r>
            <a:endParaRPr lang="en-US" sz="2000" b="0" i="0" dirty="0">
              <a:solidFill>
                <a:srgbClr val="000000"/>
              </a:solidFill>
              <a:effectLst/>
            </a:endParaRPr>
          </a:p>
          <a:p>
            <a:pPr algn="l" rtl="0" fontAlgn="base">
              <a:buFont typeface="Arial" panose="020B0604020202020204" pitchFamily="34" charset="0"/>
              <a:buChar char="•"/>
            </a:pPr>
            <a:r>
              <a:rPr lang="en-US" sz="2000" b="0" i="0" u="none" strike="noStrike" dirty="0">
                <a:solidFill>
                  <a:srgbClr val="000000"/>
                </a:solidFill>
                <a:effectLst/>
              </a:rPr>
              <a:t>dRU Spreading BW and RU </a:t>
            </a:r>
            <a:r>
              <a:rPr lang="en-US" sz="2000" b="0" i="0" strike="noStrike" dirty="0">
                <a:solidFill>
                  <a:srgbClr val="000000"/>
                </a:solidFill>
                <a:effectLst/>
              </a:rPr>
              <a:t>Sizes </a:t>
            </a:r>
            <a:r>
              <a:rPr lang="en-US" sz="2000" b="0" i="0" strike="noStrike" dirty="0">
                <a:solidFill>
                  <a:schemeClr val="accent2"/>
                </a:solidFill>
                <a:effectLst/>
                <a:hlinkClick r:id="rId2">
                  <a:extLst>
                    <a:ext uri="{A12FA001-AC4F-418D-AE19-62706E023703}">
                      <ahyp:hlinkClr xmlns:ahyp="http://schemas.microsoft.com/office/drawing/2018/hyperlinkcolor" val="tx"/>
                    </a:ext>
                  </a:extLst>
                </a:hlinkClick>
              </a:rPr>
              <a:t>[1]</a:t>
            </a:r>
            <a:r>
              <a:rPr lang="en-US" sz="2000" b="0" i="0" strike="noStrike" dirty="0">
                <a:solidFill>
                  <a:srgbClr val="000000"/>
                </a:solidFill>
                <a:effectLst/>
              </a:rPr>
              <a:t>, </a:t>
            </a:r>
            <a:r>
              <a:rPr lang="en-US" sz="2000" b="0" i="0" strike="noStrike" dirty="0">
                <a:solidFill>
                  <a:schemeClr val="accent2"/>
                </a:solidFill>
                <a:effectLst/>
                <a:hlinkClick r:id="rId3">
                  <a:extLst>
                    <a:ext uri="{A12FA001-AC4F-418D-AE19-62706E023703}">
                      <ahyp:hlinkClr xmlns:ahyp="http://schemas.microsoft.com/office/drawing/2018/hyperlinkcolor" val="tx"/>
                    </a:ext>
                  </a:extLst>
                </a:hlinkClick>
              </a:rPr>
              <a:t>[2]</a:t>
            </a:r>
            <a:r>
              <a:rPr lang="en-US" sz="2000" b="0" i="0" strike="noStrike" dirty="0">
                <a:solidFill>
                  <a:srgbClr val="000000"/>
                </a:solidFill>
                <a:effectLst/>
              </a:rPr>
              <a:t> , </a:t>
            </a:r>
            <a:r>
              <a:rPr lang="en-US" sz="2000" b="0" i="0" strike="noStrike" dirty="0">
                <a:solidFill>
                  <a:schemeClr val="accent2"/>
                </a:solidFill>
                <a:effectLst/>
                <a:hlinkClick r:id="rId4">
                  <a:extLst>
                    <a:ext uri="{A12FA001-AC4F-418D-AE19-62706E023703}">
                      <ahyp:hlinkClr xmlns:ahyp="http://schemas.microsoft.com/office/drawing/2018/hyperlinkcolor" val="tx"/>
                    </a:ext>
                  </a:extLst>
                </a:hlinkClick>
              </a:rPr>
              <a:t>[</a:t>
            </a:r>
            <a:r>
              <a:rPr lang="en-US" sz="2000" b="0" dirty="0">
                <a:solidFill>
                  <a:schemeClr val="accent2"/>
                </a:solidFill>
                <a:hlinkClick r:id="rId4">
                  <a:extLst>
                    <a:ext uri="{A12FA001-AC4F-418D-AE19-62706E023703}">
                      <ahyp:hlinkClr xmlns:ahyp="http://schemas.microsoft.com/office/drawing/2018/hyperlinkcolor" val="tx"/>
                    </a:ext>
                  </a:extLst>
                </a:hlinkClick>
              </a:rPr>
              <a:t>3</a:t>
            </a:r>
            <a:r>
              <a:rPr lang="en-US" sz="2000" b="0" i="0" strike="noStrike" dirty="0">
                <a:solidFill>
                  <a:schemeClr val="accent2"/>
                </a:solidFill>
                <a:effectLst/>
                <a:hlinkClick r:id="rId4">
                  <a:extLst>
                    <a:ext uri="{A12FA001-AC4F-418D-AE19-62706E023703}">
                      <ahyp:hlinkClr xmlns:ahyp="http://schemas.microsoft.com/office/drawing/2018/hyperlinkcolor" val="tx"/>
                    </a:ext>
                  </a:extLst>
                </a:hlinkClick>
              </a:rPr>
              <a:t>]</a:t>
            </a:r>
            <a:r>
              <a:rPr lang="en-US" sz="2000" b="0" i="0" strike="noStrike" dirty="0">
                <a:solidFill>
                  <a:srgbClr val="000000"/>
                </a:solidFill>
                <a:effectLst/>
              </a:rPr>
              <a:t> , </a:t>
            </a:r>
            <a:r>
              <a:rPr lang="en-US" sz="2000" b="0" i="0" strike="noStrike" dirty="0">
                <a:solidFill>
                  <a:schemeClr val="accent2"/>
                </a:solidFill>
                <a:effectLst/>
                <a:hlinkClick r:id="rId5">
                  <a:extLst>
                    <a:ext uri="{A12FA001-AC4F-418D-AE19-62706E023703}">
                      <ahyp:hlinkClr xmlns:ahyp="http://schemas.microsoft.com/office/drawing/2018/hyperlinkcolor" val="tx"/>
                    </a:ext>
                  </a:extLst>
                </a:hlinkClick>
              </a:rPr>
              <a:t>[</a:t>
            </a:r>
            <a:r>
              <a:rPr lang="en-US" sz="2000" b="0" dirty="0">
                <a:solidFill>
                  <a:schemeClr val="accent2"/>
                </a:solidFill>
                <a:hlinkClick r:id="rId5">
                  <a:extLst>
                    <a:ext uri="{A12FA001-AC4F-418D-AE19-62706E023703}">
                      <ahyp:hlinkClr xmlns:ahyp="http://schemas.microsoft.com/office/drawing/2018/hyperlinkcolor" val="tx"/>
                    </a:ext>
                  </a:extLst>
                </a:hlinkClick>
              </a:rPr>
              <a:t>4</a:t>
            </a:r>
            <a:r>
              <a:rPr lang="en-US" sz="2000" b="0" i="0" strike="noStrike" dirty="0">
                <a:solidFill>
                  <a:schemeClr val="accent2"/>
                </a:solidFill>
                <a:effectLst/>
                <a:hlinkClick r:id="rId5">
                  <a:extLst>
                    <a:ext uri="{A12FA001-AC4F-418D-AE19-62706E023703}">
                      <ahyp:hlinkClr xmlns:ahyp="http://schemas.microsoft.com/office/drawing/2018/hyperlinkcolor" val="tx"/>
                    </a:ext>
                  </a:extLst>
                </a:hlinkClick>
              </a:rPr>
              <a:t>]</a:t>
            </a:r>
            <a:r>
              <a:rPr lang="en-US" sz="2000" b="0" i="0" strike="noStrike" dirty="0">
                <a:solidFill>
                  <a:srgbClr val="000000"/>
                </a:solidFill>
                <a:effectLst/>
              </a:rPr>
              <a:t> , </a:t>
            </a:r>
            <a:r>
              <a:rPr lang="en-US" sz="2000" b="0" i="0" strike="noStrike" dirty="0">
                <a:solidFill>
                  <a:schemeClr val="accent2"/>
                </a:solidFill>
                <a:effectLst/>
                <a:hlinkClick r:id="rId6">
                  <a:extLst>
                    <a:ext uri="{A12FA001-AC4F-418D-AE19-62706E023703}">
                      <ahyp:hlinkClr xmlns:ahyp="http://schemas.microsoft.com/office/drawing/2018/hyperlinkcolor" val="tx"/>
                    </a:ext>
                  </a:extLst>
                </a:hlinkClick>
              </a:rPr>
              <a:t>[</a:t>
            </a:r>
            <a:r>
              <a:rPr lang="en-US" sz="2000" b="0" dirty="0">
                <a:solidFill>
                  <a:schemeClr val="accent2"/>
                </a:solidFill>
                <a:hlinkClick r:id="rId6">
                  <a:extLst>
                    <a:ext uri="{A12FA001-AC4F-418D-AE19-62706E023703}">
                      <ahyp:hlinkClr xmlns:ahyp="http://schemas.microsoft.com/office/drawing/2018/hyperlinkcolor" val="tx"/>
                    </a:ext>
                  </a:extLst>
                </a:hlinkClick>
              </a:rPr>
              <a:t>5</a:t>
            </a:r>
            <a:r>
              <a:rPr lang="en-US" sz="2000" b="0" i="0" strike="noStrike" dirty="0">
                <a:solidFill>
                  <a:schemeClr val="accent2"/>
                </a:solidFill>
                <a:effectLst/>
                <a:hlinkClick r:id="rId6">
                  <a:extLst>
                    <a:ext uri="{A12FA001-AC4F-418D-AE19-62706E023703}">
                      <ahyp:hlinkClr xmlns:ahyp="http://schemas.microsoft.com/office/drawing/2018/hyperlinkcolor" val="tx"/>
                    </a:ext>
                  </a:extLst>
                </a:hlinkClick>
              </a:rPr>
              <a:t>]</a:t>
            </a:r>
            <a:r>
              <a:rPr lang="en-US" sz="2000" b="0" i="0" strike="noStrike" dirty="0">
                <a:solidFill>
                  <a:schemeClr val="accent2"/>
                </a:solidFill>
                <a:effectLst/>
              </a:rPr>
              <a:t> </a:t>
            </a:r>
            <a:r>
              <a:rPr lang="en-US" sz="2000" b="0" i="0" dirty="0">
                <a:solidFill>
                  <a:srgbClr val="000000"/>
                </a:solidFill>
                <a:effectLst/>
                <a:highlight>
                  <a:srgbClr val="FF0000"/>
                </a:highlight>
              </a:rPr>
              <a:t>​</a:t>
            </a:r>
          </a:p>
          <a:p>
            <a:pPr algn="l" rtl="0" fontAlgn="base">
              <a:buFont typeface="Arial" panose="020B0604020202020204" pitchFamily="34" charset="0"/>
              <a:buChar char="•"/>
            </a:pPr>
            <a:r>
              <a:rPr lang="en-US" sz="2000" b="0" i="0" u="none" strike="noStrike" dirty="0">
                <a:solidFill>
                  <a:srgbClr val="000000"/>
                </a:solidFill>
                <a:effectLst/>
              </a:rPr>
              <a:t>Operation modes for dRU </a:t>
            </a:r>
            <a:r>
              <a:rPr lang="en-US" sz="2000" b="0" i="0" u="sng" strike="noStrike" dirty="0">
                <a:solidFill>
                  <a:schemeClr val="accent2"/>
                </a:solidFill>
                <a:effectLst/>
                <a:hlinkClick r:id="rId7">
                  <a:extLst>
                    <a:ext uri="{A12FA001-AC4F-418D-AE19-62706E023703}">
                      <ahyp:hlinkClr xmlns:ahyp="http://schemas.microsoft.com/office/drawing/2018/hyperlinkcolor" val="tx"/>
                    </a:ext>
                  </a:extLst>
                </a:hlinkClick>
              </a:rPr>
              <a:t>[</a:t>
            </a:r>
            <a:r>
              <a:rPr lang="en-US" sz="2000" b="0" u="sng" dirty="0">
                <a:solidFill>
                  <a:schemeClr val="accent2"/>
                </a:solidFill>
                <a:hlinkClick r:id="rId7">
                  <a:extLst>
                    <a:ext uri="{A12FA001-AC4F-418D-AE19-62706E023703}">
                      <ahyp:hlinkClr xmlns:ahyp="http://schemas.microsoft.com/office/drawing/2018/hyperlinkcolor" val="tx"/>
                    </a:ext>
                  </a:extLst>
                </a:hlinkClick>
              </a:rPr>
              <a:t>6</a:t>
            </a:r>
            <a:r>
              <a:rPr lang="en-US" sz="2000" b="0" i="0" u="sng" strike="noStrike" dirty="0">
                <a:solidFill>
                  <a:schemeClr val="accent2"/>
                </a:solidFill>
                <a:effectLst/>
                <a:hlinkClick r:id="rId7">
                  <a:extLst>
                    <a:ext uri="{A12FA001-AC4F-418D-AE19-62706E023703}">
                      <ahyp:hlinkClr xmlns:ahyp="http://schemas.microsoft.com/office/drawing/2018/hyperlinkcolor" val="tx"/>
                    </a:ext>
                  </a:extLst>
                </a:hlinkClick>
              </a:rPr>
              <a:t>]</a:t>
            </a:r>
            <a:r>
              <a:rPr lang="en-US" sz="2000" b="0" i="0" u="none" strike="noStrike" dirty="0">
                <a:solidFill>
                  <a:srgbClr val="000000"/>
                </a:solidFill>
                <a:effectLst/>
              </a:rPr>
              <a:t>, </a:t>
            </a:r>
            <a:r>
              <a:rPr lang="en-US" sz="2000" b="0" i="0" u="sng" strike="noStrike" dirty="0">
                <a:solidFill>
                  <a:schemeClr val="accent2"/>
                </a:solidFill>
                <a:effectLst/>
                <a:hlinkClick r:id="rId8">
                  <a:extLst>
                    <a:ext uri="{A12FA001-AC4F-418D-AE19-62706E023703}">
                      <ahyp:hlinkClr xmlns:ahyp="http://schemas.microsoft.com/office/drawing/2018/hyperlinkcolor" val="tx"/>
                    </a:ext>
                  </a:extLst>
                </a:hlinkClick>
              </a:rPr>
              <a:t>[</a:t>
            </a:r>
            <a:r>
              <a:rPr lang="en-US" sz="2000" b="0" u="sng" dirty="0">
                <a:solidFill>
                  <a:schemeClr val="accent2"/>
                </a:solidFill>
                <a:hlinkClick r:id="rId8">
                  <a:extLst>
                    <a:ext uri="{A12FA001-AC4F-418D-AE19-62706E023703}">
                      <ahyp:hlinkClr xmlns:ahyp="http://schemas.microsoft.com/office/drawing/2018/hyperlinkcolor" val="tx"/>
                    </a:ext>
                  </a:extLst>
                </a:hlinkClick>
              </a:rPr>
              <a:t>7</a:t>
            </a:r>
            <a:r>
              <a:rPr lang="en-US" sz="2000" b="0" i="0" u="sng" strike="noStrike" dirty="0">
                <a:solidFill>
                  <a:schemeClr val="accent2"/>
                </a:solidFill>
                <a:effectLst/>
                <a:hlinkClick r:id="rId8">
                  <a:extLst>
                    <a:ext uri="{A12FA001-AC4F-418D-AE19-62706E023703}">
                      <ahyp:hlinkClr xmlns:ahyp="http://schemas.microsoft.com/office/drawing/2018/hyperlinkcolor" val="tx"/>
                    </a:ext>
                  </a:extLst>
                </a:hlinkClick>
              </a:rPr>
              <a:t>]</a:t>
            </a:r>
            <a:r>
              <a:rPr lang="en-US" sz="2000" b="0" i="0" dirty="0">
                <a:solidFill>
                  <a:srgbClr val="000000"/>
                </a:solidFill>
                <a:effectLst/>
              </a:rPr>
              <a:t>​</a:t>
            </a:r>
          </a:p>
          <a:p>
            <a:pPr algn="l" rtl="0" fontAlgn="base">
              <a:buFont typeface="Arial" panose="020B0604020202020204" pitchFamily="34" charset="0"/>
              <a:buChar char="•"/>
            </a:pPr>
            <a:r>
              <a:rPr lang="en-US" sz="2000" b="0" i="0" u="none" strike="noStrike" dirty="0">
                <a:solidFill>
                  <a:srgbClr val="000000"/>
                </a:solidFill>
                <a:effectLst/>
              </a:rPr>
              <a:t>Tone planning and pilot design for dRU </a:t>
            </a:r>
            <a:r>
              <a:rPr lang="en-US" sz="2000" b="0" i="0" u="sng" strike="noStrike" dirty="0">
                <a:solidFill>
                  <a:schemeClr val="accent2"/>
                </a:solidFill>
                <a:effectLst/>
                <a:hlinkClick r:id="rId9">
                  <a:extLst>
                    <a:ext uri="{A12FA001-AC4F-418D-AE19-62706E023703}">
                      <ahyp:hlinkClr xmlns:ahyp="http://schemas.microsoft.com/office/drawing/2018/hyperlinkcolor" val="tx"/>
                    </a:ext>
                  </a:extLst>
                </a:hlinkClick>
              </a:rPr>
              <a:t>[8]</a:t>
            </a:r>
            <a:r>
              <a:rPr lang="en-US" sz="2000" b="0" i="0" u="none" strike="noStrike" dirty="0">
                <a:solidFill>
                  <a:srgbClr val="000000"/>
                </a:solidFill>
                <a:effectLst/>
              </a:rPr>
              <a:t>, </a:t>
            </a:r>
            <a:r>
              <a:rPr lang="en-US" sz="2000" b="0" i="0" u="sng" strike="noStrike" dirty="0">
                <a:solidFill>
                  <a:schemeClr val="accent2"/>
                </a:solidFill>
                <a:effectLst/>
                <a:hlinkClick r:id="rId10">
                  <a:extLst>
                    <a:ext uri="{A12FA001-AC4F-418D-AE19-62706E023703}">
                      <ahyp:hlinkClr xmlns:ahyp="http://schemas.microsoft.com/office/drawing/2018/hyperlinkcolor" val="tx"/>
                    </a:ext>
                  </a:extLst>
                </a:hlinkClick>
              </a:rPr>
              <a:t>[9]</a:t>
            </a:r>
            <a:r>
              <a:rPr lang="en-US" sz="2000" b="0" i="0" u="none" strike="noStrike" dirty="0">
                <a:solidFill>
                  <a:srgbClr val="000000"/>
                </a:solidFill>
                <a:effectLst/>
              </a:rPr>
              <a:t>, </a:t>
            </a:r>
            <a:r>
              <a:rPr lang="en-US" sz="2000" b="0" i="0" u="sng" strike="noStrike" dirty="0">
                <a:solidFill>
                  <a:schemeClr val="accent2"/>
                </a:solidFill>
                <a:effectLst/>
                <a:hlinkClick r:id="rId11">
                  <a:extLst>
                    <a:ext uri="{A12FA001-AC4F-418D-AE19-62706E023703}">
                      <ahyp:hlinkClr xmlns:ahyp="http://schemas.microsoft.com/office/drawing/2018/hyperlinkcolor" val="tx"/>
                    </a:ext>
                  </a:extLst>
                </a:hlinkClick>
              </a:rPr>
              <a:t>[10]</a:t>
            </a:r>
            <a:r>
              <a:rPr lang="en-US" sz="2000" b="0" i="0" u="none" strike="noStrike" dirty="0">
                <a:solidFill>
                  <a:srgbClr val="000000"/>
                </a:solidFill>
                <a:effectLst/>
              </a:rPr>
              <a:t>, </a:t>
            </a:r>
            <a:r>
              <a:rPr lang="en-US" sz="2000" b="0" i="0" u="sng" strike="noStrike" dirty="0">
                <a:solidFill>
                  <a:schemeClr val="accent2"/>
                </a:solidFill>
                <a:effectLst/>
                <a:hlinkClick r:id="rId12">
                  <a:extLst>
                    <a:ext uri="{A12FA001-AC4F-418D-AE19-62706E023703}">
                      <ahyp:hlinkClr xmlns:ahyp="http://schemas.microsoft.com/office/drawing/2018/hyperlinkcolor" val="tx"/>
                    </a:ext>
                  </a:extLst>
                </a:hlinkClick>
              </a:rPr>
              <a:t>[11]</a:t>
            </a:r>
            <a:r>
              <a:rPr lang="en-US" sz="2000" b="0" i="0" u="none" strike="noStrike" dirty="0">
                <a:solidFill>
                  <a:schemeClr val="tx2"/>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3">
                  <a:extLst>
                    <a:ext uri="{A12FA001-AC4F-418D-AE19-62706E023703}">
                      <ahyp:hlinkClr xmlns:ahyp="http://schemas.microsoft.com/office/drawing/2018/hyperlinkcolor" val="tx"/>
                    </a:ext>
                  </a:extLst>
                </a:hlinkClick>
              </a:rPr>
              <a:t>[12]</a:t>
            </a:r>
            <a:r>
              <a:rPr lang="en-US" sz="2000" b="0" i="0" u="none" strike="noStrike" dirty="0">
                <a:solidFill>
                  <a:schemeClr val="tx2"/>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4">
                  <a:extLst>
                    <a:ext uri="{A12FA001-AC4F-418D-AE19-62706E023703}">
                      <ahyp:hlinkClr xmlns:ahyp="http://schemas.microsoft.com/office/drawing/2018/hyperlinkcolor" val="tx"/>
                    </a:ext>
                  </a:extLst>
                </a:hlinkClick>
              </a:rPr>
              <a:t>[13]</a:t>
            </a:r>
            <a:r>
              <a:rPr lang="en-US" sz="2000" b="0" i="0" u="none" strike="noStrike" dirty="0">
                <a:solidFill>
                  <a:schemeClr val="accent2"/>
                </a:solidFill>
                <a:effectLst/>
              </a:rPr>
              <a:t>, </a:t>
            </a:r>
            <a:r>
              <a:rPr lang="en-US" sz="2000" b="0" i="0" u="sng" strike="noStrike" dirty="0">
                <a:solidFill>
                  <a:schemeClr val="accent2"/>
                </a:solidFill>
                <a:effectLst/>
                <a:hlinkClick r:id="rId15">
                  <a:extLst>
                    <a:ext uri="{A12FA001-AC4F-418D-AE19-62706E023703}">
                      <ahyp:hlinkClr xmlns:ahyp="http://schemas.microsoft.com/office/drawing/2018/hyperlinkcolor" val="tx"/>
                    </a:ext>
                  </a:extLst>
                </a:hlinkClick>
              </a:rPr>
              <a:t>[14]</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6">
                  <a:extLst>
                    <a:ext uri="{A12FA001-AC4F-418D-AE19-62706E023703}">
                      <ahyp:hlinkClr xmlns:ahyp="http://schemas.microsoft.com/office/drawing/2018/hyperlinkcolor" val="tx"/>
                    </a:ext>
                  </a:extLst>
                </a:hlinkClick>
              </a:rPr>
              <a:t>[15]</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7">
                  <a:extLst>
                    <a:ext uri="{A12FA001-AC4F-418D-AE19-62706E023703}">
                      <ahyp:hlinkClr xmlns:ahyp="http://schemas.microsoft.com/office/drawing/2018/hyperlinkcolor" val="tx"/>
                    </a:ext>
                  </a:extLst>
                </a:hlinkClick>
              </a:rPr>
              <a:t>[</a:t>
            </a:r>
            <a:r>
              <a:rPr lang="en-US" sz="2000" b="0" u="sng" dirty="0">
                <a:solidFill>
                  <a:schemeClr val="accent2"/>
                </a:solidFill>
                <a:hlinkClick r:id="rId17">
                  <a:extLst>
                    <a:ext uri="{A12FA001-AC4F-418D-AE19-62706E023703}">
                      <ahyp:hlinkClr xmlns:ahyp="http://schemas.microsoft.com/office/drawing/2018/hyperlinkcolor" val="tx"/>
                    </a:ext>
                  </a:extLst>
                </a:hlinkClick>
              </a:rPr>
              <a:t>16</a:t>
            </a:r>
            <a:r>
              <a:rPr lang="en-US" sz="2000" b="0" i="0" u="sng" strike="noStrike" dirty="0">
                <a:solidFill>
                  <a:schemeClr val="accent2"/>
                </a:solidFill>
                <a:effectLst/>
                <a:hlinkClick r:id="rId17">
                  <a:extLst>
                    <a:ext uri="{A12FA001-AC4F-418D-AE19-62706E023703}">
                      <ahyp:hlinkClr xmlns:ahyp="http://schemas.microsoft.com/office/drawing/2018/hyperlinkcolor" val="tx"/>
                    </a:ext>
                  </a:extLst>
                </a:hlinkClick>
              </a:rPr>
              <a:t>]</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8">
                  <a:extLst>
                    <a:ext uri="{A12FA001-AC4F-418D-AE19-62706E023703}">
                      <ahyp:hlinkClr xmlns:ahyp="http://schemas.microsoft.com/office/drawing/2018/hyperlinkcolor" val="tx"/>
                    </a:ext>
                  </a:extLst>
                </a:hlinkClick>
              </a:rPr>
              <a:t>[17]</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19">
                  <a:extLst>
                    <a:ext uri="{A12FA001-AC4F-418D-AE19-62706E023703}">
                      <ahyp:hlinkClr xmlns:ahyp="http://schemas.microsoft.com/office/drawing/2018/hyperlinkcolor" val="tx"/>
                    </a:ext>
                  </a:extLst>
                </a:hlinkClick>
              </a:rPr>
              <a:t>[</a:t>
            </a:r>
            <a:r>
              <a:rPr lang="en-US" sz="2000" b="0" u="sng" dirty="0">
                <a:solidFill>
                  <a:schemeClr val="accent2"/>
                </a:solidFill>
                <a:hlinkClick r:id="rId19">
                  <a:extLst>
                    <a:ext uri="{A12FA001-AC4F-418D-AE19-62706E023703}">
                      <ahyp:hlinkClr xmlns:ahyp="http://schemas.microsoft.com/office/drawing/2018/hyperlinkcolor" val="tx"/>
                    </a:ext>
                  </a:extLst>
                </a:hlinkClick>
              </a:rPr>
              <a:t>18</a:t>
            </a:r>
            <a:r>
              <a:rPr lang="en-US" sz="2000" b="0" i="0" u="sng" strike="noStrike" dirty="0">
                <a:solidFill>
                  <a:schemeClr val="accent2"/>
                </a:solidFill>
                <a:effectLst/>
                <a:hlinkClick r:id="rId19">
                  <a:extLst>
                    <a:ext uri="{A12FA001-AC4F-418D-AE19-62706E023703}">
                      <ahyp:hlinkClr xmlns:ahyp="http://schemas.microsoft.com/office/drawing/2018/hyperlinkcolor" val="tx"/>
                    </a:ext>
                  </a:extLst>
                </a:hlinkClick>
              </a:rPr>
              <a:t>]</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20">
                  <a:extLst>
                    <a:ext uri="{A12FA001-AC4F-418D-AE19-62706E023703}">
                      <ahyp:hlinkClr xmlns:ahyp="http://schemas.microsoft.com/office/drawing/2018/hyperlinkcolor" val="tx"/>
                    </a:ext>
                  </a:extLst>
                </a:hlinkClick>
              </a:rPr>
              <a:t>[1</a:t>
            </a:r>
            <a:r>
              <a:rPr lang="en-US" sz="2000" b="0" u="sng" dirty="0">
                <a:solidFill>
                  <a:schemeClr val="accent2"/>
                </a:solidFill>
                <a:hlinkClick r:id="rId20">
                  <a:extLst>
                    <a:ext uri="{A12FA001-AC4F-418D-AE19-62706E023703}">
                      <ahyp:hlinkClr xmlns:ahyp="http://schemas.microsoft.com/office/drawing/2018/hyperlinkcolor" val="tx"/>
                    </a:ext>
                  </a:extLst>
                </a:hlinkClick>
              </a:rPr>
              <a:t>9</a:t>
            </a:r>
            <a:r>
              <a:rPr lang="en-US" sz="2000" b="0" i="0" u="sng" strike="noStrike" dirty="0">
                <a:solidFill>
                  <a:schemeClr val="accent2"/>
                </a:solidFill>
                <a:effectLst/>
                <a:hlinkClick r:id="rId20">
                  <a:extLst>
                    <a:ext uri="{A12FA001-AC4F-418D-AE19-62706E023703}">
                      <ahyp:hlinkClr xmlns:ahyp="http://schemas.microsoft.com/office/drawing/2018/hyperlinkcolor" val="tx"/>
                    </a:ext>
                  </a:extLst>
                </a:hlinkClick>
              </a:rPr>
              <a:t>]</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21">
                  <a:extLst>
                    <a:ext uri="{A12FA001-AC4F-418D-AE19-62706E023703}">
                      <ahyp:hlinkClr xmlns:ahyp="http://schemas.microsoft.com/office/drawing/2018/hyperlinkcolor" val="tx"/>
                    </a:ext>
                  </a:extLst>
                </a:hlinkClick>
              </a:rPr>
              <a:t>[20]</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22">
                  <a:extLst>
                    <a:ext uri="{A12FA001-AC4F-418D-AE19-62706E023703}">
                      <ahyp:hlinkClr xmlns:ahyp="http://schemas.microsoft.com/office/drawing/2018/hyperlinkcolor" val="tx"/>
                    </a:ext>
                  </a:extLst>
                </a:hlinkClick>
              </a:rPr>
              <a:t>[21]</a:t>
            </a:r>
            <a:r>
              <a:rPr lang="en-US" sz="2000" b="0" i="0" u="none" strike="noStrike" dirty="0">
                <a:solidFill>
                  <a:schemeClr val="tx1"/>
                </a:solidFill>
                <a:effectLst/>
              </a:rPr>
              <a:t>,</a:t>
            </a:r>
            <a:r>
              <a:rPr lang="en-US" sz="2000" b="0" i="0" u="none" strike="noStrike" dirty="0">
                <a:solidFill>
                  <a:schemeClr val="accent2"/>
                </a:solidFill>
                <a:effectLst/>
              </a:rPr>
              <a:t> </a:t>
            </a:r>
            <a:r>
              <a:rPr lang="en-US" sz="2000" b="0" i="0" u="sng" strike="noStrike" dirty="0">
                <a:solidFill>
                  <a:schemeClr val="accent2"/>
                </a:solidFill>
                <a:effectLst/>
                <a:hlinkClick r:id="rId23">
                  <a:extLst>
                    <a:ext uri="{A12FA001-AC4F-418D-AE19-62706E023703}">
                      <ahyp:hlinkClr xmlns:ahyp="http://schemas.microsoft.com/office/drawing/2018/hyperlinkcolor" val="tx"/>
                    </a:ext>
                  </a:extLst>
                </a:hlinkClick>
              </a:rPr>
              <a:t>[22]</a:t>
            </a:r>
            <a:r>
              <a:rPr lang="en-US" sz="2000" b="0" i="0" u="none" strike="noStrike" dirty="0">
                <a:solidFill>
                  <a:schemeClr val="accent2"/>
                </a:solidFill>
                <a:effectLst/>
              </a:rPr>
              <a:t> </a:t>
            </a:r>
            <a:r>
              <a:rPr lang="en-US" sz="2000" b="0" i="0" dirty="0">
                <a:solidFill>
                  <a:srgbClr val="000000"/>
                </a:solidFill>
                <a:effectLst/>
              </a:rPr>
              <a:t>​</a:t>
            </a:r>
          </a:p>
          <a:p>
            <a:pPr algn="l" rtl="0" fontAlgn="base">
              <a:buFont typeface="Arial" panose="020B0604020202020204" pitchFamily="34" charset="0"/>
              <a:buChar char="•"/>
            </a:pPr>
            <a:endParaRPr lang="en-US" sz="2000" b="0" i="0" dirty="0">
              <a:solidFill>
                <a:srgbClr val="000000"/>
              </a:solidFill>
              <a:effectLst/>
            </a:endParaRPr>
          </a:p>
          <a:p>
            <a:pPr>
              <a:buFont typeface="Wingdings" panose="05000000000000000000" pitchFamily="2" charset="2"/>
              <a:buChar char="q"/>
            </a:pPr>
            <a:r>
              <a:rPr lang="en-US" sz="2000" b="0" dirty="0"/>
              <a:t>In literature, dRU is primarily considered with the aim of overcoming PSD limitation by decreasing the number of tones per MHz per station. By doing so, the power boost will be maximized</a:t>
            </a:r>
            <a:r>
              <a:rPr lang="en-US" sz="2400" b="0" dirty="0"/>
              <a:t>.</a:t>
            </a:r>
          </a:p>
          <a:p>
            <a:pPr>
              <a:buFont typeface="Wingdings" panose="05000000000000000000" pitchFamily="2" charset="2"/>
              <a:buChar char="q"/>
            </a:pPr>
            <a:r>
              <a:rPr lang="en-US" sz="2000" b="0" dirty="0"/>
              <a:t>However, we aim to exploit the dRU from various perspectives, examining multiple factors that can affect the overall performance and efficiency. </a:t>
            </a:r>
          </a:p>
          <a:p>
            <a:pPr marL="0" indent="0" algn="l" rtl="0" fontAlgn="base"/>
            <a:endParaRPr lang="en-US" sz="2400" b="0" i="0" dirty="0">
              <a:solidFill>
                <a:srgbClr val="000000"/>
              </a:solidFill>
              <a:effectLst/>
            </a:endParaRPr>
          </a:p>
          <a:p>
            <a:pPr>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a:p>
            <a:endParaRPr lang="en-US" dirty="0"/>
          </a:p>
        </p:txBody>
      </p:sp>
      <p:sp>
        <p:nvSpPr>
          <p:cNvPr id="4" name="Slide Number Placeholder 3">
            <a:extLst>
              <a:ext uri="{FF2B5EF4-FFF2-40B4-BE49-F238E27FC236}">
                <a16:creationId xmlns:a16="http://schemas.microsoft.com/office/drawing/2014/main" id="{E9C860D4-A3F9-C662-CA2B-DDF8EEE02AD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AEF65C19-9D67-40B4-4567-9654509E9737}"/>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FBD012FA-6DA6-B6B0-F13E-4FF3009F8A8B}"/>
              </a:ext>
            </a:extLst>
          </p:cNvPr>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118237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9860E-115E-9AD4-7D6B-A8155A2DB344}"/>
              </a:ext>
            </a:extLst>
          </p:cNvPr>
          <p:cNvSpPr>
            <a:spLocks noGrp="1"/>
          </p:cNvSpPr>
          <p:nvPr>
            <p:ph type="title"/>
          </p:nvPr>
        </p:nvSpPr>
        <p:spPr/>
        <p:txBody>
          <a:bodyPr/>
          <a:lstStyle/>
          <a:p>
            <a:r>
              <a:rPr lang="en-US" dirty="0"/>
              <a:t>dRU in literature (1)</a:t>
            </a:r>
          </a:p>
        </p:txBody>
      </p:sp>
      <p:sp>
        <p:nvSpPr>
          <p:cNvPr id="3" name="Content Placeholder 2">
            <a:extLst>
              <a:ext uri="{FF2B5EF4-FFF2-40B4-BE49-F238E27FC236}">
                <a16:creationId xmlns:a16="http://schemas.microsoft.com/office/drawing/2014/main" id="{00EC5C7F-028F-FE7B-0ABB-41743B5BE1C2}"/>
              </a:ext>
            </a:extLst>
          </p:cNvPr>
          <p:cNvSpPr>
            <a:spLocks noGrp="1"/>
          </p:cNvSpPr>
          <p:nvPr>
            <p:ph idx="1"/>
          </p:nvPr>
        </p:nvSpPr>
        <p:spPr>
          <a:xfrm>
            <a:off x="914401" y="1981202"/>
            <a:ext cx="10361084" cy="675502"/>
          </a:xfrm>
        </p:spPr>
        <p:txBody>
          <a:bodyPr/>
          <a:lstStyle/>
          <a:p>
            <a:r>
              <a:rPr lang="en-US" dirty="0"/>
              <a:t>1. Maximizing power boost                                  2. Less power boost </a:t>
            </a:r>
          </a:p>
        </p:txBody>
      </p:sp>
      <p:sp>
        <p:nvSpPr>
          <p:cNvPr id="4" name="Slide Number Placeholder 3">
            <a:extLst>
              <a:ext uri="{FF2B5EF4-FFF2-40B4-BE49-F238E27FC236}">
                <a16:creationId xmlns:a16="http://schemas.microsoft.com/office/drawing/2014/main" id="{11DC547D-D6B1-9B48-5901-D2772B5493E6}"/>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33A8551-7DDA-320E-65FE-78034360DA4E}"/>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A3267794-B13B-736A-433E-8BAB6629838B}"/>
              </a:ext>
            </a:extLst>
          </p:cNvPr>
          <p:cNvSpPr>
            <a:spLocks noGrp="1"/>
          </p:cNvSpPr>
          <p:nvPr>
            <p:ph type="dt" idx="15"/>
          </p:nvPr>
        </p:nvSpPr>
        <p:spPr/>
        <p:txBody>
          <a:bodyPr/>
          <a:lstStyle/>
          <a:p>
            <a:r>
              <a:rPr lang="en-US"/>
              <a:t>2025</a:t>
            </a:r>
            <a:endParaRPr lang="en-GB" dirty="0"/>
          </a:p>
        </p:txBody>
      </p:sp>
      <p:pic>
        <p:nvPicPr>
          <p:cNvPr id="20" name="Picture 19">
            <a:extLst>
              <a:ext uri="{FF2B5EF4-FFF2-40B4-BE49-F238E27FC236}">
                <a16:creationId xmlns:a16="http://schemas.microsoft.com/office/drawing/2014/main" id="{B0BC82A7-9369-9EF6-2EDD-F67135539DA2}"/>
              </a:ext>
            </a:extLst>
          </p:cNvPr>
          <p:cNvPicPr>
            <a:picLocks noChangeAspect="1"/>
          </p:cNvPicPr>
          <p:nvPr/>
        </p:nvPicPr>
        <p:blipFill>
          <a:blip r:embed="rId2"/>
          <a:stretch>
            <a:fillRect/>
          </a:stretch>
        </p:blipFill>
        <p:spPr>
          <a:xfrm>
            <a:off x="651943" y="2886892"/>
            <a:ext cx="5040194" cy="2488297"/>
          </a:xfrm>
          <a:prstGeom prst="rect">
            <a:avLst/>
          </a:prstGeom>
        </p:spPr>
      </p:pic>
      <p:pic>
        <p:nvPicPr>
          <p:cNvPr id="21" name="Content Placeholder 6" descr="A table with numbers and symbols&#10;&#10;Description automatically generated">
            <a:extLst>
              <a:ext uri="{FF2B5EF4-FFF2-40B4-BE49-F238E27FC236}">
                <a16:creationId xmlns:a16="http://schemas.microsoft.com/office/drawing/2014/main" id="{AA92543D-99D9-7AF3-31D8-A21B414550F4}"/>
              </a:ext>
            </a:extLst>
          </p:cNvPr>
          <p:cNvPicPr>
            <a:picLocks noChangeAspect="1"/>
          </p:cNvPicPr>
          <p:nvPr/>
        </p:nvPicPr>
        <p:blipFill>
          <a:blip r:embed="rId3"/>
          <a:stretch>
            <a:fillRect/>
          </a:stretch>
        </p:blipFill>
        <p:spPr bwMode="auto">
          <a:xfrm>
            <a:off x="6253274" y="2753262"/>
            <a:ext cx="5564230" cy="2816462"/>
          </a:xfrm>
          <a:prstGeom prst="rect">
            <a:avLst/>
          </a:prstGeom>
          <a:noFill/>
          <a:ln w="9525">
            <a:noFill/>
            <a:round/>
            <a:headEnd/>
            <a:tailEnd/>
          </a:ln>
          <a:effectLst/>
        </p:spPr>
      </p:pic>
    </p:spTree>
    <p:extLst>
      <p:ext uri="{BB962C8B-B14F-4D97-AF65-F5344CB8AC3E}">
        <p14:creationId xmlns:p14="http://schemas.microsoft.com/office/powerpoint/2010/main" val="1288714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58CA3-77DD-496A-A33D-15D6556300C4}"/>
              </a:ext>
            </a:extLst>
          </p:cNvPr>
          <p:cNvSpPr>
            <a:spLocks noGrp="1"/>
          </p:cNvSpPr>
          <p:nvPr>
            <p:ph type="title"/>
          </p:nvPr>
        </p:nvSpPr>
        <p:spPr/>
        <p:txBody>
          <a:bodyPr/>
          <a:lstStyle/>
          <a:p>
            <a:r>
              <a:rPr lang="en-US" dirty="0"/>
              <a:t>dRU in literature (2)</a:t>
            </a:r>
            <a:endParaRPr lang="en-PK" dirty="0"/>
          </a:p>
        </p:txBody>
      </p:sp>
      <p:sp>
        <p:nvSpPr>
          <p:cNvPr id="3" name="Content Placeholder 2">
            <a:extLst>
              <a:ext uri="{FF2B5EF4-FFF2-40B4-BE49-F238E27FC236}">
                <a16:creationId xmlns:a16="http://schemas.microsoft.com/office/drawing/2014/main" id="{FF31D7E0-F9EB-418A-879C-0C5185770BDB}"/>
              </a:ext>
            </a:extLst>
          </p:cNvPr>
          <p:cNvSpPr>
            <a:spLocks noGrp="1"/>
          </p:cNvSpPr>
          <p:nvPr>
            <p:ph idx="1"/>
          </p:nvPr>
        </p:nvSpPr>
        <p:spPr>
          <a:xfrm>
            <a:off x="929217" y="1981201"/>
            <a:ext cx="10361084" cy="4113213"/>
          </a:xfrm>
        </p:spPr>
        <p:txBody>
          <a:bodyPr/>
          <a:lstStyle/>
          <a:p>
            <a:r>
              <a:rPr lang="en-US" i="1" dirty="0"/>
              <a:t>“The use of </a:t>
            </a:r>
            <a:r>
              <a:rPr lang="en-US" i="1" dirty="0" err="1"/>
              <a:t>dRUs</a:t>
            </a:r>
            <a:r>
              <a:rPr lang="en-US" i="1" dirty="0"/>
              <a:t> can result in low efficiency if a few users with small </a:t>
            </a:r>
            <a:r>
              <a:rPr lang="en-US" i="1" dirty="0" err="1"/>
              <a:t>dRUs</a:t>
            </a:r>
            <a:r>
              <a:rPr lang="en-US" i="1" dirty="0"/>
              <a:t> are allocated to a large bandwidth. A mechanism to define few dRU combinations to be allocated to a STA not requiring a power boost should be introduced.”-</a:t>
            </a:r>
            <a:r>
              <a:rPr lang="en-US" b="0" dirty="0"/>
              <a:t>CID 2795 Recap (Clause </a:t>
            </a:r>
            <a:r>
              <a:rPr lang="en-GB" b="0" dirty="0"/>
              <a:t>38.3.2.1</a:t>
            </a:r>
            <a:r>
              <a:rPr lang="en-US" b="0" dirty="0"/>
              <a:t>)</a:t>
            </a:r>
          </a:p>
          <a:p>
            <a:endParaRPr lang="en-US" dirty="0"/>
          </a:p>
          <a:p>
            <a:pPr marL="0" indent="0"/>
            <a:endParaRPr lang="en-US" b="0" dirty="0"/>
          </a:p>
          <a:p>
            <a:pPr>
              <a:buFont typeface="Arial" panose="020B0604020202020204" pitchFamily="34" charset="0"/>
              <a:buChar char="•"/>
            </a:pPr>
            <a:r>
              <a:rPr lang="en-US" b="0" dirty="0"/>
              <a:t>Sparse dRU allocations → underutilized spectrum</a:t>
            </a:r>
          </a:p>
          <a:p>
            <a:pPr>
              <a:buFont typeface="Arial" panose="020B0604020202020204" pitchFamily="34" charset="0"/>
              <a:buChar char="•"/>
            </a:pPr>
            <a:r>
              <a:rPr lang="en-US" b="0" dirty="0"/>
              <a:t>No flexibility in adapting to user heterogeneity</a:t>
            </a:r>
          </a:p>
          <a:p>
            <a:pPr>
              <a:buFont typeface="Arial" panose="020B0604020202020204" pitchFamily="34" charset="0"/>
              <a:buChar char="•"/>
            </a:pPr>
            <a:endParaRPr lang="en-US" b="0" dirty="0">
              <a:cs typeface="Times New Roman"/>
            </a:endParaRPr>
          </a:p>
          <a:p>
            <a:endParaRPr lang="en-PK" dirty="0">
              <a:cs typeface="Times New Roman"/>
            </a:endParaRPr>
          </a:p>
          <a:p>
            <a:pPr>
              <a:buFont typeface="Arial" panose="020B0604020202020204" pitchFamily="34" charset="0"/>
              <a:buChar char="•"/>
            </a:pPr>
            <a:endParaRPr lang="en-US" b="0" dirty="0">
              <a:cs typeface="Times New Roman"/>
            </a:endParaRPr>
          </a:p>
          <a:p>
            <a:endParaRPr lang="en-PK" dirty="0">
              <a:cs typeface="Times New Roman"/>
            </a:endParaRPr>
          </a:p>
        </p:txBody>
      </p:sp>
      <p:sp>
        <p:nvSpPr>
          <p:cNvPr id="4" name="Slide Number Placeholder 3">
            <a:extLst>
              <a:ext uri="{FF2B5EF4-FFF2-40B4-BE49-F238E27FC236}">
                <a16:creationId xmlns:a16="http://schemas.microsoft.com/office/drawing/2014/main" id="{8AF1ED5E-FE4D-48F5-823A-5195CF6D124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D7375BE8-847E-4F60-87D8-2BCCA09FA871}"/>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D0C8373F-5CF3-4A6A-B4FA-C075705919E9}"/>
              </a:ext>
            </a:extLst>
          </p:cNvPr>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1077731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C820D-36BC-BE95-458D-E97CE544C96C}"/>
              </a:ext>
            </a:extLst>
          </p:cNvPr>
          <p:cNvSpPr>
            <a:spLocks noGrp="1"/>
          </p:cNvSpPr>
          <p:nvPr>
            <p:ph type="title"/>
          </p:nvPr>
        </p:nvSpPr>
        <p:spPr/>
        <p:txBody>
          <a:bodyPr/>
          <a:lstStyle/>
          <a:p>
            <a:r>
              <a:rPr lang="en-US"/>
              <a:t>Proposed Approach </a:t>
            </a:r>
          </a:p>
        </p:txBody>
      </p:sp>
      <p:sp>
        <p:nvSpPr>
          <p:cNvPr id="3" name="Content Placeholder 2">
            <a:extLst>
              <a:ext uri="{FF2B5EF4-FFF2-40B4-BE49-F238E27FC236}">
                <a16:creationId xmlns:a16="http://schemas.microsoft.com/office/drawing/2014/main" id="{78B6ED8C-F9FF-5961-18EA-C6F9608FB413}"/>
              </a:ext>
            </a:extLst>
          </p:cNvPr>
          <p:cNvSpPr>
            <a:spLocks noGrp="1"/>
          </p:cNvSpPr>
          <p:nvPr>
            <p:ph idx="1"/>
          </p:nvPr>
        </p:nvSpPr>
        <p:spPr/>
        <p:txBody>
          <a:bodyPr/>
          <a:lstStyle/>
          <a:p>
            <a:pPr>
              <a:buFont typeface="Arial" panose="020B0604020202020204" pitchFamily="34" charset="0"/>
              <a:buChar char="•"/>
            </a:pPr>
            <a:r>
              <a:rPr lang="en-US" b="0" dirty="0"/>
              <a:t>As evident from the previous slide, two extremes have been discussed in literature for dRU designing either the maximum power boost or the least power boost extremes.</a:t>
            </a:r>
          </a:p>
          <a:p>
            <a:pPr>
              <a:buFont typeface="Arial" panose="020B0604020202020204" pitchFamily="34" charset="0"/>
              <a:buChar char="•"/>
            </a:pPr>
            <a:endParaRPr lang="en-US" b="0" dirty="0"/>
          </a:p>
          <a:p>
            <a:pPr>
              <a:buFont typeface="Arial" panose="020B0604020202020204" pitchFamily="34" charset="0"/>
              <a:buChar char="•"/>
            </a:pPr>
            <a:r>
              <a:rPr lang="en-US" b="0" dirty="0"/>
              <a:t>However, we want to design dRU considering other parameters as well such as  range and other TBD parameters to make sure that each user gets enough/required power boost based on its requirements. </a:t>
            </a:r>
            <a:endParaRPr lang="en-US" b="0" dirty="0">
              <a:cs typeface="Times New Roman"/>
            </a:endParaRPr>
          </a:p>
          <a:p>
            <a:pPr marL="1146175" indent="-347345">
              <a:buFont typeface="Arial" panose="020B0604020202020204" pitchFamily="34" charset="0"/>
              <a:buChar char="•"/>
            </a:pPr>
            <a:r>
              <a:rPr lang="en-US" sz="2000" b="0" dirty="0"/>
              <a:t>In this case, the power boost will neither be surplus nor insufficient.</a:t>
            </a:r>
            <a:endParaRPr lang="en-US" sz="2000" b="0" dirty="0">
              <a:cs typeface="Times New Roman"/>
            </a:endParaRP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endParaRPr lang="en-US" dirty="0"/>
          </a:p>
        </p:txBody>
      </p:sp>
      <p:sp>
        <p:nvSpPr>
          <p:cNvPr id="4" name="Slide Number Placeholder 3">
            <a:extLst>
              <a:ext uri="{FF2B5EF4-FFF2-40B4-BE49-F238E27FC236}">
                <a16:creationId xmlns:a16="http://schemas.microsoft.com/office/drawing/2014/main" id="{B407363D-BFE7-53DD-5C51-8537AF358261}"/>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61F66B4F-DE8E-D213-0DEC-945A9B79B0B9}"/>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BD77D3AF-3759-6848-2162-FA3B40A8A04B}"/>
              </a:ext>
            </a:extLst>
          </p:cNvPr>
          <p:cNvSpPr>
            <a:spLocks noGrp="1"/>
          </p:cNvSpPr>
          <p:nvPr>
            <p:ph type="dt" idx="15"/>
          </p:nvPr>
        </p:nvSpPr>
        <p:spPr/>
        <p:txBody>
          <a:bodyPr/>
          <a:lstStyle/>
          <a:p>
            <a:r>
              <a:rPr lang="en-US"/>
              <a:t>2025</a:t>
            </a:r>
            <a:endParaRPr lang="en-GB"/>
          </a:p>
        </p:txBody>
      </p:sp>
    </p:spTree>
    <p:extLst>
      <p:ext uri="{BB962C8B-B14F-4D97-AF65-F5344CB8AC3E}">
        <p14:creationId xmlns:p14="http://schemas.microsoft.com/office/powerpoint/2010/main" val="22943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87525D-5B38-6D50-E8C4-DE333967F0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B5FE0-1012-C66B-0402-60AA73E38580}"/>
              </a:ext>
            </a:extLst>
          </p:cNvPr>
          <p:cNvSpPr>
            <a:spLocks noGrp="1"/>
          </p:cNvSpPr>
          <p:nvPr>
            <p:ph type="title"/>
          </p:nvPr>
        </p:nvSpPr>
        <p:spPr>
          <a:xfrm>
            <a:off x="357479" y="589192"/>
            <a:ext cx="10361084" cy="1065213"/>
          </a:xfrm>
        </p:spPr>
        <p:txBody>
          <a:bodyPr/>
          <a:lstStyle/>
          <a:p>
            <a:r>
              <a:rPr lang="en-US" dirty="0"/>
              <a:t>Proposed Approach By Considering the Range </a:t>
            </a:r>
          </a:p>
        </p:txBody>
      </p:sp>
      <p:sp>
        <p:nvSpPr>
          <p:cNvPr id="4" name="Slide Number Placeholder 3">
            <a:extLst>
              <a:ext uri="{FF2B5EF4-FFF2-40B4-BE49-F238E27FC236}">
                <a16:creationId xmlns:a16="http://schemas.microsoft.com/office/drawing/2014/main" id="{11AF6E26-14D6-ECE1-44D6-1348C849DB5D}"/>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2969DD83-1F57-8301-B14A-BC53FD01DEDA}"/>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FCBFCD1B-B914-8427-75EC-FA99572F1385}"/>
              </a:ext>
            </a:extLst>
          </p:cNvPr>
          <p:cNvSpPr>
            <a:spLocks noGrp="1"/>
          </p:cNvSpPr>
          <p:nvPr>
            <p:ph type="dt" idx="15"/>
          </p:nvPr>
        </p:nvSpPr>
        <p:spPr/>
        <p:txBody>
          <a:bodyPr/>
          <a:lstStyle/>
          <a:p>
            <a:r>
              <a:rPr lang="en-US"/>
              <a:t>2025</a:t>
            </a:r>
            <a:endParaRPr lang="en-GB"/>
          </a:p>
        </p:txBody>
      </p:sp>
      <p:pic>
        <p:nvPicPr>
          <p:cNvPr id="59" name="Content Placeholder 39" descr="A computer router with two antennas&#10;&#10;Description automatically generated">
            <a:extLst>
              <a:ext uri="{FF2B5EF4-FFF2-40B4-BE49-F238E27FC236}">
                <a16:creationId xmlns:a16="http://schemas.microsoft.com/office/drawing/2014/main" id="{D72CC012-9454-8775-E910-E1C6DAE197FB}"/>
              </a:ext>
            </a:extLst>
          </p:cNvPr>
          <p:cNvPicPr>
            <a:picLocks noChangeAspect="1"/>
          </p:cNvPicPr>
          <p:nvPr/>
        </p:nvPicPr>
        <p:blipFill>
          <a:blip r:embed="rId3"/>
          <a:stretch>
            <a:fillRect/>
          </a:stretch>
        </p:blipFill>
        <p:spPr>
          <a:xfrm>
            <a:off x="8360053" y="1284231"/>
            <a:ext cx="1192731" cy="1067430"/>
          </a:xfrm>
          <a:prstGeom prst="rect">
            <a:avLst/>
          </a:prstGeom>
        </p:spPr>
      </p:pic>
      <p:pic>
        <p:nvPicPr>
          <p:cNvPr id="60" name="Graphic 59" descr="Smart Phone with solid fill">
            <a:extLst>
              <a:ext uri="{FF2B5EF4-FFF2-40B4-BE49-F238E27FC236}">
                <a16:creationId xmlns:a16="http://schemas.microsoft.com/office/drawing/2014/main" id="{B7C91D03-3AC9-84F9-13D8-2B708C14CFD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058024" y="3286740"/>
            <a:ext cx="775827" cy="775827"/>
          </a:xfrm>
          <a:prstGeom prst="rect">
            <a:avLst/>
          </a:prstGeom>
        </p:spPr>
      </p:pic>
      <p:cxnSp>
        <p:nvCxnSpPr>
          <p:cNvPr id="61" name="Straight Arrow Connector 60">
            <a:extLst>
              <a:ext uri="{FF2B5EF4-FFF2-40B4-BE49-F238E27FC236}">
                <a16:creationId xmlns:a16="http://schemas.microsoft.com/office/drawing/2014/main" id="{3A4D446A-373A-CDBF-DA86-40B50028A347}"/>
              </a:ext>
            </a:extLst>
          </p:cNvPr>
          <p:cNvCxnSpPr>
            <a:cxnSpLocks/>
          </p:cNvCxnSpPr>
          <p:nvPr/>
        </p:nvCxnSpPr>
        <p:spPr>
          <a:xfrm flipH="1">
            <a:off x="7540627" y="2389431"/>
            <a:ext cx="1097870" cy="3003852"/>
          </a:xfrm>
          <a:prstGeom prst="straightConnector1">
            <a:avLst/>
          </a:prstGeom>
          <a:noFill/>
          <a:ln w="38100" cap="flat" cmpd="sng" algn="ctr">
            <a:solidFill>
              <a:srgbClr val="FFC000"/>
            </a:solidFill>
            <a:prstDash val="solid"/>
            <a:miter lim="800000"/>
            <a:tailEnd type="triangle"/>
          </a:ln>
          <a:effectLst/>
        </p:spPr>
      </p:cxnSp>
      <p:cxnSp>
        <p:nvCxnSpPr>
          <p:cNvPr id="62" name="Straight Arrow Connector 61">
            <a:extLst>
              <a:ext uri="{FF2B5EF4-FFF2-40B4-BE49-F238E27FC236}">
                <a16:creationId xmlns:a16="http://schemas.microsoft.com/office/drawing/2014/main" id="{F4A9A5CF-DD7A-FC3E-B7D5-EFF3267C6EF2}"/>
              </a:ext>
            </a:extLst>
          </p:cNvPr>
          <p:cNvCxnSpPr>
            <a:cxnSpLocks/>
          </p:cNvCxnSpPr>
          <p:nvPr/>
        </p:nvCxnSpPr>
        <p:spPr>
          <a:xfrm>
            <a:off x="9552785" y="2202741"/>
            <a:ext cx="759579" cy="1027202"/>
          </a:xfrm>
          <a:prstGeom prst="straightConnector1">
            <a:avLst/>
          </a:prstGeom>
          <a:noFill/>
          <a:ln w="38100" cap="flat" cmpd="sng" algn="ctr">
            <a:solidFill>
              <a:srgbClr val="0070C0"/>
            </a:solidFill>
            <a:prstDash val="solid"/>
            <a:miter lim="800000"/>
            <a:tailEnd type="triangle"/>
          </a:ln>
          <a:effectLst/>
        </p:spPr>
      </p:cxnSp>
      <p:pic>
        <p:nvPicPr>
          <p:cNvPr id="63" name="Graphic 62" descr="Smart Phone with solid fill">
            <a:extLst>
              <a:ext uri="{FF2B5EF4-FFF2-40B4-BE49-F238E27FC236}">
                <a16:creationId xmlns:a16="http://schemas.microsoft.com/office/drawing/2014/main" id="{6C6CADB1-726F-2CE0-DDE6-57150FE872D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43757" y="5420183"/>
            <a:ext cx="775827" cy="775827"/>
          </a:xfrm>
          <a:prstGeom prst="rect">
            <a:avLst/>
          </a:prstGeom>
        </p:spPr>
      </p:pic>
      <p:sp>
        <p:nvSpPr>
          <p:cNvPr id="64" name="TextBox 63">
            <a:extLst>
              <a:ext uri="{FF2B5EF4-FFF2-40B4-BE49-F238E27FC236}">
                <a16:creationId xmlns:a16="http://schemas.microsoft.com/office/drawing/2014/main" id="{E8A24F74-16EC-2C06-F841-0C35359FB6FA}"/>
              </a:ext>
            </a:extLst>
          </p:cNvPr>
          <p:cNvSpPr txBox="1"/>
          <p:nvPr/>
        </p:nvSpPr>
        <p:spPr>
          <a:xfrm>
            <a:off x="7160991" y="6127739"/>
            <a:ext cx="99380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User-1</a:t>
            </a:r>
          </a:p>
        </p:txBody>
      </p:sp>
      <p:sp>
        <p:nvSpPr>
          <p:cNvPr id="65" name="TextBox 64">
            <a:extLst>
              <a:ext uri="{FF2B5EF4-FFF2-40B4-BE49-F238E27FC236}">
                <a16:creationId xmlns:a16="http://schemas.microsoft.com/office/drawing/2014/main" id="{0CB52488-EE3A-0790-61C2-E05C2D889557}"/>
              </a:ext>
            </a:extLst>
          </p:cNvPr>
          <p:cNvSpPr txBox="1"/>
          <p:nvPr/>
        </p:nvSpPr>
        <p:spPr>
          <a:xfrm>
            <a:off x="8584358" y="5322369"/>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a:solidFill>
                  <a:prstClr val="black"/>
                </a:solidFill>
                <a:latin typeface="Aptos" panose="02110004020202020204"/>
                <a:ea typeface="+mn-ea"/>
              </a:rPr>
              <a:t>User-3</a:t>
            </a:r>
          </a:p>
        </p:txBody>
      </p:sp>
      <p:sp>
        <p:nvSpPr>
          <p:cNvPr id="7" name="TextBox 6">
            <a:extLst>
              <a:ext uri="{FF2B5EF4-FFF2-40B4-BE49-F238E27FC236}">
                <a16:creationId xmlns:a16="http://schemas.microsoft.com/office/drawing/2014/main" id="{8291E1A3-B318-B46C-DF6B-DFFF492BC17D}"/>
              </a:ext>
            </a:extLst>
          </p:cNvPr>
          <p:cNvSpPr txBox="1"/>
          <p:nvPr/>
        </p:nvSpPr>
        <p:spPr>
          <a:xfrm>
            <a:off x="859031" y="1910222"/>
            <a:ext cx="5262069" cy="3754874"/>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solidFill>
              </a:rPr>
              <a:t>Consider a three-user case in which the users are at different distances from the AP.</a:t>
            </a:r>
          </a:p>
          <a:p>
            <a:pPr marL="461963"/>
            <a:endParaRPr lang="en-US" sz="2000" dirty="0">
              <a:solidFill>
                <a:schemeClr val="tx1"/>
              </a:solidFill>
            </a:endParaRPr>
          </a:p>
          <a:p>
            <a:pPr marL="57150" indent="404813">
              <a:buFont typeface="Arial" panose="020B0604020202020204" pitchFamily="34" charset="0"/>
              <a:buChar char="•"/>
            </a:pPr>
            <a:r>
              <a:rPr lang="en-US" sz="2000" dirty="0">
                <a:solidFill>
                  <a:schemeClr val="tx1"/>
                </a:solidFill>
              </a:rPr>
              <a:t>Taking into account the proposed framework, all the three users will get the dRU based on their range from the AP</a:t>
            </a:r>
          </a:p>
          <a:p>
            <a:pPr marL="804863" indent="-6350">
              <a:buFont typeface="Arial" panose="020B0604020202020204" pitchFamily="34" charset="0"/>
              <a:buChar char="•"/>
            </a:pPr>
            <a:r>
              <a:rPr lang="en-US" sz="2000" dirty="0">
                <a:solidFill>
                  <a:schemeClr val="tx1"/>
                </a:solidFill>
              </a:rPr>
              <a:t>  </a:t>
            </a:r>
            <a:r>
              <a:rPr lang="en-US" sz="1800" dirty="0">
                <a:solidFill>
                  <a:schemeClr val="tx1"/>
                </a:solidFill>
              </a:rPr>
              <a:t>In this way each user will get a sufficient power boost neither surplus nor insufficient.</a:t>
            </a:r>
          </a:p>
          <a:p>
            <a:pPr marL="461963"/>
            <a:endParaRPr lang="en-US" sz="2000" dirty="0">
              <a:solidFill>
                <a:schemeClr val="tx1"/>
              </a:solidFill>
            </a:endParaRPr>
          </a:p>
          <a:p>
            <a:pPr marL="342900" indent="-342900">
              <a:buFont typeface="Arial" panose="020B0604020202020204" pitchFamily="34" charset="0"/>
              <a:buChar char="•"/>
            </a:pPr>
            <a:r>
              <a:rPr lang="en-US" sz="2000" dirty="0">
                <a:solidFill>
                  <a:schemeClr val="tx1"/>
                </a:solidFill>
              </a:rPr>
              <a:t>We propose adaptive dRU design based on the parameters such as  range, QoS requirements and other TBD parameters.</a:t>
            </a:r>
          </a:p>
        </p:txBody>
      </p:sp>
      <p:cxnSp>
        <p:nvCxnSpPr>
          <p:cNvPr id="3" name="Straight Arrow Connector 2">
            <a:extLst>
              <a:ext uri="{FF2B5EF4-FFF2-40B4-BE49-F238E27FC236}">
                <a16:creationId xmlns:a16="http://schemas.microsoft.com/office/drawing/2014/main" id="{311CE9EE-C29C-F4AD-BDE9-F0E75F8F9A6A}"/>
              </a:ext>
            </a:extLst>
          </p:cNvPr>
          <p:cNvCxnSpPr>
            <a:cxnSpLocks/>
          </p:cNvCxnSpPr>
          <p:nvPr/>
        </p:nvCxnSpPr>
        <p:spPr>
          <a:xfrm>
            <a:off x="9039131" y="2413008"/>
            <a:ext cx="0" cy="1850250"/>
          </a:xfrm>
          <a:prstGeom prst="straightConnector1">
            <a:avLst/>
          </a:prstGeom>
          <a:ln w="38100">
            <a:solidFill>
              <a:srgbClr val="C00000"/>
            </a:solidFill>
            <a:tailEnd type="triangle"/>
          </a:ln>
        </p:spPr>
        <p:style>
          <a:lnRef idx="1">
            <a:schemeClr val="accent6"/>
          </a:lnRef>
          <a:fillRef idx="0">
            <a:schemeClr val="accent6"/>
          </a:fillRef>
          <a:effectRef idx="0">
            <a:schemeClr val="accent6"/>
          </a:effectRef>
          <a:fontRef idx="minor">
            <a:schemeClr val="tx1"/>
          </a:fontRef>
        </p:style>
      </p:cxnSp>
      <p:pic>
        <p:nvPicPr>
          <p:cNvPr id="8" name="Graphic 7" descr="Smart Phone with solid fill">
            <a:extLst>
              <a:ext uri="{FF2B5EF4-FFF2-40B4-BE49-F238E27FC236}">
                <a16:creationId xmlns:a16="http://schemas.microsoft.com/office/drawing/2014/main" id="{552F9BBB-BE8B-EADE-9FD4-0C91D772A5B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38497" y="4385953"/>
            <a:ext cx="895362" cy="903937"/>
          </a:xfrm>
          <a:prstGeom prst="rect">
            <a:avLst/>
          </a:prstGeom>
        </p:spPr>
      </p:pic>
      <p:sp>
        <p:nvSpPr>
          <p:cNvPr id="11" name="TextBox 10">
            <a:extLst>
              <a:ext uri="{FF2B5EF4-FFF2-40B4-BE49-F238E27FC236}">
                <a16:creationId xmlns:a16="http://schemas.microsoft.com/office/drawing/2014/main" id="{CE550505-7FD4-BC9B-F4B0-39AEFC6A2C23}"/>
              </a:ext>
            </a:extLst>
          </p:cNvPr>
          <p:cNvSpPr txBox="1"/>
          <p:nvPr/>
        </p:nvSpPr>
        <p:spPr>
          <a:xfrm>
            <a:off x="10293844" y="4263258"/>
            <a:ext cx="12086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a:solidFill>
                  <a:prstClr val="black"/>
                </a:solidFill>
                <a:latin typeface="Aptos" panose="02110004020202020204"/>
                <a:ea typeface="+mn-ea"/>
              </a:rPr>
              <a:t>User-2</a:t>
            </a:r>
          </a:p>
        </p:txBody>
      </p:sp>
    </p:spTree>
    <p:extLst>
      <p:ext uri="{BB962C8B-B14F-4D97-AF65-F5344CB8AC3E}">
        <p14:creationId xmlns:p14="http://schemas.microsoft.com/office/powerpoint/2010/main" val="1048387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2FE9-0465-EC66-31A3-38B215C529B5}"/>
              </a:ext>
            </a:extLst>
          </p:cNvPr>
          <p:cNvSpPr>
            <a:spLocks noGrp="1"/>
          </p:cNvSpPr>
          <p:nvPr>
            <p:ph type="title"/>
          </p:nvPr>
        </p:nvSpPr>
        <p:spPr>
          <a:xfrm>
            <a:off x="929217" y="666202"/>
            <a:ext cx="10361084" cy="1065213"/>
          </a:xfrm>
        </p:spPr>
        <p:txBody>
          <a:bodyPr/>
          <a:lstStyle/>
          <a:p>
            <a:r>
              <a:rPr lang="en-US" dirty="0"/>
              <a:t>User 1 </a:t>
            </a:r>
          </a:p>
        </p:txBody>
      </p:sp>
      <p:sp>
        <p:nvSpPr>
          <p:cNvPr id="3" name="Content Placeholder 2">
            <a:extLst>
              <a:ext uri="{FF2B5EF4-FFF2-40B4-BE49-F238E27FC236}">
                <a16:creationId xmlns:a16="http://schemas.microsoft.com/office/drawing/2014/main" id="{E9D6F079-CB81-3D81-F6CA-A7D88B915272}"/>
              </a:ext>
            </a:extLst>
          </p:cNvPr>
          <p:cNvSpPr>
            <a:spLocks noGrp="1"/>
          </p:cNvSpPr>
          <p:nvPr>
            <p:ph idx="1"/>
          </p:nvPr>
        </p:nvSpPr>
        <p:spPr>
          <a:xfrm>
            <a:off x="914401" y="1981201"/>
            <a:ext cx="5583766" cy="4377069"/>
          </a:xfrm>
        </p:spPr>
        <p:txBody>
          <a:bodyPr/>
          <a:lstStyle/>
          <a:p>
            <a:pPr>
              <a:buFont typeface="Arial" panose="020B0604020202020204" pitchFamily="34" charset="0"/>
              <a:buChar char="•"/>
            </a:pPr>
            <a:r>
              <a:rPr lang="en-US" b="0" dirty="0"/>
              <a:t>For user 1, we are allocating less number of tones /MHz to have more power boost since it is farther from the AP</a:t>
            </a:r>
          </a:p>
          <a:p>
            <a:pPr>
              <a:buFont typeface="Arial" panose="020B0604020202020204" pitchFamily="34" charset="0"/>
              <a:buChar char="•"/>
            </a:pPr>
            <a:endParaRPr lang="en-US" b="0" dirty="0"/>
          </a:p>
          <a:p>
            <a:pPr>
              <a:buFont typeface="Arial" panose="020B0604020202020204" pitchFamily="34" charset="0"/>
              <a:buChar char="•"/>
            </a:pPr>
            <a:r>
              <a:rPr lang="en-US" b="0" dirty="0"/>
              <a:t>By doing so, we are fulfilling the requirements of the user, so that it can get its data reliably </a:t>
            </a:r>
          </a:p>
          <a:p>
            <a:pPr>
              <a:buFont typeface="Arial" panose="020B0604020202020204" pitchFamily="34" charset="0"/>
              <a:buChar char="•"/>
            </a:pPr>
            <a:endParaRPr lang="en-US" b="0" dirty="0"/>
          </a:p>
          <a:p>
            <a:pPr>
              <a:buFont typeface="Arial" panose="020B0604020202020204" pitchFamily="34" charset="0"/>
              <a:buChar char="•"/>
            </a:pPr>
            <a:r>
              <a:rPr lang="en-US" b="0" dirty="0"/>
              <a:t>In the extreme case, it will be same as the literature. Otherwise, it could be any combination based on distance</a:t>
            </a:r>
          </a:p>
        </p:txBody>
      </p:sp>
      <p:sp>
        <p:nvSpPr>
          <p:cNvPr id="4" name="Slide Number Placeholder 3">
            <a:extLst>
              <a:ext uri="{FF2B5EF4-FFF2-40B4-BE49-F238E27FC236}">
                <a16:creationId xmlns:a16="http://schemas.microsoft.com/office/drawing/2014/main" id="{102BC4E0-75DC-353E-1E2C-BB0AFCF41425}"/>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858CDDB5-8AF0-B449-3CCF-DDA626C7D7FA}"/>
              </a:ext>
            </a:extLst>
          </p:cNvPr>
          <p:cNvSpPr>
            <a:spLocks noGrp="1"/>
          </p:cNvSpPr>
          <p:nvPr>
            <p:ph type="ftr" idx="14"/>
          </p:nvPr>
        </p:nvSpPr>
        <p:spPr/>
        <p:txBody>
          <a:bodyPr/>
          <a:lstStyle/>
          <a:p>
            <a:r>
              <a:rPr lang="pt-BR"/>
              <a:t>Sawaira Ali et.al., VESTEL Electronics</a:t>
            </a:r>
            <a:endParaRPr lang="en-GB"/>
          </a:p>
        </p:txBody>
      </p:sp>
      <p:sp>
        <p:nvSpPr>
          <p:cNvPr id="6" name="Date Placeholder 5">
            <a:extLst>
              <a:ext uri="{FF2B5EF4-FFF2-40B4-BE49-F238E27FC236}">
                <a16:creationId xmlns:a16="http://schemas.microsoft.com/office/drawing/2014/main" id="{246D6E38-E9AB-18C6-B91D-2CC8D8DF3376}"/>
              </a:ext>
            </a:extLst>
          </p:cNvPr>
          <p:cNvSpPr>
            <a:spLocks noGrp="1"/>
          </p:cNvSpPr>
          <p:nvPr>
            <p:ph type="dt" idx="15"/>
          </p:nvPr>
        </p:nvSpPr>
        <p:spPr/>
        <p:txBody>
          <a:bodyPr/>
          <a:lstStyle/>
          <a:p>
            <a:r>
              <a:rPr lang="en-US"/>
              <a:t>2025</a:t>
            </a:r>
            <a:endParaRPr lang="en-GB" dirty="0"/>
          </a:p>
        </p:txBody>
      </p:sp>
      <p:pic>
        <p:nvPicPr>
          <p:cNvPr id="7" name="Content Placeholder 39" descr="A computer router with two antennas&#10;&#10;Description automatically generated">
            <a:extLst>
              <a:ext uri="{FF2B5EF4-FFF2-40B4-BE49-F238E27FC236}">
                <a16:creationId xmlns:a16="http://schemas.microsoft.com/office/drawing/2014/main" id="{1821015F-B079-51C0-E3B0-2CF08A5905C4}"/>
              </a:ext>
            </a:extLst>
          </p:cNvPr>
          <p:cNvPicPr>
            <a:picLocks noChangeAspect="1"/>
          </p:cNvPicPr>
          <p:nvPr/>
        </p:nvPicPr>
        <p:blipFill>
          <a:blip r:embed="rId2"/>
          <a:stretch>
            <a:fillRect/>
          </a:stretch>
        </p:blipFill>
        <p:spPr>
          <a:xfrm>
            <a:off x="8360053" y="1284231"/>
            <a:ext cx="1192731" cy="1067430"/>
          </a:xfrm>
          <a:prstGeom prst="rect">
            <a:avLst/>
          </a:prstGeom>
        </p:spPr>
      </p:pic>
      <p:pic>
        <p:nvPicPr>
          <p:cNvPr id="8" name="Graphic 7" descr="Smart Phone with solid fill">
            <a:extLst>
              <a:ext uri="{FF2B5EF4-FFF2-40B4-BE49-F238E27FC236}">
                <a16:creationId xmlns:a16="http://schemas.microsoft.com/office/drawing/2014/main" id="{165DB6FF-33D2-42C9-5766-4B68A1F3364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58024" y="3286740"/>
            <a:ext cx="775827" cy="775827"/>
          </a:xfrm>
          <a:prstGeom prst="rect">
            <a:avLst/>
          </a:prstGeom>
        </p:spPr>
      </p:pic>
      <p:cxnSp>
        <p:nvCxnSpPr>
          <p:cNvPr id="9" name="Straight Arrow Connector 8">
            <a:extLst>
              <a:ext uri="{FF2B5EF4-FFF2-40B4-BE49-F238E27FC236}">
                <a16:creationId xmlns:a16="http://schemas.microsoft.com/office/drawing/2014/main" id="{6DBAB4A6-FF6C-4D11-2FBD-F67A53DF41A9}"/>
              </a:ext>
            </a:extLst>
          </p:cNvPr>
          <p:cNvCxnSpPr>
            <a:cxnSpLocks/>
          </p:cNvCxnSpPr>
          <p:nvPr/>
        </p:nvCxnSpPr>
        <p:spPr>
          <a:xfrm flipH="1">
            <a:off x="7540627" y="2389431"/>
            <a:ext cx="1097870" cy="3003852"/>
          </a:xfrm>
          <a:prstGeom prst="straightConnector1">
            <a:avLst/>
          </a:prstGeom>
          <a:noFill/>
          <a:ln w="38100" cap="flat" cmpd="sng" algn="ctr">
            <a:solidFill>
              <a:srgbClr val="FFC000"/>
            </a:solidFill>
            <a:prstDash val="solid"/>
            <a:miter lim="800000"/>
            <a:tailEnd type="triangle"/>
          </a:ln>
          <a:effectLst/>
        </p:spPr>
      </p:cxnSp>
      <p:cxnSp>
        <p:nvCxnSpPr>
          <p:cNvPr id="10" name="Straight Arrow Connector 9">
            <a:extLst>
              <a:ext uri="{FF2B5EF4-FFF2-40B4-BE49-F238E27FC236}">
                <a16:creationId xmlns:a16="http://schemas.microsoft.com/office/drawing/2014/main" id="{F0A97FF4-A997-1901-0B8F-59A8E1C7DAC2}"/>
              </a:ext>
            </a:extLst>
          </p:cNvPr>
          <p:cNvCxnSpPr>
            <a:cxnSpLocks/>
          </p:cNvCxnSpPr>
          <p:nvPr/>
        </p:nvCxnSpPr>
        <p:spPr>
          <a:xfrm>
            <a:off x="9552785" y="2202741"/>
            <a:ext cx="759579" cy="1027202"/>
          </a:xfrm>
          <a:prstGeom prst="straightConnector1">
            <a:avLst/>
          </a:prstGeom>
          <a:noFill/>
          <a:ln w="38100" cap="flat" cmpd="sng" algn="ctr">
            <a:solidFill>
              <a:srgbClr val="0070C0"/>
            </a:solidFill>
            <a:prstDash val="solid"/>
            <a:miter lim="800000"/>
            <a:tailEnd type="triangle"/>
          </a:ln>
          <a:effectLst/>
        </p:spPr>
      </p:cxnSp>
      <p:pic>
        <p:nvPicPr>
          <p:cNvPr id="11" name="Graphic 10" descr="Smart Phone with solid fill">
            <a:extLst>
              <a:ext uri="{FF2B5EF4-FFF2-40B4-BE49-F238E27FC236}">
                <a16:creationId xmlns:a16="http://schemas.microsoft.com/office/drawing/2014/main" id="{F35EB3CE-E2E3-F0D2-4835-E4E527CB0E5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43757" y="5420183"/>
            <a:ext cx="775827" cy="775827"/>
          </a:xfrm>
          <a:prstGeom prst="rect">
            <a:avLst/>
          </a:prstGeom>
        </p:spPr>
      </p:pic>
      <p:sp>
        <p:nvSpPr>
          <p:cNvPr id="12" name="TextBox 11">
            <a:extLst>
              <a:ext uri="{FF2B5EF4-FFF2-40B4-BE49-F238E27FC236}">
                <a16:creationId xmlns:a16="http://schemas.microsoft.com/office/drawing/2014/main" id="{7CA08549-90C0-855A-528F-A589DF91A5DC}"/>
              </a:ext>
            </a:extLst>
          </p:cNvPr>
          <p:cNvSpPr txBox="1"/>
          <p:nvPr/>
        </p:nvSpPr>
        <p:spPr>
          <a:xfrm>
            <a:off x="8895426" y="5327334"/>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User-3</a:t>
            </a:r>
          </a:p>
        </p:txBody>
      </p:sp>
      <p:cxnSp>
        <p:nvCxnSpPr>
          <p:cNvPr id="13" name="Straight Arrow Connector 12">
            <a:extLst>
              <a:ext uri="{FF2B5EF4-FFF2-40B4-BE49-F238E27FC236}">
                <a16:creationId xmlns:a16="http://schemas.microsoft.com/office/drawing/2014/main" id="{8810A7CA-A478-F85E-A1AC-5DD8D2ABEF1C}"/>
              </a:ext>
            </a:extLst>
          </p:cNvPr>
          <p:cNvCxnSpPr>
            <a:cxnSpLocks/>
          </p:cNvCxnSpPr>
          <p:nvPr/>
        </p:nvCxnSpPr>
        <p:spPr>
          <a:xfrm>
            <a:off x="9327379" y="2389431"/>
            <a:ext cx="0" cy="1850250"/>
          </a:xfrm>
          <a:prstGeom prst="straightConnector1">
            <a:avLst/>
          </a:prstGeom>
          <a:ln w="38100">
            <a:solidFill>
              <a:srgbClr val="C00000"/>
            </a:solidFill>
            <a:tailEnd type="triangle"/>
          </a:ln>
        </p:spPr>
        <p:style>
          <a:lnRef idx="1">
            <a:schemeClr val="accent6"/>
          </a:lnRef>
          <a:fillRef idx="0">
            <a:schemeClr val="accent6"/>
          </a:fillRef>
          <a:effectRef idx="0">
            <a:schemeClr val="accent6"/>
          </a:effectRef>
          <a:fontRef idx="minor">
            <a:schemeClr val="tx1"/>
          </a:fontRef>
        </p:style>
      </p:cxnSp>
      <p:pic>
        <p:nvPicPr>
          <p:cNvPr id="14" name="Graphic 13" descr="Smart Phone with solid fill">
            <a:extLst>
              <a:ext uri="{FF2B5EF4-FFF2-40B4-BE49-F238E27FC236}">
                <a16:creationId xmlns:a16="http://schemas.microsoft.com/office/drawing/2014/main" id="{D1E9F87F-5850-14E9-6D3E-CF8ED090D1D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863021" y="4380855"/>
            <a:ext cx="895362" cy="903937"/>
          </a:xfrm>
          <a:prstGeom prst="rect">
            <a:avLst/>
          </a:prstGeom>
        </p:spPr>
      </p:pic>
      <p:sp>
        <p:nvSpPr>
          <p:cNvPr id="15" name="TextBox 14">
            <a:extLst>
              <a:ext uri="{FF2B5EF4-FFF2-40B4-BE49-F238E27FC236}">
                <a16:creationId xmlns:a16="http://schemas.microsoft.com/office/drawing/2014/main" id="{C4CC3BCE-2C4E-17F8-8FBC-B936D6792BF8}"/>
              </a:ext>
            </a:extLst>
          </p:cNvPr>
          <p:cNvSpPr txBox="1"/>
          <p:nvPr/>
        </p:nvSpPr>
        <p:spPr>
          <a:xfrm>
            <a:off x="10293844" y="4263258"/>
            <a:ext cx="12086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a:solidFill>
                  <a:prstClr val="black"/>
                </a:solidFill>
                <a:latin typeface="Aptos" panose="02110004020202020204"/>
                <a:ea typeface="+mn-ea"/>
              </a:rPr>
              <a:t>User-2</a:t>
            </a:r>
          </a:p>
        </p:txBody>
      </p:sp>
      <p:sp>
        <p:nvSpPr>
          <p:cNvPr id="25" name="TextBox 24">
            <a:extLst>
              <a:ext uri="{FF2B5EF4-FFF2-40B4-BE49-F238E27FC236}">
                <a16:creationId xmlns:a16="http://schemas.microsoft.com/office/drawing/2014/main" id="{FDA7207C-5C52-6356-5220-8BCA30D6D343}"/>
              </a:ext>
            </a:extLst>
          </p:cNvPr>
          <p:cNvSpPr txBox="1"/>
          <p:nvPr/>
        </p:nvSpPr>
        <p:spPr>
          <a:xfrm>
            <a:off x="7047033" y="6161753"/>
            <a:ext cx="14736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eaLnBrk="1" fontAlgn="auto" hangingPunct="1">
              <a:spcBef>
                <a:spcPts val="0"/>
              </a:spcBef>
              <a:spcAft>
                <a:spcPts val="0"/>
              </a:spcAft>
              <a:buClrTx/>
              <a:buSzTx/>
              <a:buFontTx/>
              <a:buNone/>
            </a:pPr>
            <a:r>
              <a:rPr lang="en-US" sz="1800" dirty="0">
                <a:solidFill>
                  <a:prstClr val="black"/>
                </a:solidFill>
                <a:latin typeface="Aptos" panose="02110004020202020204"/>
                <a:ea typeface="+mn-ea"/>
              </a:rPr>
              <a:t>User-1</a:t>
            </a:r>
          </a:p>
        </p:txBody>
      </p:sp>
      <p:sp>
        <p:nvSpPr>
          <p:cNvPr id="26" name="Rectangle 25">
            <a:extLst>
              <a:ext uri="{FF2B5EF4-FFF2-40B4-BE49-F238E27FC236}">
                <a16:creationId xmlns:a16="http://schemas.microsoft.com/office/drawing/2014/main" id="{746C622A-A27F-5F10-BCF1-AB9272D902A6}"/>
              </a:ext>
            </a:extLst>
          </p:cNvPr>
          <p:cNvSpPr/>
          <p:nvPr/>
        </p:nvSpPr>
        <p:spPr bwMode="auto">
          <a:xfrm rot="1127410">
            <a:off x="7324455" y="2139161"/>
            <a:ext cx="1201872" cy="4529005"/>
          </a:xfrm>
          <a:prstGeom prst="rect">
            <a:avLst/>
          </a:prstGeom>
          <a:noFill/>
          <a:ln w="9525" cap="flat" cmpd="sng" algn="ctr">
            <a:solidFill>
              <a:schemeClr val="tx1"/>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4262163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5219</TotalTime>
  <Words>1666</Words>
  <Application>Microsoft Office PowerPoint</Application>
  <PresentationFormat>Widescreen</PresentationFormat>
  <Paragraphs>224</Paragraphs>
  <Slides>17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굴림</vt:lpstr>
      <vt:lpstr>Aptos</vt:lpstr>
      <vt:lpstr>Arial</vt:lpstr>
      <vt:lpstr>Arial Unicode MS</vt:lpstr>
      <vt:lpstr>Times New Roman</vt:lpstr>
      <vt:lpstr>Wingdings</vt:lpstr>
      <vt:lpstr>Office Theme</vt:lpstr>
      <vt:lpstr>Adaptive tone allocation design for dRU</vt:lpstr>
      <vt:lpstr>Introduction (1)</vt:lpstr>
      <vt:lpstr>Introduction (2)</vt:lpstr>
      <vt:lpstr>Introduction (3)</vt:lpstr>
      <vt:lpstr>dRU in literature (1)</vt:lpstr>
      <vt:lpstr>dRU in literature (2)</vt:lpstr>
      <vt:lpstr>Proposed Approach </vt:lpstr>
      <vt:lpstr>Proposed Approach By Considering the Range </vt:lpstr>
      <vt:lpstr>User 1 </vt:lpstr>
      <vt:lpstr>User 2</vt:lpstr>
      <vt:lpstr>User 3 </vt:lpstr>
      <vt:lpstr>Overall tone allocation</vt:lpstr>
      <vt:lpstr>Summary</vt:lpstr>
      <vt:lpstr>Further Explanation</vt:lpstr>
      <vt:lpstr>REFERENCES</vt:lpstr>
      <vt:lpstr>REFERENCES Cont.</vt:lpstr>
      <vt:lpstr>Straw Poll</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Sawaıra Rafaqat ALI</cp:lastModifiedBy>
  <cp:revision>4</cp:revision>
  <cp:lastPrinted>1601-01-01T00:00:00Z</cp:lastPrinted>
  <dcterms:created xsi:type="dcterms:W3CDTF">2021-02-24T17:42:37Z</dcterms:created>
  <dcterms:modified xsi:type="dcterms:W3CDTF">2025-08-17T19:34:29Z</dcterms:modified>
</cp:coreProperties>
</file>