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674" r:id="rId5"/>
    <p:sldMasterId id="2147483660" r:id="rId6"/>
  </p:sldMasterIdLst>
  <p:notesMasterIdLst>
    <p:notesMasterId r:id="rId28"/>
  </p:notesMasterIdLst>
  <p:handoutMasterIdLst>
    <p:handoutMasterId r:id="rId29"/>
  </p:handoutMasterIdLst>
  <p:sldIdLst>
    <p:sldId id="570" r:id="rId7"/>
    <p:sldId id="571" r:id="rId8"/>
    <p:sldId id="610" r:id="rId9"/>
    <p:sldId id="611" r:id="rId10"/>
    <p:sldId id="612" r:id="rId11"/>
    <p:sldId id="619" r:id="rId12"/>
    <p:sldId id="620" r:id="rId13"/>
    <p:sldId id="622" r:id="rId14"/>
    <p:sldId id="623" r:id="rId15"/>
    <p:sldId id="624" r:id="rId16"/>
    <p:sldId id="625" r:id="rId17"/>
    <p:sldId id="626" r:id="rId18"/>
    <p:sldId id="632" r:id="rId19"/>
    <p:sldId id="627" r:id="rId20"/>
    <p:sldId id="629" r:id="rId21"/>
    <p:sldId id="631" r:id="rId22"/>
    <p:sldId id="630" r:id="rId23"/>
    <p:sldId id="628" r:id="rId24"/>
    <p:sldId id="584" r:id="rId25"/>
    <p:sldId id="621" r:id="rId26"/>
    <p:sldId id="633" r:id="rId2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전은성/JEON EUN SUNG" initials="전ES" lastIdx="1" clrIdx="0">
    <p:extLst>
      <p:ext uri="{19B8F6BF-5375-455C-9EA6-DF929625EA0E}">
        <p15:presenceInfo xmlns:p15="http://schemas.microsoft.com/office/powerpoint/2012/main" userId="S-1-5-21-316528069-2937973543-3578848228-2102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FFCC"/>
    <a:srgbClr val="FFCCCC"/>
    <a:srgbClr val="33CCCC"/>
    <a:srgbClr val="9966FF"/>
    <a:srgbClr val="FFCC99"/>
    <a:srgbClr val="EAEAEA"/>
    <a:srgbClr val="C00000"/>
    <a:srgbClr val="F2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89" autoAdjust="0"/>
    <p:restoredTop sz="86471" autoAdjust="0"/>
  </p:normalViewPr>
  <p:slideViewPr>
    <p:cSldViewPr>
      <p:cViewPr varScale="1">
        <p:scale>
          <a:sx n="99" d="100"/>
          <a:sy n="99" d="100"/>
        </p:scale>
        <p:origin x="2058" y="90"/>
      </p:cViewPr>
      <p:guideLst>
        <p:guide orient="horz" pos="159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14" y="96"/>
      </p:cViewPr>
      <p:guideLst>
        <p:guide orient="horz" pos="3127"/>
        <p:guide pos="2141"/>
      </p:guideLst>
    </p:cSldViewPr>
  </p:notes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 /><Relationship Id="rId13" Type="http://schemas.openxmlformats.org/officeDocument/2006/relationships/slide" Target="slides/slide7.xml" /><Relationship Id="rId18" Type="http://schemas.openxmlformats.org/officeDocument/2006/relationships/slide" Target="slides/slide12.xml" /><Relationship Id="rId26" Type="http://schemas.openxmlformats.org/officeDocument/2006/relationships/slide" Target="slides/slide20.xml" /><Relationship Id="rId3" Type="http://schemas.openxmlformats.org/officeDocument/2006/relationships/customXml" Target="../customXml/item3.xml" /><Relationship Id="rId21" Type="http://schemas.openxmlformats.org/officeDocument/2006/relationships/slide" Target="slides/slide15.xml" /><Relationship Id="rId34" Type="http://schemas.openxmlformats.org/officeDocument/2006/relationships/tableStyles" Target="tableStyles.xml" /><Relationship Id="rId7" Type="http://schemas.openxmlformats.org/officeDocument/2006/relationships/slide" Target="slides/slide1.xml" /><Relationship Id="rId12" Type="http://schemas.openxmlformats.org/officeDocument/2006/relationships/slide" Target="slides/slide6.xml" /><Relationship Id="rId17" Type="http://schemas.openxmlformats.org/officeDocument/2006/relationships/slide" Target="slides/slide11.xml" /><Relationship Id="rId25" Type="http://schemas.openxmlformats.org/officeDocument/2006/relationships/slide" Target="slides/slide19.xml" /><Relationship Id="rId33" Type="http://schemas.openxmlformats.org/officeDocument/2006/relationships/theme" Target="theme/theme1.xml" /><Relationship Id="rId2" Type="http://schemas.openxmlformats.org/officeDocument/2006/relationships/customXml" Target="../customXml/item2.xml" /><Relationship Id="rId16" Type="http://schemas.openxmlformats.org/officeDocument/2006/relationships/slide" Target="slides/slide10.xml" /><Relationship Id="rId20" Type="http://schemas.openxmlformats.org/officeDocument/2006/relationships/slide" Target="slides/slide14.xml" /><Relationship Id="rId29" Type="http://schemas.openxmlformats.org/officeDocument/2006/relationships/handoutMaster" Target="handoutMasters/handoutMaster1.xml" /><Relationship Id="rId1" Type="http://schemas.openxmlformats.org/officeDocument/2006/relationships/customXml" Target="../customXml/item1.xml" /><Relationship Id="rId6" Type="http://schemas.openxmlformats.org/officeDocument/2006/relationships/slideMaster" Target="slideMasters/slideMaster3.xml" /><Relationship Id="rId11" Type="http://schemas.openxmlformats.org/officeDocument/2006/relationships/slide" Target="slides/slide5.xml" /><Relationship Id="rId24" Type="http://schemas.openxmlformats.org/officeDocument/2006/relationships/slide" Target="slides/slide18.xml" /><Relationship Id="rId32" Type="http://schemas.openxmlformats.org/officeDocument/2006/relationships/viewProps" Target="viewProps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9.xml" /><Relationship Id="rId23" Type="http://schemas.openxmlformats.org/officeDocument/2006/relationships/slide" Target="slides/slide17.xml" /><Relationship Id="rId28" Type="http://schemas.openxmlformats.org/officeDocument/2006/relationships/notesMaster" Target="notesMasters/notesMaster1.xml" /><Relationship Id="rId10" Type="http://schemas.openxmlformats.org/officeDocument/2006/relationships/slide" Target="slides/slide4.xml" /><Relationship Id="rId19" Type="http://schemas.openxmlformats.org/officeDocument/2006/relationships/slide" Target="slides/slide13.xml" /><Relationship Id="rId31" Type="http://schemas.openxmlformats.org/officeDocument/2006/relationships/presProps" Target="presProps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3.xml" /><Relationship Id="rId14" Type="http://schemas.openxmlformats.org/officeDocument/2006/relationships/slide" Target="slides/slide8.xml" /><Relationship Id="rId22" Type="http://schemas.openxmlformats.org/officeDocument/2006/relationships/slide" Target="slides/slide16.xml" /><Relationship Id="rId27" Type="http://schemas.openxmlformats.org/officeDocument/2006/relationships/slide" Target="slides/slide21.xml" /><Relationship Id="rId30" Type="http://schemas.openxmlformats.org/officeDocument/2006/relationships/commentAuthors" Target="commentAuthors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65328" y="193828"/>
            <a:ext cx="2250712" cy="22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375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1636" y="193828"/>
            <a:ext cx="939726" cy="22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375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542760" y="9607410"/>
            <a:ext cx="1651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375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4476" y="9607410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375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80079" y="414317"/>
            <a:ext cx="543751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432" tIns="45716" rIns="91432" bIns="45716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80080" y="9607410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375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0080" y="9595524"/>
            <a:ext cx="558847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432" tIns="45716" rIns="91432" bIns="45716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741579" y="108926"/>
            <a:ext cx="2416480" cy="22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375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1173" y="108927"/>
            <a:ext cx="939726" cy="22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375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735" y="4715409"/>
            <a:ext cx="4986207" cy="446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54" tIns="46034" rIns="93654" bIns="460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045301" y="9610806"/>
            <a:ext cx="211275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163" lvl="4" algn="r" defTabSz="933375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4074" y="9610806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375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9649" y="9610806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9648" y="9609108"/>
            <a:ext cx="53783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432" tIns="45716" rIns="91432" bIns="45716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4948" y="317531"/>
            <a:ext cx="55277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432" tIns="45716" rIns="91432" bIns="45716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07347" y="108926"/>
            <a:ext cx="2250712" cy="223886"/>
          </a:xfrm>
        </p:spPr>
        <p:txBody>
          <a:bodyPr/>
          <a:lstStyle/>
          <a:p>
            <a:pPr>
              <a:defRPr/>
            </a:pPr>
            <a:r>
              <a:rPr lang="en-US" dirty="0"/>
              <a:t>doc.: IEEE 802.11-yy/xxxxr0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6667" y="9610806"/>
            <a:ext cx="415178" cy="184666"/>
          </a:xfrm>
          <a:noFill/>
        </p:spPr>
        <p:txBody>
          <a:bodyPr/>
          <a:lstStyle/>
          <a:p>
            <a:r>
              <a:rPr lang="en-US" dirty="0">
                <a:cs typeface="Arial" charset="0"/>
              </a:rPr>
              <a:t>Page </a:t>
            </a:r>
            <a:fld id="{B376B859-F927-4FFC-938A-1E85F81B0C78}" type="slidenum">
              <a:rPr lang="en-US" smtClean="0">
                <a:cs typeface="Arial" charset="0"/>
              </a:rPr>
              <a:pPr/>
              <a:t>1</a:t>
            </a:fld>
            <a:endParaRPr lang="en-US" dirty="0">
              <a:cs typeface="Arial" charset="0"/>
            </a:endParaRPr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376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Adam optimizer 10^-4 </a:t>
            </a:r>
            <a:r>
              <a:rPr lang="en-US" altLang="ko-KR" dirty="0" err="1"/>
              <a:t>lr</a:t>
            </a:r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212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5769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669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2C873923-7103-4AF9-AECF-EE09B40480B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653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Yo-Seb Jeon, POSTECH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Yo-Seb Jeon, POSTECH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Yo-Seb Jeon, POSTECH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Yo-Seb Jeon, POSTECH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3478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0640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7436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6924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13585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14226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54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7614916F-BBEF-4684-B6F5-1E636F42BA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2530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606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2883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9802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3542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5810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38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5157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4206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4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7614916F-BBEF-4684-B6F5-1E636F42BA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592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3167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2873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7187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0358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01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7781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Yo-Seb Jeon, POSTECH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Yo-Seb Jeon, POSTECH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Yo-Seb Jeon, POSTECH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Yo-Seb Jeon, POSTECH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Yo-Seb Jeon, POSTECH</a:t>
            </a:r>
            <a:endParaRPr lang="en-US" altLang="ko-K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Yo-Seb Jeon, POSTECH</a:t>
            </a:r>
            <a:endParaRPr lang="en-US" altLang="ko-K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 /><Relationship Id="rId3" Type="http://schemas.openxmlformats.org/officeDocument/2006/relationships/slideLayout" Target="../slideLayouts/slideLayout15.xml" /><Relationship Id="rId7" Type="http://schemas.openxmlformats.org/officeDocument/2006/relationships/slideLayout" Target="../slideLayouts/slideLayout19.xml" /><Relationship Id="rId12" Type="http://schemas.openxmlformats.org/officeDocument/2006/relationships/theme" Target="../theme/theme2.xml" /><Relationship Id="rId2" Type="http://schemas.openxmlformats.org/officeDocument/2006/relationships/slideLayout" Target="../slideLayouts/slideLayout14.xml" /><Relationship Id="rId1" Type="http://schemas.openxmlformats.org/officeDocument/2006/relationships/slideLayout" Target="../slideLayouts/slideLayout13.xml" /><Relationship Id="rId6" Type="http://schemas.openxmlformats.org/officeDocument/2006/relationships/slideLayout" Target="../slideLayouts/slideLayout18.xml" /><Relationship Id="rId11" Type="http://schemas.openxmlformats.org/officeDocument/2006/relationships/slideLayout" Target="../slideLayouts/slideLayout23.xml" /><Relationship Id="rId5" Type="http://schemas.openxmlformats.org/officeDocument/2006/relationships/slideLayout" Target="../slideLayouts/slideLayout17.xml" /><Relationship Id="rId10" Type="http://schemas.openxmlformats.org/officeDocument/2006/relationships/slideLayout" Target="../slideLayouts/slideLayout22.xml" /><Relationship Id="rId4" Type="http://schemas.openxmlformats.org/officeDocument/2006/relationships/slideLayout" Target="../slideLayouts/slideLayout16.xml" /><Relationship Id="rId9" Type="http://schemas.openxmlformats.org/officeDocument/2006/relationships/slideLayout" Target="../slideLayouts/slideLayout21.xml" 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 /><Relationship Id="rId13" Type="http://schemas.openxmlformats.org/officeDocument/2006/relationships/theme" Target="../theme/theme3.xml" /><Relationship Id="rId3" Type="http://schemas.openxmlformats.org/officeDocument/2006/relationships/slideLayout" Target="../slideLayouts/slideLayout26.xml" /><Relationship Id="rId7" Type="http://schemas.openxmlformats.org/officeDocument/2006/relationships/slideLayout" Target="../slideLayouts/slideLayout30.xml" /><Relationship Id="rId12" Type="http://schemas.openxmlformats.org/officeDocument/2006/relationships/slideLayout" Target="../slideLayouts/slideLayout35.xml" /><Relationship Id="rId2" Type="http://schemas.openxmlformats.org/officeDocument/2006/relationships/slideLayout" Target="../slideLayouts/slideLayout25.xml" /><Relationship Id="rId1" Type="http://schemas.openxmlformats.org/officeDocument/2006/relationships/slideLayout" Target="../slideLayouts/slideLayout24.xml" /><Relationship Id="rId6" Type="http://schemas.openxmlformats.org/officeDocument/2006/relationships/slideLayout" Target="../slideLayouts/slideLayout29.xml" /><Relationship Id="rId11" Type="http://schemas.openxmlformats.org/officeDocument/2006/relationships/slideLayout" Target="../slideLayouts/slideLayout34.xml" /><Relationship Id="rId5" Type="http://schemas.openxmlformats.org/officeDocument/2006/relationships/slideLayout" Target="../slideLayouts/slideLayout28.xml" /><Relationship Id="rId10" Type="http://schemas.openxmlformats.org/officeDocument/2006/relationships/slideLayout" Target="../slideLayouts/slideLayout33.xml" /><Relationship Id="rId4" Type="http://schemas.openxmlformats.org/officeDocument/2006/relationships/slideLayout" Target="../slideLayouts/slideLayout27.xml" /><Relationship Id="rId9" Type="http://schemas.openxmlformats.org/officeDocument/2006/relationships/slideLayout" Target="../slideLayouts/slideLayout3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8848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009209" y="6475413"/>
            <a:ext cx="153471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doc.: IEEE 802.11-25/1000r0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138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May 2025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Yo-Seb Jeon, POSTECH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467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emf" 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 /><Relationship Id="rId3" Type="http://schemas.openxmlformats.org/officeDocument/2006/relationships/tags" Target="../tags/tag19.xml" /><Relationship Id="rId7" Type="http://schemas.openxmlformats.org/officeDocument/2006/relationships/image" Target="../media/image25.png" /><Relationship Id="rId2" Type="http://schemas.openxmlformats.org/officeDocument/2006/relationships/tags" Target="../tags/tag18.xml" /><Relationship Id="rId1" Type="http://schemas.openxmlformats.org/officeDocument/2006/relationships/tags" Target="../tags/tag17.xml" /><Relationship Id="rId6" Type="http://schemas.openxmlformats.org/officeDocument/2006/relationships/image" Target="../media/image24.png" /><Relationship Id="rId5" Type="http://schemas.openxmlformats.org/officeDocument/2006/relationships/image" Target="../media/image23.png" /><Relationship Id="rId4" Type="http://schemas.openxmlformats.org/officeDocument/2006/relationships/slideLayout" Target="../slideLayouts/slideLayout2.xml" /><Relationship Id="rId9" Type="http://schemas.openxmlformats.org/officeDocument/2006/relationships/image" Target="../media/image27.pn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 /><Relationship Id="rId7" Type="http://schemas.openxmlformats.org/officeDocument/2006/relationships/image" Target="../media/image28.png" /><Relationship Id="rId2" Type="http://schemas.openxmlformats.org/officeDocument/2006/relationships/tags" Target="../tags/tag21.xml" /><Relationship Id="rId1" Type="http://schemas.openxmlformats.org/officeDocument/2006/relationships/tags" Target="../tags/tag20.xml" /><Relationship Id="rId6" Type="http://schemas.openxmlformats.org/officeDocument/2006/relationships/image" Target="../media/image25.png" /><Relationship Id="rId5" Type="http://schemas.openxmlformats.org/officeDocument/2006/relationships/image" Target="../media/image24.png" /><Relationship Id="rId4" Type="http://schemas.openxmlformats.org/officeDocument/2006/relationships/image" Target="../media/image23.png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 /><Relationship Id="rId13" Type="http://schemas.openxmlformats.org/officeDocument/2006/relationships/image" Target="../media/image34.png" /><Relationship Id="rId3" Type="http://schemas.openxmlformats.org/officeDocument/2006/relationships/tags" Target="../tags/tag24.xml" /><Relationship Id="rId7" Type="http://schemas.openxmlformats.org/officeDocument/2006/relationships/slideLayout" Target="../slideLayouts/slideLayout2.xml" /><Relationship Id="rId12" Type="http://schemas.openxmlformats.org/officeDocument/2006/relationships/image" Target="../media/image33.png" /><Relationship Id="rId2" Type="http://schemas.openxmlformats.org/officeDocument/2006/relationships/tags" Target="../tags/tag23.xml" /><Relationship Id="rId1" Type="http://schemas.openxmlformats.org/officeDocument/2006/relationships/tags" Target="../tags/tag22.xml" /><Relationship Id="rId6" Type="http://schemas.openxmlformats.org/officeDocument/2006/relationships/tags" Target="../tags/tag27.xml" /><Relationship Id="rId11" Type="http://schemas.openxmlformats.org/officeDocument/2006/relationships/image" Target="../media/image32.png" /><Relationship Id="rId5" Type="http://schemas.openxmlformats.org/officeDocument/2006/relationships/tags" Target="../tags/tag26.xml" /><Relationship Id="rId15" Type="http://schemas.openxmlformats.org/officeDocument/2006/relationships/image" Target="../media/image22.png" /><Relationship Id="rId10" Type="http://schemas.openxmlformats.org/officeDocument/2006/relationships/image" Target="../media/image31.png" /><Relationship Id="rId4" Type="http://schemas.openxmlformats.org/officeDocument/2006/relationships/tags" Target="../tags/tag25.xml" /><Relationship Id="rId9" Type="http://schemas.openxmlformats.org/officeDocument/2006/relationships/image" Target="../media/image30.png" /><Relationship Id="rId14" Type="http://schemas.openxmlformats.org/officeDocument/2006/relationships/image" Target="../media/image21.pn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37.jpeg" /><Relationship Id="rId4" Type="http://schemas.openxmlformats.org/officeDocument/2006/relationships/image" Target="../media/image36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 /><Relationship Id="rId7" Type="http://schemas.openxmlformats.org/officeDocument/2006/relationships/image" Target="../media/image41.pn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28.xml" /><Relationship Id="rId6" Type="http://schemas.openxmlformats.org/officeDocument/2006/relationships/image" Target="../media/image40.png" /><Relationship Id="rId5" Type="http://schemas.openxmlformats.org/officeDocument/2006/relationships/image" Target="../media/image39.png" /><Relationship Id="rId4" Type="http://schemas.openxmlformats.org/officeDocument/2006/relationships/image" Target="../media/image38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4.png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 /><Relationship Id="rId13" Type="http://schemas.openxmlformats.org/officeDocument/2006/relationships/image" Target="../media/image8.png" /><Relationship Id="rId3" Type="http://schemas.openxmlformats.org/officeDocument/2006/relationships/tags" Target="../tags/tag3.xml" /><Relationship Id="rId7" Type="http://schemas.openxmlformats.org/officeDocument/2006/relationships/image" Target="../media/image2.png" /><Relationship Id="rId12" Type="http://schemas.openxmlformats.org/officeDocument/2006/relationships/image" Target="../media/image7.png" /><Relationship Id="rId2" Type="http://schemas.openxmlformats.org/officeDocument/2006/relationships/tags" Target="../tags/tag2.xml" /><Relationship Id="rId1" Type="http://schemas.openxmlformats.org/officeDocument/2006/relationships/tags" Target="../tags/tag1.xml" /><Relationship Id="rId6" Type="http://schemas.openxmlformats.org/officeDocument/2006/relationships/slideLayout" Target="../slideLayouts/slideLayout2.xml" /><Relationship Id="rId11" Type="http://schemas.openxmlformats.org/officeDocument/2006/relationships/image" Target="../media/image6.png" /><Relationship Id="rId5" Type="http://schemas.openxmlformats.org/officeDocument/2006/relationships/tags" Target="../tags/tag5.xml" /><Relationship Id="rId10" Type="http://schemas.openxmlformats.org/officeDocument/2006/relationships/image" Target="../media/image5.png" /><Relationship Id="rId4" Type="http://schemas.openxmlformats.org/officeDocument/2006/relationships/tags" Target="../tags/tag4.xml" /><Relationship Id="rId9" Type="http://schemas.openxmlformats.org/officeDocument/2006/relationships/image" Target="../media/image4.pn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 /><Relationship Id="rId3" Type="http://schemas.openxmlformats.org/officeDocument/2006/relationships/tags" Target="../tags/tag8.xml" /><Relationship Id="rId7" Type="http://schemas.openxmlformats.org/officeDocument/2006/relationships/image" Target="../media/image11.png" /><Relationship Id="rId2" Type="http://schemas.openxmlformats.org/officeDocument/2006/relationships/tags" Target="../tags/tag7.xml" /><Relationship Id="rId1" Type="http://schemas.openxmlformats.org/officeDocument/2006/relationships/tags" Target="../tags/tag6.xml" /><Relationship Id="rId6" Type="http://schemas.openxmlformats.org/officeDocument/2006/relationships/image" Target="../media/image10.png" /><Relationship Id="rId5" Type="http://schemas.openxmlformats.org/officeDocument/2006/relationships/image" Target="../media/image9.png" /><Relationship Id="rId4" Type="http://schemas.openxmlformats.org/officeDocument/2006/relationships/slideLayout" Target="../slideLayouts/slideLayout2.xml" /><Relationship Id="rId9" Type="http://schemas.openxmlformats.org/officeDocument/2006/relationships/image" Target="../media/image13.pn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 /><Relationship Id="rId3" Type="http://schemas.openxmlformats.org/officeDocument/2006/relationships/tags" Target="../tags/tag11.xml" /><Relationship Id="rId7" Type="http://schemas.openxmlformats.org/officeDocument/2006/relationships/image" Target="../media/image15.png" /><Relationship Id="rId2" Type="http://schemas.openxmlformats.org/officeDocument/2006/relationships/tags" Target="../tags/tag10.xml" /><Relationship Id="rId1" Type="http://schemas.openxmlformats.org/officeDocument/2006/relationships/tags" Target="../tags/tag9.xml" /><Relationship Id="rId6" Type="http://schemas.openxmlformats.org/officeDocument/2006/relationships/image" Target="../media/image14.png" /><Relationship Id="rId5" Type="http://schemas.openxmlformats.org/officeDocument/2006/relationships/image" Target="../media/image10.png" /><Relationship Id="rId4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slideLayout" Target="../slideLayouts/slideLayout2.xml" /><Relationship Id="rId1" Type="http://schemas.openxmlformats.org/officeDocument/2006/relationships/tags" Target="../tags/tag12.xml" /><Relationship Id="rId4" Type="http://schemas.openxmlformats.org/officeDocument/2006/relationships/image" Target="../media/image18.pn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 /><Relationship Id="rId3" Type="http://schemas.openxmlformats.org/officeDocument/2006/relationships/tags" Target="../tags/tag15.xml" /><Relationship Id="rId7" Type="http://schemas.openxmlformats.org/officeDocument/2006/relationships/image" Target="../media/image19.png" /><Relationship Id="rId2" Type="http://schemas.openxmlformats.org/officeDocument/2006/relationships/tags" Target="../tags/tag14.xml" /><Relationship Id="rId1" Type="http://schemas.openxmlformats.org/officeDocument/2006/relationships/tags" Target="../tags/tag13.xml" /><Relationship Id="rId6" Type="http://schemas.openxmlformats.org/officeDocument/2006/relationships/image" Target="../media/image18.png" /><Relationship Id="rId5" Type="http://schemas.openxmlformats.org/officeDocument/2006/relationships/slideLayout" Target="../slideLayouts/slideLayout2.xml" /><Relationship Id="rId10" Type="http://schemas.openxmlformats.org/officeDocument/2006/relationships/image" Target="../media/image22.png" /><Relationship Id="rId4" Type="http://schemas.openxmlformats.org/officeDocument/2006/relationships/tags" Target="../tags/tag16.xml" /><Relationship Id="rId9" Type="http://schemas.openxmlformats.org/officeDocument/2006/relationships/image" Target="../media/image2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066800"/>
          </a:xfrm>
        </p:spPr>
        <p:txBody>
          <a:bodyPr/>
          <a:lstStyle/>
          <a:p>
            <a:r>
              <a:rPr lang="en-US" sz="2600" dirty="0"/>
              <a:t>Deep Learning-Based Angle-Difference Feedback with Vector Quantization for MIMO WLAN Systems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</a:t>
            </a:r>
            <a:r>
              <a:rPr lang="en-US" sz="2000"/>
              <a:t>:</a:t>
            </a:r>
            <a:r>
              <a:rPr lang="en-US" sz="2000" b="0"/>
              <a:t> 2025-05-29</a:t>
            </a:r>
            <a:endParaRPr lang="en-US" sz="2000" b="0" dirty="0"/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533400" y="22098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379028"/>
              </p:ext>
            </p:extLst>
          </p:nvPr>
        </p:nvGraphicFramePr>
        <p:xfrm>
          <a:off x="541338" y="2698750"/>
          <a:ext cx="7112000" cy="371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856278" imgH="4643180" progId="Word.Document.8">
                  <p:embed/>
                </p:oleObj>
              </mc:Choice>
              <mc:Fallback>
                <p:oleObj name="Document" r:id="rId3" imgW="8856278" imgH="4643180" progId="Word.Document.8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338" y="2698750"/>
                        <a:ext cx="7112000" cy="3719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153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Quantize the </a:t>
            </a:r>
            <a:r>
              <a:rPr lang="en-US" altLang="ko-KR" b="1" dirty="0"/>
              <a:t>residual vector of the previous feedback</a:t>
            </a:r>
            <a:r>
              <a:rPr lang="en-US" altLang="ko-KR" dirty="0"/>
              <a:t> and latent vector of the current feedback jointly</a:t>
            </a:r>
          </a:p>
          <a:p>
            <a:pPr lvl="1"/>
            <a:r>
              <a:rPr lang="en-US" altLang="ko-KR" dirty="0"/>
              <a:t>Compensate the quantization error of the previous feedback</a:t>
            </a:r>
          </a:p>
          <a:p>
            <a:endParaRPr lang="en-US" altLang="ko-KR" sz="2200" dirty="0"/>
          </a:p>
          <a:p>
            <a:pPr marL="0" indent="0">
              <a:buNone/>
            </a:pPr>
            <a:endParaRPr lang="en-US" altLang="ko-KR" sz="2800" dirty="0"/>
          </a:p>
          <a:p>
            <a:r>
              <a:rPr lang="en-US" altLang="ko-KR" dirty="0"/>
              <a:t>Reconstructed AD by a decoder is added to the previous reconstruction</a:t>
            </a:r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Angle-Difference Feedback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8F31DBF6-4E22-46F6-81B1-260CDB38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31415A33-7668-4F82-B56C-BF78614256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752" y="4869001"/>
            <a:ext cx="4136541" cy="135879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8BE77E2-D393-4DF0-9D42-BD3E7F3294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000" y="4869000"/>
            <a:ext cx="4154364" cy="1308979"/>
          </a:xfrm>
          <a:prstGeom prst="rect">
            <a:avLst/>
          </a:prstGeom>
        </p:spPr>
      </p:pic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E96F7C2D-4B5A-4132-8BB1-C8C0E7A2CC14}"/>
              </a:ext>
            </a:extLst>
          </p:cNvPr>
          <p:cNvCxnSpPr>
            <a:cxnSpLocks/>
          </p:cNvCxnSpPr>
          <p:nvPr/>
        </p:nvCxnSpPr>
        <p:spPr>
          <a:xfrm>
            <a:off x="4640746" y="4871677"/>
            <a:ext cx="0" cy="1488379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그림 19" descr="\documentclass{article}&#10;\usepackage{amsmath}&#10;\usepackage{amsfonts}&#10;\DeclareMathOperator*{\argmax}{argmax}&#10;\DeclareMathOperator*{\argmin}{argmin}&#10;\usepackage{amssymb}&#10;\pagestyle{empty}&#10;\begin{document}&#10;\begin{align*}&#10;\textbf{if}~N_{d,t} &lt; N_{\rm th}&#10;\end{align*}&#10;\end{document}" title="IguanaTex Bitmap Display">
            <a:extLst>
              <a:ext uri="{FF2B5EF4-FFF2-40B4-BE49-F238E27FC236}">
                <a16:creationId xmlns:a16="http://schemas.microsoft.com/office/drawing/2014/main" id="{A44431AD-C2AE-42D9-8C48-C1A140F5B65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350" y="4869000"/>
            <a:ext cx="997333" cy="174933"/>
          </a:xfrm>
          <a:prstGeom prst="rect">
            <a:avLst/>
          </a:prstGeom>
        </p:spPr>
      </p:pic>
      <p:pic>
        <p:nvPicPr>
          <p:cNvPr id="8" name="그림 7" descr="\documentclass{article}&#10;\usepackage{amsmath}&#10;\usepackage{amsfonts}&#10;\DeclareMathOperator*{\argmax}{argmax}&#10;\DeclareMathOperator*{\argmin}{argmin}&#10;\usepackage{amssymb}&#10;\pagestyle{empty}&#10;\begin{document}&#10;\begin{align*}&#10;\mathbf{z}_t=&#10;    \begin{cases}&#10;        f_{\rm enc1}(\mathbf{\Phi}_t),  &amp;\text{if}~N_{d,t} &lt; N_{\rm th},\\&#10;        f_{\rm enc2}(h'(\mathbf{\Phi}^{\rm diff}_{t})) + \mathbf{z}_{r,t-1}, &amp;\text{else},&#10;    \end{cases}&#10;\end{align*}&#10;\end{document}" title="IguanaTex Bitmap Display">
            <a:extLst>
              <a:ext uri="{FF2B5EF4-FFF2-40B4-BE49-F238E27FC236}">
                <a16:creationId xmlns:a16="http://schemas.microsoft.com/office/drawing/2014/main" id="{2E9BB8C7-FF4E-4CE2-A5EE-7F7284B7AAE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152" y="2572699"/>
            <a:ext cx="4127695" cy="607086"/>
          </a:xfrm>
          <a:prstGeom prst="rect">
            <a:avLst/>
          </a:prstGeom>
        </p:spPr>
      </p:pic>
      <p:pic>
        <p:nvPicPr>
          <p:cNvPr id="10" name="그림 9" descr="\documentclass{article}&#10;\usepackage{amsmath}&#10;\usepackage{amsfonts}&#10;\DeclareMathOperator*{\argmax}{argmax}&#10;\DeclareMathOperator*{\argmin}{argmin}&#10;\usepackage{amssymb}&#10;\pagestyle{empty}&#10;\begin{document}&#10;\begin{align*}&#10;\mathbf{\hat \Phi}_t =&#10;\begin{cases}&#10;    f_{\rm dec1}(\mathbf{z}_{q,t}),~~~~~~~~~~~~\text{if }N_{d,t} &lt; N_{\rm th},\\&#10;    f_{\rm dec2}(\mathbf{z}_{q,t}) + \mathbf{\hat \Phi}_{t-1},~~\text{else},\\&#10;    \end{cases}&#10;\end{align*}&#10;\end{document}" title="IguanaTex Bitmap Display">
            <a:extLst>
              <a:ext uri="{FF2B5EF4-FFF2-40B4-BE49-F238E27FC236}">
                <a16:creationId xmlns:a16="http://schemas.microsoft.com/office/drawing/2014/main" id="{9B8BD2B8-361A-4A20-A18C-5CF494DBA45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584" y="4068208"/>
            <a:ext cx="3630323" cy="60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53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Alternative encoder/codebook/decoder are jointly trained using a loss structure as</a:t>
            </a:r>
          </a:p>
          <a:p>
            <a:pPr lvl="1"/>
            <a:r>
              <a:rPr lang="en-US" altLang="ko-KR" dirty="0"/>
              <a:t>Reconstruction loss is designed considering the circularity of the angle parameter</a:t>
            </a:r>
          </a:p>
          <a:p>
            <a:endParaRPr lang="en-US" altLang="ko-KR" sz="2200" dirty="0"/>
          </a:p>
          <a:p>
            <a:pPr marL="0" indent="0">
              <a:buNone/>
            </a:pPr>
            <a:endParaRPr lang="en-US" altLang="ko-KR" sz="2200" dirty="0"/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Angle-Difference Feedback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8F31DBF6-4E22-46F6-81B1-260CDB38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31415A33-7668-4F82-B56C-BF7861425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752" y="4869001"/>
            <a:ext cx="4136541" cy="135879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48BE77E2-D393-4DF0-9D42-BD3E7F329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000" y="4869000"/>
            <a:ext cx="4154364" cy="1308979"/>
          </a:xfrm>
          <a:prstGeom prst="rect">
            <a:avLst/>
          </a:prstGeom>
        </p:spPr>
      </p:pic>
      <p:cxnSp>
        <p:nvCxnSpPr>
          <p:cNvPr id="19" name="직선 연결선 18">
            <a:extLst>
              <a:ext uri="{FF2B5EF4-FFF2-40B4-BE49-F238E27FC236}">
                <a16:creationId xmlns:a16="http://schemas.microsoft.com/office/drawing/2014/main" id="{E96F7C2D-4B5A-4132-8BB1-C8C0E7A2CC14}"/>
              </a:ext>
            </a:extLst>
          </p:cNvPr>
          <p:cNvCxnSpPr>
            <a:cxnSpLocks/>
          </p:cNvCxnSpPr>
          <p:nvPr/>
        </p:nvCxnSpPr>
        <p:spPr>
          <a:xfrm>
            <a:off x="4640746" y="4871677"/>
            <a:ext cx="0" cy="1488379"/>
          </a:xfrm>
          <a:prstGeom prst="line">
            <a:avLst/>
          </a:prstGeom>
          <a:ln w="28575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그림 19" descr="\documentclass{article}&#10;\usepackage{amsmath}&#10;\usepackage{amsfonts}&#10;\DeclareMathOperator*{\argmax}{argmax}&#10;\DeclareMathOperator*{\argmin}{argmin}&#10;\usepackage{amssymb}&#10;\pagestyle{empty}&#10;\begin{document}&#10;\begin{align*}&#10;\textbf{if}~N_{d,t} &lt; N_{\rm th}&#10;\end{align*}&#10;\end{document}" title="IguanaTex Bitmap Display">
            <a:extLst>
              <a:ext uri="{FF2B5EF4-FFF2-40B4-BE49-F238E27FC236}">
                <a16:creationId xmlns:a16="http://schemas.microsoft.com/office/drawing/2014/main" id="{A44431AD-C2AE-42D9-8C48-C1A140F5B65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350" y="4869000"/>
            <a:ext cx="997333" cy="174933"/>
          </a:xfrm>
          <a:prstGeom prst="rect">
            <a:avLst/>
          </a:prstGeom>
        </p:spPr>
      </p:pic>
      <p:pic>
        <p:nvPicPr>
          <p:cNvPr id="7" name="그림 6" descr="\documentclass{article}&#10;\usepackage{amsmath}&#10;\usepackage{amsfonts}&#10;\DeclareMathOperator*{\argmax}{argmax}&#10;\DeclareMathOperator*{\argmin}{argmin}&#10;\usepackage{amssymb}&#10;\pagestyle{empty}&#10;\begin{document}&#10;\begin{align*}&#10;\mathcal{L}_{\text{AD}} = \left\Vert {\rm Exp}({j\mathbf{\Phi}_t}) - {\rm Exp}({j\mathbf{\hat{\Phi}}_t})\right\Vert^2_{\rm F}+\left\Vert \text{sg}(\mathbf{z}_t)-\mathbf{z}_{q,t}\right\Vert^2 + \beta \left\Vert\mathbf{z}_t-\text{sg}(\mathbf{z}_{q,t})\right\Vert^2&#10;\end{align*}&#10;\end{document}" title="IguanaTex Bitmap Display">
            <a:extLst>
              <a:ext uri="{FF2B5EF4-FFF2-40B4-BE49-F238E27FC236}">
                <a16:creationId xmlns:a16="http://schemas.microsoft.com/office/drawing/2014/main" id="{99ED3A63-721E-4C72-B1A8-D10F2BE1F21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118" y="3069000"/>
            <a:ext cx="6284190" cy="41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2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85799" y="1447800"/>
            <a:ext cx="7858125" cy="4648200"/>
          </a:xfrm>
        </p:spPr>
        <p:txBody>
          <a:bodyPr/>
          <a:lstStyle/>
          <a:p>
            <a:r>
              <a:rPr lang="en-US" altLang="ko-KR" sz="2200" dirty="0"/>
              <a:t>The aforementioned DL-based approach </a:t>
            </a:r>
            <a:r>
              <a:rPr lang="en-US" altLang="ko-KR" sz="2000" dirty="0"/>
              <a:t>achieves </a:t>
            </a:r>
            <a:r>
              <a:rPr lang="en-US" altLang="ko-KR" sz="2000" b="1" dirty="0"/>
              <a:t>high average performance</a:t>
            </a:r>
          </a:p>
          <a:p>
            <a:pPr lvl="1"/>
            <a:r>
              <a:rPr lang="en-US" altLang="ko-KR" sz="2000" dirty="0"/>
              <a:t>However, performance variability across samples can lead to suboptimal results for some CSI realizations</a:t>
            </a:r>
          </a:p>
          <a:p>
            <a:endParaRPr lang="en-US" altLang="ko-KR" sz="2000" b="1" dirty="0"/>
          </a:p>
          <a:p>
            <a:r>
              <a:rPr lang="en-US" altLang="ko-KR" sz="2000" b="1" dirty="0"/>
              <a:t>At the STA side</a:t>
            </a:r>
            <a:r>
              <a:rPr lang="en-US" altLang="ko-KR" sz="2000" dirty="0"/>
              <a:t>, we introduce a </a:t>
            </a:r>
            <a:r>
              <a:rPr lang="en-US" altLang="ko-KR" sz="2000" b="1" dirty="0"/>
              <a:t>quantization error-based criterion</a:t>
            </a:r>
            <a:r>
              <a:rPr lang="en-US" altLang="ko-KR" sz="2000" dirty="0"/>
              <a:t> to assess the encoder output quality</a:t>
            </a:r>
            <a:endParaRPr lang="en-US" altLang="ko-KR" sz="2200" dirty="0"/>
          </a:p>
          <a:p>
            <a:pPr lvl="1"/>
            <a:r>
              <a:rPr lang="en-US" altLang="ko-KR" sz="2000" dirty="0"/>
              <a:t>When error exceeds a threshold, the system switches to the standard method, ensuring minimum required performance</a:t>
            </a:r>
          </a:p>
          <a:p>
            <a:pPr lvl="1"/>
            <a:endParaRPr lang="en-US" altLang="ko-KR" sz="2000" dirty="0"/>
          </a:p>
          <a:p>
            <a:r>
              <a:rPr lang="en-US" altLang="ko-KR" dirty="0"/>
              <a:t>Key advantages:</a:t>
            </a:r>
          </a:p>
          <a:p>
            <a:pPr lvl="1"/>
            <a:r>
              <a:rPr lang="en-US" altLang="ko-KR" dirty="0"/>
              <a:t>Leverages the strength of DL-based feedback when it's effective</a:t>
            </a:r>
          </a:p>
          <a:p>
            <a:pPr lvl="1"/>
            <a:r>
              <a:rPr lang="en-US" altLang="ko-KR" dirty="0"/>
              <a:t>Guarantees reliability by falling back to standard feedback in difficult cases</a:t>
            </a:r>
          </a:p>
          <a:p>
            <a:pPr lvl="1"/>
            <a:r>
              <a:rPr lang="en-US" altLang="ko-KR" dirty="0"/>
              <a:t>Improves fairness in feedback performance across diverse CSI conditions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Two Track Approach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8F31DBF6-4E22-46F6-81B1-260CDB38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</p:spTree>
    <p:extLst>
      <p:ext uri="{BB962C8B-B14F-4D97-AF65-F5344CB8AC3E}">
        <p14:creationId xmlns:p14="http://schemas.microsoft.com/office/powerpoint/2010/main" val="1626068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85799" y="1447800"/>
            <a:ext cx="7858125" cy="4648200"/>
          </a:xfrm>
        </p:spPr>
        <p:txBody>
          <a:bodyPr/>
          <a:lstStyle/>
          <a:p>
            <a:r>
              <a:rPr lang="en-US" altLang="ko-KR" sz="2200" dirty="0"/>
              <a:t>The feedback quality can be accessed by the quantization error</a:t>
            </a:r>
            <a:endParaRPr lang="en-US" altLang="ko-KR" sz="2000" b="1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Two Track Approach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8F31DBF6-4E22-46F6-81B1-260CDB38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E8BBE30-0299-4A3A-B073-D1437107AB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95014" y="2839907"/>
            <a:ext cx="2555229" cy="182390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AE578CD-1159-4D1A-9C2A-409BAD1DA0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2868166"/>
            <a:ext cx="2555229" cy="184297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A504DB8-BCF8-4DDA-B0EF-87DAD3FBB647}"/>
              </a:ext>
            </a:extLst>
          </p:cNvPr>
          <p:cNvSpPr txBox="1"/>
          <p:nvPr/>
        </p:nvSpPr>
        <p:spPr>
          <a:xfrm>
            <a:off x="2876199" y="2562908"/>
            <a:ext cx="628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NMSE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604B63-56C3-48EC-93F9-48689437B4B5}"/>
              </a:ext>
            </a:extLst>
          </p:cNvPr>
          <p:cNvSpPr txBox="1"/>
          <p:nvPr/>
        </p:nvSpPr>
        <p:spPr>
          <a:xfrm>
            <a:off x="4768450" y="2562908"/>
            <a:ext cx="14707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/>
              <a:t>Quantization Error</a:t>
            </a:r>
          </a:p>
        </p:txBody>
      </p:sp>
      <p:pic>
        <p:nvPicPr>
          <p:cNvPr id="13" name="그림 12" descr="\documentclass{article}&#10;\usepackage{amsmath}&#10;\usepackage{amsfonts}&#10;\DeclareMathOperator*{\argmax}{argmax}&#10;\DeclareMathOperator*{\argmin}{argmin}&#10;\usepackage{amssymb}&#10;\pagestyle{empty}&#10;\begin{document}&#10;\begin{align*}&#10;\mathbb{E}[\Vert\mathbf{z}_i-\mathbf{z}_{q,i}\Vert^2]&#10;\end{align*}&#10;\end{document}" title="IguanaTex Bitmap Display">
            <a:extLst>
              <a:ext uri="{FF2B5EF4-FFF2-40B4-BE49-F238E27FC236}">
                <a16:creationId xmlns:a16="http://schemas.microsoft.com/office/drawing/2014/main" id="{B55B4836-38A5-4B5A-97FA-2FEB67A8F0C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004" y="2585033"/>
            <a:ext cx="1077333" cy="206933"/>
          </a:xfrm>
          <a:prstGeom prst="rect">
            <a:avLst/>
          </a:prstGeom>
        </p:spPr>
      </p:pic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6728BF65-8B48-49B6-8E2C-67468C548E08}"/>
              </a:ext>
            </a:extLst>
          </p:cNvPr>
          <p:cNvCxnSpPr>
            <a:cxnSpLocks/>
          </p:cNvCxnSpPr>
          <p:nvPr/>
        </p:nvCxnSpPr>
        <p:spPr bwMode="auto">
          <a:xfrm>
            <a:off x="2157255" y="3642908"/>
            <a:ext cx="223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직선 연결선 20">
            <a:extLst>
              <a:ext uri="{FF2B5EF4-FFF2-40B4-BE49-F238E27FC236}">
                <a16:creationId xmlns:a16="http://schemas.microsoft.com/office/drawing/2014/main" id="{EB416DD2-223A-41C3-9CC1-5E415A27232B}"/>
              </a:ext>
            </a:extLst>
          </p:cNvPr>
          <p:cNvCxnSpPr>
            <a:cxnSpLocks/>
          </p:cNvCxnSpPr>
          <p:nvPr/>
        </p:nvCxnSpPr>
        <p:spPr bwMode="auto">
          <a:xfrm>
            <a:off x="4857255" y="3642908"/>
            <a:ext cx="2232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DA19E0A-1063-48E7-A6F8-015AD434567C}"/>
              </a:ext>
            </a:extLst>
          </p:cNvPr>
          <p:cNvSpPr txBox="1"/>
          <p:nvPr/>
        </p:nvSpPr>
        <p:spPr>
          <a:xfrm>
            <a:off x="7127229" y="3515481"/>
            <a:ext cx="809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>
                <a:solidFill>
                  <a:srgbClr val="FF0000"/>
                </a:solidFill>
              </a:rPr>
              <a:t>threshold!</a:t>
            </a:r>
            <a:endParaRPr lang="ko-KR" altLang="en-US" dirty="0">
              <a:solidFill>
                <a:srgbClr val="FF0000"/>
              </a:solidFill>
            </a:endParaRPr>
          </a:p>
        </p:txBody>
      </p:sp>
      <p:pic>
        <p:nvPicPr>
          <p:cNvPr id="23" name="그림 22" descr="\documentclass{article}&#10;\usepackage{amsmath}&#10;\usepackage{amsfonts}&#10;\DeclareMathOperator*{\argmax}{argmax}&#10;\DeclareMathOperator*{\argmin}{argmin}&#10;\usepackage{amssymb}&#10;\pagestyle{empty}&#10;\begin{document}&#10;\begin{align*}&#10;\tau_{\rm th}&#10;\end{align*}&#10;\end{document}" title="IguanaTex Bitmap Display">
            <a:extLst>
              <a:ext uri="{FF2B5EF4-FFF2-40B4-BE49-F238E27FC236}">
                <a16:creationId xmlns:a16="http://schemas.microsoft.com/office/drawing/2014/main" id="{45B866AF-318C-4476-995C-9B918A4D8B0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013" y="3586780"/>
            <a:ext cx="260571" cy="134400"/>
          </a:xfrm>
          <a:prstGeom prst="rect">
            <a:avLst/>
          </a:prstGeom>
        </p:spPr>
      </p:pic>
      <p:pic>
        <p:nvPicPr>
          <p:cNvPr id="35" name="그림 34" descr="\documentclass{article}&#10;\usepackage{amsmath}&#10;\usepackage{amsfonts}&#10;\DeclareMathOperator*{\argmax}{argmax}&#10;\DeclareMathOperator*{\argmin}{argmin}&#10;\usepackage{amssymb}&#10;\pagestyle{empty}&#10;\begin{document}&#10;\begin{align*}&#10;\textbf{if}~ \mathbb{E}[\Vert\mathbf{z}_i-\mathbf{z}_{q,i}\Vert^2] &lt; \tau_{\rm th} \rightarrow~ \text{use DL-based feedback}&#10;\end{align*}&#10;\end{document}" title="IguanaTex Bitmap Display">
            <a:extLst>
              <a:ext uri="{FF2B5EF4-FFF2-40B4-BE49-F238E27FC236}">
                <a16:creationId xmlns:a16="http://schemas.microsoft.com/office/drawing/2014/main" id="{2313B3F3-5E73-4688-819E-6AA2434A6FE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44" y="5395889"/>
            <a:ext cx="4371505" cy="236495"/>
          </a:xfrm>
          <a:prstGeom prst="rect">
            <a:avLst/>
          </a:prstGeom>
        </p:spPr>
      </p:pic>
      <p:pic>
        <p:nvPicPr>
          <p:cNvPr id="33" name="그림 32" descr="\documentclass{article}&#10;\usepackage{amsmath}&#10;\usepackage{amsfonts}&#10;\DeclareMathOperator*{\argmax}{argmax}&#10;\DeclareMathOperator*{\argmin}{argmin}&#10;\usepackage{amssymb}&#10;\pagestyle{empty}&#10;\begin{document}&#10;\begin{align*}&#10;\textbf{otherwise} \rightarrow~ \text{use standard}&#10;\end{align*}&#10;\end{document}" title="IguanaTex Bitmap Display">
            <a:extLst>
              <a:ext uri="{FF2B5EF4-FFF2-40B4-BE49-F238E27FC236}">
                <a16:creationId xmlns:a16="http://schemas.microsoft.com/office/drawing/2014/main" id="{D9B8DD3B-6888-4F1D-BD90-AD8853F9E1E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44" y="5814094"/>
            <a:ext cx="2467354" cy="142629"/>
          </a:xfrm>
          <a:prstGeom prst="rect">
            <a:avLst/>
          </a:prstGeom>
        </p:spPr>
      </p:pic>
      <p:sp>
        <p:nvSpPr>
          <p:cNvPr id="27" name="왼쪽 중괄호 26">
            <a:extLst>
              <a:ext uri="{FF2B5EF4-FFF2-40B4-BE49-F238E27FC236}">
                <a16:creationId xmlns:a16="http://schemas.microsoft.com/office/drawing/2014/main" id="{7E137C1D-8503-4F35-AA66-EA4CB90F4E50}"/>
              </a:ext>
            </a:extLst>
          </p:cNvPr>
          <p:cNvSpPr/>
          <p:nvPr/>
        </p:nvSpPr>
        <p:spPr bwMode="auto">
          <a:xfrm>
            <a:off x="1079720" y="5458141"/>
            <a:ext cx="202742" cy="496121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36" name="그림 35" descr="\documentclass{article}&#10;\usepackage{amsmath}&#10;\usepackage{amsfonts}&#10;\DeclareMathOperator*{\argmax}{argmax}&#10;\DeclareMathOperator*{\argmin}{argmin}&#10;\usepackage{amssymb}&#10;\pagestyle{empty}&#10;\begin{document}&#10;\begin{align*}&#10;\textbf{if}~N_{d,t} &lt; N_{\rm th} \rightarrow~ \text{use AD feedback}&#10;\end{align*}&#10;\end{document}" title="IguanaTex Bitmap Display">
            <a:extLst>
              <a:ext uri="{FF2B5EF4-FFF2-40B4-BE49-F238E27FC236}">
                <a16:creationId xmlns:a16="http://schemas.microsoft.com/office/drawing/2014/main" id="{14924C5A-1075-4AFE-A9C5-045406571D7F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25" y="5256660"/>
            <a:ext cx="3017143" cy="203581"/>
          </a:xfrm>
          <a:prstGeom prst="rect">
            <a:avLst/>
          </a:prstGeom>
        </p:spPr>
      </p:pic>
      <p:pic>
        <p:nvPicPr>
          <p:cNvPr id="37" name="그림 36" descr="\documentclass{article}&#10;\usepackage{amsmath}&#10;\usepackage{amsfonts}&#10;\DeclareMathOperator*{\argmax}{argmax}&#10;\DeclareMathOperator*{\argmin}{argmin}&#10;\usepackage{amssymb}&#10;\pagestyle{empty}&#10;\begin{document}&#10;\begin{align*}&#10;\textbf{otherwise} \rightarrow~ \text{use initial feedback}&#10;\end{align*}&#10;\end{document}" title="IguanaTex Bitmap Display">
            <a:extLst>
              <a:ext uri="{FF2B5EF4-FFF2-40B4-BE49-F238E27FC236}">
                <a16:creationId xmlns:a16="http://schemas.microsoft.com/office/drawing/2014/main" id="{EB8270BA-29E5-41CC-BDF6-18303BA1BD7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425" y="5607714"/>
            <a:ext cx="3035429" cy="145067"/>
          </a:xfrm>
          <a:prstGeom prst="rect">
            <a:avLst/>
          </a:prstGeom>
        </p:spPr>
      </p:pic>
      <p:sp>
        <p:nvSpPr>
          <p:cNvPr id="38" name="왼쪽 중괄호 37">
            <a:extLst>
              <a:ext uri="{FF2B5EF4-FFF2-40B4-BE49-F238E27FC236}">
                <a16:creationId xmlns:a16="http://schemas.microsoft.com/office/drawing/2014/main" id="{0C554A05-E5DE-4BBE-BB36-3EC7C2773873}"/>
              </a:ext>
            </a:extLst>
          </p:cNvPr>
          <p:cNvSpPr/>
          <p:nvPr/>
        </p:nvSpPr>
        <p:spPr bwMode="auto">
          <a:xfrm>
            <a:off x="5805001" y="5251761"/>
            <a:ext cx="202742" cy="496121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873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200" dirty="0" err="1"/>
              <a:t>DeepMIMO</a:t>
            </a:r>
            <a:r>
              <a:rPr lang="en-US" altLang="ko-KR" sz="2200" dirty="0"/>
              <a:t> I3 Scenario [6]</a:t>
            </a:r>
          </a:p>
          <a:p>
            <a:endParaRPr lang="en-US" altLang="ko-KR" sz="2200" dirty="0"/>
          </a:p>
          <a:p>
            <a:endParaRPr lang="en-US" altLang="ko-KR" sz="2200" dirty="0"/>
          </a:p>
          <a:p>
            <a:endParaRPr lang="en-US" altLang="ko-KR" sz="2200" dirty="0"/>
          </a:p>
          <a:p>
            <a:endParaRPr lang="en-US" altLang="ko-KR" sz="2200" dirty="0"/>
          </a:p>
          <a:p>
            <a:endParaRPr lang="en-US" altLang="ko-KR" sz="2200" dirty="0"/>
          </a:p>
          <a:p>
            <a:endParaRPr lang="en-US" altLang="ko-KR" sz="2200" dirty="0"/>
          </a:p>
          <a:p>
            <a:endParaRPr lang="en-US" altLang="ko-KR" sz="2200" dirty="0"/>
          </a:p>
          <a:p>
            <a:r>
              <a:rPr lang="en-US" altLang="ko-KR" sz="2200" dirty="0"/>
              <a:t>Encoder / Decoder network structure</a:t>
            </a:r>
          </a:p>
          <a:p>
            <a:pPr marL="0" indent="0">
              <a:buNone/>
            </a:pPr>
            <a:endParaRPr lang="en-US" altLang="ko-KR" sz="2200" dirty="0"/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Simulation Settings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8F31DBF6-4E22-46F6-81B1-260CDB38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D0BCA54E-B34C-455C-94AF-B56664BF6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2000" y="1925102"/>
            <a:ext cx="3060000" cy="2583898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A293735-3670-4E21-B866-00BD14A8A7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250" y="2354918"/>
            <a:ext cx="4224928" cy="1724266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F8937FE8-6AEB-4A78-AF95-DBE29D1A2FC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000" y="5239708"/>
            <a:ext cx="4916170" cy="9353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1777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sz="2200" dirty="0"/>
                  <a:t>NMSE performance </a:t>
                </a:r>
              </a:p>
              <a:p>
                <a:pPr lvl="1"/>
                <a:r>
                  <a:rPr lang="en-US" altLang="ko-KR" sz="2000" dirty="0"/>
                  <a:t>IEEE 802.11 Standard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Gothic" charset="-128"/>
                          </a:rPr>
                        </m:ctrlPr>
                      </m:sSubPr>
                      <m:e>
                        <m: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Gothic" charset="-128"/>
                          </a:rPr>
                          <m:t>(</m:t>
                        </m:r>
                        <m:r>
                          <a:rPr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Gothic" charset="-128"/>
                          </a:rPr>
                          <m:t>𝑏</m:t>
                        </m:r>
                      </m:e>
                      <m:sub>
                        <m:r>
                          <a:rPr lang="zh-CN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Gothic" charset="-128"/>
                          </a:rPr>
                          <m:t>𝜙</m:t>
                        </m:r>
                      </m:sub>
                    </m:sSub>
                    <m:r>
                      <a:rPr lang="en-US" altLang="zh-CN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Gothic" charset="-128"/>
                      </a:rPr>
                      <m:t>,</m:t>
                    </m:r>
                    <m:sSub>
                      <m:sSubPr>
                        <m:ctrlPr>
                          <a:rPr lang="en-US" altLang="zh-CN" sz="1800" i="1" dirty="0">
                            <a:latin typeface="Cambria Math" panose="02040503050406030204" pitchFamily="18" charset="0"/>
                            <a:ea typeface="MS Gothic" charset="-128"/>
                          </a:rPr>
                        </m:ctrlPr>
                      </m:sSubPr>
                      <m:e>
                        <m:r>
                          <a:rPr lang="en-US" altLang="zh-CN" sz="1800" i="1" dirty="0">
                            <a:latin typeface="Cambria Math" panose="02040503050406030204" pitchFamily="18" charset="0"/>
                            <a:ea typeface="MS Gothic" charset="-128"/>
                          </a:rPr>
                          <m:t>𝑏</m:t>
                        </m:r>
                      </m:e>
                      <m:sub>
                        <m:r>
                          <a:rPr lang="zh-CN" altLang="en-US" sz="1800" i="1" dirty="0">
                            <a:latin typeface="Cambria Math" panose="02040503050406030204" pitchFamily="18" charset="0"/>
                            <a:ea typeface="MS Gothic" charset="-128"/>
                          </a:rPr>
                          <m:t>𝜓</m:t>
                        </m:r>
                      </m:sub>
                    </m:sSub>
                    <m:r>
                      <a:rPr lang="en-US" altLang="zh-CN" sz="1800" b="0" i="1" dirty="0" smtClean="0">
                        <a:latin typeface="Cambria Math" panose="02040503050406030204" pitchFamily="18" charset="0"/>
                        <a:ea typeface="MS Gothic" charset="-128"/>
                      </a:rPr>
                      <m:t>)</m:t>
                    </m:r>
                    <m:r>
                      <a:rPr lang="en-US" altLang="zh-CN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Gothic" charset="-128"/>
                      </a:rPr>
                      <m:t>=</m:t>
                    </m:r>
                    <m:d>
                      <m:dPr>
                        <m:ctrlP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Gothic" charset="-128"/>
                          </a:rPr>
                        </m:ctrlPr>
                      </m:dPr>
                      <m:e>
                        <m: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Gothic" charset="-128"/>
                          </a:rPr>
                          <m:t>5,3</m:t>
                        </m:r>
                      </m:e>
                    </m:d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Times New Roman" pitchFamily="16" charset="0"/>
                    <a:ea typeface="MS Gothic" charset="-128"/>
                  </a:rPr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i="1" dirty="0">
                            <a:latin typeface="Cambria Math" panose="02040503050406030204" pitchFamily="18" charset="0"/>
                            <a:ea typeface="MS Gothic" charset="-128"/>
                          </a:rPr>
                        </m:ctrlPr>
                      </m:dPr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  <a:ea typeface="MS Gothic" charset="-128"/>
                          </a:rPr>
                          <m:t>7</m:t>
                        </m:r>
                        <m:r>
                          <a:rPr lang="en-US" altLang="zh-CN" sz="1800" i="1" dirty="0">
                            <a:latin typeface="Cambria Math" panose="02040503050406030204" pitchFamily="18" charset="0"/>
                            <a:ea typeface="MS Gothic" charset="-128"/>
                          </a:rPr>
                          <m:t>,</m:t>
                        </m:r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  <a:ea typeface="MS Gothic" charset="-128"/>
                          </a:rPr>
                          <m:t>5</m:t>
                        </m:r>
                      </m:e>
                    </m:d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Times New Roman" pitchFamily="16" charset="0"/>
                    <a:ea typeface="MS Gothic" charset="-128"/>
                  </a:rPr>
                  <a:t> </a:t>
                </a:r>
              </a:p>
              <a:p>
                <a:pPr marL="857250" lvl="2" indent="0">
                  <a:buNone/>
                </a:pPr>
                <a:r>
                  <a:rPr lang="ko-KR" altLang="en-US" sz="1800" dirty="0">
                    <a:latin typeface="Times New Roman" pitchFamily="16" charset="0"/>
                    <a:ea typeface="MS Gothic" charset="-128"/>
                  </a:rPr>
                  <a:t>→ </a:t>
                </a:r>
                <a:r>
                  <a:rPr lang="en-US" altLang="ko-KR" sz="1800" u="sng" dirty="0">
                    <a:latin typeface="Times New Roman" pitchFamily="16" charset="0"/>
                    <a:ea typeface="MS Gothic" charset="-128"/>
                  </a:rPr>
                  <a:t>6656 bits</a:t>
                </a:r>
                <a:r>
                  <a:rPr lang="en-US" altLang="ko-KR" sz="1800" dirty="0">
                    <a:latin typeface="Times New Roman" pitchFamily="16" charset="0"/>
                    <a:ea typeface="MS Gothic" charset="-128"/>
                  </a:rPr>
                  <a:t> or </a:t>
                </a:r>
                <a:r>
                  <a:rPr lang="en-US" altLang="ko-KR" sz="1800" u="sng" dirty="0">
                    <a:latin typeface="Times New Roman" pitchFamily="16" charset="0"/>
                    <a:ea typeface="MS Gothic" charset="-128"/>
                  </a:rPr>
                  <a:t>9984 bits</a:t>
                </a:r>
              </a:p>
              <a:p>
                <a:pPr marL="857250" lvl="2" indent="0">
                  <a:buNone/>
                </a:pPr>
                <a:endParaRPr lang="en-US" altLang="ko-KR" sz="2000" dirty="0"/>
              </a:p>
              <a:p>
                <a:pPr lvl="1"/>
                <a:r>
                  <a:rPr lang="en-US" altLang="ko-KR" sz="2000" dirty="0"/>
                  <a:t>DL-based Comparison Schemes</a:t>
                </a:r>
              </a:p>
              <a:p>
                <a:pPr marL="457200" lvl="1" indent="0">
                  <a:buNone/>
                </a:pPr>
                <a:r>
                  <a:rPr lang="en-US" altLang="ko-KR" sz="2000" dirty="0"/>
                  <a:t>    (</a:t>
                </a:r>
                <a:r>
                  <a:rPr lang="en-US" altLang="ko-KR" sz="2000" dirty="0" err="1"/>
                  <a:t>w.o.</a:t>
                </a:r>
                <a:r>
                  <a:rPr lang="en-US" altLang="ko-KR" sz="2000" dirty="0"/>
                  <a:t> temporal correlations)</a:t>
                </a:r>
              </a:p>
              <a:p>
                <a:pPr lvl="2"/>
                <a:r>
                  <a:rPr lang="en-US" altLang="ko-KR" sz="1800" dirty="0"/>
                  <a:t>Input form:</a:t>
                </a:r>
              </a:p>
              <a:p>
                <a:pPr lvl="2"/>
                <a:r>
                  <a:rPr lang="en-US" altLang="ko-KR" sz="1800" dirty="0"/>
                  <a:t>Quantization method: SQ &amp; VQ</a:t>
                </a:r>
              </a:p>
              <a:p>
                <a:pPr lvl="2"/>
                <a:endParaRPr lang="en-US" altLang="ko-KR" sz="1800" dirty="0"/>
              </a:p>
              <a:p>
                <a:pPr lvl="1"/>
                <a:r>
                  <a:rPr lang="en-US" altLang="zh-CN" sz="2000" dirty="0">
                    <a:solidFill>
                      <a:schemeClr val="tx1"/>
                    </a:solidFill>
                    <a:latin typeface="Times New Roman" pitchFamily="16" charset="0"/>
                    <a:ea typeface="MS Gothic" charset="-128"/>
                  </a:rPr>
                  <a:t>Proposed (only DL-based; one track)</a:t>
                </a:r>
              </a:p>
              <a:p>
                <a:pPr lvl="2"/>
                <a:endParaRPr lang="en-US" altLang="ko-KR" sz="1800" dirty="0"/>
              </a:p>
              <a:p>
                <a:endParaRPr lang="en-US" altLang="ko-KR" sz="2200" dirty="0"/>
              </a:p>
              <a:p>
                <a:endParaRPr lang="en-US" altLang="ko-KR" sz="2200" dirty="0"/>
              </a:p>
              <a:p>
                <a:endParaRPr lang="en-US" altLang="ko-KR" sz="2200" dirty="0"/>
              </a:p>
              <a:p>
                <a:endParaRPr lang="en-US" altLang="ko-KR" sz="2200" dirty="0"/>
              </a:p>
              <a:p>
                <a:pPr marL="0" indent="0">
                  <a:buNone/>
                </a:pPr>
                <a:endParaRPr lang="en-US" altLang="ko-KR" sz="2200" dirty="0"/>
              </a:p>
              <a:p>
                <a:pPr lvl="1"/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863" t="-91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Simulation Results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8F31DBF6-4E22-46F6-81B1-260CDB38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17CF28F4-B79A-444C-AD34-C84719B450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2000" y="1808999"/>
            <a:ext cx="3871497" cy="30871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A9B220D-7755-4613-9C9A-653181C77815}"/>
                  </a:ext>
                </a:extLst>
              </p:cNvPr>
              <p:cNvSpPr txBox="1"/>
              <p:nvPr/>
            </p:nvSpPr>
            <p:spPr>
              <a:xfrm>
                <a:off x="5652000" y="5866105"/>
                <a:ext cx="3251925" cy="4196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altLang="ko-KR" sz="1400" dirty="0">
                    <a:solidFill>
                      <a:srgbClr val="000000"/>
                    </a:solidFill>
                    <a:effectLst/>
                    <a:ea typeface="바탕체" panose="02030609000101010101" pitchFamily="17" charset="-127"/>
                    <a:cs typeface="Arial" panose="020B0604020202020204" pitchFamily="34" charset="0"/>
                  </a:rPr>
                  <a:t>*</a:t>
                </a:r>
                <a14:m>
                  <m:oMath xmlns:m="http://schemas.openxmlformats.org/officeDocument/2006/math">
                    <m:r>
                      <a:rPr lang="en-US" altLang="ko-KR" sz="1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바탕체" panose="02030609000101010101" pitchFamily="17" charset="-127"/>
                        <a:cs typeface="Arial" panose="020B0604020202020204" pitchFamily="34" charset="0"/>
                      </a:rPr>
                      <m:t>𝑁𝑀𝑆𝐸</m:t>
                    </m:r>
                    <m:r>
                      <a:rPr lang="en-US" altLang="ko-KR" sz="1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바탕체" panose="02030609000101010101" pitchFamily="17" charset="-127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sz="1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바탕체" panose="02030609000101010101" pitchFamily="17" charset="-127"/>
                        <a:cs typeface="Arial" panose="020B0604020202020204" pitchFamily="34" charset="0"/>
                      </a:rPr>
                      <m:t>𝔼</m:t>
                    </m:r>
                    <m:r>
                      <a:rPr lang="en-US" altLang="ko-KR" sz="1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바탕체" panose="02030609000101010101" pitchFamily="17" charset="-127"/>
                        <a:cs typeface="Arial" panose="020B0604020202020204" pitchFamily="34" charset="0"/>
                      </a:rPr>
                      <m:t>{</m:t>
                    </m:r>
                    <m:sSubSup>
                      <m:sSubSupPr>
                        <m:ctrlPr>
                          <a:rPr lang="ko-KR" altLang="ko-KR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ko-KR" altLang="ko-KR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bar>
                              <m:barPr>
                                <m:pos m:val="top"/>
                                <m:ctrlPr>
                                  <a:rPr lang="ko-KR" altLang="ko-KR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ko-KR" sz="1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바탕체" panose="02030609000101010101" pitchFamily="17" charset="-127"/>
                                    <a:cs typeface="Arial" panose="020B0604020202020204" pitchFamily="34" charset="0"/>
                                  </a:rPr>
                                  <m:t>𝑽</m:t>
                                </m:r>
                              </m:e>
                            </m:bar>
                            <m:r>
                              <a:rPr lang="en-US" altLang="ko-KR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바탕체" panose="02030609000101010101" pitchFamily="17" charset="-127"/>
                                <a:cs typeface="Arial" panose="020B0604020202020204" pitchFamily="34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ko-KR" altLang="ko-KR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바탕체" panose="02030609000101010101" pitchFamily="17" charset="-127"/>
                                    <a:cs typeface="Arial" panose="020B0604020202020204" pitchFamily="34" charset="0"/>
                                  </a:rPr>
                                  <m:t>𝑽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lang="en-US" altLang="ko-KR" sz="1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바탕체" panose="02030609000101010101" pitchFamily="17" charset="-127"/>
                            <a:cs typeface="Arial" panose="020B0604020202020204" pitchFamily="34" charset="0"/>
                          </a:rPr>
                          <m:t>F</m:t>
                        </m:r>
                      </m:sub>
                      <m:sup>
                        <m:r>
                          <a:rPr lang="en-US" altLang="ko-KR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바탕체" panose="02030609000101010101" pitchFamily="17" charset="-127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altLang="ko-KR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바탕체" panose="02030609000101010101" pitchFamily="17" charset="-127"/>
                        <a:cs typeface="Arial" panose="020B0604020202020204" pitchFamily="34" charset="0"/>
                      </a:rPr>
                      <m:t>/</m:t>
                    </m:r>
                    <m:sSubSup>
                      <m:sSubSupPr>
                        <m:ctrlPr>
                          <a:rPr lang="ko-KR" altLang="ko-KR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ko-KR" altLang="ko-KR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bar>
                              <m:barPr>
                                <m:pos m:val="top"/>
                                <m:ctrlPr>
                                  <a:rPr lang="ko-KR" altLang="ko-KR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ko-KR" sz="1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바탕체" panose="02030609000101010101" pitchFamily="17" charset="-127"/>
                                    <a:cs typeface="Arial" panose="020B0604020202020204" pitchFamily="34" charset="0"/>
                                  </a:rPr>
                                  <m:t>𝑽</m:t>
                                </m:r>
                              </m:e>
                            </m:bar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lang="en-US" altLang="ko-KR" sz="1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바탕체" panose="02030609000101010101" pitchFamily="17" charset="-127"/>
                            <a:cs typeface="Arial" panose="020B0604020202020204" pitchFamily="34" charset="0"/>
                          </a:rPr>
                          <m:t>F</m:t>
                        </m:r>
                      </m:sub>
                      <m:sup>
                        <m:r>
                          <a:rPr lang="en-US" altLang="ko-KR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바탕체" panose="02030609000101010101" pitchFamily="17" charset="-127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altLang="ko-KR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바탕체" panose="02030609000101010101" pitchFamily="17" charset="-127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lang="en-US" altLang="ko-KR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A9B220D-7755-4613-9C9A-653181C77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000" y="5866105"/>
                <a:ext cx="3251925" cy="419602"/>
              </a:xfrm>
              <a:prstGeom prst="rect">
                <a:avLst/>
              </a:prstGeom>
              <a:blipFill>
                <a:blip r:embed="rId6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 descr="\documentclass{article}&#10;\usepackage{amsmath}&#10;\usepackage{amsfonts}&#10;\DeclareMathOperator*{\argmax}{argmax}&#10;\DeclareMathOperator*{\argmin}{argmin}&#10;\usepackage{amssymb}&#10;\pagestyle{empty}&#10;\begin{document}&#10;\begin{align*}&#10;\mathbf{\overline V},\ \text{separate }\phi,\psi,\ \mathbf{\Phi}&#10;\end{align*}&#10;\end{document}" title="IguanaTex Bitmap Display">
            <a:extLst>
              <a:ext uri="{FF2B5EF4-FFF2-40B4-BE49-F238E27FC236}">
                <a16:creationId xmlns:a16="http://schemas.microsoft.com/office/drawing/2014/main" id="{9E4361E9-B295-4FF4-8380-3EC5E0C2C57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00" y="4115667"/>
            <a:ext cx="1799314" cy="2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91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200" dirty="0"/>
              <a:t>NMSE performance </a:t>
            </a:r>
            <a:endParaRPr lang="en-US" altLang="ko-KR" sz="1800" dirty="0"/>
          </a:p>
          <a:p>
            <a:pPr lvl="1"/>
            <a:r>
              <a:rPr lang="en-US" altLang="zh-CN" sz="2000" dirty="0">
                <a:solidFill>
                  <a:schemeClr val="tx1"/>
                </a:solidFill>
                <a:latin typeface="Times New Roman" pitchFamily="16" charset="0"/>
                <a:ea typeface="MS Gothic" charset="-128"/>
              </a:rPr>
              <a:t>Proposed (only DL-based one track)</a:t>
            </a:r>
            <a:endParaRPr lang="en-US" altLang="zh-CN" sz="2000" dirty="0">
              <a:latin typeface="Times New Roman" pitchFamily="16" charset="0"/>
              <a:ea typeface="MS Gothic" charset="-128"/>
            </a:endParaRPr>
          </a:p>
          <a:p>
            <a:pPr lvl="1"/>
            <a:r>
              <a:rPr lang="en-US" altLang="zh-CN" sz="2000" dirty="0">
                <a:solidFill>
                  <a:schemeClr val="tx1"/>
                </a:solidFill>
                <a:latin typeface="Times New Roman" pitchFamily="16" charset="0"/>
                <a:ea typeface="MS Gothic" charset="-128"/>
              </a:rPr>
              <a:t>Proposed (two track approach)</a:t>
            </a:r>
          </a:p>
          <a:p>
            <a:pPr lvl="2"/>
            <a:endParaRPr lang="en-US" altLang="ko-KR" sz="1800" dirty="0"/>
          </a:p>
          <a:p>
            <a:endParaRPr lang="en-US" altLang="ko-KR" sz="2200" dirty="0"/>
          </a:p>
          <a:p>
            <a:endParaRPr lang="en-US" altLang="ko-KR" sz="2200" dirty="0"/>
          </a:p>
          <a:p>
            <a:endParaRPr lang="en-US" altLang="ko-KR" sz="2200" dirty="0"/>
          </a:p>
          <a:p>
            <a:endParaRPr lang="en-US" altLang="ko-KR" sz="2200" dirty="0"/>
          </a:p>
          <a:p>
            <a:pPr marL="0" indent="0">
              <a:buNone/>
            </a:pPr>
            <a:endParaRPr lang="en-US" altLang="ko-KR" sz="2200" dirty="0"/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Simulation Results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8F31DBF6-4E22-46F6-81B1-260CDB38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A9B220D-7755-4613-9C9A-653181C77815}"/>
                  </a:ext>
                </a:extLst>
              </p:cNvPr>
              <p:cNvSpPr txBox="1"/>
              <p:nvPr/>
            </p:nvSpPr>
            <p:spPr>
              <a:xfrm>
                <a:off x="2984137" y="5866105"/>
                <a:ext cx="3251925" cy="4196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altLang="ko-KR" sz="1400" dirty="0">
                    <a:solidFill>
                      <a:srgbClr val="000000"/>
                    </a:solidFill>
                    <a:effectLst/>
                    <a:ea typeface="바탕체" panose="02030609000101010101" pitchFamily="17" charset="-127"/>
                    <a:cs typeface="Arial" panose="020B0604020202020204" pitchFamily="34" charset="0"/>
                  </a:rPr>
                  <a:t>*</a:t>
                </a:r>
                <a14:m>
                  <m:oMath xmlns:m="http://schemas.openxmlformats.org/officeDocument/2006/math">
                    <m:r>
                      <a:rPr lang="en-US" altLang="ko-KR" sz="1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바탕체" panose="02030609000101010101" pitchFamily="17" charset="-127"/>
                        <a:cs typeface="Arial" panose="020B0604020202020204" pitchFamily="34" charset="0"/>
                      </a:rPr>
                      <m:t>𝑁𝑀𝑆𝐸</m:t>
                    </m:r>
                    <m:r>
                      <a:rPr lang="en-US" altLang="ko-KR" sz="1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바탕체" panose="02030609000101010101" pitchFamily="17" charset="-127"/>
                        <a:cs typeface="Arial" panose="020B0604020202020204" pitchFamily="34" charset="0"/>
                      </a:rPr>
                      <m:t>=</m:t>
                    </m:r>
                    <m:r>
                      <a:rPr lang="en-US" altLang="ko-KR" sz="1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바탕체" panose="02030609000101010101" pitchFamily="17" charset="-127"/>
                        <a:cs typeface="Arial" panose="020B0604020202020204" pitchFamily="34" charset="0"/>
                      </a:rPr>
                      <m:t>𝔼</m:t>
                    </m:r>
                    <m:r>
                      <a:rPr lang="en-US" altLang="ko-KR" sz="140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바탕체" panose="02030609000101010101" pitchFamily="17" charset="-127"/>
                        <a:cs typeface="Arial" panose="020B0604020202020204" pitchFamily="34" charset="0"/>
                      </a:rPr>
                      <m:t>{</m:t>
                    </m:r>
                    <m:sSubSup>
                      <m:sSubSupPr>
                        <m:ctrlPr>
                          <a:rPr lang="ko-KR" altLang="ko-KR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ko-KR" altLang="ko-KR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bar>
                              <m:barPr>
                                <m:pos m:val="top"/>
                                <m:ctrlPr>
                                  <a:rPr lang="ko-KR" altLang="ko-KR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ko-KR" sz="1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바탕체" panose="02030609000101010101" pitchFamily="17" charset="-127"/>
                                    <a:cs typeface="Arial" panose="020B0604020202020204" pitchFamily="34" charset="0"/>
                                  </a:rPr>
                                  <m:t>𝑽</m:t>
                                </m:r>
                              </m:e>
                            </m:bar>
                            <m:r>
                              <a:rPr lang="en-US" altLang="ko-KR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바탕체" panose="02030609000101010101" pitchFamily="17" charset="-127"/>
                                <a:cs typeface="Arial" panose="020B0604020202020204" pitchFamily="34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ko-KR" altLang="ko-KR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sz="1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바탕체" panose="02030609000101010101" pitchFamily="17" charset="-127"/>
                                    <a:cs typeface="Arial" panose="020B0604020202020204" pitchFamily="34" charset="0"/>
                                  </a:rPr>
                                  <m:t>𝑽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lang="en-US" altLang="ko-KR" sz="1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바탕체" panose="02030609000101010101" pitchFamily="17" charset="-127"/>
                            <a:cs typeface="Arial" panose="020B0604020202020204" pitchFamily="34" charset="0"/>
                          </a:rPr>
                          <m:t>F</m:t>
                        </m:r>
                      </m:sub>
                      <m:sup>
                        <m:r>
                          <a:rPr lang="en-US" altLang="ko-KR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바탕체" panose="02030609000101010101" pitchFamily="17" charset="-127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altLang="ko-KR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바탕체" panose="02030609000101010101" pitchFamily="17" charset="-127"/>
                        <a:cs typeface="Arial" panose="020B0604020202020204" pitchFamily="34" charset="0"/>
                      </a:rPr>
                      <m:t>/</m:t>
                    </m:r>
                    <m:sSubSup>
                      <m:sSubSupPr>
                        <m:ctrlPr>
                          <a:rPr lang="ko-KR" altLang="ko-KR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ko-KR" altLang="ko-KR" sz="1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bar>
                              <m:barPr>
                                <m:pos m:val="top"/>
                                <m:ctrlPr>
                                  <a:rPr lang="ko-KR" altLang="ko-KR" sz="1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altLang="ko-KR" sz="1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바탕체" panose="02030609000101010101" pitchFamily="17" charset="-127"/>
                                    <a:cs typeface="Arial" panose="020B0604020202020204" pitchFamily="34" charset="0"/>
                                  </a:rPr>
                                  <m:t>𝑽</m:t>
                                </m:r>
                              </m:e>
                            </m:bar>
                          </m:e>
                        </m:d>
                      </m:e>
                      <m:sub>
                        <m:r>
                          <m:rPr>
                            <m:nor/>
                          </m:rPr>
                          <a:rPr lang="en-US" altLang="ko-KR" sz="14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바탕체" panose="02030609000101010101" pitchFamily="17" charset="-127"/>
                            <a:cs typeface="Arial" panose="020B0604020202020204" pitchFamily="34" charset="0"/>
                          </a:rPr>
                          <m:t>F</m:t>
                        </m:r>
                      </m:sub>
                      <m:sup>
                        <m:r>
                          <a:rPr lang="en-US" altLang="ko-KR" sz="1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바탕체" panose="02030609000101010101" pitchFamily="17" charset="-127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  <m:r>
                      <a:rPr lang="en-US" altLang="ko-KR" sz="1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바탕체" panose="02030609000101010101" pitchFamily="17" charset="-127"/>
                        <a:cs typeface="Arial" panose="020B0604020202020204" pitchFamily="34" charset="0"/>
                      </a:rPr>
                      <m:t>}</m:t>
                    </m:r>
                  </m:oMath>
                </a14:m>
                <a:endParaRPr lang="en-US" altLang="ko-KR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A9B220D-7755-4613-9C9A-653181C77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4137" y="5866105"/>
                <a:ext cx="3251925" cy="419602"/>
              </a:xfrm>
              <a:prstGeom prst="rect">
                <a:avLst/>
              </a:prstGeom>
              <a:blipFill>
                <a:blip r:embed="rId3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표 7">
            <a:extLst>
              <a:ext uri="{FF2B5EF4-FFF2-40B4-BE49-F238E27FC236}">
                <a16:creationId xmlns:a16="http://schemas.microsoft.com/office/drawing/2014/main" id="{567BB7A7-F435-40D7-8E75-7460FC822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1030033"/>
              </p:ext>
            </p:extLst>
          </p:nvPr>
        </p:nvGraphicFramePr>
        <p:xfrm>
          <a:off x="2121600" y="2899864"/>
          <a:ext cx="4977000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000">
                  <a:extLst>
                    <a:ext uri="{9D8B030D-6E8A-4147-A177-3AD203B41FA5}">
                      <a16:colId xmlns:a16="http://schemas.microsoft.com/office/drawing/2014/main" val="619419044"/>
                    </a:ext>
                  </a:extLst>
                </a:gridCol>
                <a:gridCol w="1659000">
                  <a:extLst>
                    <a:ext uri="{9D8B030D-6E8A-4147-A177-3AD203B41FA5}">
                      <a16:colId xmlns:a16="http://schemas.microsoft.com/office/drawing/2014/main" val="2045854497"/>
                    </a:ext>
                  </a:extLst>
                </a:gridCol>
                <a:gridCol w="1659000">
                  <a:extLst>
                    <a:ext uri="{9D8B030D-6E8A-4147-A177-3AD203B41FA5}">
                      <a16:colId xmlns:a16="http://schemas.microsoft.com/office/drawing/2014/main" val="23540720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Proposed Frameworks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Avg. Feedback Overheads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NMSE (dB)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725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one track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4608 bits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-32.131 dB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4855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two track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5963 bits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-34.625 dB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1355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0632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sz="2200" dirty="0"/>
                  <a:t>PER performance (4000 bits per packet, 16-QAM, ¾ LDPC)</a:t>
                </a:r>
              </a:p>
              <a:p>
                <a:pPr lvl="1"/>
                <a:r>
                  <a:rPr lang="en-US" altLang="ko-KR" sz="2000" dirty="0"/>
                  <a:t>IEEE 802.11 Standard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Gothic" charset="-128"/>
                          </a:rPr>
                        </m:ctrlPr>
                      </m:sSubPr>
                      <m:e>
                        <m: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Gothic" charset="-128"/>
                          </a:rPr>
                          <m:t>(</m:t>
                        </m:r>
                        <m:r>
                          <a:rPr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Gothic" charset="-128"/>
                          </a:rPr>
                          <m:t>𝑏</m:t>
                        </m:r>
                      </m:e>
                      <m:sub>
                        <m:r>
                          <a:rPr lang="zh-CN" alt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Gothic" charset="-128"/>
                          </a:rPr>
                          <m:t>𝜙</m:t>
                        </m:r>
                      </m:sub>
                    </m:sSub>
                    <m:r>
                      <a:rPr lang="en-US" altLang="zh-CN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Gothic" charset="-128"/>
                      </a:rPr>
                      <m:t>,</m:t>
                    </m:r>
                    <m:sSub>
                      <m:sSubPr>
                        <m:ctrlPr>
                          <a:rPr lang="en-US" altLang="zh-CN" sz="1800" i="1" dirty="0">
                            <a:latin typeface="Cambria Math" panose="02040503050406030204" pitchFamily="18" charset="0"/>
                            <a:ea typeface="MS Gothic" charset="-128"/>
                          </a:rPr>
                        </m:ctrlPr>
                      </m:sSubPr>
                      <m:e>
                        <m:r>
                          <a:rPr lang="en-US" altLang="zh-CN" sz="1800" i="1" dirty="0">
                            <a:latin typeface="Cambria Math" panose="02040503050406030204" pitchFamily="18" charset="0"/>
                            <a:ea typeface="MS Gothic" charset="-128"/>
                          </a:rPr>
                          <m:t>𝑏</m:t>
                        </m:r>
                      </m:e>
                      <m:sub>
                        <m:r>
                          <a:rPr lang="zh-CN" altLang="en-US" sz="1800" i="1" dirty="0">
                            <a:latin typeface="Cambria Math" panose="02040503050406030204" pitchFamily="18" charset="0"/>
                            <a:ea typeface="MS Gothic" charset="-128"/>
                          </a:rPr>
                          <m:t>𝜓</m:t>
                        </m:r>
                      </m:sub>
                    </m:sSub>
                    <m:r>
                      <a:rPr lang="en-US" altLang="zh-CN" sz="1800" b="0" i="1" dirty="0" smtClean="0">
                        <a:latin typeface="Cambria Math" panose="02040503050406030204" pitchFamily="18" charset="0"/>
                        <a:ea typeface="MS Gothic" charset="-128"/>
                      </a:rPr>
                      <m:t>)</m:t>
                    </m:r>
                    <m:r>
                      <a:rPr lang="en-US" altLang="zh-CN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Gothic" charset="-128"/>
                      </a:rPr>
                      <m:t>=</m:t>
                    </m:r>
                    <m:d>
                      <m:dPr>
                        <m:ctrlP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Gothic" charset="-128"/>
                          </a:rPr>
                        </m:ctrlPr>
                      </m:dPr>
                      <m:e>
                        <m: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Gothic" charset="-128"/>
                          </a:rPr>
                          <m:t>5,3</m:t>
                        </m:r>
                      </m:e>
                    </m:d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Times New Roman" pitchFamily="16" charset="0"/>
                    <a:ea typeface="MS Gothic" charset="-128"/>
                  </a:rPr>
                  <a:t> 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i="1" dirty="0">
                            <a:latin typeface="Cambria Math" panose="02040503050406030204" pitchFamily="18" charset="0"/>
                            <a:ea typeface="MS Gothic" charset="-128"/>
                          </a:rPr>
                        </m:ctrlPr>
                      </m:dPr>
                      <m:e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  <a:ea typeface="MS Gothic" charset="-128"/>
                          </a:rPr>
                          <m:t>6</m:t>
                        </m:r>
                        <m:r>
                          <a:rPr lang="en-US" altLang="zh-CN" sz="1800" i="1" dirty="0">
                            <a:latin typeface="Cambria Math" panose="02040503050406030204" pitchFamily="18" charset="0"/>
                            <a:ea typeface="MS Gothic" charset="-128"/>
                          </a:rPr>
                          <m:t>,</m:t>
                        </m:r>
                        <m:r>
                          <a:rPr lang="en-US" altLang="zh-CN" sz="1800" b="0" i="1" dirty="0" smtClean="0">
                            <a:latin typeface="Cambria Math" panose="02040503050406030204" pitchFamily="18" charset="0"/>
                            <a:ea typeface="MS Gothic" charset="-128"/>
                          </a:rPr>
                          <m:t>4</m:t>
                        </m:r>
                      </m:e>
                    </m:d>
                  </m:oMath>
                </a14:m>
                <a:r>
                  <a:rPr lang="en-US" altLang="zh-CN" sz="1800" dirty="0">
                    <a:solidFill>
                      <a:schemeClr val="tx1"/>
                    </a:solidFill>
                    <a:latin typeface="Times New Roman" pitchFamily="16" charset="0"/>
                    <a:ea typeface="MS Gothic" charset="-128"/>
                  </a:rPr>
                  <a:t> </a:t>
                </a:r>
                <a:r>
                  <a:rPr lang="en-US" altLang="zh-CN" sz="1800" dirty="0">
                    <a:latin typeface="Times New Roman" pitchFamily="16" charset="0"/>
                    <a:ea typeface="MS Gothic" charset="-128"/>
                  </a:rPr>
                  <a:t>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i="1" dirty="0">
                            <a:latin typeface="Cambria Math" panose="02040503050406030204" pitchFamily="18" charset="0"/>
                            <a:ea typeface="MS Gothic" charset="-128"/>
                          </a:rPr>
                        </m:ctrlPr>
                      </m:dPr>
                      <m:e>
                        <m:r>
                          <a:rPr lang="en-US" altLang="zh-CN" sz="1800" i="1" dirty="0">
                            <a:latin typeface="Cambria Math" panose="02040503050406030204" pitchFamily="18" charset="0"/>
                            <a:ea typeface="MS Gothic" charset="-128"/>
                          </a:rPr>
                          <m:t>7,5</m:t>
                        </m:r>
                      </m:e>
                    </m:d>
                  </m:oMath>
                </a14:m>
                <a:endParaRPr lang="en-US" altLang="zh-CN" sz="1800" dirty="0">
                  <a:latin typeface="Times New Roman" pitchFamily="16" charset="0"/>
                  <a:ea typeface="MS Gothic" charset="-128"/>
                </a:endParaRPr>
              </a:p>
              <a:p>
                <a:pPr marL="857250" lvl="2" indent="0">
                  <a:buNone/>
                </a:pPr>
                <a:r>
                  <a:rPr lang="en-US" altLang="ko-KR" sz="1800" dirty="0">
                    <a:latin typeface="Times New Roman" pitchFamily="16" charset="0"/>
                    <a:ea typeface="MS Gothic" charset="-128"/>
                  </a:rPr>
                  <a:t>		 </a:t>
                </a:r>
                <a:r>
                  <a:rPr lang="ko-KR" altLang="en-US" sz="1800" dirty="0">
                    <a:latin typeface="Times New Roman" pitchFamily="16" charset="0"/>
                    <a:ea typeface="MS Gothic" charset="-128"/>
                  </a:rPr>
                  <a:t>→ </a:t>
                </a:r>
                <a:r>
                  <a:rPr lang="en-US" altLang="ko-KR" sz="1800" u="sng" dirty="0">
                    <a:latin typeface="Times New Roman" pitchFamily="16" charset="0"/>
                    <a:ea typeface="MS Gothic" charset="-128"/>
                  </a:rPr>
                  <a:t>6656 bits</a:t>
                </a:r>
                <a:r>
                  <a:rPr lang="en-US" altLang="ko-KR" sz="1800" dirty="0">
                    <a:latin typeface="Times New Roman" pitchFamily="16" charset="0"/>
                    <a:ea typeface="MS Gothic" charset="-128"/>
                  </a:rPr>
                  <a:t> or </a:t>
                </a:r>
                <a:r>
                  <a:rPr lang="en-US" altLang="ko-KR" sz="1800" u="sng" dirty="0">
                    <a:latin typeface="Times New Roman" pitchFamily="16" charset="0"/>
                    <a:ea typeface="MS Gothic" charset="-128"/>
                  </a:rPr>
                  <a:t>8320 bits</a:t>
                </a:r>
                <a:r>
                  <a:rPr lang="en-US" altLang="ko-KR" sz="1800" dirty="0">
                    <a:latin typeface="Times New Roman" pitchFamily="16" charset="0"/>
                    <a:ea typeface="MS Gothic" charset="-128"/>
                  </a:rPr>
                  <a:t> or </a:t>
                </a:r>
                <a:r>
                  <a:rPr lang="en-US" altLang="ko-KR" sz="1800" u="sng" dirty="0">
                    <a:latin typeface="Times New Roman" pitchFamily="16" charset="0"/>
                    <a:ea typeface="MS Gothic" charset="-128"/>
                  </a:rPr>
                  <a:t>9984 bits</a:t>
                </a:r>
                <a:endParaRPr lang="en-US" altLang="ko-KR" sz="2000" u="sng" dirty="0"/>
              </a:p>
              <a:p>
                <a:pPr lvl="1"/>
                <a:r>
                  <a:rPr lang="en-US" altLang="zh-CN" sz="2000" dirty="0">
                    <a:solidFill>
                      <a:schemeClr val="tx1"/>
                    </a:solidFill>
                    <a:latin typeface="Times New Roman" pitchFamily="16" charset="0"/>
                    <a:ea typeface="MS Gothic" charset="-128"/>
                  </a:rPr>
                  <a:t>Proposed (two track)</a:t>
                </a:r>
              </a:p>
              <a:p>
                <a:pPr lvl="2"/>
                <a:endParaRPr lang="en-US" altLang="ko-KR" sz="1800" dirty="0"/>
              </a:p>
              <a:p>
                <a:endParaRPr lang="en-US" altLang="ko-KR" sz="2200" dirty="0"/>
              </a:p>
              <a:p>
                <a:endParaRPr lang="en-US" altLang="ko-KR" sz="2200" dirty="0"/>
              </a:p>
              <a:p>
                <a:endParaRPr lang="en-US" altLang="ko-KR" sz="2200" dirty="0"/>
              </a:p>
              <a:p>
                <a:endParaRPr lang="en-US" altLang="ko-KR" sz="2200" dirty="0"/>
              </a:p>
              <a:p>
                <a:pPr marL="0" indent="0">
                  <a:buNone/>
                </a:pPr>
                <a:endParaRPr lang="en-US" altLang="ko-KR" sz="2200" dirty="0"/>
              </a:p>
              <a:p>
                <a:pPr lvl="1"/>
                <a:endParaRPr lang="en-US" altLang="ko-KR" dirty="0"/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63" t="-919" r="-2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Simulation Results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8F31DBF6-4E22-46F6-81B1-260CDB38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D6097E6-D9FA-4593-884F-974159301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2013" y="3010543"/>
            <a:ext cx="4134649" cy="3275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73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200" dirty="0"/>
              <a:t>In this contribution, we propose a novel DL-based angle-difference feedback framework for MIMO WLAN systems</a:t>
            </a:r>
          </a:p>
          <a:p>
            <a:pPr lvl="1"/>
            <a:r>
              <a:rPr lang="en-US" altLang="ko-KR" sz="2000" dirty="0"/>
              <a:t>We incorporates joint training of the VQ module with encoder and decoder networks, enabling efficient quantization of the latent vector</a:t>
            </a:r>
          </a:p>
          <a:p>
            <a:pPr lvl="1"/>
            <a:r>
              <a:rPr lang="en-US" altLang="ko-KR" sz="2000" dirty="0"/>
              <a:t>To address the challenge of error propagation inherent in the angle-difference feedback, we design a novel VQ structure tailored to compensate for residual errors from the previous feedback </a:t>
            </a:r>
          </a:p>
          <a:p>
            <a:pPr lvl="1"/>
            <a:r>
              <a:rPr lang="en-US" altLang="ko-KR" sz="2000" dirty="0"/>
              <a:t>To ensure the minimally required feedback performance depending on the situation, we propose a criterion at the STA side that allows switching to the standard method based on the VQ error of the encoder output (two-track approach)</a:t>
            </a:r>
          </a:p>
          <a:p>
            <a:pPr lvl="1"/>
            <a:endParaRPr lang="en-US" altLang="ko-KR" sz="2000" dirty="0"/>
          </a:p>
          <a:p>
            <a:pPr lvl="1"/>
            <a:endParaRPr lang="en-US" altLang="ko-KR" sz="2000" dirty="0"/>
          </a:p>
          <a:p>
            <a:endParaRPr lang="en-US" altLang="ko-KR" sz="2200" dirty="0"/>
          </a:p>
          <a:p>
            <a:endParaRPr lang="en-US" altLang="ko-KR" sz="2200" dirty="0"/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Summary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8F31DBF6-4E22-46F6-81B1-260CDB38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</p:spTree>
    <p:extLst>
      <p:ext uri="{BB962C8B-B14F-4D97-AF65-F5344CB8AC3E}">
        <p14:creationId xmlns:p14="http://schemas.microsoft.com/office/powerpoint/2010/main" val="24926637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ko-KR" dirty="0"/>
              <a:t>Reference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457200">
              <a:buNone/>
            </a:pPr>
            <a:r>
              <a:rPr lang="en-US" altLang="ko-KR" sz="1600" b="0" dirty="0"/>
              <a:t>[1] IEEE P802.11, “IEEE 802.11 AIML TIG Technical Report Draft,” IEEE AIML TIG/0987r23, Nov. 2023.</a:t>
            </a:r>
          </a:p>
          <a:p>
            <a:pPr marL="0" indent="-457200">
              <a:buNone/>
            </a:pPr>
            <a:r>
              <a:rPr lang="en-US" altLang="ko-KR" sz="1600" b="0" dirty="0"/>
              <a:t>[2] P. K. </a:t>
            </a:r>
            <a:r>
              <a:rPr lang="en-US" altLang="ko-KR" sz="1600" b="0" dirty="0" err="1"/>
              <a:t>Sangdeh</a:t>
            </a:r>
            <a:r>
              <a:rPr lang="en-US" altLang="ko-KR" sz="1600" b="0" dirty="0"/>
              <a:t>, H. </a:t>
            </a:r>
            <a:r>
              <a:rPr lang="en-US" altLang="ko-KR" sz="1600" b="0" dirty="0" err="1"/>
              <a:t>Pirayesh</a:t>
            </a:r>
            <a:r>
              <a:rPr lang="en-US" altLang="ko-KR" sz="1600" b="0" dirty="0"/>
              <a:t>, A. </a:t>
            </a:r>
            <a:r>
              <a:rPr lang="en-US" altLang="ko-KR" sz="1600" b="0" dirty="0" err="1"/>
              <a:t>Mobiny</a:t>
            </a:r>
            <a:r>
              <a:rPr lang="en-US" altLang="ko-KR" sz="1600" b="0" dirty="0"/>
              <a:t>, H. Zeng, “LB-</a:t>
            </a:r>
            <a:r>
              <a:rPr lang="en-US" altLang="ko-KR" sz="1600" b="0" dirty="0" err="1"/>
              <a:t>SciFi</a:t>
            </a:r>
            <a:r>
              <a:rPr lang="en-US" altLang="ko-KR" sz="1600" b="0" dirty="0"/>
              <a:t>: Online Learning-Based Channel Feedback for MU-MIMO in Wireless LANs,” </a:t>
            </a:r>
            <a:r>
              <a:rPr lang="en-US" altLang="ko-KR" sz="1600" b="0" i="1" dirty="0"/>
              <a:t>in Proc. IEEE Int. Conf. </a:t>
            </a:r>
            <a:r>
              <a:rPr lang="en-US" altLang="ko-KR" sz="1600" b="0" i="1" dirty="0" err="1"/>
              <a:t>Netw</a:t>
            </a:r>
            <a:r>
              <a:rPr lang="en-US" altLang="ko-KR" sz="1600" b="0" i="1" dirty="0"/>
              <a:t>. Protocols (ICNP)</a:t>
            </a:r>
            <a:r>
              <a:rPr lang="en-US" altLang="ko-KR" sz="1600" b="0" dirty="0"/>
              <a:t>, Oct. 2020, pp. 1-11.</a:t>
            </a:r>
          </a:p>
          <a:p>
            <a:pPr marL="0" indent="-457200">
              <a:buNone/>
            </a:pPr>
            <a:r>
              <a:rPr lang="en-US" altLang="ko-KR" sz="1600" b="0" dirty="0"/>
              <a:t>[3] F. Qi, J. Guo, Y. Cui, X. Li, C.-K. Wen, and S. </a:t>
            </a:r>
            <a:r>
              <a:rPr lang="en-US" altLang="ko-KR" sz="1600" b="0" dirty="0" err="1"/>
              <a:t>Jin</a:t>
            </a:r>
            <a:r>
              <a:rPr lang="en-US" altLang="ko-KR" sz="1600" b="0" dirty="0"/>
              <a:t>, “Deep learning-based CSI feedback in Wi-Fi systems,” </a:t>
            </a:r>
            <a:r>
              <a:rPr lang="en-US" altLang="ko-KR" sz="1600" b="0" i="1" dirty="0"/>
              <a:t>in Proc. IEEE Int. </a:t>
            </a:r>
            <a:r>
              <a:rPr lang="en-US" altLang="ko-KR" sz="1600" b="0" i="1" dirty="0" err="1"/>
              <a:t>Symp</a:t>
            </a:r>
            <a:r>
              <a:rPr lang="en-US" altLang="ko-KR" sz="1600" b="0" i="1" dirty="0"/>
              <a:t>. </a:t>
            </a:r>
            <a:r>
              <a:rPr lang="en-US" altLang="ko-KR" sz="1600" b="0" i="1" dirty="0" err="1"/>
              <a:t>Comput</a:t>
            </a:r>
            <a:r>
              <a:rPr lang="en-US" altLang="ko-KR" sz="1600" b="0" i="1" dirty="0"/>
              <a:t>. </a:t>
            </a:r>
            <a:r>
              <a:rPr lang="en-US" altLang="ko-KR" sz="1600" b="0" i="1" dirty="0" err="1"/>
              <a:t>Eng.Intell</a:t>
            </a:r>
            <a:r>
              <a:rPr lang="en-US" altLang="ko-KR" sz="1600" b="0" i="1" dirty="0"/>
              <a:t>. </a:t>
            </a:r>
            <a:r>
              <a:rPr lang="en-US" altLang="ko-KR" sz="1600" b="0" i="1" dirty="0" err="1"/>
              <a:t>Commun</a:t>
            </a:r>
            <a:r>
              <a:rPr lang="en-US" altLang="ko-KR" sz="1600" b="0" i="1" dirty="0"/>
              <a:t>. (ISCEIC), </a:t>
            </a:r>
            <a:r>
              <a:rPr lang="en-US" altLang="ko-KR" sz="1600" b="0" dirty="0"/>
              <a:t>Nov. 2024, pp. 1–6.</a:t>
            </a:r>
          </a:p>
          <a:p>
            <a:pPr marL="0" indent="-457200">
              <a:buNone/>
            </a:pPr>
            <a:r>
              <a:rPr lang="en-US" altLang="ko-KR" sz="1600" b="0" dirty="0"/>
              <a:t>[4] M. Sabin and R. Gray, “Product code vector quantizers for waveform and voice coding,” </a:t>
            </a:r>
            <a:r>
              <a:rPr lang="en-US" altLang="ko-KR" sz="1600" b="0" i="1" dirty="0"/>
              <a:t>IEEE Trans. </a:t>
            </a:r>
            <a:r>
              <a:rPr lang="en-US" altLang="ko-KR" sz="1600" b="0" i="1" dirty="0" err="1"/>
              <a:t>Acoust</a:t>
            </a:r>
            <a:r>
              <a:rPr lang="en-US" altLang="ko-KR" sz="1600" b="0" i="1" dirty="0"/>
              <a:t>., Speech, Signal Process</a:t>
            </a:r>
            <a:r>
              <a:rPr lang="en-US" altLang="ko-KR" sz="1600" b="0" dirty="0"/>
              <a:t>., vol. 32, no.3, pp. 474–488, Jun. 1984.</a:t>
            </a:r>
          </a:p>
          <a:p>
            <a:pPr marL="0" indent="-457200">
              <a:buNone/>
            </a:pPr>
            <a:r>
              <a:rPr lang="en-US" altLang="ko-KR" sz="1600" b="0" dirty="0"/>
              <a:t>[5] A. van den Oord, O. </a:t>
            </a:r>
            <a:r>
              <a:rPr lang="en-US" altLang="ko-KR" sz="1600" b="0" dirty="0" err="1"/>
              <a:t>Vinyals</a:t>
            </a:r>
            <a:r>
              <a:rPr lang="en-US" altLang="ko-KR" sz="1600" b="0" dirty="0"/>
              <a:t>, and K. </a:t>
            </a:r>
            <a:r>
              <a:rPr lang="en-US" altLang="ko-KR" sz="1600" b="0" dirty="0" err="1"/>
              <a:t>Kavukcuoglu</a:t>
            </a:r>
            <a:r>
              <a:rPr lang="en-US" altLang="ko-KR" sz="1600" b="0" dirty="0"/>
              <a:t>, “Neural discrete representation learning,” </a:t>
            </a:r>
            <a:r>
              <a:rPr lang="en-US" altLang="ko-KR" sz="1600" b="0" i="1" dirty="0"/>
              <a:t>Adv. Neural Inf. Process. Syst., </a:t>
            </a:r>
            <a:r>
              <a:rPr lang="en-US" altLang="ko-KR" sz="1600" b="0" dirty="0"/>
              <a:t>Dec. 2017, pp.6306–6315.</a:t>
            </a:r>
          </a:p>
          <a:p>
            <a:pPr marL="0" indent="-457200">
              <a:buNone/>
            </a:pPr>
            <a:r>
              <a:rPr lang="en-US" altLang="ko-KR" sz="1600" b="0" dirty="0"/>
              <a:t>[6] A. </a:t>
            </a:r>
            <a:r>
              <a:rPr lang="en-US" altLang="ko-KR" sz="1600" b="0" dirty="0" err="1"/>
              <a:t>Alkhateeb</a:t>
            </a:r>
            <a:r>
              <a:rPr lang="en-US" altLang="ko-KR" sz="1600" b="0" dirty="0"/>
              <a:t>, “</a:t>
            </a:r>
            <a:r>
              <a:rPr lang="en-US" altLang="ko-KR" sz="1600" b="0" dirty="0" err="1"/>
              <a:t>DeepMIMO</a:t>
            </a:r>
            <a:r>
              <a:rPr lang="en-US" altLang="ko-KR" sz="1600" b="0" dirty="0"/>
              <a:t>: A generic deep learning dataset for millimeter wave and massive MIMO applications,” 2019, arXiv:1902.06435.</a:t>
            </a:r>
          </a:p>
          <a:p>
            <a:pPr marL="0" indent="-457200">
              <a:buNone/>
            </a:pPr>
            <a:endParaRPr lang="en-US" altLang="ko-KR" sz="1800" b="0" dirty="0"/>
          </a:p>
          <a:p>
            <a:pPr marL="0" indent="0">
              <a:buNone/>
            </a:pPr>
            <a:endParaRPr lang="en-US" altLang="ko-KR" b="0" dirty="0"/>
          </a:p>
          <a:p>
            <a:pPr marL="0" indent="0">
              <a:buNone/>
            </a:pPr>
            <a:endParaRPr lang="en-US" altLang="ko-KR" b="0" dirty="0"/>
          </a:p>
          <a:p>
            <a:pPr marL="0" indent="0">
              <a:buNone/>
            </a:pPr>
            <a:endParaRPr lang="en-US" altLang="ko-KR" b="0" dirty="0"/>
          </a:p>
          <a:p>
            <a:pPr marL="0" indent="0">
              <a:buNone/>
            </a:pPr>
            <a:endParaRPr lang="en-US" altLang="ko-KR" b="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043514" y="6475413"/>
            <a:ext cx="1500411" cy="184666"/>
          </a:xfrm>
        </p:spPr>
        <p:txBody>
          <a:bodyPr/>
          <a:lstStyle/>
          <a:p>
            <a:pPr>
              <a:defRPr/>
            </a:pPr>
            <a:r>
              <a:rPr lang="en-US" altLang="ko-KR"/>
              <a:t>Yo-Seb Jeon, POSTECH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40338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0" y="1480799"/>
            <a:ext cx="7770303" cy="4994613"/>
          </a:xfrm>
        </p:spPr>
        <p:txBody>
          <a:bodyPr/>
          <a:lstStyle/>
          <a:p>
            <a:r>
              <a:rPr lang="en-US" altLang="ko-KR" dirty="0"/>
              <a:t>During the AIML TIC, we have explored various AIML use-cases and their feasibility for WLAN networks, which include [1]</a:t>
            </a:r>
          </a:p>
          <a:p>
            <a:pPr lvl="1"/>
            <a:r>
              <a:rPr lang="en-US" altLang="ko-KR" dirty="0"/>
              <a:t>CSI feedback compression</a:t>
            </a:r>
          </a:p>
          <a:p>
            <a:pPr lvl="1"/>
            <a:r>
              <a:rPr lang="en-US" altLang="ko-KR" dirty="0"/>
              <a:t>Distributed channel access</a:t>
            </a:r>
          </a:p>
          <a:p>
            <a:pPr lvl="1"/>
            <a:r>
              <a:rPr lang="en-US" altLang="ko-KR" dirty="0"/>
              <a:t>Roaming enhancement</a:t>
            </a:r>
          </a:p>
          <a:p>
            <a:pPr lvl="1"/>
            <a:r>
              <a:rPr lang="en-US" altLang="ko-KR" dirty="0"/>
              <a:t>Multi-AP coordination</a:t>
            </a:r>
          </a:p>
          <a:p>
            <a:endParaRPr lang="en-US" altLang="ko-KR" sz="1600" dirty="0"/>
          </a:p>
          <a:p>
            <a:r>
              <a:rPr lang="en-US" altLang="ko-KR" dirty="0"/>
              <a:t>In the topic of CSI feedback compression, studies have shown that deep learning (DL) technique can significantly reduce the CSI feedback overhead and improve system throughput</a:t>
            </a:r>
          </a:p>
          <a:p>
            <a:pPr lvl="1"/>
            <a:r>
              <a:rPr lang="en-US" altLang="ko-KR" dirty="0"/>
              <a:t>In [2], the angle parameters of downlink CSI were separately compressed using </a:t>
            </a:r>
            <a:r>
              <a:rPr lang="en-US" altLang="ko-KR" dirty="0" err="1"/>
              <a:t>hyperparameterized</a:t>
            </a:r>
            <a:r>
              <a:rPr lang="en-US" altLang="ko-KR" dirty="0"/>
              <a:t> pre-processing and two distinct fully connected networks (FCNs)</a:t>
            </a:r>
          </a:p>
          <a:p>
            <a:pPr lvl="1"/>
            <a:r>
              <a:rPr lang="en-US" altLang="ko-KR" dirty="0"/>
              <a:t>In [3], convolutional neural network (CNN)-based model with a channel attention module was used to compress a right singular matrix in SVD, rather than the angle parameters</a:t>
            </a:r>
          </a:p>
          <a:p>
            <a:endParaRPr lang="en-US" altLang="ko-KR" dirty="0"/>
          </a:p>
          <a:p>
            <a:endParaRPr lang="en-US" altLang="ko-KR" dirty="0"/>
          </a:p>
          <a:p>
            <a:pPr marL="457200" lvl="1" indent="0">
              <a:buNone/>
            </a:pPr>
            <a:endParaRPr lang="en-US" alt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4A85AD5-3680-47BC-BBA2-067222933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</p:spTree>
    <p:extLst>
      <p:ext uri="{BB962C8B-B14F-4D97-AF65-F5344CB8AC3E}">
        <p14:creationId xmlns:p14="http://schemas.microsoft.com/office/powerpoint/2010/main" val="586058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ko-KR" dirty="0"/>
              <a:t>Appendix 1: Loss Structure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043514" y="6475413"/>
            <a:ext cx="1500411" cy="184666"/>
          </a:xfrm>
        </p:spPr>
        <p:txBody>
          <a:bodyPr/>
          <a:lstStyle/>
          <a:p>
            <a:pPr>
              <a:defRPr/>
            </a:pPr>
            <a:r>
              <a:rPr lang="en-US" altLang="ko-KR"/>
              <a:t>Yo-Seb Jeon, POSTECH</a:t>
            </a:r>
            <a:endParaRPr lang="en-US" altLang="ko-KR" dirty="0"/>
          </a:p>
        </p:txBody>
      </p:sp>
      <p:pic>
        <p:nvPicPr>
          <p:cNvPr id="38" name="그림 37">
            <a:extLst>
              <a:ext uri="{FF2B5EF4-FFF2-40B4-BE49-F238E27FC236}">
                <a16:creationId xmlns:a16="http://schemas.microsoft.com/office/drawing/2014/main" id="{067D589A-B85E-43C6-AA67-4B56222BE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000" y="1447800"/>
            <a:ext cx="6772508" cy="451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94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ko-KR" dirty="0"/>
              <a:t>Appendix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dirty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043514" y="6475413"/>
            <a:ext cx="1500411" cy="184666"/>
          </a:xfrm>
        </p:spPr>
        <p:txBody>
          <a:bodyPr/>
          <a:lstStyle/>
          <a:p>
            <a:pPr>
              <a:defRPr/>
            </a:pPr>
            <a:r>
              <a:rPr lang="en-US" altLang="ko-KR"/>
              <a:t>Yo-Seb Jeon, POSTECH</a:t>
            </a:r>
            <a:endParaRPr lang="en-US" altLang="ko-KR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5C7D1E7-9ACA-464D-AD67-086F9832DD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734" y="1809000"/>
            <a:ext cx="4816507" cy="3850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486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85800" y="1447799"/>
            <a:ext cx="7772400" cy="5027613"/>
          </a:xfrm>
        </p:spPr>
        <p:txBody>
          <a:bodyPr/>
          <a:lstStyle/>
          <a:p>
            <a:r>
              <a:rPr lang="en-US" altLang="ko-KR" dirty="0"/>
              <a:t>However, none of the existing research has leveraged the temporal correlation of CSIs in DL-based CSI feedback specifically for MIMO WLAN systems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Moreover, jointly training the quantization module with the encoder and decoder leads to more effective learning of the latent representations in DL-based CSI feedback models</a:t>
            </a:r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/>
          </a:p>
          <a:p>
            <a:r>
              <a:rPr lang="en-US" altLang="ko-KR" dirty="0"/>
              <a:t>The potential benefits of the joint training of the quantization module and the utilization of temporal correlation in CSIs remain unexplored</a:t>
            </a:r>
          </a:p>
          <a:p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Introduction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4855053-7486-4E15-BBC9-C73242084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</p:spTree>
    <p:extLst>
      <p:ext uri="{BB962C8B-B14F-4D97-AF65-F5344CB8AC3E}">
        <p14:creationId xmlns:p14="http://schemas.microsoft.com/office/powerpoint/2010/main" val="1780895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altLang="ko-KR" dirty="0"/>
              <a:t>In this contribution, we propose a novel DL-based angle-difference feedback framework for MIMO WLAN systems that effectively leverages the temporal correlation of angle parameters</a:t>
            </a:r>
          </a:p>
          <a:p>
            <a:pPr lvl="1"/>
            <a:r>
              <a:rPr lang="en-US" altLang="ko-KR" dirty="0"/>
              <a:t>This framework incorporates joint training of the VQ module with encoder and decoder networks, enabling efficient finite-bit representation of the latent vector</a:t>
            </a:r>
          </a:p>
          <a:p>
            <a:pPr lvl="1"/>
            <a:endParaRPr lang="en-US" altLang="ko-KR" sz="900" dirty="0"/>
          </a:p>
          <a:p>
            <a:pPr lvl="1"/>
            <a:r>
              <a:rPr lang="en-US" altLang="ko-KR" dirty="0"/>
              <a:t>This framework selectively feed back the difference between the current and previous angle parameters when the difference is sufficiently small</a:t>
            </a:r>
          </a:p>
          <a:p>
            <a:pPr lvl="1"/>
            <a:endParaRPr lang="en-US" altLang="ko-KR" sz="900" dirty="0"/>
          </a:p>
          <a:p>
            <a:pPr lvl="1"/>
            <a:r>
              <a:rPr lang="en-US" altLang="ko-KR" dirty="0"/>
              <a:t>To address the challenge of error propagation inherent in the angle-difference feedback, we design a novel VQ structure tailored to compensate for residual errors from the previous feedback </a:t>
            </a:r>
          </a:p>
          <a:p>
            <a:pPr lvl="1"/>
            <a:endParaRPr lang="en-US" altLang="ko-KR" sz="900" dirty="0"/>
          </a:p>
          <a:p>
            <a:pPr lvl="1"/>
            <a:r>
              <a:rPr lang="en-US" altLang="ko-KR" dirty="0"/>
              <a:t>To ensure the minimally required feedback performance depending on the situation, we propose a criterion at the STA side that allows switching to the standard method based on the quantization error of the encoder output (two-track approach)</a:t>
            </a:r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Main Contributions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8016701-5BB9-4C5E-95B6-3730FA727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</p:spTree>
    <p:extLst>
      <p:ext uri="{BB962C8B-B14F-4D97-AF65-F5344CB8AC3E}">
        <p14:creationId xmlns:p14="http://schemas.microsoft.com/office/powerpoint/2010/main" val="153787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47799"/>
                <a:ext cx="7772400" cy="5027613"/>
              </a:xfrm>
            </p:spPr>
            <p:txBody>
              <a:bodyPr/>
              <a:lstStyle/>
              <a:p>
                <a:r>
                  <a:rPr lang="en-US" altLang="ko-KR" dirty="0"/>
                  <a:t>Use 		           as an CSI input where angle parameters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   are concatenated for each subcarrier</a:t>
                </a:r>
              </a:p>
              <a:p>
                <a:r>
                  <a:rPr lang="en-US" altLang="ko-KR" dirty="0"/>
                  <a:t>STA employs an encoder network as </a:t>
                </a:r>
              </a:p>
              <a:p>
                <a:pPr lvl="1"/>
                <a:r>
                  <a:rPr lang="en-US" altLang="ko-KR" dirty="0"/>
                  <a:t>The latent vector </a:t>
                </a:r>
                <a:r>
                  <a:rPr lang="en-US" altLang="ko-KR" b="1" dirty="0"/>
                  <a:t>z</a:t>
                </a:r>
                <a:r>
                  <a:rPr lang="en-US" altLang="ko-KR" dirty="0"/>
                  <a:t> is considered as the STA’s feedback that needs to be transmitted to the AP</a:t>
                </a:r>
              </a:p>
              <a:p>
                <a:pPr lvl="1"/>
                <a:r>
                  <a:rPr lang="en-US" altLang="ko-KR" dirty="0"/>
                  <a:t>To feed the latent vector back to the AP over a finite-rate link, STA quantizes the latent vector </a:t>
                </a:r>
                <a:r>
                  <a:rPr lang="en-US" altLang="ko-KR" b="1" dirty="0"/>
                  <a:t>z</a:t>
                </a:r>
                <a:r>
                  <a:rPr lang="en-US" altLang="ko-KR" dirty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0" smtClean="0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r>
                  <a:rPr lang="en-US" altLang="ko-KR" dirty="0"/>
                  <a:t>Upon the feedback of the STA, AP employs a decoder network as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                       , where     denotes the reconstructed CSI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47799"/>
                <a:ext cx="7772400" cy="5027613"/>
              </a:xfrm>
              <a:blipFill>
                <a:blip r:embed="rId7"/>
                <a:stretch>
                  <a:fillRect l="-706" t="-6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System Model: DL-based CSI Feedback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016FA809-5311-4830-8400-EB0600EEA988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2901385" y="4510047"/>
            <a:ext cx="3417429" cy="1965366"/>
          </a:xfrm>
          <a:prstGeom prst="rect">
            <a:avLst/>
          </a:prstGeom>
        </p:spPr>
      </p:pic>
      <p:pic>
        <p:nvPicPr>
          <p:cNvPr id="16" name="그림 15" descr="\documentclass{article}&#10;\usepackage{amsmath}&#10;\usepackage{amsfonts}&#10;\DeclareMathOperator*{\argmax}{argmax}&#10;\DeclareMathOperator*{\argmin}{argmin}&#10;\usepackage{amssymb}&#10;\pagestyle{empty}&#10;\begin{document}&#10;\begin{align*}&#10;\mathbf{\Phi}\in\mathbb{R}^{2\times N_a \times N_c}&#10;\end{align*}&#10;\end{document}" title="IguanaTex Bitmap Display">
            <a:extLst>
              <a:ext uri="{FF2B5EF4-FFF2-40B4-BE49-F238E27FC236}">
                <a16:creationId xmlns:a16="http://schemas.microsoft.com/office/drawing/2014/main" id="{9C27024E-D983-4BFF-AE99-164FAB4A911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96" y="1510374"/>
            <a:ext cx="1449600" cy="212571"/>
          </a:xfrm>
          <a:prstGeom prst="rect">
            <a:avLst/>
          </a:prstGeom>
        </p:spPr>
      </p:pic>
      <p:pic>
        <p:nvPicPr>
          <p:cNvPr id="17" name="그림 16" descr="\documentclass{article}&#10;\usepackage{amsmath}&#10;\usepackage{amsfonts}&#10;\DeclareMathOperator*{\argmax}{argmax}&#10;\DeclareMathOperator*{\argmin}{argmin}&#10;\usepackage{amssymb}&#10;\pagestyle{empty}&#10;\begin{document}&#10;\begin{align*}&#10;(\phi,\psi)&#10;\end{align*}&#10;\end{document}" title="IguanaTex Bitmap Display">
            <a:extLst>
              <a:ext uri="{FF2B5EF4-FFF2-40B4-BE49-F238E27FC236}">
                <a16:creationId xmlns:a16="http://schemas.microsoft.com/office/drawing/2014/main" id="{10668B39-A9ED-49C1-92A9-3364E9C4EBA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899" y="1520937"/>
            <a:ext cx="525257" cy="229029"/>
          </a:xfrm>
          <a:prstGeom prst="rect">
            <a:avLst/>
          </a:prstGeom>
        </p:spPr>
      </p:pic>
      <p:pic>
        <p:nvPicPr>
          <p:cNvPr id="20" name="그림 19" descr="\documentclass{article}&#10;\usepackage{amsmath}&#10;\usepackage{amsfonts}&#10;\DeclareMathOperator*{\argmax}{argmax}&#10;\DeclareMathOperator*{\argmin}{argmin}&#10;\usepackage{amssymb}&#10;\pagestyle{empty}&#10;\begin{document}&#10;\begin{align*}&#10;\mathbf{z}=f_{\rm enc}(\mathbf{\Phi})\in\mathbb{R}^{M}&#10;\end{align*}&#10;\end{document}" title="IguanaTex Bitmap Display">
            <a:extLst>
              <a:ext uri="{FF2B5EF4-FFF2-40B4-BE49-F238E27FC236}">
                <a16:creationId xmlns:a16="http://schemas.microsoft.com/office/drawing/2014/main" id="{D592285B-3E3E-4383-ACDD-446FFA08A35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86" y="2267382"/>
            <a:ext cx="1789714" cy="260571"/>
          </a:xfrm>
          <a:prstGeom prst="rect">
            <a:avLst/>
          </a:prstGeom>
        </p:spPr>
      </p:pic>
      <p:pic>
        <p:nvPicPr>
          <p:cNvPr id="25" name="그림 24" descr="\documentclass{article}&#10;\usepackage{amsmath}&#10;\usepackage{amsfonts}&#10;\DeclareMathOperator*{\argmax}{argmax}&#10;\DeclareMathOperator*{\argmin}{argmin}&#10;\usepackage{amssymb}&#10;\pagestyle{empty}&#10;\begin{document}&#10;\begin{align*}&#10;\mathbf{\hat \Phi}=f_{\rm dec}(\mathbf{z}_q)&#10;\end{align*}&#10;\end{document}" title="IguanaTex Bitmap Display">
            <a:extLst>
              <a:ext uri="{FF2B5EF4-FFF2-40B4-BE49-F238E27FC236}">
                <a16:creationId xmlns:a16="http://schemas.microsoft.com/office/drawing/2014/main" id="{B0ECA22E-11E3-4D3B-BCDD-7EB6F7D01D4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839" y="4230601"/>
            <a:ext cx="1235657" cy="278399"/>
          </a:xfrm>
          <a:prstGeom prst="rect">
            <a:avLst/>
          </a:prstGeom>
        </p:spPr>
      </p:pic>
      <p:pic>
        <p:nvPicPr>
          <p:cNvPr id="28" name="그림 27" descr="\documentclass{article}&#10;\usepackage{amsmath}&#10;\usepackage{amsfonts}&#10;\DeclareMathOperator*{\argmax}{argmax}&#10;\DeclareMathOperator*{\argmin}{argmin}&#10;\usepackage{amssymb}&#10;\pagestyle{empty}&#10;\begin{document}&#10;\begin{align*}&#10;\mathbf{\hat \Phi}&#10;\end{align*}&#10;\end{document}" title="IguanaTex Bitmap Display">
            <a:extLst>
              <a:ext uri="{FF2B5EF4-FFF2-40B4-BE49-F238E27FC236}">
                <a16:creationId xmlns:a16="http://schemas.microsoft.com/office/drawing/2014/main" id="{6D835DF0-C627-46B7-BD9F-1FCA1170CCA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4230601"/>
            <a:ext cx="161829" cy="212571"/>
          </a:xfrm>
          <a:prstGeom prst="rect">
            <a:avLst/>
          </a:prstGeom>
        </p:spPr>
      </p:pic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8F31DBF6-4E22-46F6-81B1-260CDB38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</p:spTree>
    <p:extLst>
      <p:ext uri="{BB962C8B-B14F-4D97-AF65-F5344CB8AC3E}">
        <p14:creationId xmlns:p14="http://schemas.microsoft.com/office/powerpoint/2010/main" val="2787794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To avoid a significant computational complexity required for VQ,</a:t>
                </a:r>
              </a:p>
              <a:p>
                <a:pPr marL="0" indent="0">
                  <a:buNone/>
                </a:pPr>
                <a:r>
                  <a:rPr lang="en-US" altLang="ko-KR" dirty="0"/>
                  <a:t>      we adopt the product VQ structure in [4]</a:t>
                </a:r>
              </a:p>
              <a:p>
                <a:pPr lvl="1"/>
                <a:r>
                  <a:rPr lang="en-US" altLang="ko-KR" sz="1800" dirty="0"/>
                  <a:t>Divide </a:t>
                </a:r>
                <a14:m>
                  <m:oMath xmlns:m="http://schemas.openxmlformats.org/officeDocument/2006/math">
                    <m:r>
                      <a:rPr lang="en-US" altLang="ko-KR" sz="180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altLang="ko-KR" sz="1800" dirty="0"/>
                  <a:t>-dimensional latent vector </a:t>
                </a:r>
                <a:r>
                  <a:rPr lang="en-US" altLang="ko-KR" sz="1800" b="1" dirty="0"/>
                  <a:t>z</a:t>
                </a:r>
                <a:r>
                  <a:rPr lang="en-US" altLang="ko-KR" dirty="0"/>
                  <a:t> </a:t>
                </a:r>
                <a:r>
                  <a:rPr lang="en-US" altLang="ko-KR" sz="1800" dirty="0"/>
                  <a:t>into </a:t>
                </a:r>
                <a:r>
                  <a:rPr lang="en-US" altLang="ko-KR" sz="1800" i="1" dirty="0"/>
                  <a:t>N</a:t>
                </a:r>
                <a:r>
                  <a:rPr lang="en-US" altLang="ko-KR" sz="1800" dirty="0"/>
                  <a:t> number of </a:t>
                </a:r>
                <a:r>
                  <a:rPr lang="en-US" altLang="ko-KR" sz="1800" i="1" dirty="0"/>
                  <a:t>D</a:t>
                </a:r>
                <a:r>
                  <a:rPr lang="en-US" altLang="ko-KR" sz="1800" dirty="0"/>
                  <a:t>-dimensional sub-vectors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>
                            <a:latin typeface="Cambria Math" panose="02040503050406030204" pitchFamily="18" charset="0"/>
                          </a:rPr>
                          <m:t>𝐳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ko-KR" dirty="0"/>
              </a:p>
              <a:p>
                <a:r>
                  <a:rPr lang="en-US" altLang="ko-KR" sz="2000" dirty="0"/>
                  <a:t>Use a </a:t>
                </a:r>
                <a:r>
                  <a:rPr lang="en-US" altLang="ko-KR" sz="2000" b="1" dirty="0"/>
                  <a:t>trainable VQ codebook</a:t>
                </a:r>
                <a:r>
                  <a:rPr lang="en-US" altLang="ko-KR" sz="2000" dirty="0"/>
                  <a:t>     using </a:t>
                </a:r>
                <a14:m>
                  <m:oMath xmlns:m="http://schemas.openxmlformats.org/officeDocument/2006/math">
                    <m:r>
                      <a:rPr lang="en-US" altLang="ko-KR" sz="200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altLang="ko-KR" sz="2000" dirty="0"/>
                  <a:t> bits, where the sub-vector is quantized as</a:t>
                </a:r>
              </a:p>
              <a:p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706" t="-787" r="-47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Trainable VQ module structure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8F31DBF6-4E22-46F6-81B1-260CDB38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11B8DD4-9195-4ED1-A86F-EE7C7460A4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4995" y="3639466"/>
            <a:ext cx="3543509" cy="2750882"/>
          </a:xfrm>
          <a:prstGeom prst="rect">
            <a:avLst/>
          </a:prstGeom>
        </p:spPr>
      </p:pic>
      <p:pic>
        <p:nvPicPr>
          <p:cNvPr id="18" name="그림 17" descr="\documentclass{article}&#10;\usepackage{amsmath}&#10;\usepackage{amsfonts}&#10;\DeclareMathOperator*{\argmax}{argmax}&#10;\DeclareMathOperator*{\argmin}{argmin}&#10;\usepackage{amssymb}&#10;\pagestyle{empty}&#10;\begin{document}&#10;\begin{align*}&#10;\rightarrow M=N\times D&#10;\end{align*}&#10;\end{document}" title="IguanaTex Bitmap Display">
            <a:extLst>
              <a:ext uri="{FF2B5EF4-FFF2-40B4-BE49-F238E27FC236}">
                <a16:creationId xmlns:a16="http://schemas.microsoft.com/office/drawing/2014/main" id="{D0389B0B-5AC2-40A7-944E-D71399BD7F2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538" y="2583721"/>
            <a:ext cx="1331200" cy="140190"/>
          </a:xfrm>
          <a:prstGeom prst="rect">
            <a:avLst/>
          </a:prstGeom>
        </p:spPr>
      </p:pic>
      <p:pic>
        <p:nvPicPr>
          <p:cNvPr id="19" name="그림 18" descr="\documentclass{article}&#10;\usepackage{amsmath}&#10;\usepackage{amsfonts}&#10;\DeclareMathOperator*{\argmax}{argmax}&#10;\DeclareMathOperator*{\argmin}{argmin}&#10;\usepackage{amssymb}&#10;\pagestyle{empty}&#10;\begin{document}&#10;\begin{align*}&#10;\mathcal{B}&#10;\end{align*}&#10;\end{document}" title="IguanaTex Bitmap Display">
            <a:extLst>
              <a:ext uri="{FF2B5EF4-FFF2-40B4-BE49-F238E27FC236}">
                <a16:creationId xmlns:a16="http://schemas.microsoft.com/office/drawing/2014/main" id="{26D730A5-468D-45D9-9D44-4CF6EFFE23E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0" y="2903057"/>
            <a:ext cx="146743" cy="165943"/>
          </a:xfrm>
          <a:prstGeom prst="rect">
            <a:avLst/>
          </a:prstGeom>
        </p:spPr>
      </p:pic>
      <p:pic>
        <p:nvPicPr>
          <p:cNvPr id="21" name="그림 20" descr="\documentclass{article}&#10;\usepackage{amsmath}&#10;\usepackage{amsfonts}&#10;\DeclareMathOperator*{\argmax}{argmax}&#10;\DeclareMathOperator*{\argmin}{argmin}&#10;\usepackage{amssymb}&#10;\pagestyle{empty}&#10;\begin{document}&#10;\begin{align*}&#10;\mathbf{z}_{q,i}=\argmin_{\mathbf{b}_k \in \mathcal{B}}\Vert\mathbf{z}_i - \mathbf{b}_k \Vert&#10;\end{align*}&#10;\end{document}" title="IguanaTex Bitmap Display">
            <a:extLst>
              <a:ext uri="{FF2B5EF4-FFF2-40B4-BE49-F238E27FC236}">
                <a16:creationId xmlns:a16="http://schemas.microsoft.com/office/drawing/2014/main" id="{944A9020-F1D8-4FCB-BFCC-2E3C36DF66A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995" y="3216452"/>
            <a:ext cx="2087426" cy="35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34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Encoder, codebook, and decoder are jointly trained using a loss structure as</a:t>
            </a:r>
          </a:p>
          <a:p>
            <a:pPr lvl="1"/>
            <a:r>
              <a:rPr lang="en-US" altLang="ko-KR" dirty="0"/>
              <a:t>                : </a:t>
            </a:r>
            <a:r>
              <a:rPr lang="en-US" altLang="ko-KR" sz="1800" dirty="0"/>
              <a:t>minimize the difference btw. the input and reconstruction</a:t>
            </a:r>
          </a:p>
          <a:p>
            <a:pPr lvl="1"/>
            <a:r>
              <a:rPr lang="en-US" altLang="ko-KR" dirty="0"/>
              <a:t> 			             </a:t>
            </a:r>
            <a:r>
              <a:rPr lang="en-US" altLang="ko-KR" sz="1800" dirty="0"/>
              <a:t>: minimize the quantization error [5]</a:t>
            </a:r>
          </a:p>
          <a:p>
            <a:pPr marL="457200" lvl="1" indent="0">
              <a:buNone/>
            </a:pPr>
            <a:r>
              <a:rPr lang="en-US" altLang="ko-KR" dirty="0"/>
              <a:t>				</a:t>
            </a:r>
            <a:r>
              <a:rPr lang="en-US" altLang="ko-KR" sz="1800" dirty="0"/>
              <a:t>(*sg(): stop-gradient operator)</a:t>
            </a:r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Trainable VQ module structure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8F31DBF6-4E22-46F6-81B1-260CDB38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11B8DD4-9195-4ED1-A86F-EE7C7460A4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4995" y="3639466"/>
            <a:ext cx="3543509" cy="2750882"/>
          </a:xfrm>
          <a:prstGeom prst="rect">
            <a:avLst/>
          </a:prstGeom>
        </p:spPr>
      </p:pic>
      <p:pic>
        <p:nvPicPr>
          <p:cNvPr id="11" name="그림 10" descr="\documentclass{article}&#10;\usepackage{amsmath}&#10;\usepackage{amsfonts}&#10;\DeclareMathOperator*{\argmax}{argmax}&#10;\DeclareMathOperator*{\argmin}{argmin}&#10;\usepackage{amssymb}&#10;\pagestyle{empty}&#10;\begin{document}&#10;\begin{align*}&#10;\mathcal{L}_{\text{vq}} = \big\Vert\mathbf{\Phi}-\mathbf{\hat \Phi}\big\Vert^2_{\rm F}+\left\Vert \text{sg}(\mathbf z)-\mathbf{z}_q\right\Vert^2 + \beta \left\Vert\mathbf z-\text{sg}(\mathbf{z}_q)\right\Vert^2&#10;\end{align*}&#10;\end{document}" title="IguanaTex Bitmap Display">
            <a:extLst>
              <a:ext uri="{FF2B5EF4-FFF2-40B4-BE49-F238E27FC236}">
                <a16:creationId xmlns:a16="http://schemas.microsoft.com/office/drawing/2014/main" id="{CF12FE31-89AA-4875-979C-2F536AB7E93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0" y="1858048"/>
            <a:ext cx="3939597" cy="259859"/>
          </a:xfrm>
          <a:prstGeom prst="rect">
            <a:avLst/>
          </a:prstGeom>
        </p:spPr>
      </p:pic>
      <p:pic>
        <p:nvPicPr>
          <p:cNvPr id="8" name="그림 7" descr="\documentclass{article}&#10;\usepackage{amsmath}&#10;\usepackage{amsfonts}&#10;\DeclareMathOperator*{\argmax}{argmax}&#10;\DeclareMathOperator*{\argmin}{argmin}&#10;\usepackage{amssymb}&#10;\pagestyle{empty}&#10;\begin{document}&#10;\begin{align*}&#10;\big\Vert\mathbf{\Phi}-\mathbf{\hat \Phi}\big\Vert^2_{\rm F}&#10;\end{align*}&#10;\end{document}" title="IguanaTex Bitmap Display">
            <a:extLst>
              <a:ext uri="{FF2B5EF4-FFF2-40B4-BE49-F238E27FC236}">
                <a16:creationId xmlns:a16="http://schemas.microsoft.com/office/drawing/2014/main" id="{C8682278-CC89-49C8-9C30-32936292513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0" y="2169000"/>
            <a:ext cx="876495" cy="296229"/>
          </a:xfrm>
          <a:prstGeom prst="rect">
            <a:avLst/>
          </a:prstGeom>
        </p:spPr>
      </p:pic>
      <p:pic>
        <p:nvPicPr>
          <p:cNvPr id="10" name="그림 9" descr="\documentclass{article}&#10;\usepackage{amsmath}&#10;\usepackage{amsfonts}&#10;\DeclareMathOperator*{\argmax}{argmax}&#10;\DeclareMathOperator*{\argmin}{argmin}&#10;\usepackage{amssymb}&#10;\pagestyle{empty}&#10;\begin{document}&#10;\begin{align*}&#10;\left\Vert \text{sg}(\mathbf z)-\mathbf{z}_q\right\Vert^2 + \beta \left\Vert\mathbf z-\text{sg}(\mathbf{z}_q)\right\Vert^2&#10;\end{align*}&#10;\end{document}" title="IguanaTex Bitmap Display">
            <a:extLst>
              <a:ext uri="{FF2B5EF4-FFF2-40B4-BE49-F238E27FC236}">
                <a16:creationId xmlns:a16="http://schemas.microsoft.com/office/drawing/2014/main" id="{CC60589E-9AB3-4B51-BD35-A8A06AEEE01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0" y="2528154"/>
            <a:ext cx="2712381" cy="25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99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Sequential CSI inputs are temporally correlated</a:t>
            </a:r>
          </a:p>
          <a:p>
            <a:pPr lvl="1"/>
            <a:r>
              <a:rPr lang="en-US" altLang="ko-KR" sz="1600" dirty="0"/>
              <a:t>Their difference would be sparse, which is easier form to compress than the original input</a:t>
            </a:r>
          </a:p>
          <a:p>
            <a:pPr lvl="1"/>
            <a:endParaRPr lang="en-US" altLang="ko-KR" sz="1600" dirty="0"/>
          </a:p>
          <a:p>
            <a:r>
              <a:rPr lang="en-US" altLang="ko-KR" dirty="0"/>
              <a:t>Use angle difference as an input of another encoder, with an appropriate preprocessing, which considers the shortest path in calculating difference</a:t>
            </a:r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Angle-Difference Feedback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8F31DBF6-4E22-46F6-81B1-260CDB38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28F89B4-7890-42D8-A45F-19F8EC578F1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14" y="3580263"/>
            <a:ext cx="3543213" cy="28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그림 8" descr="\documentclass{article}&#10;\usepackage{amsmath}&#10;\usepackage{amsfonts}&#10;\DeclareMathOperator*{\argmax}{argmax}&#10;\DeclareMathOperator*{\argmin}{argmin}&#10;\usepackage{amssymb}&#10;\pagestyle{empty}&#10;\begin{document}&#10;\begin{align*}&#10;h(x)=\begin{cases}&#10;    x, &amp;\text{if } |x|&lt;\pi,\\&#10;    -\text{sgn}(x)\times(2\pi-|x|), &amp;\text{otherwise},&#10;    \end{cases}&#10;\end{align*}&#10;\end{document}" title="IguanaTex Bitmap Display">
            <a:extLst>
              <a:ext uri="{FF2B5EF4-FFF2-40B4-BE49-F238E27FC236}">
                <a16:creationId xmlns:a16="http://schemas.microsoft.com/office/drawing/2014/main" id="{8516DA49-D1BB-457F-B3E0-F0271AD616C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31" y="4509000"/>
            <a:ext cx="3772952" cy="60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62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200" dirty="0"/>
              <a:t>By applying the preprocessing to the AD, the physical sparseness considering the </a:t>
            </a:r>
            <a:r>
              <a:rPr lang="en-US" altLang="ko-KR" sz="2200" b="1" dirty="0"/>
              <a:t>circularity of the angle parameter</a:t>
            </a:r>
            <a:r>
              <a:rPr lang="en-US" altLang="ko-KR" sz="2200" dirty="0"/>
              <a:t> can be observed</a:t>
            </a:r>
          </a:p>
          <a:p>
            <a:endParaRPr lang="en-US" altLang="ko-KR" sz="1400" dirty="0"/>
          </a:p>
          <a:p>
            <a:r>
              <a:rPr lang="en-US" altLang="ko-KR" sz="2200" dirty="0"/>
              <a:t>Use AD feedback selectively only if the AD is considered to be sparse enough</a:t>
            </a:r>
          </a:p>
          <a:p>
            <a:pPr lvl="1"/>
            <a:endParaRPr lang="en-US" altLang="ko-KR" dirty="0"/>
          </a:p>
          <a:p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Proposed Angle-Difference Feedback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884858" cy="276999"/>
          </a:xfrm>
        </p:spPr>
        <p:txBody>
          <a:bodyPr/>
          <a:lstStyle/>
          <a:p>
            <a:pPr>
              <a:defRPr/>
            </a:pPr>
            <a:r>
              <a:rPr lang="en-US" altLang="ko-KR"/>
              <a:t>May 2025</a:t>
            </a:r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7614916F-BBEF-4684-B6F5-1E636F42BA0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0" name="Footer Placeholder 4">
            <a:extLst>
              <a:ext uri="{FF2B5EF4-FFF2-40B4-BE49-F238E27FC236}">
                <a16:creationId xmlns:a16="http://schemas.microsoft.com/office/drawing/2014/main" id="{8F31DBF6-4E22-46F6-81B1-260CDB38C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9209" y="6475413"/>
            <a:ext cx="1534716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err="1"/>
              <a:t>Yo-Seb</a:t>
            </a:r>
            <a:r>
              <a:rPr lang="en-US" altLang="ko-KR" dirty="0"/>
              <a:t> Jeon, POSTECH</a:t>
            </a:r>
          </a:p>
        </p:txBody>
      </p:sp>
      <p:pic>
        <p:nvPicPr>
          <p:cNvPr id="7" name="그림 6" descr="\documentclass{article}&#10;\usepackage{amsmath}&#10;\usepackage{amsfonts}&#10;\DeclareMathOperator*{\argmax}{argmax}&#10;\DeclareMathOperator*{\argmin}{argmin}&#10;\usepackage{amssymb}&#10;\pagestyle{empty}&#10;\begin{document}&#10;\begin{align*}&#10;h(x)=\begin{cases}&#10;    x, &amp;\text{if } |x|&lt;\pi,\\&#10;    -\text{sgn}(x)\times(2\pi-|x|), &amp;\text{otherwise},&#10;    \end{cases}&#10;\end{align*}&#10;\end{document}" title="IguanaTex Bitmap Display">
            <a:extLst>
              <a:ext uri="{FF2B5EF4-FFF2-40B4-BE49-F238E27FC236}">
                <a16:creationId xmlns:a16="http://schemas.microsoft.com/office/drawing/2014/main" id="{6C3E83B4-6C3B-49B3-93C6-00B2E3FE7DB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742" y="3619964"/>
            <a:ext cx="3772952" cy="60708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73516D77-9724-4836-84E3-40601E247C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642" y="3619964"/>
            <a:ext cx="3671032" cy="2603414"/>
          </a:xfrm>
          <a:prstGeom prst="rect">
            <a:avLst/>
          </a:prstGeom>
        </p:spPr>
      </p:pic>
      <p:pic>
        <p:nvPicPr>
          <p:cNvPr id="16" name="그림 15" descr="\documentclass{article}&#10;\usepackage{amsmath}&#10;\usepackage{amsfonts}&#10;\DeclareMathOperator*{\argmax}{argmax}&#10;\DeclareMathOperator*{\argmin}{argmin}&#10;\usepackage{amssymb}&#10;\pagestyle{empty}&#10;\begin{document}&#10;\begin{align*}&#10;N_{d,t} = \sum_{m,n}\mathbb{I}\big(\left|h([\mathbf{\Phi}^{\rm diff}_{t}]_{m,n})\right| &gt; \mu_{\rm th} \big)&#10;\end{align*}&#10;\end{document}" title="IguanaTex Bitmap Display">
            <a:extLst>
              <a:ext uri="{FF2B5EF4-FFF2-40B4-BE49-F238E27FC236}">
                <a16:creationId xmlns:a16="http://schemas.microsoft.com/office/drawing/2014/main" id="{8AB387F1-2AD8-4DC6-9A6E-FF7CF9C3FA3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192" y="4708039"/>
            <a:ext cx="3020800" cy="453486"/>
          </a:xfrm>
          <a:prstGeom prst="rect">
            <a:avLst/>
          </a:prstGeom>
        </p:spPr>
      </p:pic>
      <p:pic>
        <p:nvPicPr>
          <p:cNvPr id="18" name="그림 17" descr="\documentclass{article}&#10;\usepackage{amsmath}&#10;\usepackage{amsfonts}&#10;\DeclareMathOperator*{\argmax}{argmax}&#10;\DeclareMathOperator*{\argmin}{argmin}&#10;\usepackage{amssymb}&#10;\pagestyle{empty}&#10;\begin{document}&#10;\begin{align*}&#10;\textbf{if}~N_{d,t} &lt; N_{\rm th} \rightarrow~ \text{use AD feedback}&#10;\end{align*}&#10;\end{document}" title="IguanaTex Bitmap Display">
            <a:extLst>
              <a:ext uri="{FF2B5EF4-FFF2-40B4-BE49-F238E27FC236}">
                <a16:creationId xmlns:a16="http://schemas.microsoft.com/office/drawing/2014/main" id="{4723865D-B845-4A0B-BC7E-4FBC18B376F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13" y="5452879"/>
            <a:ext cx="3017143" cy="20358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A4DDFBD-E19A-47F9-A5D2-209CC1618E37}"/>
              </a:ext>
            </a:extLst>
          </p:cNvPr>
          <p:cNvSpPr txBox="1"/>
          <p:nvPr/>
        </p:nvSpPr>
        <p:spPr>
          <a:xfrm>
            <a:off x="792000" y="6212001"/>
            <a:ext cx="1024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Gill Sans MT"/>
              </a:rPr>
              <a:t>*False sparse</a:t>
            </a:r>
            <a:endParaRPr lang="ko-KR" altLang="en-US" sz="1200" b="1" dirty="0" err="1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Gill Sans MT"/>
            </a:endParaRPr>
          </a:p>
        </p:txBody>
      </p:sp>
      <p:pic>
        <p:nvPicPr>
          <p:cNvPr id="21" name="그림 20" descr="\documentclass{article}&#10;\usepackage{amsmath}&#10;\usepackage{amsfonts}&#10;\DeclareMathOperator*{\argmax}{argmax}&#10;\DeclareMathOperator*{\argmin}{argmin}&#10;\usepackage{amssymb}&#10;\pagestyle{empty}&#10;\begin{document}&#10;\begin{align*}&#10;\textbf{otherwise} \rightarrow~ \text{use initial feedback}&#10;\end{align*}&#10;\end{document}" title="IguanaTex Bitmap Display">
            <a:extLst>
              <a:ext uri="{FF2B5EF4-FFF2-40B4-BE49-F238E27FC236}">
                <a16:creationId xmlns:a16="http://schemas.microsoft.com/office/drawing/2014/main" id="{51A74538-1840-41E2-8459-CF50A3F7901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13" y="5803933"/>
            <a:ext cx="3035429" cy="145067"/>
          </a:xfrm>
          <a:prstGeom prst="rect">
            <a:avLst/>
          </a:prstGeom>
        </p:spPr>
      </p:pic>
      <p:sp>
        <p:nvSpPr>
          <p:cNvPr id="22" name="왼쪽 중괄호 21">
            <a:extLst>
              <a:ext uri="{FF2B5EF4-FFF2-40B4-BE49-F238E27FC236}">
                <a16:creationId xmlns:a16="http://schemas.microsoft.com/office/drawing/2014/main" id="{E867CC04-873D-4D20-8F80-61852CD0CACA}"/>
              </a:ext>
            </a:extLst>
          </p:cNvPr>
          <p:cNvSpPr/>
          <p:nvPr/>
        </p:nvSpPr>
        <p:spPr bwMode="auto">
          <a:xfrm>
            <a:off x="4635789" y="5447980"/>
            <a:ext cx="202742" cy="496121"/>
          </a:xfrm>
          <a:prstGeom prst="leftBrac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883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792.6509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mathbf{\Phi}\in\mathbb{R}^{2\times N_a \times N_c}&#10;\end{align*}&#10;\end{document}"/>
  <p:tag name="IGUANATEXSIZE" val="18"/>
  <p:tag name="IGUANATEXCURSOR" val="26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2.2272"/>
  <p:tag name="ORIGINALWIDTH" val="539.1826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big\Vert\mathbf{\Phi}-\mathbf{\hat \Phi}\big\Vert^2_{\rm F}&#10;\end{align*}&#10;\end{document}"/>
  <p:tag name="IGUANATEXSIZE" val="16"/>
  <p:tag name="IGUANATEXCURSOR" val="27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5.9805"/>
  <p:tag name="ORIGINALWIDTH" val="1668.541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left\Vert \text{sg}(\mathbf z)-\mathbf{z}_q\right\Vert^2 + \beta \left\Vert\mathbf z-\text{sg}(\mathbf{z}_q)\right\Vert^2&#10;\end{align*}&#10;\end{document}"/>
  <p:tag name="IGUANATEXSIZE" val="16"/>
  <p:tag name="IGUANATEXCURSOR" val="21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2320.96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h(x)=\begin{cases}&#10;    x, &amp;\text{if } |x|&lt;\pi,\\&#10;    -\text{sgn}(x)\times(2\pi-|x|), &amp;\text{otherwise},&#10;    \end{cases}&#10;\end{align*}&#10;\end{document}"/>
  <p:tag name="IGUANATEXSIZE" val="16"/>
  <p:tag name="IGUANATEXCURSOR" val="33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2320.96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h(x)=\begin{cases}&#10;    x, &amp;\text{if } |x|&lt;\pi,\\&#10;    -\text{sgn}(x)\times(2\pi-|x|), &amp;\text{otherwise},&#10;    \end{cases}&#10;\end{align*}&#10;\end{document}"/>
  <p:tag name="IGUANATEXSIZE" val="16"/>
  <p:tag name="IGUANATEXCURSOR" val="33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8.9651"/>
  <p:tag name="ORIGINALWIDTH" val="1858.268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N_{d,t} = \sum_{m,n}\mathbb{I}\big(\left|h([\mathbf{\Phi}^{\rm diff}_{t}]_{m,n})\right| &gt; \mu_{\rm th} \big)&#10;\end{align*}&#10;\end{document}"/>
  <p:tag name="IGUANATEXSIZE" val="16"/>
  <p:tag name="IGUANATEXCURSOR" val="32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56.018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textbf{if}~N_{d,t} &lt; N_{\rm th} \rightarrow~ \text{use AD feedback}&#10;\end{align*}&#10;\end{document}"/>
  <p:tag name="IGUANATEXSIZE" val="16"/>
  <p:tag name="IGUANATEXCURSOR" val="22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867.266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textbf{otherwise} \rightarrow~ \text{use initial feedback}&#10;\end{align*}&#10;\end{document}"/>
  <p:tag name="IGUANATEXSIZE" val="16"/>
  <p:tag name="IGUANATEXCURSOR" val="26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9846"/>
  <p:tag name="ORIGINALWIDTH" val="701.1624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textbf{if}~N_{d,t} &lt; N_{\rm th}&#10;\end{align*}&#10;\end{document}"/>
  <p:tag name="IGUANATEXSIZE" val="14"/>
  <p:tag name="IGUANATEXCURSOR" val="24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2539.183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mathbf{z}_t=&#10;    \begin{cases}&#10;        f_{\rm enc1}(\mathbf{\Phi}_t),  &amp;\text{if}~N_{d,t} &lt; N_{\rm th},\\&#10;        f_{\rm enc2}(h'(\mathbf{\Phi}^{\rm diff}_{t})) + \mathbf{z}_{r,t-1}, &amp;\text{else},&#10;    \end{cases}&#10;\end{align*}&#10;\end{document}"/>
  <p:tag name="IGUANATEXSIZE" val="16"/>
  <p:tag name="IGUANATEXCURSOR" val="31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2233.221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mathbf{\hat \Phi}_t =&#10;\begin{cases}&#10;    f_{\rm dec1}(\mathbf{z}_{q,t}),~~~~~~~~~~~~\text{if }N_{d,t} &lt; N_{\rm th},\\&#10;    f_{\rm dec2}(\mathbf{z}_{q,t}) + \mathbf{\hat \Phi}_{t-1},~~\text{else},\\&#10;    \end{cases}&#10;\end{align*}&#10;\end{document}"/>
  <p:tag name="IGUANATEXSIZE" val="16"/>
  <p:tag name="IGUANATEXCURSOR" val="41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287.2141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(\phi,\psi)&#10;\end{align*}&#10;\end{document}"/>
  <p:tag name="IGUANATEXSIZE" val="18"/>
  <p:tag name="IGUANATEXCURSOR" val="22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2.9846"/>
  <p:tag name="ORIGINALWIDTH" val="701.1624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textbf{if}~N_{d,t} &lt; N_{\rm th}&#10;\end{align*}&#10;\end{document}"/>
  <p:tag name="IGUANATEXSIZE" val="14"/>
  <p:tag name="IGUANATEXCURSOR" val="24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57.2179"/>
  <p:tag name="ORIGINALWIDTH" val="3865.767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mathcal{L}_{\text{AD}} = \left\Vert {\rm Exp}({j\mathbf{\Phi}_t}) - {\rm Exp}({j\mathbf{\hat{\Phi}}_t})\right\Vert^2_{\rm F}+\left\Vert \text{sg}(\mathbf{z}_t)-\mathbf{z}_{q,t}\right\Vert^2 + \beta \left\Vert\mathbf{z}_t-\text{sg}(\mathbf{z}_{q,t})\right\Vert^2&#10;\end{align*}&#10;\end{document}"/>
  <p:tag name="IGUANATEXSIZE" val="16"/>
  <p:tag name="IGUANATEXCURSOR" val="34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.4818"/>
  <p:tag name="ORIGINALWIDTH" val="757.4053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mathbb{E}[\Vert\mathbf{z}_i-\mathbf{z}_{q,i}\Vert^2]&#10;\end{align*}&#10;\end{document}"/>
  <p:tag name="IGUANATEXSIZE" val="14"/>
  <p:tag name="IGUANATEXCURSOR" val="261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3.49078"/>
  <p:tag name="ORIGINALWIDTH" val="142.4822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tau_{\rm th}&#10;\end{align*}&#10;\end{document}"/>
  <p:tag name="IGUANATEXSIZE" val="18"/>
  <p:tag name="IGUANATEXCURSOR" val="22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.4818"/>
  <p:tag name="ORIGINALWIDTH" val="2689.164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textbf{if}~ \mathbb{E}[\Vert\mathbf{z}_i-\mathbf{z}_{q,i}\Vert^2] &lt; \tau_{\rm th} \rightarrow~ \text{use DL-based feedback}&#10;\end{align*}&#10;\end{document}"/>
  <p:tag name="IGUANATEXSIZE" val="16"/>
  <p:tag name="IGUANATEXCURSOR" val="330"/>
  <p:tag name="TRANSPARENCY" val="True"/>
  <p:tag name="FILENAME" val=""/>
  <p:tag name="LATEXENGINEID" val="0"/>
  <p:tag name="TEMPFOLDER" val="c:\temp\"/>
  <p:tag name="LATEXFORMHEIGHT" val="320"/>
  <p:tag name="LATEXFORMWIDTH" val="500.25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7.73905"/>
  <p:tag name="ORIGINALWIDTH" val="1517.81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textbf{otherwise} \rightarrow~ \text{use standard}&#10;\end{align*}&#10;\end{document}"/>
  <p:tag name="IGUANATEXSIZE" val="16"/>
  <p:tag name="IGUANATEXCURSOR" val="26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856.018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textbf{if}~N_{d,t} &lt; N_{\rm th} \rightarrow~ \text{use AD feedback}&#10;\end{align*}&#10;\end{document}"/>
  <p:tag name="IGUANATEXSIZE" val="16"/>
  <p:tag name="IGUANATEXCURSOR" val="22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.23882"/>
  <p:tag name="ORIGINALWIDTH" val="1867.266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textbf{otherwise} \rightarrow~ \text{use initial feedback}&#10;\end{align*}&#10;\end{document}"/>
  <p:tag name="IGUANATEXSIZE" val="16"/>
  <p:tag name="IGUANATEXCURSOR" val="26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1.2336"/>
  <p:tag name="ORIGINALWIDTH" val="1106.862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mathbf{\overline V},\ \text{separate }\phi,\psi,\ \mathbf{\Phi}&#10;\end{align*}&#10;\end{document}"/>
  <p:tag name="IGUANATEXSIZE" val="16"/>
  <p:tag name="IGUANATEXCURSOR" val="27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.4822"/>
  <p:tag name="ORIGINALWIDTH" val="978.6276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mathbf{z}=f_{\rm enc}(\mathbf{\Phi})\in\mathbb{R}^{M}&#10;\end{align*}&#10;\end{document}"/>
  <p:tag name="IGUANATEXSIZE" val="18"/>
  <p:tag name="IGUANATEXCURSOR" val="26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2.2309"/>
  <p:tag name="ORIGINALWIDTH" val="675.6655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mathbf{\hat \Phi}=f_{\rm dec}(\mathbf{z}_q)&#10;\end{align*}&#10;\end{document}"/>
  <p:tag name="IGUANATEXSIZE" val="18"/>
  <p:tag name="IGUANATEXCURSOR" val="244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.2354"/>
  <p:tag name="ORIGINALWIDTH" val="88.48898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mathbf{\hat \Phi}&#10;\end{align*}&#10;\end{document}"/>
  <p:tag name="IGUANATEXSIZE" val="18"/>
  <p:tag name="IGUANATEXCURSOR" val="23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818.8976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rightarrow M=N\times D&#10;\end{align*}&#10;\end{document}"/>
  <p:tag name="IGUANATEXSIZE" val="16"/>
  <p:tag name="IGUANATEXCURSOR" val="22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.73866"/>
  <p:tag name="ORIGINALWIDTH" val="80.24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mathcal{B}&#10;\end{align*}&#10;\end{document}"/>
  <p:tag name="IGUANATEXSIZE" val="18"/>
  <p:tag name="IGUANATEXCURSOR" val="22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2.9734"/>
  <p:tag name="ORIGINALWIDTH" val="1253.093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mathbf{z}_{q,i}=\argmin_{\mathbf{b}_k \in \mathcal{B}}\Vert\mathbf{z}_i - \mathbf{b}_k \Vert&#10;\end{align*}&#10;\end{document}"/>
  <p:tag name="IGUANATEXSIZE" val="16"/>
  <p:tag name="IGUANATEXCURSOR" val="309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2.2272"/>
  <p:tag name="ORIGINALWIDTH" val="2762.655"/>
  <p:tag name="OUTPUTTYPE" val="PNG"/>
  <p:tag name="IGUANATEXVERSION" val="160"/>
  <p:tag name="LATEXADDIN" val="\documentclass{article}&#10;\usepackage{amsmath}&#10;\usepackage{amsfonts}&#10;\DeclareMathOperator*{\argmax}{argmax}&#10;\DeclareMathOperator*{\argmin}{argmin}&#10;\usepackage{amssymb}&#10;\pagestyle{empty}&#10;\begin{document}&#10;\begin{align*}&#10;\mathcal{L}_{\text{vq}} = \big\Vert\mathbf{\Phi}-\mathbf{\hat \Phi}\big\Vert^2_{\rm F}+\left\Vert \text{sg}(\mathbf z)-\mathbf{z}_q\right\Vert^2 + \beta \left\Vert\mathbf z-\text{sg}(\mathbf{z}_q)\right\Vert^2&#10;\end{align*}&#10;\end{document}"/>
  <p:tag name="IGUANATEXSIZE" val="16"/>
  <p:tag name="IGUANATEXCURSOR" val="287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a205448-ee55-4fdf-87da-eace6941c6da">
      <Terms xmlns="http://schemas.microsoft.com/office/infopath/2007/PartnerControls"/>
    </lcf76f155ced4ddcb4097134ff3c332f>
    <TaxCatchAll xmlns="c68169ad-ea6a-45ee-bfa6-46c4410ce07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4131C8AB9AD51A49A54D5A011CB84556" ma:contentTypeVersion="15" ma:contentTypeDescription="새 문서를 만듭니다." ma:contentTypeScope="" ma:versionID="45fcba2dc1f3ab3a67160c9e50d66c35">
  <xsd:schema xmlns:xsd="http://www.w3.org/2001/XMLSchema" xmlns:xs="http://www.w3.org/2001/XMLSchema" xmlns:p="http://schemas.microsoft.com/office/2006/metadata/properties" xmlns:ns2="1a205448-ee55-4fdf-87da-eace6941c6da" xmlns:ns3="c68169ad-ea6a-45ee-bfa6-46c4410ce071" targetNamespace="http://schemas.microsoft.com/office/2006/metadata/properties" ma:root="true" ma:fieldsID="656f60ecac2e227a2c95d8c7a2b8ffb8" ns2:_="" ns3:_="">
    <xsd:import namespace="1a205448-ee55-4fdf-87da-eace6941c6da"/>
    <xsd:import namespace="c68169ad-ea6a-45ee-bfa6-46c4410ce0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205448-ee55-4fdf-87da-eace6941c6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이미지 태그" ma:readOnly="false" ma:fieldId="{5cf76f15-5ced-4ddc-b409-7134ff3c332f}" ma:taxonomyMulti="true" ma:sspId="f6223de4-15ab-4a83-af7e-8c9254df05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8169ad-ea6a-45ee-bfa6-46c4410ce07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5f47ce1-c4f0-423b-9795-8be1c86558d5}" ma:internalName="TaxCatchAll" ma:showField="CatchAllData" ma:web="c68169ad-ea6a-45ee-bfa6-46c4410ce07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공유 대상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세부 정보 공유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AAE5B9-0A4B-4F9D-B583-84B1D26645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A2EB23-16E4-49DF-A514-F0819685CC33}">
  <ds:schemaRefs>
    <ds:schemaRef ds:uri="http://schemas.microsoft.com/office/2006/metadata/properties"/>
    <ds:schemaRef ds:uri="http://www.w3.org/2000/xmlns/"/>
    <ds:schemaRef ds:uri="1a205448-ee55-4fdf-87da-eace6941c6da"/>
    <ds:schemaRef ds:uri="http://schemas.microsoft.com/office/infopath/2007/PartnerControls"/>
    <ds:schemaRef ds:uri="c68169ad-ea6a-45ee-bfa6-46c4410ce071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D30F7889-FD36-4C64-9EC9-9D30E3D26E4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a205448-ee55-4fdf-87da-eace6941c6da"/>
    <ds:schemaRef ds:uri="c68169ad-ea6a-45ee-bfa6-46c4410ce07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266114</TotalTime>
  <Words>1663</Words>
  <Application>Microsoft Office PowerPoint</Application>
  <PresentationFormat>화면 슬라이드 쇼(4:3)</PresentationFormat>
  <Paragraphs>253</Paragraphs>
  <Slides>21</Slides>
  <Notes>5</Notes>
  <HiddenSlides>0</HiddenSlides>
  <MMClips>0</MMClips>
  <ScaleCrop>false</ScaleCrop>
  <HeadingPairs>
    <vt:vector size="4" baseType="variant">
      <vt:variant>
        <vt:lpstr>테마</vt:lpstr>
      </vt:variant>
      <vt:variant>
        <vt:i4>3</vt:i4>
      </vt:variant>
      <vt:variant>
        <vt:lpstr>슬라이드 제목</vt:lpstr>
      </vt:variant>
      <vt:variant>
        <vt:i4>21</vt:i4>
      </vt:variant>
    </vt:vector>
  </HeadingPairs>
  <TitlesOfParts>
    <vt:vector size="24" baseType="lpstr">
      <vt:lpstr>802-11-Submission</vt:lpstr>
      <vt:lpstr>1_디자인 사용자 지정</vt:lpstr>
      <vt:lpstr>디자인 사용자 지정</vt:lpstr>
      <vt:lpstr>Deep Learning-Based Angle-Difference Feedback with Vector Quantization for MIMO WLAN Systems</vt:lpstr>
      <vt:lpstr>Introduction</vt:lpstr>
      <vt:lpstr>Introduction</vt:lpstr>
      <vt:lpstr>Main Contributions</vt:lpstr>
      <vt:lpstr>System Model: DL-based CSI Feedback</vt:lpstr>
      <vt:lpstr>Trainable VQ module structure</vt:lpstr>
      <vt:lpstr>Trainable VQ module structure</vt:lpstr>
      <vt:lpstr>Proposed Angle-Difference Feedback</vt:lpstr>
      <vt:lpstr>Proposed Angle-Difference Feedback</vt:lpstr>
      <vt:lpstr>Proposed Angle-Difference Feedback</vt:lpstr>
      <vt:lpstr>Proposed Angle-Difference Feedback</vt:lpstr>
      <vt:lpstr>Two Track Approach</vt:lpstr>
      <vt:lpstr>Two Track Approach</vt:lpstr>
      <vt:lpstr>Simulation Settings</vt:lpstr>
      <vt:lpstr>Simulation Results</vt:lpstr>
      <vt:lpstr>Simulation Results</vt:lpstr>
      <vt:lpstr>Simulation Results</vt:lpstr>
      <vt:lpstr>Summary</vt:lpstr>
      <vt:lpstr>Reference</vt:lpstr>
      <vt:lpstr>Appendix 1: Loss Structure</vt:lpstr>
      <vt:lpstr>Appendix</vt:lpstr>
    </vt:vector>
  </TitlesOfParts>
  <Company>AT&amp;T Labs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Ron Porat</dc:creator>
  <cp:lastModifiedBy>Eunsung Jeon</cp:lastModifiedBy>
  <cp:revision>5219</cp:revision>
  <cp:lastPrinted>2024-04-25T01:26:51Z</cp:lastPrinted>
  <dcterms:created xsi:type="dcterms:W3CDTF">2007-05-21T21:00:37Z</dcterms:created>
  <dcterms:modified xsi:type="dcterms:W3CDTF">2025-05-30T00:58:07Z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0x0101004131C8AB9AD51A49A54D5A011CB84556</vt:lpwstr>
  </property>
  <property fmtid="{D5CDD505-2E9C-101B-9397-08002B2CF9AE}" pid="4" name="_dlc_DocIdItemGuid">
    <vt:lpwstr>2567c573-863d-43bd-9612-1e1db9c130f5</vt:lpwstr>
  </property>
  <property fmtid="{D5CDD505-2E9C-101B-9397-08002B2CF9AE}" pid="5" name="MediaServiceImageTags">
    <vt:lpwstr/>
  </property>
</Properties>
</file>