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4"/>
  </p:notesMasterIdLst>
  <p:handoutMasterIdLst>
    <p:handoutMasterId r:id="rId25"/>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31" r:id="rId18"/>
    <p:sldId id="2410" r:id="rId19"/>
    <p:sldId id="2430" r:id="rId20"/>
    <p:sldId id="2374" r:id="rId21"/>
    <p:sldId id="293" r:id="rId22"/>
    <p:sldId id="267" r:id="rId23"/>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0" autoAdjust="0"/>
    <p:restoredTop sz="96786"/>
  </p:normalViewPr>
  <p:slideViewPr>
    <p:cSldViewPr snapToGrid="0" snapToObjects="1">
      <p:cViewPr varScale="1">
        <p:scale>
          <a:sx n="83" d="100"/>
          <a:sy n="83" d="100"/>
        </p:scale>
        <p:origin x="941" y="62"/>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notesMaster" Target="notesMasters/notesMaster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6/3/2025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992708"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June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5/0992r2</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June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2025-06-03</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2F35F4-CC43-3557-57D1-CFFBDF155A2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1FD278F-B054-B89C-1A29-8A4F23C90146}"/>
              </a:ext>
            </a:extLst>
          </p:cNvPr>
          <p:cNvSpPr>
            <a:spLocks noGrp="1"/>
          </p:cNvSpPr>
          <p:nvPr>
            <p:ph type="title"/>
          </p:nvPr>
        </p:nvSpPr>
        <p:spPr>
          <a:xfrm>
            <a:off x="685800" y="762840"/>
            <a:ext cx="7771680" cy="1065962"/>
          </a:xfrm>
        </p:spPr>
        <p:txBody>
          <a:bodyPr/>
          <a:lstStyle/>
          <a:p>
            <a:r>
              <a:rPr lang="en-US" dirty="0"/>
              <a:t>TGbi Agenda – June 4, 2025</a:t>
            </a:r>
            <a:br>
              <a:rPr lang="en-US" dirty="0"/>
            </a:br>
            <a:endParaRPr lang="en-US" dirty="0"/>
          </a:p>
        </p:txBody>
      </p:sp>
      <p:sp>
        <p:nvSpPr>
          <p:cNvPr id="3" name="Content Placeholder 2">
            <a:extLst>
              <a:ext uri="{FF2B5EF4-FFF2-40B4-BE49-F238E27FC236}">
                <a16:creationId xmlns:a16="http://schemas.microsoft.com/office/drawing/2014/main" id="{635B5999-50BC-2914-2D8D-04B41C4FCBFC}"/>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queue for discussion:</a:t>
            </a:r>
          </a:p>
          <a:p>
            <a:pPr marL="514350" lvl="1" indent="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Ficara 		25/477r4 – skipped, not on call</a:t>
            </a:r>
          </a:p>
          <a:p>
            <a:pPr marL="514350" lvl="1" indent="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Philip Hawkes 		25/951r0 – skipped, not on call</a:t>
            </a:r>
          </a:p>
          <a:p>
            <a:pPr marL="514350" lvl="1" indent="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Domenico Ficara 		25/955r0 – skipped, not on call</a:t>
            </a:r>
          </a:p>
          <a:p>
            <a:pPr marL="514350" lvl="1" indent="0">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25/709r8 (straw poll) – presented, postponed straw poll</a:t>
            </a:r>
          </a:p>
          <a:p>
            <a:pPr marL="514350" lvl="1">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25/759r6, 25/532r2, 435r5</a:t>
            </a:r>
          </a:p>
          <a:p>
            <a:pPr marL="514350" lvl="1">
              <a:defRPr sz="1500" spc="-1">
                <a:latin typeface="Arial"/>
                <a:ea typeface="Arial"/>
                <a:cs typeface="Arial"/>
                <a:sym typeface="Arial"/>
              </a:defRPr>
            </a:pPr>
            <a:endParaRPr lang="en-US" sz="1400" spc="-1" dirty="0">
              <a:solidFill>
                <a:schemeClr val="tx1"/>
              </a:solidFill>
              <a:latin typeface="Times New Roman" panose="02020603050405020304" pitchFamily="18" charset="0"/>
              <a:cs typeface="Times New Roman" panose="02020603050405020304" pitchFamily="18" charset="0"/>
              <a:sym typeface="Arial"/>
            </a:endParaRPr>
          </a:p>
          <a:p>
            <a:pPr marL="514350" lvl="1" indent="0">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1433863596"/>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F1FBA-DE66-E406-3B02-1260F04937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3E821-5FD4-4566-082A-8CF9E0A7F105}"/>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May 28,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004BEE14-FE7B-AC7B-0EA6-451C72A8BFFA}"/>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Secretary volunteer needed for this call. – Carol Ansley</a:t>
            </a:r>
          </a:p>
          <a:p>
            <a:pPr marL="0" lvl="0" indent="0">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teleconferences– email to be added to the submission queue</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25/925r2 – presented, straw poll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Ficara 		25/477r4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Philip Hawkes 		25/951r0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Jerome Henry 		25/451, 25/452 - presented</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Ficara 		25/955r0 – skipped, not on call</a:t>
            </a:r>
          </a:p>
          <a:p>
            <a:pPr marL="514350" lvl="1" indent="0">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Jarkko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Kneckt</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25/709r8 (straw poll) – presented, postponed straw poll</a:t>
            </a:r>
          </a:p>
          <a:p>
            <a:pPr marL="514350" lvl="1">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25/759r5 - presented</a:t>
            </a:r>
          </a:p>
          <a:p>
            <a:pPr marL="514350" lvl="1" indent="0">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204699957"/>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77109E-B59D-B7D5-6307-C96B9491A760}"/>
              </a:ext>
            </a:extLst>
          </p:cNvPr>
          <p:cNvSpPr>
            <a:spLocks noGrp="1"/>
          </p:cNvSpPr>
          <p:nvPr>
            <p:ph type="title"/>
          </p:nvPr>
        </p:nvSpPr>
        <p:spPr/>
        <p:txBody>
          <a:bodyPr/>
          <a:lstStyle/>
          <a:p>
            <a:r>
              <a:rPr lang="en-US" dirty="0"/>
              <a:t>Working Submission Queue</a:t>
            </a:r>
          </a:p>
        </p:txBody>
      </p:sp>
      <p:sp>
        <p:nvSpPr>
          <p:cNvPr id="3" name="Content Placeholder 2">
            <a:extLst>
              <a:ext uri="{FF2B5EF4-FFF2-40B4-BE49-F238E27FC236}">
                <a16:creationId xmlns:a16="http://schemas.microsoft.com/office/drawing/2014/main" id="{9AE4ADD2-A2E6-96EE-8F18-123A66846EF8}"/>
              </a:ext>
            </a:extLst>
          </p:cNvPr>
          <p:cNvSpPr>
            <a:spLocks noGrp="1"/>
          </p:cNvSpPr>
          <p:nvPr>
            <p:ph idx="1"/>
          </p:nvPr>
        </p:nvSpPr>
        <p:spPr>
          <a:xfrm>
            <a:off x="685801" y="2000251"/>
            <a:ext cx="7770813" cy="3427811"/>
          </a:xfrm>
        </p:spPr>
        <p:txBody>
          <a:bodyPr>
            <a:normAutofit/>
          </a:bodyPr>
          <a:lstStyle/>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25/934r0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Domenico Ficara 25/477r4</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Philip Hawkes 25/951r0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Jerome Henry 25/451, 25/452</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Domenico Ficara 25/955r0</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Jarkko </a:t>
            </a:r>
            <a:r>
              <a:rPr lang="en-US" sz="1600" b="1" spc="-1" dirty="0" err="1">
                <a:solidFill>
                  <a:schemeClr val="tx1"/>
                </a:solidFill>
                <a:latin typeface="Times New Roman" panose="02020603050405020304" pitchFamily="18" charset="0"/>
                <a:cs typeface="Times New Roman" panose="02020603050405020304" pitchFamily="18" charset="0"/>
                <a:sym typeface="Arial"/>
              </a:rPr>
              <a:t>Kneckt</a:t>
            </a:r>
            <a:r>
              <a:rPr lang="en-US" sz="1600" b="1" spc="-1" dirty="0">
                <a:solidFill>
                  <a:schemeClr val="tx1"/>
                </a:solidFill>
                <a:latin typeface="Times New Roman" panose="02020603050405020304" pitchFamily="18" charset="0"/>
                <a:cs typeface="Times New Roman" panose="02020603050405020304" pitchFamily="18" charset="0"/>
                <a:sym typeface="Arial"/>
              </a:rPr>
              <a:t> 25/709r8 – straw poll next call</a:t>
            </a:r>
          </a:p>
          <a:p>
            <a:pPr marL="385763" lvl="1">
              <a:defRPr sz="1500" spc="-1">
                <a:latin typeface="Arial"/>
                <a:ea typeface="Arial"/>
                <a:cs typeface="Arial"/>
                <a:sym typeface="Arial"/>
              </a:defRPr>
            </a:pPr>
            <a:r>
              <a:rPr lang="en-US" sz="1600" b="1" spc="-1" dirty="0">
                <a:solidFill>
                  <a:schemeClr val="tx1"/>
                </a:solidFill>
                <a:latin typeface="Times New Roman" panose="02020603050405020304" pitchFamily="18" charset="0"/>
                <a:cs typeface="Times New Roman" panose="02020603050405020304" pitchFamily="18" charset="0"/>
                <a:sym typeface="Arial"/>
              </a:rPr>
              <a:t>Antonio de la Oliva 25/995r0</a:t>
            </a:r>
          </a:p>
          <a:p>
            <a:pPr marL="385763" lvl="1">
              <a:defRPr sz="1500" spc="-1">
                <a:latin typeface="Arial"/>
                <a:ea typeface="Arial"/>
                <a:cs typeface="Arial"/>
                <a:sym typeface="Arial"/>
              </a:defRPr>
            </a:pPr>
            <a:r>
              <a:rPr lang="en-US" sz="1600" b="1" spc="-1">
                <a:solidFill>
                  <a:schemeClr val="tx1"/>
                </a:solidFill>
                <a:latin typeface="Times New Roman" panose="02020603050405020304" pitchFamily="18" charset="0"/>
                <a:cs typeface="Times New Roman" panose="02020603050405020304" pitchFamily="18" charset="0"/>
                <a:sym typeface="Arial"/>
              </a:rPr>
              <a:t>Po-Kai Huang 25/759r6, 25/532r2, 25/435r5</a:t>
            </a:r>
          </a:p>
          <a:p>
            <a:pPr marL="385763" lvl="1">
              <a:defRPr sz="1500" spc="-1">
                <a:latin typeface="Arial"/>
                <a:ea typeface="Arial"/>
                <a:cs typeface="Arial"/>
                <a:sym typeface="Arial"/>
              </a:defRPr>
            </a:pPr>
            <a:endParaRPr lang="en-US" sz="1600" b="1" dirty="0"/>
          </a:p>
        </p:txBody>
      </p:sp>
    </p:spTree>
    <p:extLst>
      <p:ext uri="{BB962C8B-B14F-4D97-AF65-F5344CB8AC3E}">
        <p14:creationId xmlns:p14="http://schemas.microsoft.com/office/powerpoint/2010/main" val="9435689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August 2025 </a:t>
            </a:r>
          </a:p>
          <a:p>
            <a:r>
              <a:rPr lang="en-US" dirty="0">
                <a:solidFill>
                  <a:schemeClr val="tx1"/>
                </a:solidFill>
              </a:rPr>
              <a:t>MDR: 				August 2025</a:t>
            </a:r>
          </a:p>
          <a:p>
            <a:r>
              <a:rPr lang="en-US" dirty="0">
                <a:solidFill>
                  <a:schemeClr val="tx1"/>
                </a:solidFill>
              </a:rPr>
              <a:t>Ballot Pool: 				November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May/June/July Teleconferences 2025</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21331</TotalTime>
  <Words>2125</Words>
  <Application>Microsoft Office PowerPoint</Application>
  <PresentationFormat>On-screen Show (4:3)</PresentationFormat>
  <Paragraphs>190</Paragraphs>
  <Slides>19</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19</vt:i4>
      </vt:variant>
    </vt:vector>
  </HeadingPairs>
  <TitlesOfParts>
    <vt:vector size="30"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June 4, 2025 </vt:lpstr>
      <vt:lpstr>TGbi Agenda – May 28, 2025 </vt:lpstr>
      <vt:lpstr>Working Submission Queue</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303</cp:revision>
  <dcterms:modified xsi:type="dcterms:W3CDTF">2025-06-03T20:55:22Z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