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8"/>
  </p:notesMasterIdLst>
  <p:handoutMasterIdLst>
    <p:handoutMasterId r:id="rId89"/>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54" r:id="rId16"/>
    <p:sldId id="1513" r:id="rId17"/>
    <p:sldId id="1386" r:id="rId18"/>
    <p:sldId id="1296" r:id="rId19"/>
    <p:sldId id="1389" r:id="rId20"/>
    <p:sldId id="1283" r:id="rId21"/>
    <p:sldId id="1284" r:id="rId22"/>
    <p:sldId id="1366" r:id="rId23"/>
    <p:sldId id="1429" r:id="rId24"/>
    <p:sldId id="1547" r:id="rId25"/>
    <p:sldId id="1287" r:id="rId26"/>
    <p:sldId id="1548" r:id="rId27"/>
    <p:sldId id="1336" r:id="rId28"/>
    <p:sldId id="1549" r:id="rId29"/>
    <p:sldId id="1427" r:id="rId30"/>
    <p:sldId id="1550" r:id="rId31"/>
    <p:sldId id="1313" r:id="rId32"/>
    <p:sldId id="1555" r:id="rId33"/>
    <p:sldId id="1367" r:id="rId34"/>
    <p:sldId id="1551" r:id="rId35"/>
    <p:sldId id="1379" r:id="rId36"/>
    <p:sldId id="1552" r:id="rId37"/>
    <p:sldId id="1556" r:id="rId38"/>
    <p:sldId id="1553" r:id="rId39"/>
    <p:sldId id="1291" r:id="rId40"/>
    <p:sldId id="1558" r:id="rId41"/>
    <p:sldId id="1560" r:id="rId42"/>
    <p:sldId id="1561" r:id="rId43"/>
    <p:sldId id="1562" r:id="rId44"/>
    <p:sldId id="1580" r:id="rId45"/>
    <p:sldId id="1564" r:id="rId46"/>
    <p:sldId id="1565" r:id="rId47"/>
    <p:sldId id="1566" r:id="rId48"/>
    <p:sldId id="1568" r:id="rId49"/>
    <p:sldId id="1569" r:id="rId50"/>
    <p:sldId id="1570" r:id="rId51"/>
    <p:sldId id="1571" r:id="rId52"/>
    <p:sldId id="1572" r:id="rId53"/>
    <p:sldId id="1577" r:id="rId54"/>
    <p:sldId id="1578" r:id="rId55"/>
    <p:sldId id="1579" r:id="rId56"/>
    <p:sldId id="1603" r:id="rId57"/>
    <p:sldId id="1581" r:id="rId58"/>
    <p:sldId id="1596" r:id="rId59"/>
    <p:sldId id="1597" r:id="rId60"/>
    <p:sldId id="1598" r:id="rId61"/>
    <p:sldId id="1599" r:id="rId62"/>
    <p:sldId id="1600" r:id="rId63"/>
    <p:sldId id="1601" r:id="rId64"/>
    <p:sldId id="1602" r:id="rId65"/>
    <p:sldId id="1563" r:id="rId66"/>
    <p:sldId id="1604" r:id="rId67"/>
    <p:sldId id="1605" r:id="rId68"/>
    <p:sldId id="1606" r:id="rId69"/>
    <p:sldId id="1607" r:id="rId70"/>
    <p:sldId id="1585" r:id="rId71"/>
    <p:sldId id="1586" r:id="rId72"/>
    <p:sldId id="1587" r:id="rId73"/>
    <p:sldId id="1588" r:id="rId74"/>
    <p:sldId id="1589" r:id="rId75"/>
    <p:sldId id="1590" r:id="rId76"/>
    <p:sldId id="1591" r:id="rId77"/>
    <p:sldId id="1592" r:id="rId78"/>
    <p:sldId id="1594" r:id="rId79"/>
    <p:sldId id="1593" r:id="rId80"/>
    <p:sldId id="1609" r:id="rId81"/>
    <p:sldId id="1610" r:id="rId82"/>
    <p:sldId id="1611" r:id="rId83"/>
    <p:sldId id="1567" r:id="rId84"/>
    <p:sldId id="1608" r:id="rId85"/>
    <p:sldId id="1346" r:id="rId86"/>
    <p:sldId id="1347" r:id="rId8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5405"/>
  </p:normalViewPr>
  <p:slideViewPr>
    <p:cSldViewPr showGuides="1">
      <p:cViewPr varScale="1">
        <p:scale>
          <a:sx n="99" d="100"/>
          <a:sy n="99" d="100"/>
        </p:scale>
        <p:origin x="86"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0990r4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991-03-00bp-teleconference-minutes-may-june-july-2025.docx" TargetMode="External"/><Relationship Id="rId2" Type="http://schemas.openxmlformats.org/officeDocument/2006/relationships/hyperlink" Target="https://mentor.ieee.org/802.11/dcn/25/11-25-0921-00-00bp-2025-05-interim-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10-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2025-07-20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954"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Jul </a:t>
            </a:r>
            <a:r>
              <a:rPr lang="en-US" altLang="en-US" sz="3200" dirty="0">
                <a:sym typeface="+mn-ea"/>
              </a:rPr>
              <a:t>IEEE 802 </a:t>
            </a:r>
            <a:r>
              <a:rPr lang="en-US" altLang="en-US" sz="3200" dirty="0" smtClean="0">
                <a:sym typeface="+mn-ea"/>
              </a:rPr>
              <a:t>plenary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July IEEE 802 plenary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0" indent="0"/>
            <a:r>
              <a:rPr lang="en-US" altLang="en-US" sz="2400" b="0" dirty="0"/>
              <a:t>	</a:t>
            </a:r>
            <a:r>
              <a:rPr lang="en-US" altLang="en-US" sz="2400" b="0" dirty="0">
                <a:hlinkClick r:id="rId2"/>
              </a:rPr>
              <a:t>https://cvent.me/xAYo82</a:t>
            </a:r>
            <a:r>
              <a:rPr lang="en-US" altLang="en-US" sz="2400" b="0" dirty="0"/>
              <a:t> </a:t>
            </a:r>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General</a:t>
            </a:r>
            <a:endParaRPr lang="en-US" altLang="zh-CN" sz="3200" kern="0" dirty="0"/>
          </a:p>
        </p:txBody>
      </p:sp>
      <p:sp>
        <p:nvSpPr>
          <p:cNvPr id="8" name="文本占位符 2"/>
          <p:cNvSpPr txBox="1"/>
          <p:nvPr/>
        </p:nvSpPr>
        <p:spPr>
          <a:xfrm>
            <a:off x="928688" y="1981238"/>
            <a:ext cx="10210532" cy="4113146"/>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11-25/1236, </a:t>
            </a:r>
            <a:r>
              <a:rPr lang="en-IE" altLang="zh-CN" sz="1600" kern="0" dirty="0">
                <a:solidFill>
                  <a:schemeClr val="tx1"/>
                </a:solidFill>
                <a:latin typeface="Calibri" panose="020F0502020204030204" pitchFamily="34" charset="0"/>
                <a:cs typeface="Calibri" panose="020F0502020204030204" pitchFamily="34" charset="0"/>
              </a:rPr>
              <a:t>AMP Enhanced Bi-Static Back Scattering Non AP STA with Gains, </a:t>
            </a:r>
            <a:r>
              <a:rPr lang="en-IE" altLang="zh-CN" sz="1600" kern="0" dirty="0" err="1">
                <a:solidFill>
                  <a:schemeClr val="tx1"/>
                </a:solidFill>
                <a:latin typeface="Calibri" panose="020F0502020204030204" pitchFamily="34" charset="0"/>
                <a:cs typeface="Calibri" panose="020F0502020204030204" pitchFamily="34" charset="0"/>
              </a:rPr>
              <a:t>Dror</a:t>
            </a:r>
            <a:r>
              <a:rPr lang="en-IE" altLang="zh-CN" sz="1600" kern="0" dirty="0">
                <a:solidFill>
                  <a:schemeClr val="tx1"/>
                </a:solidFill>
                <a:latin typeface="Calibri" panose="020F0502020204030204" pitchFamily="34" charset="0"/>
                <a:cs typeface="Calibri" panose="020F0502020204030204" pitchFamily="34" charset="0"/>
              </a:rPr>
              <a:t> </a:t>
            </a:r>
            <a:r>
              <a:rPr lang="en-IE" altLang="zh-CN" sz="1600" kern="0" dirty="0" err="1">
                <a:solidFill>
                  <a:schemeClr val="tx1"/>
                </a:solidFill>
                <a:latin typeface="Calibri" panose="020F0502020204030204" pitchFamily="34" charset="0"/>
                <a:cs typeface="Calibri" panose="020F0502020204030204" pitchFamily="34" charset="0"/>
              </a:rPr>
              <a:t>Regev</a:t>
            </a:r>
            <a:r>
              <a:rPr lang="en-IE" altLang="zh-CN" sz="1600" kern="0" dirty="0">
                <a:solidFill>
                  <a:schemeClr val="tx1"/>
                </a:solidFill>
                <a:latin typeface="Calibri" panose="020F0502020204030204" pitchFamily="34" charset="0"/>
                <a:cs typeface="Calibri" panose="020F0502020204030204" pitchFamily="34" charset="0"/>
              </a:rPr>
              <a:t> (Huawei) [together with 1260]</a:t>
            </a:r>
            <a:endParaRPr lang="en-SG"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11-25/1260, Enhanced Bi-Static Backscattering AMP STAs for Extended Ranges and Spatial Coverage, </a:t>
            </a:r>
            <a:r>
              <a:rPr lang="en-US" altLang="zh-CN" sz="1600" kern="0" dirty="0" err="1">
                <a:solidFill>
                  <a:schemeClr val="tx1"/>
                </a:solidFill>
                <a:latin typeface="Calibri" panose="020F0502020204030204" pitchFamily="34" charset="0"/>
                <a:cs typeface="Calibri" panose="020F0502020204030204" pitchFamily="34" charset="0"/>
              </a:rPr>
              <a:t>Dror</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Regev</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11-25/1320, A novel application, Guido R. </a:t>
            </a:r>
            <a:r>
              <a:rPr lang="en-US" altLang="zh-CN" sz="1600" kern="0" dirty="0" err="1">
                <a:solidFill>
                  <a:schemeClr val="tx1"/>
                </a:solidFill>
                <a:latin typeface="Calibri" panose="020F0502020204030204" pitchFamily="34" charset="0"/>
                <a:cs typeface="Calibri" panose="020F0502020204030204" pitchFamily="34" charset="0"/>
              </a:rPr>
              <a:t>Hiertz</a:t>
            </a:r>
            <a:r>
              <a:rPr lang="en-US" altLang="zh-CN" sz="1600" kern="0" dirty="0">
                <a:solidFill>
                  <a:schemeClr val="tx1"/>
                </a:solidFill>
                <a:latin typeface="Calibri" panose="020F0502020204030204" pitchFamily="34" charset="0"/>
                <a:cs typeface="Calibri" panose="020F0502020204030204" pitchFamily="34" charset="0"/>
              </a:rPr>
              <a:t> (Ericsson GmbH)</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SYNC field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11-25/1215, Discussion on AMP Active Transmission, Alice Chen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11-25/1216</a:t>
            </a:r>
            <a:r>
              <a:rPr lang="en-US" altLang="zh-CN" sz="1600" kern="0" dirty="0">
                <a:solidFill>
                  <a:srgbClr val="00B050"/>
                </a:solidFill>
                <a:latin typeface="Calibri" panose="020F0502020204030204" pitchFamily="34" charset="0"/>
                <a:cs typeface="Calibri" panose="020F0502020204030204" pitchFamily="34" charset="0"/>
              </a:rPr>
              <a:t>, Uplink backscatter SYNC Field Design, </a:t>
            </a:r>
            <a:r>
              <a:rPr lang="en-US" altLang="zh-CN" sz="1600" kern="0" dirty="0" err="1">
                <a:solidFill>
                  <a:srgbClr val="00B050"/>
                </a:solidFill>
                <a:latin typeface="Calibri" panose="020F0502020204030204" pitchFamily="34" charset="0"/>
                <a:cs typeface="Calibri" panose="020F0502020204030204" pitchFamily="34" charset="0"/>
              </a:rPr>
              <a:t>Manideep</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Dunna</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11-25/1217, SYNC design for AMP Active Transmission, Alice Chen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11-25/1218</a:t>
            </a:r>
            <a:r>
              <a:rPr lang="en-US" altLang="zh-CN" sz="1600" kern="0" dirty="0">
                <a:solidFill>
                  <a:srgbClr val="00B050"/>
                </a:solidFill>
                <a:latin typeface="Calibri" panose="020F0502020204030204" pitchFamily="34" charset="0"/>
                <a:cs typeface="Calibri" panose="020F0502020204030204" pitchFamily="34" charset="0"/>
              </a:rPr>
              <a:t>, Downlink backscatter SYNC Field Design, </a:t>
            </a:r>
            <a:r>
              <a:rPr lang="en-US" altLang="zh-CN" sz="1600" kern="0" dirty="0" err="1">
                <a:solidFill>
                  <a:srgbClr val="00B050"/>
                </a:solidFill>
                <a:latin typeface="Calibri" panose="020F0502020204030204" pitchFamily="34" charset="0"/>
                <a:cs typeface="Calibri" panose="020F0502020204030204" pitchFamily="34" charset="0"/>
              </a:rPr>
              <a:t>Manideep</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Dunna</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11-25/1220, AMP Downlink Special Segment,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11-25/1221</a:t>
            </a:r>
            <a:r>
              <a:rPr lang="en-US" altLang="zh-CN" sz="1600" kern="0" dirty="0">
                <a:solidFill>
                  <a:srgbClr val="00B050"/>
                </a:solidFill>
                <a:latin typeface="Calibri" panose="020F0502020204030204" pitchFamily="34" charset="0"/>
                <a:cs typeface="Calibri" panose="020F0502020204030204" pitchFamily="34" charset="0"/>
              </a:rPr>
              <a:t>, Two AMP Downlink Sync Field Detectors,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11-25/1222</a:t>
            </a:r>
            <a:r>
              <a:rPr lang="en-US" altLang="zh-CN" sz="1600" kern="0" dirty="0">
                <a:solidFill>
                  <a:srgbClr val="00B050"/>
                </a:solidFill>
                <a:latin typeface="Calibri" panose="020F0502020204030204" pitchFamily="34" charset="0"/>
                <a:cs typeface="Calibri" panose="020F0502020204030204" pitchFamily="34" charset="0"/>
              </a:rPr>
              <a:t>, AMP Downlink Sync Field Design,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 </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11-25/1223,</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Sync </a:t>
            </a:r>
            <a:r>
              <a:rPr lang="en-US" altLang="zh-CN" sz="1600" kern="0" dirty="0">
                <a:solidFill>
                  <a:srgbClr val="00B050"/>
                </a:solidFill>
                <a:latin typeface="Calibri" panose="020F0502020204030204" pitchFamily="34" charset="0"/>
                <a:cs typeface="Calibri" panose="020F0502020204030204" pitchFamily="34" charset="0"/>
              </a:rPr>
              <a:t>Field Design Discussion, </a:t>
            </a:r>
            <a:r>
              <a:rPr lang="en-US" altLang="zh-CN" sz="1600" kern="0" dirty="0" err="1" smtClean="0">
                <a:solidFill>
                  <a:srgbClr val="00B050"/>
                </a:solidFill>
                <a:latin typeface="Calibri" panose="020F0502020204030204" pitchFamily="34" charset="0"/>
                <a:cs typeface="Calibri" panose="020F0502020204030204" pitchFamily="34" charset="0"/>
              </a:rPr>
              <a:t>Shengquan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Hu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-25/1230, AMP DL SYNC design considerations, Rui Cao (NXP)</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11-25/1231, Backscattering UL SYNC design considerations, Xilin Cheng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11-25/1248 Discussions on DL Sync Field for Non-Backscatter STAs: Part 1, Bin Qian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11-25/1249 Discussions on DL Sync Field for Non-Backscatter STAs: Part 2, Bin Qian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11-25/1265, Follow-up on Sync field for AMP PPDU, </a:t>
            </a:r>
            <a:r>
              <a:rPr lang="en-US" altLang="zh-CN" sz="1600" kern="0" dirty="0" err="1">
                <a:solidFill>
                  <a:srgbClr val="00B050"/>
                </a:solidFill>
                <a:latin typeface="Calibri" panose="020F0502020204030204" pitchFamily="34" charset="0"/>
                <a:cs typeface="Calibri" panose="020F0502020204030204" pitchFamily="34" charset="0"/>
              </a:rPr>
              <a:t>Ke</a:t>
            </a:r>
            <a:r>
              <a:rPr lang="en-US" altLang="zh-CN" sz="1600" kern="0" dirty="0">
                <a:solidFill>
                  <a:srgbClr val="00B050"/>
                </a:solidFill>
                <a:latin typeface="Calibri" panose="020F0502020204030204" pitchFamily="34" charset="0"/>
                <a:cs typeface="Calibri" panose="020F0502020204030204" pitchFamily="34" charset="0"/>
              </a:rPr>
              <a:t> Wang (OPPO</a:t>
            </a:r>
            <a:r>
              <a:rPr lang="en-US" altLang="zh-CN" sz="1600" kern="0" dirty="0" smtClean="0">
                <a:solidFill>
                  <a:srgbClr val="00B050"/>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PPDU Format</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11-25/1219, Non-AMP portion of AMP PHY preamble,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-25/1232, DL PPDU format for backscattering communication, Rui Cao (NXP</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11-25/1262,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AMP S1G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11-25/1224, Initial thought on AMP-S1G channelization,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11-25/1225, Initial thought on AMP-S1G PHY design,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11-25/1226, Initial thought on AMP-S1G transmit mask,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11-25/1261, PHY Design for AMP in S1G,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WPT PHY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11-25/1227, WPT waveform discussion,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11-25/1264, WPT PHY Design Considerations,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r>
              <a:rPr lang="en-US" altLang="zh-CN" sz="1600" kern="0" dirty="0" smtClean="0">
                <a:solidFill>
                  <a:srgbClr val="00B050"/>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11-25/1002</a:t>
            </a:r>
            <a:r>
              <a:rPr lang="en-US" altLang="en-US" sz="1600" kern="0" dirty="0">
                <a:solidFill>
                  <a:srgbClr val="00B050"/>
                </a:solidFill>
                <a:latin typeface="Calibri" panose="020F0502020204030204" pitchFamily="34" charset="0"/>
                <a:cs typeface="Calibri" panose="020F0502020204030204" pitchFamily="34" charset="0"/>
                <a:sym typeface="+mn-ea"/>
              </a:rPr>
              <a:t>, </a:t>
            </a:r>
            <a:r>
              <a:rPr lang="en-US" altLang="zh-CN" sz="1600" kern="0" dirty="0">
                <a:solidFill>
                  <a:srgbClr val="00B050"/>
                </a:solidFill>
                <a:latin typeface="Calibri" panose="020F0502020204030204" pitchFamily="34" charset="0"/>
                <a:cs typeface="Calibri" panose="020F0502020204030204" pitchFamily="34" charset="0"/>
              </a:rPr>
              <a:t>Comparison between FEC/no-FEC for UL of active TX AMP STA, </a:t>
            </a:r>
            <a:r>
              <a:rPr lang="en-US" altLang="zh-CN" sz="1600" kern="0" dirty="0" err="1">
                <a:solidFill>
                  <a:srgbClr val="00B050"/>
                </a:solidFill>
                <a:latin typeface="Calibri" panose="020F0502020204030204" pitchFamily="34" charset="0"/>
                <a:cs typeface="Calibri" panose="020F0502020204030204" pitchFamily="34" charset="0"/>
              </a:rPr>
              <a:t>Amichai</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Sanderovich</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11-25/1028, </a:t>
            </a:r>
            <a:r>
              <a:rPr lang="en-US" altLang="zh-CN" sz="1600" kern="0" dirty="0">
                <a:solidFill>
                  <a:srgbClr val="00B050"/>
                </a:solidFill>
                <a:latin typeface="Calibri" panose="020F0502020204030204" pitchFamily="34" charset="0"/>
                <a:cs typeface="Calibri" panose="020F0502020204030204" pitchFamily="34" charset="0"/>
              </a:rPr>
              <a:t>Uplink BPSK Modulation for AMP Backscatter, </a:t>
            </a:r>
            <a:r>
              <a:rPr lang="en-US" altLang="zh-CN" sz="1600" kern="0" dirty="0" err="1">
                <a:solidFill>
                  <a:srgbClr val="00B050"/>
                </a:solidFill>
                <a:latin typeface="Calibri" panose="020F0502020204030204" pitchFamily="34" charset="0"/>
                <a:cs typeface="Calibri" panose="020F0502020204030204" pitchFamily="34" charset="0"/>
              </a:rPr>
              <a:t>Yuxiao</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Hou</a:t>
            </a:r>
            <a:r>
              <a:rPr lang="en-US" altLang="zh-CN" sz="1600" kern="0" dirty="0">
                <a:solidFill>
                  <a:srgbClr val="00B050"/>
                </a:solidFill>
                <a:latin typeface="Calibri" panose="020F0502020204030204" pitchFamily="34" charset="0"/>
                <a:cs typeface="Calibri" panose="020F0502020204030204" pitchFamily="34" charset="0"/>
              </a:rPr>
              <a:t> (TP-Link System Inc.)</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11-25/1228</a:t>
            </a:r>
            <a:r>
              <a:rPr lang="en-US" altLang="zh-CN" sz="1600" kern="0" dirty="0">
                <a:solidFill>
                  <a:srgbClr val="00B050"/>
                </a:solidFill>
                <a:latin typeface="Calibri" panose="020F0502020204030204" pitchFamily="34" charset="0"/>
                <a:cs typeface="Calibri" panose="020F0502020204030204" pitchFamily="34" charset="0"/>
              </a:rPr>
              <a:t>, Interference mitigation in </a:t>
            </a:r>
            <a:r>
              <a:rPr lang="en-US" altLang="zh-CN" sz="1600" kern="0" dirty="0" err="1">
                <a:solidFill>
                  <a:srgbClr val="00B050"/>
                </a:solidFill>
                <a:latin typeface="Calibri" panose="020F0502020204030204" pitchFamily="34" charset="0"/>
                <a:cs typeface="Calibri" panose="020F0502020204030204" pitchFamily="34" charset="0"/>
              </a:rPr>
              <a:t>bistatic</a:t>
            </a:r>
            <a:r>
              <a:rPr lang="en-US" altLang="zh-CN" sz="1600" kern="0" dirty="0">
                <a:solidFill>
                  <a:srgbClr val="00B050"/>
                </a:solidFill>
                <a:latin typeface="Calibri" panose="020F0502020204030204" pitchFamily="34" charset="0"/>
                <a:cs typeface="Calibri" panose="020F0502020204030204" pitchFamily="34" charset="0"/>
              </a:rPr>
              <a:t> backscatter - part 1,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11-25/1229, Interference mitigation in </a:t>
            </a:r>
            <a:r>
              <a:rPr lang="en-US" altLang="zh-CN" sz="1600" kern="0" dirty="0" err="1">
                <a:solidFill>
                  <a:srgbClr val="00B050"/>
                </a:solidFill>
                <a:latin typeface="Calibri" panose="020F0502020204030204" pitchFamily="34" charset="0"/>
                <a:cs typeface="Calibri" panose="020F0502020204030204" pitchFamily="34" charset="0"/>
              </a:rPr>
              <a:t>bistatic</a:t>
            </a:r>
            <a:r>
              <a:rPr lang="en-US" altLang="zh-CN" sz="1600" kern="0" dirty="0">
                <a:solidFill>
                  <a:srgbClr val="00B050"/>
                </a:solidFill>
                <a:latin typeface="Calibri" panose="020F0502020204030204" pitchFamily="34" charset="0"/>
                <a:cs typeface="Calibri" panose="020F0502020204030204" pitchFamily="34" charset="0"/>
              </a:rPr>
              <a:t> backscatter - part 2,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11-25/1308, Discussion on OFDM Sample-level Modulation for Uplink Backscatter AMP STAs, </a:t>
            </a:r>
            <a:r>
              <a:rPr lang="en-US" altLang="zh-CN" sz="1600" kern="0" dirty="0" err="1" smtClean="0">
                <a:solidFill>
                  <a:srgbClr val="FFC000"/>
                </a:solidFill>
                <a:latin typeface="Calibri" panose="020F0502020204030204" pitchFamily="34" charset="0"/>
                <a:cs typeface="Calibri" panose="020F0502020204030204" pitchFamily="34" charset="0"/>
              </a:rPr>
              <a:t>Yuxiao</a:t>
            </a:r>
            <a:r>
              <a:rPr lang="en-US" altLang="zh-CN" sz="1600" kern="0" dirty="0" smtClean="0">
                <a:solidFill>
                  <a:srgbClr val="FFC000"/>
                </a:solidFill>
                <a:latin typeface="Calibri" panose="020F0502020204030204" pitchFamily="34" charset="0"/>
                <a:cs typeface="Calibri" panose="020F0502020204030204" pitchFamily="34" charset="0"/>
              </a:rPr>
              <a:t> </a:t>
            </a:r>
            <a:r>
              <a:rPr lang="en-US" altLang="zh-CN" sz="1600" kern="0" dirty="0" err="1" smtClean="0">
                <a:solidFill>
                  <a:srgbClr val="FFC000"/>
                </a:solidFill>
                <a:latin typeface="Calibri" panose="020F0502020204030204" pitchFamily="34" charset="0"/>
                <a:cs typeface="Calibri" panose="020F0502020204030204" pitchFamily="34" charset="0"/>
              </a:rPr>
              <a:t>Hou</a:t>
            </a:r>
            <a:r>
              <a:rPr lang="en-US" altLang="zh-CN" sz="1600" kern="0" dirty="0" smtClean="0">
                <a:solidFill>
                  <a:srgbClr val="FFC000"/>
                </a:solidFill>
                <a:latin typeface="Calibri" panose="020F0502020204030204" pitchFamily="34" charset="0"/>
                <a:cs typeface="Calibri" panose="020F0502020204030204" pitchFamily="34" charset="0"/>
              </a:rPr>
              <a:t> </a:t>
            </a:r>
            <a:r>
              <a:rPr lang="en-US" altLang="zh-CN" sz="1600" kern="0" dirty="0">
                <a:solidFill>
                  <a:srgbClr val="FFC000"/>
                </a:solidFill>
                <a:latin typeface="Calibri" panose="020F0502020204030204" pitchFamily="34" charset="0"/>
                <a:cs typeface="Calibri" panose="020F0502020204030204" pitchFamily="34" charset="0"/>
              </a:rPr>
              <a:t>(TP-LINK)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633164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11-25/1128, ACK Message in Time-Slot Based Channel Access, Ugo Campiglio (Cisco )</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11-25/1240</a:t>
            </a:r>
            <a:r>
              <a:rPr lang="en-US" altLang="zh-CN" sz="1600" kern="0" dirty="0">
                <a:solidFill>
                  <a:srgbClr val="00B050"/>
                </a:solidFill>
                <a:latin typeface="Calibri" panose="020F0502020204030204" pitchFamily="34" charset="0"/>
                <a:cs typeface="Calibri" panose="020F0502020204030204" pitchFamily="34" charset="0"/>
              </a:rPr>
              <a:t>, AMP Channel Access,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 </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11-25/1242, AMP Acknowledgments,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11-25/1244, Power Savings with AMP Service Period, Ian Bajaj (Huawei)</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11-25/1245, AMP SP Timing Synchronization for Positive Clock Drift, Ian Bajaj (Huawei)</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11-25/1251</a:t>
            </a:r>
            <a:r>
              <a:rPr lang="en-US" altLang="zh-CN" sz="1600" kern="0" dirty="0">
                <a:solidFill>
                  <a:srgbClr val="00B050"/>
                </a:solidFill>
                <a:latin typeface="Calibri" panose="020F0502020204030204" pitchFamily="34" charset="0"/>
                <a:cs typeface="Calibri" panose="020F0502020204030204" pitchFamily="34" charset="0"/>
              </a:rPr>
              <a:t>, Follow up on TSF for trigger based AMP </a:t>
            </a:r>
            <a:r>
              <a:rPr lang="en-US" altLang="zh-CN" sz="1600" kern="0" dirty="0" smtClean="0">
                <a:solidFill>
                  <a:srgbClr val="00B050"/>
                </a:solidFill>
                <a:latin typeface="Calibri" panose="020F0502020204030204" pitchFamily="34" charset="0"/>
                <a:cs typeface="Calibri" panose="020F0502020204030204" pitchFamily="34" charset="0"/>
              </a:rPr>
              <a:t>communication, </a:t>
            </a:r>
            <a:r>
              <a:rPr lang="en-US" altLang="zh-CN" sz="1600" kern="0" dirty="0" err="1" smtClean="0">
                <a:solidFill>
                  <a:srgbClr val="00B050"/>
                </a:solidFill>
                <a:latin typeface="Calibri" panose="020F0502020204030204" pitchFamily="34" charset="0"/>
                <a:cs typeface="Calibri" panose="020F0502020204030204" pitchFamily="34" charset="0"/>
              </a:rPr>
              <a:t>Chuanfeng</a:t>
            </a:r>
            <a:r>
              <a:rPr lang="en-US" altLang="zh-CN" sz="1600" kern="0" dirty="0" smtClean="0">
                <a:solidFill>
                  <a:srgbClr val="00B050"/>
                </a:solidFill>
                <a:latin typeface="Calibri" panose="020F0502020204030204" pitchFamily="34" charset="0"/>
                <a:cs typeface="Calibri" panose="020F0502020204030204" pitchFamily="34" charset="0"/>
              </a:rPr>
              <a:t> He (OPPO)</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11-25/1252, Further details of Duty-cycle operation for </a:t>
            </a:r>
            <a:r>
              <a:rPr lang="en-US" altLang="zh-CN" sz="1600" kern="0" dirty="0" smtClean="0">
                <a:solidFill>
                  <a:srgbClr val="00B050"/>
                </a:solidFill>
                <a:latin typeface="Calibri" panose="020F0502020204030204" pitchFamily="34" charset="0"/>
                <a:cs typeface="Calibri" panose="020F0502020204030204" pitchFamily="34" charset="0"/>
              </a:rPr>
              <a:t>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11-25/1259, Some Issues for Access of AMP Devices, </a:t>
            </a:r>
            <a:r>
              <a:rPr lang="en-US" altLang="zh-CN" sz="1600" kern="0" dirty="0" err="1">
                <a:solidFill>
                  <a:srgbClr val="00B050"/>
                </a:solidFill>
                <a:latin typeface="Calibri" panose="020F0502020204030204" pitchFamily="34" charset="0"/>
                <a:cs typeface="Calibri" panose="020F0502020204030204" pitchFamily="34" charset="0"/>
              </a:rPr>
              <a:t>Amichai</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Sanderovich</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11-25/1253</a:t>
            </a:r>
            <a:r>
              <a:rPr lang="en-US" altLang="zh-CN" sz="1600" kern="0" dirty="0">
                <a:solidFill>
                  <a:srgbClr val="00B050"/>
                </a:solidFill>
                <a:latin typeface="Calibri" panose="020F0502020204030204" pitchFamily="34" charset="0"/>
                <a:cs typeface="Calibri" panose="020F0502020204030204" pitchFamily="34" charset="0"/>
              </a:rPr>
              <a:t>, Trigger based UL access for Active </a:t>
            </a:r>
            <a:r>
              <a:rPr lang="en-US" altLang="zh-CN" sz="1600" kern="0" dirty="0" err="1">
                <a:solidFill>
                  <a:srgbClr val="00B050"/>
                </a:solidFill>
                <a:latin typeface="Calibri" panose="020F0502020204030204" pitchFamily="34" charset="0"/>
                <a:cs typeface="Calibri" panose="020F0502020204030204" pitchFamily="34" charset="0"/>
              </a:rPr>
              <a:t>Tx</a:t>
            </a:r>
            <a:r>
              <a:rPr lang="en-US" altLang="zh-CN" sz="1600" kern="0" dirty="0">
                <a:solidFill>
                  <a:srgbClr val="00B050"/>
                </a:solidFill>
                <a:latin typeface="Calibri" panose="020F0502020204030204" pitchFamily="34" charset="0"/>
                <a:cs typeface="Calibri" panose="020F0502020204030204" pitchFamily="34" charset="0"/>
              </a:rPr>
              <a:t> AMP STAs,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11-25/1309, Discussion on OFDMA Multiple Access Mechanism, </a:t>
            </a:r>
            <a:r>
              <a:rPr lang="en-US" altLang="zh-CN" sz="1600" kern="0" dirty="0" err="1" smtClean="0">
                <a:solidFill>
                  <a:srgbClr val="00B050"/>
                </a:solidFill>
                <a:latin typeface="Calibri" panose="020F0502020204030204" pitchFamily="34" charset="0"/>
                <a:cs typeface="Calibri" panose="020F0502020204030204" pitchFamily="34" charset="0"/>
              </a:rPr>
              <a:t>Yuxiao</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Hou</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(TP-LINK</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11-25/0776r1, AMP frame format recap, Alfred – 10 </a:t>
            </a:r>
            <a:r>
              <a:rPr lang="en-US" altLang="zh-CN" sz="1600" kern="0" dirty="0" err="1" smtClean="0">
                <a:solidFill>
                  <a:srgbClr val="FFC000"/>
                </a:solidFill>
                <a:latin typeface="Calibri" panose="020F0502020204030204" pitchFamily="34" charset="0"/>
                <a:cs typeface="Calibri" panose="020F0502020204030204" pitchFamily="34" charset="0"/>
              </a:rPr>
              <a:t>mins</a:t>
            </a:r>
            <a:endParaRPr lang="en-US" altLang="zh-CN" sz="1600" kern="0" dirty="0" smtClean="0">
              <a:solidFill>
                <a:srgbClr val="FFC00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11-25/1102r1</a:t>
            </a:r>
            <a:r>
              <a:rPr lang="en-US" altLang="zh-CN" sz="1600" kern="0" dirty="0">
                <a:solidFill>
                  <a:srgbClr val="00B050"/>
                </a:solidFill>
                <a:latin typeface="Calibri" panose="020F0502020204030204" pitchFamily="34" charset="0"/>
                <a:cs typeface="Calibri" panose="020F0502020204030204" pitchFamily="34" charset="0"/>
              </a:rPr>
              <a:t>, AMP Frame format,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 - Quick recap - 10 </a:t>
            </a:r>
            <a:r>
              <a:rPr lang="en-US" altLang="zh-CN" sz="1600" kern="0" dirty="0" err="1">
                <a:solidFill>
                  <a:srgbClr val="00B050"/>
                </a:solidFill>
                <a:latin typeface="Calibri" panose="020F0502020204030204" pitchFamily="34" charset="0"/>
                <a:cs typeface="Calibri" panose="020F0502020204030204" pitchFamily="34" charset="0"/>
              </a:rPr>
              <a:t>mins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11-25/1246, AMP WUR Frame Format, Ian Bajaj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11-25/1247, AMP Beacon, Ian Bajaj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11-25/1257 WUR-based frame formats for AMP devices, Kamran </a:t>
            </a:r>
            <a:r>
              <a:rPr lang="en-US" altLang="zh-CN" sz="1600" kern="0" dirty="0" err="1">
                <a:solidFill>
                  <a:srgbClr val="00B050"/>
                </a:solidFill>
                <a:latin typeface="Calibri" panose="020F0502020204030204" pitchFamily="34" charset="0"/>
                <a:cs typeface="Calibri" panose="020F0502020204030204" pitchFamily="34" charset="0"/>
              </a:rPr>
              <a:t>Nishat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smtClean="0">
                <a:solidFill>
                  <a:srgbClr val="00B050"/>
                </a:solidFill>
                <a:latin typeface="Calibri" panose="020F0502020204030204" pitchFamily="34" charset="0"/>
                <a:cs typeface="Calibri" panose="020F0502020204030204" pitchFamily="34" charset="0"/>
              </a:rPr>
              <a:t> Technologies)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11-25/1258  WUR-based Trigger frame for AMP devices, Kamran </a:t>
            </a:r>
            <a:r>
              <a:rPr lang="en-US" altLang="zh-CN" sz="1600" kern="0" dirty="0" err="1">
                <a:solidFill>
                  <a:srgbClr val="00B050"/>
                </a:solidFill>
                <a:latin typeface="Calibri" panose="020F0502020204030204" pitchFamily="34" charset="0"/>
                <a:cs typeface="Calibri" panose="020F0502020204030204" pitchFamily="34" charset="0"/>
              </a:rPr>
              <a:t>Nishat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smtClean="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11-25/1363, frame format follow up, </a:t>
            </a:r>
            <a:r>
              <a:rPr lang="en-US" altLang="zh-CN" sz="1600" kern="0" dirty="0" err="1" smtClean="0">
                <a:solidFill>
                  <a:srgbClr val="FFC000"/>
                </a:solidFill>
                <a:latin typeface="Calibri" panose="020F0502020204030204" pitchFamily="34" charset="0"/>
                <a:cs typeface="Calibri" panose="020F0502020204030204" pitchFamily="34" charset="0"/>
              </a:rPr>
              <a:t>Liwen</a:t>
            </a:r>
            <a:r>
              <a:rPr lang="en-US" altLang="zh-CN" sz="1600" kern="0" dirty="0" smtClean="0">
                <a:solidFill>
                  <a:srgbClr val="FFC000"/>
                </a:solidFill>
                <a:latin typeface="Calibri" panose="020F0502020204030204" pitchFamily="34" charset="0"/>
                <a:cs typeface="Calibri" panose="020F0502020204030204" pitchFamily="34" charset="0"/>
              </a:rPr>
              <a:t> Chu (NXP)</a:t>
            </a:r>
            <a:endParaRPr lang="en-US" altLang="zh-CN" sz="1600" kern="0" dirty="0">
              <a:solidFill>
                <a:srgbClr val="FFC000"/>
              </a:solidFill>
              <a:latin typeface="Calibri" panose="020F0502020204030204" pitchFamily="34" charset="0"/>
              <a:cs typeface="Calibri" panose="020F0502020204030204" pitchFamily="34" charset="0"/>
            </a:endParaRPr>
          </a:p>
          <a:p>
            <a:pPr marL="800100" lvl="1" indent="-342900">
              <a:lnSpc>
                <a:spcPct val="110000"/>
              </a:lnSpc>
              <a:buFontTx/>
              <a:buChar char="•"/>
              <a:defRPr/>
            </a:pPr>
            <a:endParaRPr lang="en-US" altLang="zh-CN" sz="1600" kern="0" dirty="0" smtClean="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smtClean="0"/>
              <a:t>Jul </a:t>
            </a:r>
            <a:r>
              <a:rPr lang="en-US" altLang="zh-CN" dirty="0"/>
              <a:t>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SG" altLang="zh-CN" sz="1600" kern="0" dirty="0">
                <a:solidFill>
                  <a:srgbClr val="00B050"/>
                </a:solidFill>
                <a:latin typeface="Calibri" panose="020F0502020204030204" pitchFamily="34" charset="0"/>
                <a:cs typeface="Calibri" panose="020F0502020204030204" pitchFamily="34" charset="0"/>
              </a:rPr>
              <a:t>11-25/1235, </a:t>
            </a:r>
            <a:r>
              <a:rPr lang="en-IE" altLang="zh-CN" sz="1600" kern="0" dirty="0">
                <a:solidFill>
                  <a:srgbClr val="00B050"/>
                </a:solidFill>
                <a:latin typeface="Calibri" panose="020F0502020204030204" pitchFamily="34" charset="0"/>
                <a:cs typeface="Calibri" panose="020F0502020204030204" pitchFamily="34" charset="0"/>
              </a:rPr>
              <a:t>AMP Multi Energizer/Exciter Deployment </a:t>
            </a:r>
            <a:r>
              <a:rPr lang="en-IE" altLang="zh-CN" sz="1600" kern="0" dirty="0" smtClean="0">
                <a:solidFill>
                  <a:srgbClr val="00B050"/>
                </a:solidFill>
                <a:latin typeface="Calibri" panose="020F0502020204030204" pitchFamily="34" charset="0"/>
                <a:cs typeface="Calibri" panose="020F0502020204030204" pitchFamily="34" charset="0"/>
              </a:rPr>
              <a:t>Scenarios, </a:t>
            </a:r>
            <a:r>
              <a:rPr lang="en-IE" altLang="zh-CN" sz="1600" kern="0" dirty="0" err="1" smtClean="0">
                <a:solidFill>
                  <a:srgbClr val="00B050"/>
                </a:solidFill>
                <a:latin typeface="Calibri" panose="020F0502020204030204" pitchFamily="34" charset="0"/>
                <a:cs typeface="Calibri" panose="020F0502020204030204" pitchFamily="34" charset="0"/>
              </a:rPr>
              <a:t>Dror</a:t>
            </a:r>
            <a:r>
              <a:rPr lang="en-IE" altLang="zh-CN" sz="1600" kern="0" dirty="0" smtClean="0">
                <a:solidFill>
                  <a:srgbClr val="00B050"/>
                </a:solidFill>
                <a:latin typeface="Calibri" panose="020F0502020204030204" pitchFamily="34" charset="0"/>
                <a:cs typeface="Calibri" panose="020F0502020204030204" pitchFamily="34" charset="0"/>
              </a:rPr>
              <a:t> </a:t>
            </a:r>
            <a:r>
              <a:rPr lang="en-IE" altLang="zh-CN" sz="1600" kern="0" dirty="0" err="1" smtClean="0">
                <a:solidFill>
                  <a:srgbClr val="00B050"/>
                </a:solidFill>
                <a:latin typeface="Calibri" panose="020F0502020204030204" pitchFamily="34" charset="0"/>
                <a:cs typeface="Calibri" panose="020F0502020204030204" pitchFamily="34" charset="0"/>
              </a:rPr>
              <a:t>Regev</a:t>
            </a:r>
            <a:r>
              <a:rPr lang="en-IE" altLang="zh-CN" sz="1600" kern="0" dirty="0" smtClean="0">
                <a:solidFill>
                  <a:srgbClr val="00B050"/>
                </a:solidFill>
                <a:latin typeface="Calibri" panose="020F0502020204030204" pitchFamily="34" charset="0"/>
                <a:cs typeface="Calibri" panose="020F0502020204030204" pitchFamily="34" charset="0"/>
              </a:rPr>
              <a:t> (Huawei)</a:t>
            </a:r>
            <a:endParaRPr lang="en-IE"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11-25/1263</a:t>
            </a:r>
            <a:r>
              <a:rPr lang="en-US" altLang="zh-CN" sz="1600" kern="0" dirty="0">
                <a:solidFill>
                  <a:srgbClr val="FFC00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FFC000"/>
                </a:solidFill>
                <a:latin typeface="Calibri" panose="020F0502020204030204" pitchFamily="34" charset="0"/>
                <a:cs typeface="Calibri" panose="020F0502020204030204" pitchFamily="34" charset="0"/>
              </a:rPr>
              <a:t>Yinan</a:t>
            </a:r>
            <a:r>
              <a:rPr lang="en-US" altLang="zh-CN" sz="1600" kern="0" dirty="0">
                <a:solidFill>
                  <a:srgbClr val="FFC000"/>
                </a:solidFill>
                <a:latin typeface="Calibri" panose="020F0502020204030204" pitchFamily="34" charset="0"/>
                <a:cs typeface="Calibri" panose="020F0502020204030204" pitchFamily="34" charset="0"/>
              </a:rPr>
              <a:t> Qi (</a:t>
            </a:r>
            <a:r>
              <a:rPr lang="en-US" altLang="zh-CN" sz="1600" kern="0" dirty="0" smtClean="0">
                <a:solidFill>
                  <a:srgbClr val="FFC00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11-25/1243</a:t>
            </a:r>
            <a:r>
              <a:rPr lang="en-US" altLang="zh-CN" sz="1600" kern="0" dirty="0">
                <a:solidFill>
                  <a:srgbClr val="FFC000"/>
                </a:solidFill>
                <a:latin typeface="Calibri" panose="020F0502020204030204" pitchFamily="34" charset="0"/>
                <a:cs typeface="Calibri" panose="020F0502020204030204" pitchFamily="34" charset="0"/>
              </a:rPr>
              <a:t>, Follow-up on AMP Operation Status Reporting, Ian Bajaj (Huawei)</a:t>
            </a:r>
          </a:p>
          <a:p>
            <a:pPr marL="499745" indent="-342900" algn="just">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11-25/1086, Low-Complexity Provisioning Methods for Low-Complexity Secure AMP Communications Follow Up, Hui </a:t>
            </a:r>
            <a:r>
              <a:rPr lang="en-US" altLang="zh-CN" sz="1600" kern="0" dirty="0" smtClean="0">
                <a:solidFill>
                  <a:srgbClr val="00B050"/>
                </a:solidFill>
                <a:latin typeface="Calibri" panose="020F0502020204030204" pitchFamily="34" charset="0"/>
                <a:cs typeface="Calibri" panose="020F0502020204030204" pitchFamily="34" charset="0"/>
              </a:rPr>
              <a:t>Luo (</a:t>
            </a:r>
            <a:r>
              <a:rPr lang="en-US" altLang="zh-CN" sz="1600" kern="0" dirty="0">
                <a:solidFill>
                  <a:srgbClr val="00B050"/>
                </a:solidFill>
                <a:latin typeface="Calibri" panose="020F0502020204030204" pitchFamily="34" charset="0"/>
                <a:cs typeface="Calibri" panose="020F0502020204030204" pitchFamily="34" charset="0"/>
              </a:rPr>
              <a:t>Infineon) </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11-25/0819, amp-security-follow-up</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 - Quick recap - 10 </a:t>
            </a:r>
            <a:r>
              <a:rPr lang="en-US" altLang="zh-CN" sz="1600" kern="0" dirty="0" err="1">
                <a:solidFill>
                  <a:srgbClr val="FFC000"/>
                </a:solidFill>
                <a:latin typeface="Calibri" panose="020F0502020204030204" pitchFamily="34" charset="0"/>
                <a:cs typeface="Calibri" panose="020F0502020204030204" pitchFamily="34" charset="0"/>
              </a:rPr>
              <a:t>mins</a:t>
            </a:r>
            <a:r>
              <a:rPr lang="en-US" altLang="zh-CN" sz="1600" kern="0" dirty="0">
                <a:solidFill>
                  <a:schemeClr val="tx1"/>
                </a:solidFill>
                <a:latin typeface="Calibri" panose="020F0502020204030204" pitchFamily="34" charset="0"/>
                <a:cs typeface="Calibri" panose="020F0502020204030204" pitchFamily="34" charset="0"/>
              </a:rPr>
              <a:t>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 Topics</a:t>
            </a:r>
            <a:r>
              <a:rPr lang="en-US" altLang="zh-CN" sz="1800" b="1" kern="0" dirty="0">
                <a:solidFill>
                  <a:schemeClr val="tx1"/>
                </a:solidFill>
                <a:latin typeface="Calibri" panose="020F0502020204030204" pitchFamily="34" charset="0"/>
                <a:cs typeface="Calibri" panose="020F0502020204030204" pitchFamily="34" charset="0"/>
              </a:rPr>
              <a:t> </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11-25/1239, MAC Aspects of Backscatter non-AP AMP STAs,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11-25/1241, AMP Pairing and ID assignment,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smtClean="0">
                <a:solidFill>
                  <a:srgbClr val="FFC000"/>
                </a:solidFill>
                <a:latin typeface="Calibri" panose="020F0502020204030204" pitchFamily="34" charset="0"/>
                <a:cs typeface="Calibri" panose="020F0502020204030204" pitchFamily="34" charset="0"/>
              </a:rPr>
              <a:t>11-25/1234</a:t>
            </a:r>
            <a:r>
              <a:rPr lang="en-SG" altLang="zh-CN" sz="1600" kern="0" dirty="0">
                <a:solidFill>
                  <a:srgbClr val="FFC000"/>
                </a:solidFill>
                <a:latin typeface="Calibri" panose="020F0502020204030204" pitchFamily="34" charset="0"/>
                <a:cs typeface="Calibri" panose="020F0502020204030204" pitchFamily="34" charset="0"/>
              </a:rPr>
              <a:t>, AMP Tag Active Mode Performance Example and Review, </a:t>
            </a:r>
            <a:r>
              <a:rPr lang="en-SG" altLang="zh-CN" sz="1600" kern="0" dirty="0" err="1">
                <a:solidFill>
                  <a:srgbClr val="FFC000"/>
                </a:solidFill>
                <a:latin typeface="Calibri" panose="020F0502020204030204" pitchFamily="34" charset="0"/>
                <a:cs typeface="Calibri" panose="020F0502020204030204" pitchFamily="34" charset="0"/>
              </a:rPr>
              <a:t>Dror</a:t>
            </a:r>
            <a:r>
              <a:rPr lang="en-SG" altLang="zh-CN" sz="1600" kern="0" dirty="0">
                <a:solidFill>
                  <a:srgbClr val="FFC000"/>
                </a:solidFill>
                <a:latin typeface="Calibri" panose="020F0502020204030204" pitchFamily="34" charset="0"/>
                <a:cs typeface="Calibri" panose="020F0502020204030204" pitchFamily="34" charset="0"/>
              </a:rPr>
              <a:t> </a:t>
            </a:r>
            <a:r>
              <a:rPr lang="en-SG" altLang="zh-CN" sz="1600" kern="0" dirty="0" err="1">
                <a:solidFill>
                  <a:srgbClr val="FFC000"/>
                </a:solidFill>
                <a:latin typeface="Calibri" panose="020F0502020204030204" pitchFamily="34" charset="0"/>
                <a:cs typeface="Calibri" panose="020F0502020204030204" pitchFamily="34" charset="0"/>
              </a:rPr>
              <a:t>Regev</a:t>
            </a:r>
            <a:r>
              <a:rPr lang="en-SG"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endParaRPr lang="en-US" altLang="en-US" sz="1800" b="1" kern="0" dirty="0" smtClean="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219258"/>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a:sym typeface="+mn-ea"/>
              </a:rPr>
              <a:t>Tuesday</a:t>
            </a:r>
            <a:r>
              <a:rPr lang="en-GB" altLang="en-US" sz="1800" u="sng" dirty="0">
                <a:sym typeface="+mn-ea"/>
              </a:rPr>
              <a:t> (</a:t>
            </a:r>
            <a:r>
              <a:rPr lang="en-US" altLang="en-GB" sz="1800" u="sng" dirty="0">
                <a:sym typeface="+mn-ea"/>
              </a:rPr>
              <a:t>P</a:t>
            </a:r>
            <a:r>
              <a:rPr lang="en-GB" altLang="en-US" sz="1800" u="sng" dirty="0">
                <a:sym typeface="+mn-ea"/>
              </a:rPr>
              <a:t>M1</a:t>
            </a:r>
            <a:r>
              <a:rPr lang="en-US" altLang="en-GB" sz="1800" u="sng" dirty="0">
                <a:sym typeface="+mn-ea"/>
              </a:rPr>
              <a:t>, </a:t>
            </a:r>
            <a:r>
              <a:rPr lang="en-US" altLang="en-GB" sz="1800" u="sng" dirty="0" err="1"/>
              <a:t>Comendador</a:t>
            </a:r>
            <a:r>
              <a:rPr lang="en-GB" altLang="en-US" sz="1800" u="sng" dirty="0">
                <a:sym typeface="+mn-ea"/>
              </a:rPr>
              <a:t>)</a:t>
            </a:r>
            <a:endParaRPr lang="en-GB" altLang="en-US" sz="1800" u="sng" dirty="0"/>
          </a:p>
          <a:p>
            <a:pPr lvl="0" eaLnBrk="0" hangingPunct="0">
              <a:spcBef>
                <a:spcPts val="0"/>
              </a:spcBef>
              <a:defRPr/>
            </a:pPr>
            <a:r>
              <a:rPr lang="en-US" altLang="zh-CN" sz="1800" dirty="0">
                <a:sym typeface="+mn-ea"/>
              </a:rPr>
              <a:t>Regular items</a:t>
            </a:r>
            <a:endParaRPr lang="en-US" altLang="zh-CN" sz="1800" dirty="0"/>
          </a:p>
          <a:p>
            <a:pPr eaLnBrk="0" hangingPunct="0">
              <a:spcBef>
                <a:spcPts val="0"/>
              </a:spcBef>
              <a:defRPr/>
            </a:pPr>
            <a:r>
              <a:rPr lang="en-US" altLang="en-GB" sz="1800" dirty="0">
                <a:sym typeface="+mn-ea"/>
              </a:rPr>
              <a:t>Contribution discussion</a:t>
            </a:r>
            <a:endParaRPr lang="en-US" altLang="en-GB" sz="1800" dirty="0"/>
          </a:p>
          <a:p>
            <a:pPr lvl="0" eaLnBrk="0" hangingPunct="0">
              <a:spcBef>
                <a:spcPts val="0"/>
              </a:spcBef>
              <a:defRPr/>
            </a:pPr>
            <a:r>
              <a:rPr lang="en-GB" altLang="en-US" sz="1800" dirty="0" smtClean="0">
                <a:sym typeface="+mn-ea"/>
              </a:rPr>
              <a:t>Recess</a:t>
            </a:r>
          </a:p>
          <a:p>
            <a:pPr lvl="0" eaLnBrk="0" hangingPunct="0">
              <a:spcBef>
                <a:spcPts val="0"/>
              </a:spcBef>
              <a:defRPr/>
            </a:pPr>
            <a:endParaRPr lang="en-GB" altLang="en-US" sz="1800" dirty="0">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err="1"/>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219258"/>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219258"/>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(PM1</a:t>
            </a:r>
            <a:r>
              <a:rPr lang="en-US" altLang="en-GB" sz="1800" u="sng" dirty="0" smtClean="0">
                <a:solidFill>
                  <a:schemeClr val="tx1"/>
                </a:solidFill>
              </a:rPr>
              <a:t>, </a:t>
            </a:r>
            <a:r>
              <a:rPr lang="en-US" altLang="en-GB" sz="1800" u="sng" dirty="0" err="1" smtClean="0">
                <a:solidFill>
                  <a:schemeClr val="tx1"/>
                </a:solidFill>
              </a:rPr>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and PDT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619757011"/>
              </p:ext>
            </p:extLst>
          </p:nvPr>
        </p:nvGraphicFramePr>
        <p:xfrm>
          <a:off x="826770" y="1981200"/>
          <a:ext cx="10448925" cy="411473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2127280">
                  <a:extLst>
                    <a:ext uri="{9D8B030D-6E8A-4147-A177-3AD203B41FA5}">
                      <a16:colId xmlns:a16="http://schemas.microsoft.com/office/drawing/2014/main" val="20001"/>
                    </a:ext>
                  </a:extLst>
                </a:gridCol>
                <a:gridCol w="1371564">
                  <a:extLst>
                    <a:ext uri="{9D8B030D-6E8A-4147-A177-3AD203B41FA5}">
                      <a16:colId xmlns:a16="http://schemas.microsoft.com/office/drawing/2014/main" val="20002"/>
                    </a:ext>
                  </a:extLst>
                </a:gridCol>
                <a:gridCol w="1607191">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501943">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777711">
                <a:tc>
                  <a:txBody>
                    <a:bodyPr/>
                    <a:lstStyle/>
                    <a:p>
                      <a:pPr>
                        <a:buNone/>
                      </a:pPr>
                      <a:r>
                        <a:rPr lang="en-US" altLang="zh-CN" sz="1800" dirty="0"/>
                        <a:t>AM1 </a:t>
                      </a:r>
                      <a:r>
                        <a:rPr lang="en-US" altLang="zh-CN" sz="1800" dirty="0" smtClean="0"/>
                        <a:t>(9:00~11:00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776960">
                <a:tc>
                  <a:txBody>
                    <a:bodyPr/>
                    <a:lstStyle/>
                    <a:p>
                      <a:pPr>
                        <a:buNone/>
                      </a:pPr>
                      <a:r>
                        <a:rPr lang="en-US" altLang="zh-CN" sz="1800" dirty="0"/>
                        <a:t>AM2 (</a:t>
                      </a:r>
                      <a:r>
                        <a:rPr lang="en-US" altLang="zh-CN" sz="1800" dirty="0" smtClean="0"/>
                        <a:t>11:30~13:30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(MAC)</a:t>
                      </a:r>
                    </a:p>
                  </a:txBody>
                  <a:tcPr anchor="ctr"/>
                </a:tc>
                <a:tc>
                  <a:txBody>
                    <a:bodyPr/>
                    <a:lstStyle/>
                    <a:p>
                      <a:pPr algn="ctr">
                        <a:buNone/>
                      </a:pP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777711">
                <a:tc>
                  <a:txBody>
                    <a:bodyPr/>
                    <a:lstStyle/>
                    <a:p>
                      <a:pPr>
                        <a:buNone/>
                      </a:pPr>
                      <a:r>
                        <a:rPr lang="en-US" altLang="zh-CN" sz="1800" dirty="0"/>
                        <a:t>PM1 (</a:t>
                      </a:r>
                      <a:r>
                        <a:rPr lang="en-US" altLang="zh-CN" sz="1800" dirty="0" smtClean="0"/>
                        <a:t>14:30~16:30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(Opening/GEN/PHY)</a:t>
                      </a:r>
                      <a:endParaRPr lang="en-US" altLang="zh-CN"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777711">
                <a:tc>
                  <a:txBody>
                    <a:bodyPr/>
                    <a:lstStyle/>
                    <a:p>
                      <a:pPr>
                        <a:buNone/>
                      </a:pPr>
                      <a:r>
                        <a:rPr lang="en-US" altLang="zh-CN" sz="1800" dirty="0"/>
                        <a:t>PM2 (</a:t>
                      </a:r>
                      <a:r>
                        <a:rPr lang="en-US" altLang="zh-CN" sz="1800" dirty="0" smtClean="0"/>
                        <a:t>17:00~19:00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50269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1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solidFill>
                  <a:srgbClr val="00B050"/>
                </a:solidFill>
              </a:rPr>
              <a:t>Approve TG minutes</a:t>
            </a:r>
            <a:endParaRPr lang="en-GB" altLang="en-US" dirty="0" smtClean="0">
              <a:solidFill>
                <a:srgbClr val="00B050"/>
              </a:solidFill>
            </a:endParaRPr>
          </a:p>
          <a:p>
            <a:pPr eaLnBrk="0" hangingPunct="0">
              <a:defRPr/>
            </a:pPr>
            <a:r>
              <a:rPr lang="en-GB" altLang="en-US" dirty="0" smtClean="0">
                <a:solidFill>
                  <a:srgbClr val="00B050"/>
                </a:solidFill>
              </a:rPr>
              <a:t>SFD </a:t>
            </a:r>
            <a:r>
              <a:rPr lang="en-US" altLang="en-GB" dirty="0" smtClean="0">
                <a:solidFill>
                  <a:srgbClr val="00B050"/>
                </a:solidFill>
              </a:rPr>
              <a:t>(11-24/1613r10) motions</a:t>
            </a:r>
          </a:p>
          <a:p>
            <a:pPr eaLnBrk="0" hangingPunct="0">
              <a:defRPr/>
            </a:pPr>
            <a:r>
              <a:rPr lang="en-US" altLang="en-US" dirty="0" smtClean="0"/>
              <a:t>Spec skeleton (11-25/0614) and </a:t>
            </a:r>
            <a:r>
              <a:rPr lang="en-US" altLang="en-US" dirty="0" err="1" smtClean="0"/>
              <a:t>PoC</a:t>
            </a:r>
            <a:r>
              <a:rPr lang="en-US" altLang="en-US" dirty="0" smtClean="0"/>
              <a:t> assignment review (11-25/0613) [Editor]</a:t>
            </a: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buSzTx/>
              <a:buFontTx/>
              <a:buChar char="–"/>
              <a:defRPr/>
            </a:pPr>
            <a:r>
              <a:rPr lang="en-SG" altLang="zh-CN" sz="2100" dirty="0" smtClean="0">
                <a:solidFill>
                  <a:srgbClr val="00B050"/>
                </a:solidFill>
              </a:rPr>
              <a:t>11-25/1236</a:t>
            </a:r>
            <a:r>
              <a:rPr lang="en-SG" altLang="zh-CN" sz="2100" dirty="0">
                <a:solidFill>
                  <a:srgbClr val="00B050"/>
                </a:solidFill>
              </a:rPr>
              <a:t>, </a:t>
            </a:r>
            <a:r>
              <a:rPr lang="en-IE" altLang="zh-CN" sz="2100" dirty="0">
                <a:solidFill>
                  <a:srgbClr val="00B050"/>
                </a:solidFill>
              </a:rPr>
              <a:t>AMP Enhanced Bi-Static Back Scattering Non AP STA with Gains, </a:t>
            </a:r>
            <a:r>
              <a:rPr lang="en-IE" altLang="zh-CN" sz="2100" dirty="0" err="1">
                <a:solidFill>
                  <a:srgbClr val="00B050"/>
                </a:solidFill>
              </a:rPr>
              <a:t>Dror</a:t>
            </a:r>
            <a:r>
              <a:rPr lang="en-IE" altLang="zh-CN" sz="2100" dirty="0">
                <a:solidFill>
                  <a:srgbClr val="00B050"/>
                </a:solidFill>
              </a:rPr>
              <a:t> </a:t>
            </a:r>
            <a:r>
              <a:rPr lang="en-IE" altLang="zh-CN" sz="2100" dirty="0" err="1">
                <a:solidFill>
                  <a:srgbClr val="00B050"/>
                </a:solidFill>
              </a:rPr>
              <a:t>Regev</a:t>
            </a:r>
            <a:r>
              <a:rPr lang="en-IE" altLang="zh-CN" sz="2100" dirty="0">
                <a:solidFill>
                  <a:srgbClr val="00B050"/>
                </a:solidFill>
              </a:rPr>
              <a:t> (Huawei) [together with 1260]</a:t>
            </a:r>
            <a:endParaRPr lang="en-SG" altLang="zh-CN" sz="2100" dirty="0">
              <a:solidFill>
                <a:srgbClr val="00B050"/>
              </a:solidFill>
            </a:endParaRPr>
          </a:p>
          <a:p>
            <a:pPr lvl="1" eaLnBrk="0" hangingPunct="0">
              <a:defRPr/>
            </a:pPr>
            <a:r>
              <a:rPr lang="en-US" altLang="zh-CN" sz="2100" dirty="0">
                <a:solidFill>
                  <a:srgbClr val="00B050"/>
                </a:solidFill>
              </a:rPr>
              <a:t>11-25/1260, Enhanced Bi-Static Backscattering AMP STAs for Extended Ranges and Spatial Coverage, </a:t>
            </a:r>
            <a:r>
              <a:rPr lang="en-US" altLang="zh-CN" sz="2100" dirty="0" err="1">
                <a:solidFill>
                  <a:srgbClr val="00B050"/>
                </a:solidFill>
              </a:rPr>
              <a:t>Dror</a:t>
            </a:r>
            <a:r>
              <a:rPr lang="en-US" altLang="zh-CN" sz="2100" dirty="0">
                <a:solidFill>
                  <a:srgbClr val="00B050"/>
                </a:solidFill>
              </a:rPr>
              <a:t> </a:t>
            </a:r>
            <a:r>
              <a:rPr lang="en-US" altLang="zh-CN" sz="2100" dirty="0" err="1">
                <a:solidFill>
                  <a:srgbClr val="00B050"/>
                </a:solidFill>
              </a:rPr>
              <a:t>Regev</a:t>
            </a:r>
            <a:r>
              <a:rPr lang="en-US" altLang="zh-CN" sz="2100" dirty="0">
                <a:solidFill>
                  <a:srgbClr val="00B050"/>
                </a:solidFill>
              </a:rPr>
              <a:t> (Huawei)</a:t>
            </a:r>
          </a:p>
          <a:p>
            <a:pPr lvl="1" eaLnBrk="0" hangingPunct="0">
              <a:defRPr/>
            </a:pPr>
            <a:r>
              <a:rPr lang="en-US" altLang="zh-CN" sz="2100" dirty="0">
                <a:solidFill>
                  <a:srgbClr val="00B050"/>
                </a:solidFill>
              </a:rPr>
              <a:t>11-25/1320, A novel application, Guido R. </a:t>
            </a:r>
            <a:r>
              <a:rPr lang="en-US" altLang="zh-CN" sz="2100" dirty="0" err="1">
                <a:solidFill>
                  <a:srgbClr val="00B050"/>
                </a:solidFill>
              </a:rPr>
              <a:t>Hiertz</a:t>
            </a:r>
            <a:r>
              <a:rPr lang="en-US" altLang="zh-CN" sz="2100" dirty="0">
                <a:solidFill>
                  <a:srgbClr val="00B050"/>
                </a:solidFill>
              </a:rPr>
              <a:t> (Ericsson GmbH)</a:t>
            </a:r>
          </a:p>
          <a:p>
            <a:pPr lvl="1" eaLnBrk="0" hangingPunct="0">
              <a:defRPr/>
            </a:pPr>
            <a:r>
              <a:rPr lang="en-US" altLang="zh-CN" sz="2100" dirty="0">
                <a:solidFill>
                  <a:srgbClr val="00B050"/>
                </a:solidFill>
              </a:rPr>
              <a:t>11-25/1215, Discussion on AMP Active Transmission, Alice Chen (Qualcomm)</a:t>
            </a:r>
          </a:p>
          <a:p>
            <a:pPr lvl="1" eaLnBrk="0" hangingPunct="0">
              <a:defRPr/>
            </a:pPr>
            <a:r>
              <a:rPr lang="en-US" altLang="zh-CN" sz="2100" dirty="0" smtClean="0">
                <a:solidFill>
                  <a:srgbClr val="00B050"/>
                </a:solidFill>
              </a:rPr>
              <a:t>11-25/1216</a:t>
            </a:r>
            <a:r>
              <a:rPr lang="en-US" altLang="zh-CN" sz="2100" dirty="0">
                <a:solidFill>
                  <a:srgbClr val="00B050"/>
                </a:solidFill>
              </a:rPr>
              <a:t>, Uplink backscatter SYNC Field Design, </a:t>
            </a:r>
            <a:r>
              <a:rPr lang="en-US" altLang="zh-CN" sz="2100" dirty="0" err="1">
                <a:solidFill>
                  <a:srgbClr val="00B050"/>
                </a:solidFill>
              </a:rPr>
              <a:t>Manideep</a:t>
            </a:r>
            <a:r>
              <a:rPr lang="en-US" altLang="zh-CN" sz="2100" dirty="0">
                <a:solidFill>
                  <a:srgbClr val="00B050"/>
                </a:solidFill>
              </a:rPr>
              <a:t> </a:t>
            </a:r>
            <a:r>
              <a:rPr lang="en-US" altLang="zh-CN" sz="2100" dirty="0" err="1">
                <a:solidFill>
                  <a:srgbClr val="00B050"/>
                </a:solidFill>
              </a:rPr>
              <a:t>Dunna</a:t>
            </a:r>
            <a:r>
              <a:rPr lang="en-US" altLang="zh-CN" sz="2100" dirty="0">
                <a:solidFill>
                  <a:srgbClr val="00B050"/>
                </a:solidFill>
              </a:rPr>
              <a:t> (Qualcomm)</a:t>
            </a: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May interim</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802 Jul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mentor.ieee.org/802.11/dcn/25/11-25-0921-00-00bp-2025-05-interim-meeting-minutes.docx</a:t>
            </a:r>
            <a:endParaRPr lang="en-GB" altLang="en-US" sz="2400" dirty="0" smtClean="0">
              <a:sym typeface="+mn-ea"/>
            </a:endParaRP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a:t>
            </a:r>
            <a:r>
              <a:rPr lang="en-GB" altLang="en-US" sz="2400" dirty="0" smtClean="0">
                <a:sym typeface="+mn-ea"/>
                <a:hlinkClick r:id="rId3"/>
              </a:rPr>
              <a:t>mentor.ieee.org/802.11/dcn/25/11-25-0991-03-00bp-teleconference-minutes-may-june-july-2025.docx</a:t>
            </a:r>
            <a:endParaRPr lang="en-GB" altLang="en-US" sz="2400" dirty="0" smtClean="0">
              <a:sym typeface="+mn-ea"/>
            </a:endParaRPr>
          </a:p>
          <a:p>
            <a:pPr lvl="1" indent="-342900" eaLnBrk="0" hangingPunct="0">
              <a:buFontTx/>
              <a:buChar char="-"/>
              <a:defRPr/>
            </a:pP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a:t>
            </a:r>
            <a:r>
              <a:rPr lang="en-GB" altLang="en-US" sz="2400" dirty="0">
                <a:sym typeface="+mn-ea"/>
                <a:hlinkClick r:id="rId2"/>
              </a:rPr>
              <a:t>://</a:t>
            </a:r>
            <a:r>
              <a:rPr lang="en-GB" altLang="en-US" sz="2400" dirty="0" smtClean="0">
                <a:sym typeface="+mn-ea"/>
                <a:hlinkClick r:id="rId2"/>
              </a:rPr>
              <a:t>mentor.ieee.org/802.11/dcn/24/11-24-1613-10-00bp-specification-framework-for-tgbp.docx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599535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11-25/1217, SYNC design for AMP Active Transmission, Alice Chen (Qualcomm)</a:t>
            </a:r>
          </a:p>
          <a:p>
            <a:pPr lvl="1" eaLnBrk="0" hangingPunct="0">
              <a:buFontTx/>
              <a:buChar char="–"/>
              <a:defRPr/>
            </a:pPr>
            <a:r>
              <a:rPr lang="en-US" altLang="zh-CN" sz="1800" dirty="0" smtClean="0">
                <a:solidFill>
                  <a:srgbClr val="00B050"/>
                </a:solidFill>
              </a:rPr>
              <a:t>11-25/1218, Downlink backscatter SYNC Field Design, </a:t>
            </a:r>
            <a:r>
              <a:rPr lang="en-US" altLang="zh-CN" sz="1800" dirty="0" err="1" smtClean="0">
                <a:solidFill>
                  <a:srgbClr val="00B050"/>
                </a:solidFill>
              </a:rPr>
              <a:t>Manideep</a:t>
            </a:r>
            <a:r>
              <a:rPr lang="en-US" altLang="zh-CN" sz="1800" dirty="0" smtClean="0">
                <a:solidFill>
                  <a:srgbClr val="00B050"/>
                </a:solidFill>
              </a:rPr>
              <a:t> </a:t>
            </a:r>
            <a:r>
              <a:rPr lang="en-US" altLang="zh-CN" sz="1800" dirty="0" err="1" smtClean="0">
                <a:solidFill>
                  <a:srgbClr val="00B050"/>
                </a:solidFill>
              </a:rPr>
              <a:t>Dunna</a:t>
            </a:r>
            <a:r>
              <a:rPr lang="en-US" altLang="zh-CN" sz="1800" dirty="0" smtClean="0">
                <a:solidFill>
                  <a:srgbClr val="00B050"/>
                </a:solidFill>
              </a:rPr>
              <a:t> (Qualcomm)</a:t>
            </a:r>
          </a:p>
          <a:p>
            <a:pPr lvl="1" eaLnBrk="0" hangingPunct="0">
              <a:defRPr/>
            </a:pPr>
            <a:r>
              <a:rPr lang="en-US" altLang="zh-CN" sz="1800" dirty="0">
                <a:solidFill>
                  <a:srgbClr val="00B050"/>
                </a:solidFill>
              </a:rPr>
              <a:t>11-25/1220, AMP Downlink Special Segment,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smtClean="0">
                <a:solidFill>
                  <a:srgbClr val="00B050"/>
                </a:solidFill>
              </a:rPr>
              <a:t>11-25/1221</a:t>
            </a:r>
            <a:r>
              <a:rPr lang="en-US" altLang="zh-CN" sz="1800" dirty="0">
                <a:solidFill>
                  <a:srgbClr val="00B050"/>
                </a:solidFill>
              </a:rPr>
              <a:t>, Two AMP Downlink Sync Field Detectors,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a:solidFill>
                  <a:srgbClr val="00B050"/>
                </a:solidFill>
              </a:rPr>
              <a:t>11-25/1222, AMP Downlink Sync Field Design, Steve </a:t>
            </a:r>
            <a:r>
              <a:rPr lang="en-US" altLang="zh-CN" sz="1800" dirty="0" err="1">
                <a:solidFill>
                  <a:srgbClr val="00B050"/>
                </a:solidFill>
              </a:rPr>
              <a:t>Shellhammer</a:t>
            </a:r>
            <a:r>
              <a:rPr lang="en-US" altLang="zh-CN" sz="1800" dirty="0">
                <a:solidFill>
                  <a:srgbClr val="00B050"/>
                </a:solidFill>
              </a:rPr>
              <a:t> (Qualcomm) [preferred PM2, PM1] </a:t>
            </a:r>
          </a:p>
          <a:p>
            <a:pPr lvl="1" eaLnBrk="0" hangingPunct="0">
              <a:buFontTx/>
              <a:buChar char="–"/>
              <a:defRPr/>
            </a:pPr>
            <a:r>
              <a:rPr lang="en-US" altLang="zh-CN" sz="1800" dirty="0">
                <a:solidFill>
                  <a:srgbClr val="00B050"/>
                </a:solidFill>
              </a:rPr>
              <a:t>11-25/1223, Sync Field Design Discussion, </a:t>
            </a:r>
            <a:r>
              <a:rPr lang="en-US" altLang="zh-CN" sz="1800" dirty="0" err="1">
                <a:solidFill>
                  <a:srgbClr val="00B050"/>
                </a:solidFill>
              </a:rPr>
              <a:t>Shengquan</a:t>
            </a:r>
            <a:r>
              <a:rPr lang="en-US" altLang="zh-CN" sz="1800" dirty="0">
                <a:solidFill>
                  <a:srgbClr val="00B050"/>
                </a:solidFill>
              </a:rPr>
              <a:t> Hu (</a:t>
            </a:r>
            <a:r>
              <a:rPr lang="en-US" altLang="zh-CN" sz="1800" dirty="0" err="1">
                <a:solidFill>
                  <a:srgbClr val="00B050"/>
                </a:solidFill>
              </a:rPr>
              <a:t>MediaTek</a:t>
            </a:r>
            <a:r>
              <a:rPr lang="en-US" altLang="zh-CN" sz="1800" dirty="0">
                <a:solidFill>
                  <a:srgbClr val="00B050"/>
                </a:solidFill>
              </a:rPr>
              <a:t>)</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553972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0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zh-CN" altLang="zh-CN" sz="2400" dirty="0">
                <a:solidFill>
                  <a:srgbClr val="00B050"/>
                </a:solidFill>
              </a:rPr>
              <a:t>11-25/1230, AMP DL SYNC design considerations, Rui Cao (NXP)</a:t>
            </a:r>
            <a:endParaRPr lang="en-US" altLang="zh-CN" sz="2400" dirty="0">
              <a:solidFill>
                <a:srgbClr val="00B050"/>
              </a:solidFill>
            </a:endParaRPr>
          </a:p>
          <a:p>
            <a:pPr lvl="1" eaLnBrk="0" hangingPunct="0">
              <a:defRPr/>
            </a:pPr>
            <a:r>
              <a:rPr lang="zh-CN" altLang="zh-CN" sz="2400" dirty="0">
                <a:solidFill>
                  <a:srgbClr val="00B050"/>
                </a:solidFill>
              </a:rPr>
              <a:t>11-25/1231, Backscattering UL SYNC design considerations, Xilin Cheng (NXP)</a:t>
            </a:r>
          </a:p>
          <a:p>
            <a:pPr lvl="1" eaLnBrk="0" hangingPunct="0">
              <a:buFontTx/>
              <a:buChar char="–"/>
              <a:defRPr/>
            </a:pPr>
            <a:r>
              <a:rPr lang="en-US" altLang="zh-CN" sz="2400" dirty="0" smtClean="0">
                <a:solidFill>
                  <a:srgbClr val="00B050"/>
                </a:solidFill>
              </a:rPr>
              <a:t>11-25/1248 </a:t>
            </a:r>
            <a:r>
              <a:rPr lang="en-US" altLang="zh-CN" sz="2400" dirty="0">
                <a:solidFill>
                  <a:srgbClr val="00B050"/>
                </a:solidFill>
              </a:rPr>
              <a:t>Discussions on DL Sync Field for Non-Backscatter STAs: Part 1, Bin Qian (Huawei)</a:t>
            </a:r>
          </a:p>
          <a:p>
            <a:pPr lvl="1" eaLnBrk="0" hangingPunct="0">
              <a:buFontTx/>
              <a:buChar char="–"/>
              <a:defRPr/>
            </a:pPr>
            <a:r>
              <a:rPr lang="en-US" altLang="zh-CN" sz="2400" dirty="0">
                <a:solidFill>
                  <a:srgbClr val="00B050"/>
                </a:solidFill>
              </a:rPr>
              <a:t>11-25/1249 Discussions on DL Sync Field for Non-Backscatter STAs: Part 2, Bin Qian (Huawei)</a:t>
            </a:r>
          </a:p>
          <a:p>
            <a:pPr lvl="1" eaLnBrk="0" hangingPunct="0">
              <a:defRPr/>
            </a:pPr>
            <a:r>
              <a:rPr lang="en-US" altLang="zh-CN" sz="2400" dirty="0">
                <a:solidFill>
                  <a:srgbClr val="00B050"/>
                </a:solidFill>
              </a:rPr>
              <a:t>11-25/1265, Follow-up on Sync field for AMP PPDU, </a:t>
            </a:r>
            <a:r>
              <a:rPr lang="en-US" altLang="zh-CN" sz="2400" dirty="0" err="1">
                <a:solidFill>
                  <a:srgbClr val="00B050"/>
                </a:solidFill>
              </a:rPr>
              <a:t>Ke</a:t>
            </a:r>
            <a:r>
              <a:rPr lang="en-US" altLang="zh-CN" sz="2400" dirty="0">
                <a:solidFill>
                  <a:srgbClr val="00B050"/>
                </a:solidFill>
              </a:rPr>
              <a:t> Wang (OPPO</a:t>
            </a:r>
            <a:r>
              <a:rPr lang="en-US" altLang="zh-CN" sz="2400" dirty="0" smtClean="0">
                <a:solidFill>
                  <a:srgbClr val="00B050"/>
                </a:solidFill>
              </a:rPr>
              <a:t>)</a:t>
            </a:r>
          </a:p>
          <a:p>
            <a:pPr lvl="1" eaLnBrk="0" hangingPunct="0">
              <a:defRPr/>
            </a:pPr>
            <a:r>
              <a:rPr lang="en-US" altLang="en-US" sz="2400" dirty="0" smtClean="0">
                <a:solidFill>
                  <a:srgbClr val="00B050"/>
                </a:solidFill>
                <a:sym typeface="+mn-ea"/>
              </a:rPr>
              <a:t>11-25/1002</a:t>
            </a:r>
            <a:r>
              <a:rPr lang="en-US" altLang="en-US" sz="2400" dirty="0">
                <a:solidFill>
                  <a:srgbClr val="00B050"/>
                </a:solidFill>
                <a:sym typeface="+mn-ea"/>
              </a:rPr>
              <a:t>, </a:t>
            </a:r>
            <a:r>
              <a:rPr lang="en-US" altLang="zh-CN" sz="2400" dirty="0">
                <a:solidFill>
                  <a:srgbClr val="00B050"/>
                </a:solidFill>
              </a:rPr>
              <a:t>Comparison between FEC/no-FEC for UL of active TX AMP STA, </a:t>
            </a:r>
            <a:r>
              <a:rPr lang="en-US" altLang="zh-CN" sz="2400" dirty="0" err="1">
                <a:solidFill>
                  <a:srgbClr val="00B050"/>
                </a:solidFill>
              </a:rPr>
              <a:t>Amichai</a:t>
            </a:r>
            <a:r>
              <a:rPr lang="en-US" altLang="zh-CN" sz="2400" dirty="0">
                <a:solidFill>
                  <a:srgbClr val="00B050"/>
                </a:solidFill>
              </a:rPr>
              <a:t> </a:t>
            </a:r>
            <a:r>
              <a:rPr lang="en-US" altLang="zh-CN" sz="2400" dirty="0" err="1">
                <a:solidFill>
                  <a:srgbClr val="00B050"/>
                </a:solidFill>
              </a:rPr>
              <a:t>Sanderovich</a:t>
            </a:r>
            <a:r>
              <a:rPr lang="en-US" altLang="zh-CN" sz="2400" dirty="0">
                <a:solidFill>
                  <a:srgbClr val="00B050"/>
                </a:solidFill>
              </a:rPr>
              <a:t> (</a:t>
            </a:r>
            <a:r>
              <a:rPr lang="en-US" altLang="zh-CN" sz="2400" dirty="0" err="1">
                <a:solidFill>
                  <a:srgbClr val="00B050"/>
                </a:solidFill>
              </a:rPr>
              <a:t>Wiliot</a:t>
            </a:r>
            <a:r>
              <a:rPr lang="en-US" altLang="zh-CN" sz="2400" dirty="0" smtClean="0">
                <a:solidFill>
                  <a:srgbClr val="00B050"/>
                </a:solidFill>
              </a:rPr>
              <a:t>)</a:t>
            </a:r>
            <a:endParaRPr lang="en-US" altLang="zh-CN" sz="24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709721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zh-CN" sz="2300" dirty="0" smtClean="0">
                <a:solidFill>
                  <a:srgbClr val="00B050"/>
                </a:solidFill>
              </a:rPr>
              <a:t>11-25/1219</a:t>
            </a:r>
            <a:r>
              <a:rPr lang="en-US" altLang="zh-CN" sz="2300" dirty="0">
                <a:solidFill>
                  <a:srgbClr val="00B050"/>
                </a:solidFill>
              </a:rPr>
              <a:t>, Non-AMP portion of AMP PHY preamble, You-Wei Chen (</a:t>
            </a:r>
            <a:r>
              <a:rPr lang="en-US" altLang="zh-CN" sz="2300" dirty="0" err="1">
                <a:solidFill>
                  <a:srgbClr val="00B050"/>
                </a:solidFill>
              </a:rPr>
              <a:t>MediaTek</a:t>
            </a:r>
            <a:r>
              <a:rPr lang="en-US" altLang="zh-CN" sz="2300" dirty="0">
                <a:solidFill>
                  <a:srgbClr val="00B050"/>
                </a:solidFill>
              </a:rPr>
              <a:t>)</a:t>
            </a:r>
          </a:p>
          <a:p>
            <a:pPr lvl="1" eaLnBrk="0" hangingPunct="0">
              <a:defRPr/>
            </a:pPr>
            <a:r>
              <a:rPr lang="zh-CN" altLang="zh-CN" sz="2300" dirty="0" smtClean="0">
                <a:solidFill>
                  <a:srgbClr val="00B050"/>
                </a:solidFill>
              </a:rPr>
              <a:t>11</a:t>
            </a:r>
            <a:r>
              <a:rPr lang="zh-CN" altLang="zh-CN" sz="2300" dirty="0">
                <a:solidFill>
                  <a:srgbClr val="00B050"/>
                </a:solidFill>
              </a:rPr>
              <a:t>-25/1232, DL PPDU format for backscattering communication, Rui Cao (NXP</a:t>
            </a:r>
            <a:r>
              <a:rPr lang="en-US" altLang="zh-CN" sz="2300" dirty="0">
                <a:solidFill>
                  <a:srgbClr val="00B050"/>
                </a:solidFill>
              </a:rPr>
              <a:t>)</a:t>
            </a:r>
          </a:p>
          <a:p>
            <a:pPr lvl="1" eaLnBrk="0" hangingPunct="0">
              <a:defRPr/>
            </a:pPr>
            <a:r>
              <a:rPr lang="en-US" altLang="zh-CN" sz="2300" dirty="0">
                <a:solidFill>
                  <a:srgbClr val="00B050"/>
                </a:solidFill>
              </a:rPr>
              <a:t>11-25/1262,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en-US" altLang="zh-CN" sz="2300" dirty="0" smtClean="0">
                <a:solidFill>
                  <a:srgbClr val="00B050"/>
                </a:solidFill>
              </a:rPr>
              <a:t>11-25/1227</a:t>
            </a:r>
            <a:r>
              <a:rPr lang="en-US" altLang="zh-CN" sz="2300" dirty="0">
                <a:solidFill>
                  <a:srgbClr val="00B050"/>
                </a:solidFill>
              </a:rPr>
              <a:t>, WPT waveform discussion, </a:t>
            </a:r>
            <a:r>
              <a:rPr lang="en-US" altLang="zh-CN" sz="2300" dirty="0" err="1">
                <a:solidFill>
                  <a:srgbClr val="00B050"/>
                </a:solidFill>
              </a:rPr>
              <a:t>Panpan</a:t>
            </a:r>
            <a:r>
              <a:rPr lang="en-US" altLang="zh-CN" sz="2300" dirty="0">
                <a:solidFill>
                  <a:srgbClr val="00B050"/>
                </a:solidFill>
              </a:rPr>
              <a:t> Li (Huawei)</a:t>
            </a:r>
          </a:p>
          <a:p>
            <a:pPr lvl="1" eaLnBrk="0" hangingPunct="0">
              <a:defRPr/>
            </a:pPr>
            <a:r>
              <a:rPr lang="en-US" altLang="zh-CN" sz="2300" dirty="0">
                <a:solidFill>
                  <a:srgbClr val="00B050"/>
                </a:solidFill>
              </a:rPr>
              <a:t>11-25/1264, WPT PHY Design Considerations, </a:t>
            </a:r>
            <a:r>
              <a:rPr lang="en-US" altLang="zh-CN" sz="2300" dirty="0" err="1">
                <a:solidFill>
                  <a:srgbClr val="00B050"/>
                </a:solidFill>
              </a:rPr>
              <a:t>Yinan</a:t>
            </a:r>
            <a:r>
              <a:rPr lang="en-US" altLang="zh-CN" sz="2300" dirty="0">
                <a:solidFill>
                  <a:srgbClr val="00B050"/>
                </a:solidFill>
              </a:rPr>
              <a:t> Qi (OPPO)</a:t>
            </a:r>
          </a:p>
          <a:p>
            <a:pPr lvl="1" eaLnBrk="0" hangingPunct="0">
              <a:buFontTx/>
              <a:buChar char="–"/>
              <a:defRPr/>
            </a:pPr>
            <a:r>
              <a:rPr lang="en-US" altLang="en-US" sz="2300" dirty="0" smtClean="0">
                <a:solidFill>
                  <a:srgbClr val="00B050"/>
                </a:solidFill>
                <a:sym typeface="+mn-ea"/>
              </a:rPr>
              <a:t>11-25/1028</a:t>
            </a:r>
            <a:r>
              <a:rPr lang="en-US" altLang="en-US" sz="2300" dirty="0">
                <a:solidFill>
                  <a:srgbClr val="00B050"/>
                </a:solidFill>
                <a:sym typeface="+mn-ea"/>
              </a:rPr>
              <a:t>, </a:t>
            </a:r>
            <a:r>
              <a:rPr lang="en-US" altLang="zh-CN" sz="2300" dirty="0">
                <a:solidFill>
                  <a:srgbClr val="00B050"/>
                </a:solidFill>
              </a:rPr>
              <a:t>Uplink BPSK Modulation for AMP Backscatter, </a:t>
            </a:r>
            <a:r>
              <a:rPr lang="en-US" altLang="zh-CN" sz="2300" dirty="0" err="1">
                <a:solidFill>
                  <a:srgbClr val="00B050"/>
                </a:solidFill>
              </a:rPr>
              <a:t>Yuxiao</a:t>
            </a:r>
            <a:r>
              <a:rPr lang="en-US" altLang="zh-CN" sz="2300" dirty="0">
                <a:solidFill>
                  <a:srgbClr val="00B050"/>
                </a:solidFill>
              </a:rPr>
              <a:t> </a:t>
            </a:r>
            <a:r>
              <a:rPr lang="en-US" altLang="zh-CN" sz="2300" dirty="0" err="1">
                <a:solidFill>
                  <a:srgbClr val="00B050"/>
                </a:solidFill>
              </a:rPr>
              <a:t>Hou</a:t>
            </a:r>
            <a:r>
              <a:rPr lang="en-US" altLang="zh-CN" sz="2300" dirty="0">
                <a:solidFill>
                  <a:srgbClr val="00B050"/>
                </a:solidFill>
              </a:rPr>
              <a:t> (TP-Link System Inc.)</a:t>
            </a:r>
          </a:p>
          <a:p>
            <a:pPr eaLnBrk="0" hangingPunct="0">
              <a:defRPr/>
            </a:pPr>
            <a:r>
              <a:rPr lang="en-GB" altLang="en-US" dirty="0" smtClean="0"/>
              <a:t>Any </a:t>
            </a:r>
            <a:r>
              <a:rPr lang="en-GB" altLang="en-US" dirty="0"/>
              <a:t>other business</a:t>
            </a:r>
            <a:r>
              <a:rPr lang="en-GB" altLang="en-US" dirty="0" smtClean="0"/>
              <a:t>?</a:t>
            </a:r>
          </a:p>
          <a:p>
            <a:pPr lvl="1" eaLnBrk="0" hangingPunct="0">
              <a:defRPr/>
            </a:pPr>
            <a:r>
              <a:rPr lang="en-GB" altLang="en-US" dirty="0" smtClean="0">
                <a:solidFill>
                  <a:srgbClr val="00B050"/>
                </a:solidFill>
              </a:rPr>
              <a:t>11-25/1243, </a:t>
            </a:r>
            <a:r>
              <a:rPr lang="en-US" altLang="zh-CN" dirty="0">
                <a:solidFill>
                  <a:srgbClr val="00B050"/>
                </a:solidFill>
              </a:rPr>
              <a:t>Follow-up on AMP Operation Status </a:t>
            </a:r>
            <a:r>
              <a:rPr lang="en-US" altLang="zh-CN" dirty="0" smtClean="0">
                <a:solidFill>
                  <a:srgbClr val="00B050"/>
                </a:solidFill>
              </a:rPr>
              <a:t>Reporting, Ian Bajaj (Huawei)</a:t>
            </a:r>
            <a:endParaRPr lang="en-GB" altLang="en-US" dirty="0">
              <a:solidFill>
                <a:srgbClr val="00B050"/>
              </a:solidFill>
            </a:endParaRP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287965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a:t>
            </a:r>
            <a:r>
              <a:rPr lang="en-US" altLang="en-GB" dirty="0" smtClean="0"/>
              <a:t>(PHY)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buFontTx/>
              <a:buChar char="–"/>
              <a:defRPr/>
            </a:pPr>
            <a:r>
              <a:rPr lang="en-US" altLang="zh-CN" dirty="0">
                <a:solidFill>
                  <a:srgbClr val="00B050"/>
                </a:solidFill>
              </a:rPr>
              <a:t>11-25/1224, Initial thought on AMP-S1G channelization, </a:t>
            </a:r>
            <a:r>
              <a:rPr lang="en-US" altLang="zh-CN" dirty="0" err="1">
                <a:solidFill>
                  <a:srgbClr val="00B050"/>
                </a:solidFill>
              </a:rPr>
              <a:t>Panpan</a:t>
            </a:r>
            <a:r>
              <a:rPr lang="en-US" altLang="zh-CN" dirty="0">
                <a:solidFill>
                  <a:srgbClr val="00B050"/>
                </a:solidFill>
              </a:rPr>
              <a:t> Li (Huawei)</a:t>
            </a:r>
          </a:p>
          <a:p>
            <a:pPr lvl="1" eaLnBrk="0" hangingPunct="0">
              <a:buFontTx/>
              <a:buChar char="–"/>
              <a:defRPr/>
            </a:pPr>
            <a:r>
              <a:rPr lang="en-US" altLang="zh-CN" dirty="0">
                <a:solidFill>
                  <a:srgbClr val="00B050"/>
                </a:solidFill>
              </a:rPr>
              <a:t>11-25/1225, Initial thought on AMP-S1G PHY design, </a:t>
            </a:r>
            <a:r>
              <a:rPr lang="en-US" altLang="zh-CN" dirty="0" err="1">
                <a:solidFill>
                  <a:srgbClr val="00B050"/>
                </a:solidFill>
              </a:rPr>
              <a:t>Panpan</a:t>
            </a:r>
            <a:r>
              <a:rPr lang="en-US" altLang="zh-CN" dirty="0">
                <a:solidFill>
                  <a:srgbClr val="00B050"/>
                </a:solidFill>
              </a:rPr>
              <a:t> Li (Huawei)</a:t>
            </a:r>
          </a:p>
          <a:p>
            <a:pPr lvl="1" eaLnBrk="0" hangingPunct="0">
              <a:buFontTx/>
              <a:buChar char="–"/>
              <a:defRPr/>
            </a:pPr>
            <a:r>
              <a:rPr lang="en-US" altLang="zh-CN" dirty="0">
                <a:solidFill>
                  <a:srgbClr val="00B050"/>
                </a:solidFill>
              </a:rPr>
              <a:t>11-25/1226, Initial thought on AMP-S1G transmit mask, </a:t>
            </a:r>
            <a:r>
              <a:rPr lang="en-US" altLang="zh-CN" dirty="0" err="1">
                <a:solidFill>
                  <a:srgbClr val="00B050"/>
                </a:solidFill>
              </a:rPr>
              <a:t>Panpan</a:t>
            </a:r>
            <a:r>
              <a:rPr lang="en-US" altLang="zh-CN" dirty="0">
                <a:solidFill>
                  <a:srgbClr val="00B050"/>
                </a:solidFill>
              </a:rPr>
              <a:t> Li (Huawei)</a:t>
            </a:r>
          </a:p>
          <a:p>
            <a:pPr lvl="1" eaLnBrk="0" hangingPunct="0">
              <a:defRPr/>
            </a:pPr>
            <a:r>
              <a:rPr lang="en-US" altLang="zh-CN" dirty="0">
                <a:solidFill>
                  <a:srgbClr val="00B050"/>
                </a:solidFill>
              </a:rPr>
              <a:t>11-25/1261, PHY Design for AMP in S1G, </a:t>
            </a:r>
            <a:r>
              <a:rPr lang="en-US" altLang="zh-CN" dirty="0" err="1">
                <a:solidFill>
                  <a:srgbClr val="00B050"/>
                </a:solidFill>
              </a:rPr>
              <a:t>Yinan</a:t>
            </a:r>
            <a:r>
              <a:rPr lang="en-US" altLang="zh-CN" dirty="0">
                <a:solidFill>
                  <a:srgbClr val="00B050"/>
                </a:solidFill>
              </a:rPr>
              <a:t> Qi (OPPO)</a:t>
            </a:r>
          </a:p>
          <a:p>
            <a:pPr lvl="1" eaLnBrk="0" hangingPunct="0">
              <a:defRPr/>
            </a:pPr>
            <a:r>
              <a:rPr lang="en-US" altLang="zh-CN" dirty="0">
                <a:solidFill>
                  <a:srgbClr val="00B050"/>
                </a:solidFill>
              </a:rPr>
              <a:t>11-25/1228, Interference mitigation in </a:t>
            </a:r>
            <a:r>
              <a:rPr lang="en-US" altLang="zh-CN" dirty="0" err="1">
                <a:solidFill>
                  <a:srgbClr val="00B050"/>
                </a:solidFill>
              </a:rPr>
              <a:t>bistatic</a:t>
            </a:r>
            <a:r>
              <a:rPr lang="en-US" altLang="zh-CN" dirty="0">
                <a:solidFill>
                  <a:srgbClr val="00B050"/>
                </a:solidFill>
              </a:rPr>
              <a:t> backscatter - part 1, Nelson Costa (</a:t>
            </a:r>
            <a:r>
              <a:rPr lang="en-US" altLang="zh-CN" dirty="0" err="1">
                <a:solidFill>
                  <a:srgbClr val="00B050"/>
                </a:solidFill>
              </a:rPr>
              <a:t>HaiLa</a:t>
            </a:r>
            <a:r>
              <a:rPr lang="en-US" altLang="zh-CN" dirty="0">
                <a:solidFill>
                  <a:srgbClr val="00B050"/>
                </a:solidFill>
              </a:rPr>
              <a:t> Technologies)</a:t>
            </a:r>
          </a:p>
          <a:p>
            <a:pPr lvl="1" eaLnBrk="0" hangingPunct="0">
              <a:defRPr/>
            </a:pPr>
            <a:r>
              <a:rPr lang="en-US" altLang="zh-CN" dirty="0">
                <a:solidFill>
                  <a:srgbClr val="00B050"/>
                </a:solidFill>
              </a:rPr>
              <a:t>11-25/1229, Interference mitigation in </a:t>
            </a:r>
            <a:r>
              <a:rPr lang="en-US" altLang="zh-CN" dirty="0" err="1">
                <a:solidFill>
                  <a:srgbClr val="00B050"/>
                </a:solidFill>
              </a:rPr>
              <a:t>bistatic</a:t>
            </a:r>
            <a:r>
              <a:rPr lang="en-US" altLang="zh-CN" dirty="0">
                <a:solidFill>
                  <a:srgbClr val="00B050"/>
                </a:solidFill>
              </a:rPr>
              <a:t> backscatter - part 2, Nelson Costa (</a:t>
            </a:r>
            <a:r>
              <a:rPr lang="en-US" altLang="zh-CN" dirty="0" err="1">
                <a:solidFill>
                  <a:srgbClr val="00B050"/>
                </a:solidFill>
              </a:rPr>
              <a:t>HaiLa</a:t>
            </a:r>
            <a:r>
              <a:rPr lang="en-US" altLang="zh-CN" dirty="0">
                <a:solidFill>
                  <a:srgbClr val="00B050"/>
                </a:solidFill>
              </a:rPr>
              <a:t> Technologies</a:t>
            </a:r>
            <a:r>
              <a:rPr lang="en-US" altLang="zh-CN" dirty="0" smtClean="0">
                <a:solidFill>
                  <a:srgbClr val="00B050"/>
                </a:solidFill>
              </a:rPr>
              <a:t>)</a:t>
            </a:r>
            <a:endParaRPr lang="en-US" altLang="zh-CN" dirty="0">
              <a:solidFill>
                <a:srgbClr val="00B050"/>
              </a:solidFill>
            </a:endParaRPr>
          </a:p>
          <a:p>
            <a:pPr algn="l" eaLnBrk="0" hangingPunct="0">
              <a:buClrTx/>
              <a:buSzTx/>
              <a:buFontTx/>
              <a:defRPr/>
            </a:pPr>
            <a:r>
              <a:rPr lang="en-US" altLang="en-GB" dirty="0" smtClean="0"/>
              <a:t>Any </a:t>
            </a:r>
            <a:r>
              <a:rPr lang="en-US" altLang="en-GB" dirty="0"/>
              <a:t>other business</a:t>
            </a:r>
            <a:r>
              <a:rPr lang="en-US" altLang="en-GB" dirty="0" smtClean="0"/>
              <a:t>?</a:t>
            </a:r>
          </a:p>
          <a:p>
            <a:pPr lvl="1" eaLnBrk="0" hangingPunct="0">
              <a:defRPr/>
            </a:pPr>
            <a:r>
              <a:rPr lang="en-GB" altLang="en-US" dirty="0">
                <a:solidFill>
                  <a:srgbClr val="00B050"/>
                </a:solidFill>
              </a:rPr>
              <a:t>11-25/1243, </a:t>
            </a:r>
            <a:r>
              <a:rPr lang="en-US" altLang="zh-CN" dirty="0">
                <a:solidFill>
                  <a:srgbClr val="00B050"/>
                </a:solidFill>
              </a:rPr>
              <a:t>Follow-up on AMP Operation Status Reporting, Ian Bajaj (Huawei)</a:t>
            </a:r>
            <a:endParaRPr lang="en-US" altLang="en-GB" dirty="0">
              <a:solidFill>
                <a:srgbClr val="00B050"/>
              </a:solidFill>
            </a:endParaRP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1043035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en-US" altLang="zh-CN" sz="2100" strike="sngStrike" dirty="0"/>
              <a:t>11-25/0819, amp-security-follow-up, </a:t>
            </a:r>
            <a:r>
              <a:rPr lang="en-US" altLang="zh-CN" sz="2100" strike="sngStrike" dirty="0" err="1"/>
              <a:t>Rojan</a:t>
            </a:r>
            <a:r>
              <a:rPr lang="en-US" altLang="zh-CN" sz="2100" strike="sngStrike" dirty="0"/>
              <a:t> </a:t>
            </a:r>
            <a:r>
              <a:rPr lang="en-US" altLang="zh-CN" sz="2100" strike="sngStrike" dirty="0" err="1"/>
              <a:t>Chitrakar</a:t>
            </a:r>
            <a:r>
              <a:rPr lang="en-US" altLang="zh-CN" sz="2100" strike="sngStrike" dirty="0"/>
              <a:t> (Huawei) - Quick recap - 10 </a:t>
            </a:r>
            <a:r>
              <a:rPr lang="en-US" altLang="zh-CN" sz="2100" strike="sngStrike" dirty="0" err="1" smtClean="0"/>
              <a:t>mins</a:t>
            </a:r>
            <a:endParaRPr lang="en-US" altLang="zh-CN" sz="2100" strike="sngStrike" dirty="0" smtClean="0"/>
          </a:p>
          <a:p>
            <a:pPr lvl="1" eaLnBrk="0" hangingPunct="0">
              <a:defRPr/>
            </a:pPr>
            <a:r>
              <a:rPr lang="en-US" altLang="zh-CN" sz="2100" dirty="0">
                <a:solidFill>
                  <a:srgbClr val="00B050"/>
                </a:solidFill>
              </a:rPr>
              <a:t>11-25/1086, Low-Complexity Provisioning Methods for Low-Complexity Secure AMP Communications Follow Up, Hui Luo (Infineon) </a:t>
            </a:r>
          </a:p>
          <a:p>
            <a:pPr lvl="1" eaLnBrk="0" hangingPunct="0">
              <a:defRPr/>
            </a:pPr>
            <a:r>
              <a:rPr lang="en-US" altLang="zh-CN" sz="2100" dirty="0" smtClean="0">
                <a:solidFill>
                  <a:srgbClr val="00B050"/>
                </a:solidFill>
              </a:rPr>
              <a:t>11-25/1239, MAC Aspects of Backscatter non-AP AMP STAs, </a:t>
            </a:r>
            <a:r>
              <a:rPr lang="en-US" altLang="zh-CN" sz="2100" dirty="0" err="1" smtClean="0">
                <a:solidFill>
                  <a:srgbClr val="00B050"/>
                </a:solidFill>
              </a:rPr>
              <a:t>Rojan</a:t>
            </a:r>
            <a:r>
              <a:rPr lang="en-US" altLang="zh-CN" sz="2100" dirty="0" smtClean="0">
                <a:solidFill>
                  <a:srgbClr val="00B050"/>
                </a:solidFill>
              </a:rPr>
              <a:t> </a:t>
            </a:r>
            <a:r>
              <a:rPr lang="en-US" altLang="zh-CN" sz="2100" dirty="0" err="1" smtClean="0">
                <a:solidFill>
                  <a:srgbClr val="00B050"/>
                </a:solidFill>
              </a:rPr>
              <a:t>Chitrakar</a:t>
            </a:r>
            <a:endParaRPr lang="en-US" altLang="zh-CN" sz="2100" dirty="0" smtClean="0">
              <a:solidFill>
                <a:srgbClr val="00B050"/>
              </a:solidFill>
            </a:endParaRPr>
          </a:p>
          <a:p>
            <a:pPr lvl="1" eaLnBrk="0" hangingPunct="0">
              <a:defRPr/>
            </a:pPr>
            <a:r>
              <a:rPr lang="en-US" altLang="zh-CN" sz="2100" dirty="0" smtClean="0">
                <a:solidFill>
                  <a:srgbClr val="00B050"/>
                </a:solidFill>
              </a:rPr>
              <a:t>11-25/1128</a:t>
            </a:r>
            <a:r>
              <a:rPr lang="en-US" altLang="zh-CN" sz="2100" dirty="0">
                <a:solidFill>
                  <a:srgbClr val="00B050"/>
                </a:solidFill>
              </a:rPr>
              <a:t>, ACK Message in Time-Slot Based Channel Access, Ugo Campiglio (</a:t>
            </a:r>
            <a:r>
              <a:rPr lang="en-US" altLang="zh-CN" sz="2100" dirty="0" smtClean="0">
                <a:solidFill>
                  <a:srgbClr val="00B050"/>
                </a:solidFill>
              </a:rPr>
              <a:t>Cisco)</a:t>
            </a:r>
            <a:endParaRPr lang="en-US" altLang="zh-CN" sz="2100" dirty="0">
              <a:solidFill>
                <a:srgbClr val="00B050"/>
              </a:solidFill>
            </a:endParaRPr>
          </a:p>
          <a:p>
            <a:pPr lvl="1" eaLnBrk="0" hangingPunct="0">
              <a:defRPr/>
            </a:pPr>
            <a:r>
              <a:rPr lang="en-US" altLang="zh-CN" sz="2100" dirty="0" smtClean="0">
                <a:solidFill>
                  <a:srgbClr val="00B050"/>
                </a:solidFill>
              </a:rPr>
              <a:t>11-25/1242, AMP Acknowledgments, </a:t>
            </a:r>
            <a:r>
              <a:rPr lang="en-US" altLang="zh-CN" sz="2100" dirty="0" err="1" smtClean="0">
                <a:solidFill>
                  <a:srgbClr val="00B050"/>
                </a:solidFill>
              </a:rPr>
              <a:t>Rojan</a:t>
            </a:r>
            <a:r>
              <a:rPr lang="en-US" altLang="zh-CN" sz="2100" dirty="0" smtClean="0">
                <a:solidFill>
                  <a:srgbClr val="00B050"/>
                </a:solidFill>
              </a:rPr>
              <a:t> </a:t>
            </a:r>
            <a:r>
              <a:rPr lang="en-US" altLang="zh-CN" sz="2100" dirty="0" err="1" smtClean="0">
                <a:solidFill>
                  <a:srgbClr val="00B050"/>
                </a:solidFill>
              </a:rPr>
              <a:t>Chitrakar</a:t>
            </a:r>
            <a:r>
              <a:rPr lang="en-US" altLang="zh-CN" sz="2100" dirty="0" smtClean="0">
                <a:solidFill>
                  <a:srgbClr val="00B050"/>
                </a:solidFill>
              </a:rPr>
              <a:t> (Huawei)</a:t>
            </a:r>
          </a:p>
          <a:p>
            <a:pPr lvl="1" eaLnBrk="0" hangingPunct="0">
              <a:buFontTx/>
              <a:buChar char="–"/>
              <a:defRPr/>
            </a:pPr>
            <a:r>
              <a:rPr lang="en-US" altLang="zh-CN" sz="2100" dirty="0" smtClean="0">
                <a:solidFill>
                  <a:srgbClr val="00B050"/>
                </a:solidFill>
              </a:rPr>
              <a:t>11-25/1240, AMP Channel Access, </a:t>
            </a:r>
            <a:r>
              <a:rPr lang="en-US" altLang="zh-CN" sz="2100" dirty="0" err="1" smtClean="0">
                <a:solidFill>
                  <a:srgbClr val="00B050"/>
                </a:solidFill>
              </a:rPr>
              <a:t>Rojan</a:t>
            </a:r>
            <a:r>
              <a:rPr lang="en-US" altLang="zh-CN" sz="2100" dirty="0" smtClean="0">
                <a:solidFill>
                  <a:srgbClr val="00B050"/>
                </a:solidFill>
              </a:rPr>
              <a:t> </a:t>
            </a:r>
            <a:r>
              <a:rPr lang="en-US" altLang="zh-CN" sz="2100" dirty="0" err="1" smtClean="0">
                <a:solidFill>
                  <a:srgbClr val="00B050"/>
                </a:solidFill>
              </a:rPr>
              <a:t>Chitrakar</a:t>
            </a:r>
            <a:r>
              <a:rPr lang="en-US" altLang="zh-CN" sz="2100" dirty="0" smtClean="0">
                <a:solidFill>
                  <a:srgbClr val="00B050"/>
                </a:solidFill>
              </a:rPr>
              <a:t> (Huawei) </a:t>
            </a:r>
          </a:p>
          <a:p>
            <a:pPr lvl="1" eaLnBrk="0" hangingPunct="0">
              <a:defRPr/>
            </a:pPr>
            <a:r>
              <a:rPr lang="en-US" altLang="zh-CN" sz="2100" dirty="0" smtClean="0">
                <a:solidFill>
                  <a:srgbClr val="00B050"/>
                </a:solidFill>
              </a:rPr>
              <a:t>11-25/1244</a:t>
            </a:r>
            <a:r>
              <a:rPr lang="en-US" altLang="zh-CN" sz="2100" dirty="0">
                <a:solidFill>
                  <a:srgbClr val="00B050"/>
                </a:solidFill>
              </a:rPr>
              <a:t>, Power Savings with AMP Service Period, Ian Bajaj (Huawei)</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00842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solidFill>
                  <a:srgbClr val="00B050"/>
                </a:solidFill>
              </a:rPr>
              <a:t>11-25/1245, AMP SP Timing Synchronization for Positive Clock Drift, Ian Bajaj (Huawei)</a:t>
            </a:r>
          </a:p>
          <a:p>
            <a:pPr lvl="1" eaLnBrk="0" hangingPunct="0">
              <a:defRPr/>
            </a:pPr>
            <a:r>
              <a:rPr lang="en-US" altLang="zh-CN" sz="2100" dirty="0">
                <a:solidFill>
                  <a:srgbClr val="00B050"/>
                </a:solidFill>
              </a:rPr>
              <a:t>11-25/1251, Follow up on TSF for trigger based AMP communication, </a:t>
            </a:r>
            <a:r>
              <a:rPr lang="en-US" altLang="zh-CN" sz="2100" dirty="0" err="1">
                <a:solidFill>
                  <a:srgbClr val="00B050"/>
                </a:solidFill>
              </a:rPr>
              <a:t>Chuanfeng</a:t>
            </a:r>
            <a:r>
              <a:rPr lang="en-US" altLang="zh-CN" sz="2100" dirty="0">
                <a:solidFill>
                  <a:srgbClr val="00B050"/>
                </a:solidFill>
              </a:rPr>
              <a:t> He (OPPO)</a:t>
            </a:r>
          </a:p>
          <a:p>
            <a:pPr lvl="1" eaLnBrk="0" hangingPunct="0">
              <a:defRPr/>
            </a:pPr>
            <a:r>
              <a:rPr lang="en-US" altLang="zh-CN" sz="2100" dirty="0">
                <a:solidFill>
                  <a:srgbClr val="00B050"/>
                </a:solidFill>
              </a:rPr>
              <a:t>11-25/1252, Further details of Duty-cycle operation for AMP, </a:t>
            </a:r>
            <a:r>
              <a:rPr lang="en-US" altLang="zh-CN" sz="2100" dirty="0" err="1">
                <a:solidFill>
                  <a:srgbClr val="00B050"/>
                </a:solidFill>
              </a:rPr>
              <a:t>Chuanfeng</a:t>
            </a:r>
            <a:r>
              <a:rPr lang="en-US" altLang="zh-CN" sz="2100" dirty="0">
                <a:solidFill>
                  <a:srgbClr val="00B050"/>
                </a:solidFill>
              </a:rPr>
              <a:t> He (OPPO)</a:t>
            </a:r>
          </a:p>
          <a:p>
            <a:pPr lvl="1" eaLnBrk="0" hangingPunct="0">
              <a:defRPr/>
            </a:pPr>
            <a:r>
              <a:rPr lang="en-US" altLang="zh-CN" sz="2100" dirty="0">
                <a:solidFill>
                  <a:srgbClr val="00B050"/>
                </a:solidFill>
              </a:rPr>
              <a:t>11-25/1259, Some Issues for Access of AMP Devices,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a:t>
            </a:r>
          </a:p>
          <a:p>
            <a:pPr lvl="1" eaLnBrk="0" hangingPunct="0">
              <a:defRPr/>
            </a:pPr>
            <a:r>
              <a:rPr lang="en-US" altLang="zh-CN" sz="2100" dirty="0">
                <a:solidFill>
                  <a:srgbClr val="00B050"/>
                </a:solidFill>
              </a:rPr>
              <a:t>11-25/1253, Trigger based UL access for Active </a:t>
            </a:r>
            <a:r>
              <a:rPr lang="en-US" altLang="zh-CN" sz="2100" dirty="0" err="1">
                <a:solidFill>
                  <a:srgbClr val="00B050"/>
                </a:solidFill>
              </a:rPr>
              <a:t>Tx</a:t>
            </a:r>
            <a:r>
              <a:rPr lang="en-US" altLang="zh-CN" sz="2100" dirty="0">
                <a:solidFill>
                  <a:srgbClr val="00B050"/>
                </a:solidFill>
              </a:rPr>
              <a:t> AMP STAs, </a:t>
            </a:r>
            <a:r>
              <a:rPr lang="en-US" altLang="zh-CN" sz="2100" dirty="0" err="1">
                <a:solidFill>
                  <a:srgbClr val="00B050"/>
                </a:solidFill>
              </a:rPr>
              <a:t>Chuanfeng</a:t>
            </a:r>
            <a:r>
              <a:rPr lang="en-US" altLang="zh-CN" sz="2100" dirty="0">
                <a:solidFill>
                  <a:srgbClr val="00B050"/>
                </a:solidFill>
              </a:rPr>
              <a:t> He (OPPO)</a:t>
            </a:r>
          </a:p>
          <a:p>
            <a:pPr lvl="1" eaLnBrk="0" hangingPunct="0">
              <a:defRPr/>
            </a:pPr>
            <a:r>
              <a:rPr lang="en-US" altLang="zh-CN" sz="2100" dirty="0">
                <a:solidFill>
                  <a:srgbClr val="00B050"/>
                </a:solidFill>
              </a:rPr>
              <a:t>11-25/1309, Discussion on OFDMA Multiple Access Mechanism, </a:t>
            </a:r>
            <a:r>
              <a:rPr lang="en-US" altLang="zh-CN" sz="2100" dirty="0" err="1" smtClean="0">
                <a:solidFill>
                  <a:srgbClr val="00B050"/>
                </a:solidFill>
              </a:rPr>
              <a:t>Yuxiao</a:t>
            </a:r>
            <a:r>
              <a:rPr lang="en-US" altLang="zh-CN" sz="2100" dirty="0" smtClean="0">
                <a:solidFill>
                  <a:srgbClr val="00B050"/>
                </a:solidFill>
              </a:rPr>
              <a:t> </a:t>
            </a:r>
            <a:r>
              <a:rPr lang="en-US" altLang="zh-CN" sz="2100" dirty="0" err="1" smtClean="0">
                <a:solidFill>
                  <a:srgbClr val="00B050"/>
                </a:solidFill>
              </a:rPr>
              <a:t>Hou</a:t>
            </a:r>
            <a:r>
              <a:rPr lang="en-US" altLang="zh-CN" sz="2100" dirty="0" smtClean="0">
                <a:solidFill>
                  <a:srgbClr val="00B050"/>
                </a:solidFill>
              </a:rPr>
              <a:t> </a:t>
            </a:r>
            <a:r>
              <a:rPr lang="en-US" altLang="zh-CN" sz="2100" dirty="0">
                <a:solidFill>
                  <a:srgbClr val="00B050"/>
                </a:solidFill>
              </a:rPr>
              <a:t>(TP-LINK</a:t>
            </a:r>
            <a:r>
              <a:rPr lang="en-US" altLang="zh-CN" sz="2100" dirty="0" smtClean="0">
                <a:solidFill>
                  <a:srgbClr val="00B050"/>
                </a:solidFill>
              </a:rPr>
              <a:t>)</a:t>
            </a:r>
            <a:r>
              <a:rPr lang="en-US" altLang="en-US" sz="2100" dirty="0"/>
              <a:t>	</a:t>
            </a:r>
          </a:p>
          <a:p>
            <a:pPr algn="l" eaLnBrk="0" hangingPunct="0">
              <a:buClrTx/>
              <a:buSzTx/>
              <a:buFontTx/>
              <a:defRPr/>
            </a:pPr>
            <a:r>
              <a:rPr lang="en-US" altLang="en-GB" dirty="0" smtClean="0"/>
              <a:t>Any other business?</a:t>
            </a:r>
          </a:p>
          <a:p>
            <a:pPr lvl="0" eaLnBrk="0" hangingPunct="0">
              <a:defRPr/>
            </a:pPr>
            <a:r>
              <a:rPr lang="en-US" altLang="en-GB" dirty="0" smtClean="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8147728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solidFill>
                  <a:srgbClr val="FFC000"/>
                </a:solidFill>
              </a:rPr>
              <a:t>11-25/0776r1, AMP frame format recap, Alfred – 10 </a:t>
            </a:r>
            <a:r>
              <a:rPr lang="en-US" altLang="zh-CN" sz="2100" dirty="0" err="1">
                <a:solidFill>
                  <a:srgbClr val="FFC000"/>
                </a:solidFill>
              </a:rPr>
              <a:t>mins</a:t>
            </a:r>
            <a:r>
              <a:rPr lang="en-US" altLang="zh-CN" sz="2100" dirty="0"/>
              <a:t> </a:t>
            </a:r>
          </a:p>
          <a:p>
            <a:pPr lvl="1" eaLnBrk="0" hangingPunct="0">
              <a:defRPr/>
            </a:pPr>
            <a:r>
              <a:rPr lang="en-US" altLang="zh-CN" sz="2100" dirty="0" smtClean="0">
                <a:solidFill>
                  <a:srgbClr val="00B050"/>
                </a:solidFill>
              </a:rPr>
              <a:t>11-25/1102r1</a:t>
            </a:r>
            <a:r>
              <a:rPr lang="en-US" altLang="zh-CN" sz="2100" dirty="0">
                <a:solidFill>
                  <a:srgbClr val="00B050"/>
                </a:solidFill>
              </a:rPr>
              <a:t>, AMP Frame format, </a:t>
            </a:r>
            <a:r>
              <a:rPr lang="en-US" altLang="zh-CN" sz="2100" dirty="0" err="1">
                <a:solidFill>
                  <a:srgbClr val="00B050"/>
                </a:solidFill>
              </a:rPr>
              <a:t>Rojan</a:t>
            </a:r>
            <a:r>
              <a:rPr lang="en-US" altLang="zh-CN" sz="2100" dirty="0">
                <a:solidFill>
                  <a:srgbClr val="00B050"/>
                </a:solidFill>
              </a:rPr>
              <a:t> </a:t>
            </a:r>
            <a:r>
              <a:rPr lang="en-US" altLang="zh-CN" sz="2100" dirty="0" err="1">
                <a:solidFill>
                  <a:srgbClr val="00B050"/>
                </a:solidFill>
              </a:rPr>
              <a:t>Chitrakar</a:t>
            </a:r>
            <a:r>
              <a:rPr lang="en-US" altLang="zh-CN" sz="2100" dirty="0">
                <a:solidFill>
                  <a:srgbClr val="00B050"/>
                </a:solidFill>
              </a:rPr>
              <a:t> (Huawei) - Quick recap - 10 </a:t>
            </a:r>
            <a:r>
              <a:rPr lang="en-US" altLang="zh-CN" sz="2100" dirty="0" err="1">
                <a:solidFill>
                  <a:srgbClr val="00B050"/>
                </a:solidFill>
              </a:rPr>
              <a:t>mins</a:t>
            </a:r>
            <a:endParaRPr lang="en-US" altLang="zh-CN" sz="2100" dirty="0">
              <a:solidFill>
                <a:srgbClr val="00B050"/>
              </a:solidFill>
            </a:endParaRPr>
          </a:p>
          <a:p>
            <a:pPr lvl="1" eaLnBrk="0" hangingPunct="0">
              <a:buFontTx/>
              <a:buChar char="–"/>
              <a:defRPr/>
            </a:pPr>
            <a:r>
              <a:rPr lang="en-US" altLang="zh-CN" sz="2100" dirty="0">
                <a:solidFill>
                  <a:srgbClr val="00B050"/>
                </a:solidFill>
              </a:rPr>
              <a:t>11-25/1246, AMP WUR Frame Format, Ian Bajaj (Huawei)</a:t>
            </a:r>
          </a:p>
          <a:p>
            <a:pPr lvl="1" eaLnBrk="0" hangingPunct="0">
              <a:buFontTx/>
              <a:buChar char="–"/>
              <a:defRPr/>
            </a:pPr>
            <a:r>
              <a:rPr lang="en-US" altLang="zh-CN" sz="2100" dirty="0">
                <a:solidFill>
                  <a:srgbClr val="00B050"/>
                </a:solidFill>
              </a:rPr>
              <a:t>11-25/1247, AMP Beacon, Ian Bajaj (Huawei)</a:t>
            </a:r>
          </a:p>
          <a:p>
            <a:pPr lvl="1" eaLnBrk="0" hangingPunct="0">
              <a:buFontTx/>
              <a:buChar char="–"/>
              <a:defRPr/>
            </a:pPr>
            <a:r>
              <a:rPr lang="en-US" altLang="zh-CN" sz="2100" dirty="0" smtClean="0">
                <a:solidFill>
                  <a:srgbClr val="00B050"/>
                </a:solidFill>
              </a:rPr>
              <a:t>11-25/1257,</a:t>
            </a:r>
            <a:r>
              <a:rPr lang="en-US" altLang="zh-CN" sz="2100" dirty="0">
                <a:solidFill>
                  <a:srgbClr val="00B050"/>
                </a:solidFill>
              </a:rPr>
              <a:t> WUR-based frame formats for AMP devices, Kamran </a:t>
            </a:r>
            <a:r>
              <a:rPr lang="en-US" altLang="zh-CN" sz="2100" dirty="0" err="1">
                <a:solidFill>
                  <a:srgbClr val="00B050"/>
                </a:solidFill>
              </a:rPr>
              <a:t>Nishat</a:t>
            </a:r>
            <a:r>
              <a:rPr lang="en-US" altLang="zh-CN" sz="2100" dirty="0">
                <a:solidFill>
                  <a:srgbClr val="00B050"/>
                </a:solidFill>
              </a:rPr>
              <a:t> (</a:t>
            </a:r>
            <a:r>
              <a:rPr lang="en-US" altLang="zh-CN" sz="2100" dirty="0" err="1">
                <a:solidFill>
                  <a:srgbClr val="00B050"/>
                </a:solidFill>
              </a:rPr>
              <a:t>Haila</a:t>
            </a:r>
            <a:r>
              <a:rPr lang="en-US" altLang="zh-CN" sz="2100" dirty="0">
                <a:solidFill>
                  <a:srgbClr val="00B050"/>
                </a:solidFill>
              </a:rPr>
              <a:t> Technologies)</a:t>
            </a:r>
          </a:p>
          <a:p>
            <a:pPr lvl="1" eaLnBrk="0" hangingPunct="0">
              <a:defRPr/>
            </a:pPr>
            <a:r>
              <a:rPr lang="en-US" altLang="zh-CN" sz="2100" dirty="0">
                <a:solidFill>
                  <a:srgbClr val="00B050"/>
                </a:solidFill>
              </a:rPr>
              <a:t>11-25/1258, </a:t>
            </a:r>
            <a:r>
              <a:rPr lang="en-US" altLang="zh-CN" sz="2100" dirty="0" smtClean="0">
                <a:solidFill>
                  <a:srgbClr val="00B050"/>
                </a:solidFill>
              </a:rPr>
              <a:t>WUR-based </a:t>
            </a:r>
            <a:r>
              <a:rPr lang="en-US" altLang="zh-CN" sz="2100" dirty="0">
                <a:solidFill>
                  <a:srgbClr val="00B050"/>
                </a:solidFill>
              </a:rPr>
              <a:t>Trigger frame for AMP devices, Kamran </a:t>
            </a:r>
            <a:r>
              <a:rPr lang="en-US" altLang="zh-CN" sz="2100" dirty="0" err="1">
                <a:solidFill>
                  <a:srgbClr val="00B050"/>
                </a:solidFill>
              </a:rPr>
              <a:t>Nishat</a:t>
            </a:r>
            <a:r>
              <a:rPr lang="en-US" altLang="zh-CN" sz="2100" dirty="0">
                <a:solidFill>
                  <a:srgbClr val="00B050"/>
                </a:solidFill>
              </a:rPr>
              <a:t> (</a:t>
            </a:r>
            <a:r>
              <a:rPr lang="en-US" altLang="zh-CN" sz="2100" dirty="0" err="1">
                <a:solidFill>
                  <a:srgbClr val="00B050"/>
                </a:solidFill>
              </a:rPr>
              <a:t>Haila</a:t>
            </a:r>
            <a:r>
              <a:rPr lang="en-US" altLang="zh-CN" sz="2100" dirty="0">
                <a:solidFill>
                  <a:srgbClr val="00B050"/>
                </a:solidFill>
              </a:rPr>
              <a:t> Technologies)</a:t>
            </a:r>
          </a:p>
          <a:p>
            <a:pPr lvl="1" eaLnBrk="0" hangingPunct="0">
              <a:defRPr/>
            </a:pPr>
            <a:r>
              <a:rPr lang="en-SG" altLang="zh-CN" sz="2100" dirty="0">
                <a:solidFill>
                  <a:srgbClr val="FFC000"/>
                </a:solidFill>
              </a:rPr>
              <a:t>11-25/1363</a:t>
            </a:r>
            <a:r>
              <a:rPr lang="en-US" altLang="zh-CN" sz="2100" dirty="0">
                <a:solidFill>
                  <a:srgbClr val="FFC000"/>
                </a:solidFill>
              </a:rPr>
              <a:t>, frame format follow up, </a:t>
            </a:r>
            <a:r>
              <a:rPr lang="en-US" altLang="zh-CN" sz="2100" dirty="0" err="1">
                <a:solidFill>
                  <a:srgbClr val="FFC000"/>
                </a:solidFill>
              </a:rPr>
              <a:t>Liwen</a:t>
            </a:r>
            <a:r>
              <a:rPr lang="en-US" altLang="zh-CN" sz="2100" dirty="0">
                <a:solidFill>
                  <a:srgbClr val="FFC000"/>
                </a:solidFill>
              </a:rPr>
              <a:t> Chu (NXP</a:t>
            </a:r>
            <a:r>
              <a:rPr lang="en-US" altLang="zh-CN" sz="2100" dirty="0" smtClean="0">
                <a:solidFill>
                  <a:srgbClr val="FFC000"/>
                </a:solidFill>
              </a:rPr>
              <a:t>)</a:t>
            </a:r>
            <a:r>
              <a:rPr lang="en-US" altLang="en-US" sz="2100" dirty="0"/>
              <a:t>	</a:t>
            </a:r>
          </a:p>
          <a:p>
            <a:pPr algn="l" eaLnBrk="0" hangingPunct="0">
              <a:buClrTx/>
              <a:buSzTx/>
              <a:buFontTx/>
              <a:defRPr/>
            </a:pPr>
            <a:r>
              <a:rPr lang="en-US" altLang="en-GB" dirty="0" smtClean="0"/>
              <a:t>Any other business</a:t>
            </a:r>
            <a:r>
              <a:rPr lang="en-US" altLang="en-GB" dirty="0" smtClean="0"/>
              <a:t>?</a:t>
            </a:r>
          </a:p>
          <a:p>
            <a:pPr lvl="1" eaLnBrk="0" hangingPunct="0">
              <a:defRPr/>
            </a:pPr>
            <a:r>
              <a:rPr lang="en-US" altLang="en-GB" sz="2100" dirty="0">
                <a:solidFill>
                  <a:srgbClr val="00B050"/>
                </a:solidFill>
              </a:rPr>
              <a:t>1-25/1235, </a:t>
            </a:r>
            <a:r>
              <a:rPr lang="en-IE" altLang="zh-CN" sz="2100" dirty="0">
                <a:solidFill>
                  <a:srgbClr val="00B050"/>
                </a:solidFill>
              </a:rPr>
              <a:t>AMP </a:t>
            </a:r>
            <a:r>
              <a:rPr lang="en-IE" altLang="zh-CN" sz="2100" dirty="0">
                <a:solidFill>
                  <a:srgbClr val="00B050"/>
                </a:solidFill>
              </a:rPr>
              <a:t>Multi Energizer/Exciter Deployment Scenarios, </a:t>
            </a:r>
            <a:r>
              <a:rPr lang="en-IE" altLang="zh-CN" sz="2100" dirty="0" err="1">
                <a:solidFill>
                  <a:srgbClr val="00B050"/>
                </a:solidFill>
              </a:rPr>
              <a:t>Dror</a:t>
            </a:r>
            <a:r>
              <a:rPr lang="en-IE" altLang="zh-CN" sz="2100" dirty="0">
                <a:solidFill>
                  <a:srgbClr val="00B050"/>
                </a:solidFill>
              </a:rPr>
              <a:t> </a:t>
            </a:r>
            <a:r>
              <a:rPr lang="en-IE" altLang="zh-CN" sz="2100" dirty="0" err="1">
                <a:solidFill>
                  <a:srgbClr val="00B050"/>
                </a:solidFill>
              </a:rPr>
              <a:t>Regev</a:t>
            </a:r>
            <a:r>
              <a:rPr lang="en-IE" altLang="zh-CN" sz="2100" dirty="0">
                <a:solidFill>
                  <a:srgbClr val="00B050"/>
                </a:solidFill>
              </a:rPr>
              <a:t> (</a:t>
            </a:r>
            <a:r>
              <a:rPr lang="en-IE" altLang="zh-CN" sz="2100" dirty="0" smtClean="0">
                <a:solidFill>
                  <a:srgbClr val="00B050"/>
                </a:solidFill>
              </a:rPr>
              <a:t>Huawei)</a:t>
            </a:r>
            <a:endParaRPr lang="en-US" altLang="zh-CN" sz="2100" dirty="0">
              <a:solidFill>
                <a:srgbClr val="00B050"/>
              </a:solidFill>
            </a:endParaRPr>
          </a:p>
          <a:p>
            <a:pPr lvl="1" eaLnBrk="0" hangingPunct="0">
              <a:defRPr/>
            </a:pPr>
            <a:r>
              <a:rPr lang="en-US" altLang="en-GB" sz="2100" dirty="0"/>
              <a:t>11-25/1263 </a:t>
            </a:r>
            <a:r>
              <a:rPr lang="zh-CN" altLang="en-US" sz="2100" dirty="0"/>
              <a:t>（</a:t>
            </a:r>
            <a:r>
              <a:rPr lang="en-US" altLang="zh-CN" sz="2100" dirty="0"/>
              <a:t>if time allows</a:t>
            </a:r>
            <a:r>
              <a:rPr lang="en-US" altLang="zh-CN" sz="2100" dirty="0" smtClean="0"/>
              <a:t>)</a:t>
            </a:r>
            <a:endParaRPr lang="en-US" altLang="en-GB" dirty="0" smtClean="0"/>
          </a:p>
          <a:p>
            <a:pPr lvl="0" eaLnBrk="0" hangingPunct="0">
              <a:defRPr/>
            </a:pPr>
            <a:r>
              <a:rPr lang="en-US" altLang="en-GB" dirty="0" smtClean="0">
                <a:sym typeface="+mn-ea"/>
              </a:rPr>
              <a:t>Recess</a:t>
            </a:r>
            <a:endParaRPr lang="en-US" altLang="en-GB" dirty="0"/>
          </a:p>
        </p:txBody>
      </p:sp>
    </p:spTree>
    <p:extLst>
      <p:ext uri="{BB962C8B-B14F-4D97-AF65-F5344CB8AC3E}">
        <p14:creationId xmlns:p14="http://schemas.microsoft.com/office/powerpoint/2010/main" val="295102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4097768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#1 </a:t>
            </a:r>
            <a:r>
              <a:rPr lang="en-US" altLang="zh-CN" sz="2800" dirty="0" smtClean="0">
                <a:sym typeface="+mn-ea"/>
              </a:rPr>
              <a:t>(Nelson Costa</a:t>
            </a:r>
            <a:r>
              <a:rPr lang="zh-CN" altLang="en-US" sz="2800" dirty="0" smtClean="0">
                <a:sym typeface="+mn-ea"/>
              </a:rPr>
              <a:t>）</a:t>
            </a:r>
            <a:endParaRPr lang="zh-CN" altLang="en-US" sz="2800" dirty="0"/>
          </a:p>
        </p:txBody>
      </p:sp>
      <p:sp>
        <p:nvSpPr>
          <p:cNvPr id="3" name="内容占位符 2"/>
          <p:cNvSpPr>
            <a:spLocks noGrp="1"/>
          </p:cNvSpPr>
          <p:nvPr>
            <p:ph idx="1"/>
          </p:nvPr>
        </p:nvSpPr>
        <p:spPr/>
        <p:txBody>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p>
          <a:p>
            <a:pPr marL="342900" indent="-342900">
              <a:buFont typeface="Arial" panose="020B0604020202020204" pitchFamily="34" charset="0"/>
              <a:buChar char="•"/>
            </a:pPr>
            <a:r>
              <a:rPr lang="en-US" altLang="zh-CN" sz="2000" dirty="0"/>
              <a:t>11bp defines at least one mode of </a:t>
            </a:r>
            <a:r>
              <a:rPr lang="en-US" altLang="zh-CN" sz="2000" dirty="0" err="1"/>
              <a:t>bistatic</a:t>
            </a:r>
            <a:r>
              <a:rPr lang="en-US" altLang="zh-CN" sz="2000" dirty="0"/>
              <a:t> backscatter that can use frequency shifting within a 40 MHz </a:t>
            </a:r>
            <a:r>
              <a:rPr lang="en-US" altLang="zh-CN" sz="2000" dirty="0" smtClean="0"/>
              <a:t>channel in 2.4 GHz band.</a:t>
            </a:r>
            <a:endParaRPr lang="en-US" altLang="zh-CN" sz="2000" dirty="0" smtClean="0"/>
          </a:p>
          <a:p>
            <a:pPr marL="342900" indent="-342900">
              <a:buFont typeface="Arial" panose="020B0604020202020204" pitchFamily="34" charset="0"/>
              <a:buChar char="•"/>
            </a:pPr>
            <a:r>
              <a:rPr lang="en-US" altLang="zh-CN" sz="1800" b="1" dirty="0" smtClean="0"/>
              <a:t>Existing </a:t>
            </a:r>
            <a:r>
              <a:rPr lang="en-US" altLang="zh-CN" sz="1800" b="1" dirty="0"/>
              <a:t>40 MHz medium protection mechanisms will be </a:t>
            </a:r>
            <a:r>
              <a:rPr lang="en-US" altLang="zh-CN" sz="1800" b="1" dirty="0" smtClean="0"/>
              <a:t>leveraged.</a:t>
            </a:r>
            <a:endParaRPr lang="en-US" altLang="zh-CN" b="0" i="1" dirty="0" smtClean="0">
              <a:sym typeface="+mn-ea"/>
            </a:endParaRPr>
          </a:p>
          <a:p>
            <a:endParaRPr lang="en-US" altLang="zh-CN" b="0" i="1" dirty="0" smtClean="0"/>
          </a:p>
          <a:p>
            <a:r>
              <a:rPr lang="en-US" altLang="zh-CN" b="0" i="1" dirty="0"/>
              <a:t>[</a:t>
            </a:r>
            <a:r>
              <a:rPr lang="en-US" altLang="zh-CN" b="0" i="1" dirty="0" smtClean="0"/>
              <a:t>References</a:t>
            </a:r>
            <a:r>
              <a:rPr lang="en-US" altLang="zh-CN" b="0" i="1" dirty="0"/>
              <a:t>: 11-25/1228, 11-25/1229, 11-24/2128, </a:t>
            </a:r>
            <a:r>
              <a:rPr lang="en-US" altLang="zh-CN" b="0" i="1" dirty="0" smtClean="0"/>
              <a:t>11-24/2002]</a:t>
            </a:r>
          </a:p>
          <a:p>
            <a:endParaRPr lang="en-US" altLang="zh-CN" dirty="0">
              <a:sym typeface="+mn-ea"/>
            </a:endParaRPr>
          </a:p>
          <a:p>
            <a:pPr marL="0" lvl="0" indent="0">
              <a:defRPr/>
            </a:pPr>
            <a:r>
              <a:rPr lang="en-US" altLang="zh-CN" dirty="0">
                <a:sym typeface="+mn-ea"/>
              </a:rPr>
              <a:t>Result</a:t>
            </a:r>
            <a:r>
              <a:rPr lang="en-US" altLang="zh-CN" dirty="0" smtClean="0">
                <a:sym typeface="+mn-ea"/>
              </a:rPr>
              <a:t>:</a:t>
            </a: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7065911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#2 </a:t>
            </a:r>
            <a:r>
              <a:rPr lang="en-US" altLang="zh-CN" sz="2800" dirty="0" smtClean="0">
                <a:sym typeface="+mn-ea"/>
              </a:rPr>
              <a:t>(</a:t>
            </a:r>
            <a:r>
              <a:rPr lang="en-US" altLang="zh-CN" sz="2800" dirty="0" err="1" smtClean="0">
                <a:sym typeface="+mn-ea"/>
              </a:rPr>
              <a:t>Yinan</a:t>
            </a:r>
            <a:r>
              <a:rPr lang="en-US" altLang="zh-CN" sz="2800" dirty="0" smtClean="0">
                <a:sym typeface="+mn-ea"/>
              </a:rPr>
              <a:t> Qi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a:t>
            </a:r>
            <a:r>
              <a:rPr lang="en-US" altLang="zh-CN" sz="2000" dirty="0"/>
              <a:t>the following text </a:t>
            </a:r>
            <a:r>
              <a:rPr lang="en-US" altLang="zh-CN" sz="2000" dirty="0" smtClean="0"/>
              <a:t>to the 11bp SFD?:</a:t>
            </a:r>
          </a:p>
          <a:p>
            <a:pPr marL="342900" indent="-342900">
              <a:buFont typeface="Arial" panose="020B0604020202020204" pitchFamily="34" charset="0"/>
              <a:buChar char="•"/>
            </a:pPr>
            <a:r>
              <a:rPr lang="en-US" altLang="zh-CN" dirty="0"/>
              <a:t>The maximum clock offset for a non-backscatter STA is ±10,000 PPM when </a:t>
            </a:r>
            <a:r>
              <a:rPr lang="en-US" altLang="zh-CN" dirty="0" smtClean="0"/>
              <a:t>receiving</a:t>
            </a:r>
            <a:endParaRPr lang="en-US" altLang="zh-CN" dirty="0">
              <a:sym typeface="+mn-ea"/>
            </a:endParaRPr>
          </a:p>
          <a:p>
            <a:r>
              <a:rPr lang="en-US" altLang="zh-CN" sz="1600" b="0" i="1" dirty="0" smtClean="0"/>
              <a:t>[References</a:t>
            </a:r>
            <a:r>
              <a:rPr lang="en-US" altLang="zh-CN" sz="1600" b="0" i="1" dirty="0"/>
              <a:t>: </a:t>
            </a:r>
            <a:r>
              <a:rPr lang="en-US" altLang="zh-CN" sz="1600" b="0" i="1" dirty="0" smtClean="0"/>
              <a:t>11-25/0853]</a:t>
            </a:r>
            <a:endParaRPr lang="en-US" altLang="zh-CN" sz="1600" b="0" i="1" dirty="0" smtClean="0"/>
          </a:p>
          <a:p>
            <a:pPr marL="0" lvl="0" indent="0">
              <a:defRPr/>
            </a:pPr>
            <a:r>
              <a:rPr lang="en-US" altLang="zh-CN" dirty="0" smtClean="0">
                <a:sym typeface="+mn-ea"/>
              </a:rPr>
              <a:t>Result:</a:t>
            </a:r>
          </a:p>
          <a:p>
            <a:pPr marL="0" lvl="0" indent="0">
              <a:defRPr/>
            </a:pPr>
            <a:endParaRPr lang="en-US" altLang="zh-CN" dirty="0">
              <a:sym typeface="+mn-ea"/>
            </a:endParaRPr>
          </a:p>
          <a:p>
            <a:pPr marL="0" lvl="0" indent="0">
              <a:defRPr/>
            </a:pPr>
            <a:r>
              <a:rPr lang="en-US" altLang="zh-CN" sz="2000" dirty="0" smtClean="0">
                <a:sym typeface="+mn-ea"/>
              </a:rPr>
              <a:t>SP2:  </a:t>
            </a:r>
            <a:endParaRPr lang="en-US" altLang="zh-CN" sz="2000" dirty="0">
              <a:sym typeface="+mn-ea"/>
            </a:endParaRPr>
          </a:p>
          <a:p>
            <a:pPr marL="0" lvl="0" indent="0">
              <a:defRPr/>
            </a:pPr>
            <a:r>
              <a:rPr lang="en-US" altLang="zh-CN" sz="2000" dirty="0"/>
              <a:t>Do you agree to add the following text </a:t>
            </a:r>
            <a:r>
              <a:rPr lang="en-US" altLang="zh-CN" sz="2000" dirty="0" smtClean="0"/>
              <a:t>to the </a:t>
            </a:r>
            <a:r>
              <a:rPr lang="en-US" altLang="zh-CN" sz="2000" dirty="0"/>
              <a:t>11bp </a:t>
            </a:r>
            <a:r>
              <a:rPr lang="en-US" altLang="zh-CN" sz="2000" dirty="0" smtClean="0"/>
              <a:t>SFD?</a:t>
            </a:r>
            <a:endParaRPr lang="en-US" altLang="zh-CN" sz="2000" dirty="0"/>
          </a:p>
          <a:p>
            <a:pPr marL="342900" indent="-342900">
              <a:buFont typeface="Arial" panose="020B0604020202020204" pitchFamily="34" charset="0"/>
              <a:buChar char="•"/>
            </a:pPr>
            <a:r>
              <a:rPr lang="en-US" altLang="zh-CN" dirty="0"/>
              <a:t>IEEE 802.11bp will specify that the same chip duration is used for AMP sync field and AMP data field of a single AMP UL PPDU in 2.4 </a:t>
            </a:r>
            <a:r>
              <a:rPr lang="en-US" altLang="zh-CN" dirty="0" smtClean="0"/>
              <a:t>GHz</a:t>
            </a:r>
          </a:p>
          <a:p>
            <a:pPr marL="643255" lvl="1" indent="-342900">
              <a:buFont typeface="Arial" panose="020B0604020202020204" pitchFamily="34" charset="0"/>
              <a:buChar char="•"/>
            </a:pPr>
            <a:r>
              <a:rPr lang="en-US" altLang="zh-CN" b="1" dirty="0"/>
              <a:t>For both UL backscattering transmission and UL non-backscattering transmission</a:t>
            </a:r>
            <a:endParaRPr lang="en-US" altLang="zh-CN" dirty="0">
              <a:sym typeface="+mn-ea"/>
            </a:endParaRPr>
          </a:p>
          <a:p>
            <a:r>
              <a:rPr lang="en-US" altLang="zh-CN" sz="1600" b="0" i="1" dirty="0"/>
              <a:t>[References: 11-25/1262, 11-25/0790, </a:t>
            </a:r>
            <a:r>
              <a:rPr lang="en-US" altLang="zh-CN" sz="1600" b="0" i="1" dirty="0" smtClean="0"/>
              <a:t>11-25/1231, 11-25/1217</a:t>
            </a:r>
            <a:r>
              <a:rPr lang="en-US" altLang="zh-CN" sz="1600" b="0" i="1" dirty="0"/>
              <a:t>, 11-25/1216</a:t>
            </a:r>
            <a:r>
              <a:rPr lang="en-US" altLang="zh-CN" sz="1600" b="0" i="1" dirty="0" smtClean="0"/>
              <a:t>]</a:t>
            </a:r>
            <a:endParaRPr lang="en-US" altLang="zh-CN" sz="1600" b="0" i="1" dirty="0"/>
          </a:p>
          <a:p>
            <a:pPr marL="0" lvl="0" indent="0">
              <a:defRPr/>
            </a:pPr>
            <a:r>
              <a:rPr lang="en-US" altLang="zh-CN" dirty="0" smtClean="0">
                <a:sym typeface="+mn-ea"/>
              </a:rPr>
              <a:t>Result</a:t>
            </a:r>
            <a:r>
              <a:rPr lang="en-US" altLang="zh-CN" dirty="0">
                <a:sym typeface="+mn-ea"/>
              </a:rPr>
              <a:t>:</a:t>
            </a:r>
          </a:p>
          <a:p>
            <a:pPr marL="0" lvl="0" indent="0">
              <a:defRPr/>
            </a:pP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4143052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#3 </a:t>
            </a:r>
            <a:r>
              <a:rPr lang="en-US" altLang="zh-CN" sz="2800" dirty="0" smtClean="0">
                <a:sym typeface="+mn-ea"/>
              </a:rPr>
              <a:t>(You-Wei Chen</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D</a:t>
            </a:r>
            <a:r>
              <a:rPr lang="en-US" altLang="zh-CN" dirty="0" smtClean="0"/>
              <a:t>o you agree to add the following text to the 11bp SFD?</a:t>
            </a:r>
          </a:p>
          <a:p>
            <a:pPr marL="285750" indent="-285750">
              <a:buFont typeface="Arial" panose="020B0604020202020204" pitchFamily="34" charset="0"/>
              <a:buChar char="•"/>
            </a:pPr>
            <a:r>
              <a:rPr lang="en-US" altLang="zh-CN" sz="1600" dirty="0"/>
              <a:t>The RATE field in L-SIG of an AMP DL PPDU in 2.4 GHz shall be set to the value representing 6 Mb/s in the 20 MHz channel spacing.</a:t>
            </a:r>
          </a:p>
          <a:p>
            <a:pPr marL="285750" indent="-285750">
              <a:buFont typeface="Arial" panose="020B0604020202020204" pitchFamily="34" charset="0"/>
              <a:buChar char="•"/>
            </a:pPr>
            <a:r>
              <a:rPr lang="en-US" altLang="zh-CN" sz="1600" dirty="0"/>
              <a:t>The LENGTH field in L-SIG of an AMP DL PPDU in 2.4 GHz is set to a value satisfying the condition that the remainder is zero when LENGTH is divided by </a:t>
            </a:r>
            <a:r>
              <a:rPr lang="en-US" altLang="zh-CN" sz="1600" dirty="0" smtClean="0"/>
              <a:t>3</a:t>
            </a:r>
            <a:r>
              <a:rPr lang="en-US" altLang="zh-CN" sz="1600" b="1" dirty="0" smtClean="0"/>
              <a:t>.</a:t>
            </a:r>
            <a:endParaRPr lang="en-US" altLang="zh-CN" sz="1600" b="1" dirty="0"/>
          </a:p>
          <a:p>
            <a:r>
              <a:rPr lang="en-US" altLang="zh-CN" sz="1600" b="0" i="1" dirty="0" smtClean="0"/>
              <a:t>[References</a:t>
            </a:r>
            <a:r>
              <a:rPr lang="en-US" altLang="zh-CN" sz="1600" b="0" i="1" dirty="0"/>
              <a:t>: </a:t>
            </a:r>
            <a:r>
              <a:rPr lang="en-US" altLang="zh-CN" sz="1600" b="0" i="1" dirty="0" smtClean="0"/>
              <a:t>11-25/1219</a:t>
            </a:r>
            <a:r>
              <a:rPr lang="en-US" altLang="zh-CN" sz="1600" b="0" i="1" dirty="0" smtClean="0"/>
              <a:t>, 11-25/1262]</a:t>
            </a:r>
            <a:endParaRPr lang="en-US" altLang="zh-CN" sz="1600" b="0" i="1" dirty="0" smtClean="0"/>
          </a:p>
          <a:p>
            <a:pPr marL="0" lvl="0" indent="0">
              <a:defRPr/>
            </a:pPr>
            <a:r>
              <a:rPr lang="en-US" altLang="zh-CN" sz="1600" dirty="0" smtClean="0">
                <a:sym typeface="+mn-ea"/>
              </a:rPr>
              <a:t>Result:</a:t>
            </a:r>
          </a:p>
          <a:p>
            <a:endParaRPr lang="en-US" altLang="zh-CN" sz="2400" dirty="0" smtClean="0"/>
          </a:p>
          <a:p>
            <a:pPr marL="0" indent="0">
              <a:defRPr/>
            </a:pPr>
            <a:r>
              <a:rPr lang="en-US" altLang="zh-CN" dirty="0" smtClean="0">
                <a:sym typeface="+mn-ea"/>
              </a:rPr>
              <a:t>SP2:  </a:t>
            </a:r>
            <a:r>
              <a:rPr lang="en-US" altLang="zh-CN" dirty="0">
                <a:sym typeface="+mn-ea"/>
              </a:rPr>
              <a:t>D</a:t>
            </a:r>
            <a:r>
              <a:rPr lang="en-US" altLang="zh-CN" dirty="0"/>
              <a:t>o you agree to add the following text to the 11bp </a:t>
            </a:r>
            <a:r>
              <a:rPr lang="en-US" altLang="zh-CN" dirty="0" smtClean="0"/>
              <a:t>SFD?</a:t>
            </a:r>
            <a:endParaRPr lang="en-US" altLang="zh-CN" dirty="0"/>
          </a:p>
          <a:p>
            <a:pPr marL="0" indent="0"/>
            <a:r>
              <a:rPr lang="en-US" altLang="zh-CN" sz="1600" dirty="0"/>
              <a:t>An DL AMP PPDU in 2.4 GHz is identified in its U-SIG with the following setting:</a:t>
            </a:r>
          </a:p>
          <a:p>
            <a:pPr marL="342900" indent="-342900">
              <a:buFont typeface="Arial" panose="020B0604020202020204" pitchFamily="34" charset="0"/>
              <a:buChar char="•"/>
            </a:pPr>
            <a:r>
              <a:rPr lang="en-US" altLang="zh-CN" sz="1400" dirty="0"/>
              <a:t>PHY version value sets to 0</a:t>
            </a:r>
          </a:p>
          <a:p>
            <a:pPr marL="342900" indent="-342900">
              <a:buFont typeface="Arial" panose="020B0604020202020204" pitchFamily="34" charset="0"/>
              <a:buChar char="•"/>
            </a:pPr>
            <a:r>
              <a:rPr lang="en-US" altLang="zh-CN" sz="1400" dirty="0"/>
              <a:t>One or multiple Validate bit subfields sets to  0 or subfield(s) set to a validate state.</a:t>
            </a:r>
          </a:p>
          <a:p>
            <a:r>
              <a:rPr lang="en-US" altLang="zh-CN" sz="1600" b="0" i="1" dirty="0" smtClean="0"/>
              <a:t>[</a:t>
            </a:r>
            <a:r>
              <a:rPr lang="en-US" altLang="zh-CN" sz="1600" b="0" i="1" dirty="0"/>
              <a:t>References: </a:t>
            </a:r>
            <a:r>
              <a:rPr lang="en-US" altLang="zh-CN" sz="1600" b="0" i="1" dirty="0"/>
              <a:t>11-25/1219 , 11-25/1262]</a:t>
            </a:r>
            <a:endParaRPr lang="en-US" altLang="zh-CN" sz="1600" b="0" i="1" dirty="0"/>
          </a:p>
          <a:p>
            <a:pPr marL="0" lvl="0" indent="0">
              <a:defRPr/>
            </a:pPr>
            <a:r>
              <a:rPr lang="en-US" altLang="zh-CN" sz="1600" dirty="0">
                <a:sym typeface="+mn-ea"/>
              </a:rPr>
              <a:t>Result:</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5554068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#4 </a:t>
            </a:r>
            <a:r>
              <a:rPr lang="en-US" altLang="zh-CN" sz="2800" dirty="0" smtClean="0">
                <a:sym typeface="+mn-ea"/>
              </a:rPr>
              <a:t>(</a:t>
            </a:r>
            <a:r>
              <a:rPr lang="en-US" altLang="zh-CN" sz="2800" dirty="0" err="1" smtClean="0">
                <a:sym typeface="+mn-ea"/>
              </a:rPr>
              <a:t>Rui</a:t>
            </a:r>
            <a:r>
              <a:rPr lang="en-US" altLang="zh-CN" sz="2800" dirty="0" smtClean="0">
                <a:sym typeface="+mn-ea"/>
              </a:rPr>
              <a:t> Cao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p>
          <a:p>
            <a:pPr marL="342900" indent="-342900">
              <a:buFont typeface="Arial" panose="020B0604020202020204" pitchFamily="34" charset="0"/>
              <a:buChar char="•"/>
            </a:pPr>
            <a:r>
              <a:rPr lang="en-US" altLang="zh-CN" dirty="0"/>
              <a:t>PPDU subtype 1 consists of the </a:t>
            </a:r>
            <a:r>
              <a:rPr lang="en-US" altLang="zh-CN" dirty="0" err="1"/>
              <a:t>WiFi</a:t>
            </a:r>
            <a:r>
              <a:rPr lang="en-US" altLang="zh-CN" dirty="0"/>
              <a:t> preamble, an Excitation field, an AMP SYNC field, and an AMP Data field and an Excitation </a:t>
            </a:r>
            <a:r>
              <a:rPr lang="en-US" altLang="zh-CN" dirty="0" smtClean="0"/>
              <a:t>field</a:t>
            </a:r>
          </a:p>
          <a:p>
            <a:pPr marL="342900" indent="-342900">
              <a:buFont typeface="Arial" panose="020B0604020202020204" pitchFamily="34" charset="0"/>
              <a:buChar char="•"/>
            </a:pPr>
            <a:endParaRPr lang="en-US" altLang="zh-CN" dirty="0" smtClean="0">
              <a:sym typeface="+mn-ea"/>
            </a:endParaRPr>
          </a:p>
          <a:p>
            <a:pPr marL="342900" indent="-342900">
              <a:buFont typeface="Arial" panose="020B0604020202020204" pitchFamily="34" charset="0"/>
              <a:buChar char="•"/>
            </a:pPr>
            <a:endParaRPr lang="en-US" altLang="zh-CN" dirty="0">
              <a:sym typeface="+mn-ea"/>
            </a:endParaRPr>
          </a:p>
          <a:p>
            <a:pPr marL="342900" indent="-342900">
              <a:buFont typeface="Arial" panose="020B0604020202020204" pitchFamily="34" charset="0"/>
              <a:buChar char="•"/>
            </a:pPr>
            <a:r>
              <a:rPr lang="en-US" altLang="zh-CN" dirty="0" smtClean="0"/>
              <a:t>PPDU </a:t>
            </a:r>
            <a:r>
              <a:rPr lang="en-US" altLang="zh-CN" dirty="0"/>
              <a:t>subtype 2 consists of the </a:t>
            </a:r>
            <a:r>
              <a:rPr lang="en-US" altLang="zh-CN" dirty="0" err="1"/>
              <a:t>WiFi</a:t>
            </a:r>
            <a:r>
              <a:rPr lang="en-US" altLang="zh-CN" dirty="0"/>
              <a:t> preamble, an AMP SYNC field, and an AMP Data field and an Excitation field</a:t>
            </a:r>
          </a:p>
          <a:p>
            <a:pPr marL="342900" indent="-342900">
              <a:buFont typeface="Arial" panose="020B0604020202020204" pitchFamily="34" charset="0"/>
              <a:buChar char="•"/>
            </a:pPr>
            <a:endParaRPr lang="en-US" altLang="zh-CN" dirty="0" smtClean="0">
              <a:sym typeface="+mn-ea"/>
            </a:endParaRPr>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11-25/1232]</a:t>
            </a:r>
          </a:p>
          <a:p>
            <a:pPr marL="0" lvl="0" indent="0">
              <a:defRPr/>
            </a:pPr>
            <a:endParaRPr lang="en-US" altLang="zh-CN" dirty="0" smtClean="0">
              <a:sym typeface="+mn-ea"/>
            </a:endParaRPr>
          </a:p>
          <a:p>
            <a:pPr marL="0" lvl="0" indent="0">
              <a:defRPr/>
            </a:pPr>
            <a:r>
              <a:rPr lang="en-US" altLang="zh-CN" dirty="0" smtClean="0">
                <a:sym typeface="+mn-ea"/>
              </a:rPr>
              <a:t>Result:</a:t>
            </a:r>
          </a:p>
          <a:p>
            <a:pPr marL="0" lvl="0" indent="0">
              <a:defRPr/>
            </a:pP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pic>
        <p:nvPicPr>
          <p:cNvPr id="6145" name="Picture 1" descr="https://www.ieee802.org/11/email/stds-802-11-tgbp/pngTI16YYYUY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96" y="3276604"/>
            <a:ext cx="5810250" cy="400050"/>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https://www.ieee802.org/11/email/stds-802-11-tgbp/pngShn5usl31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6182" y="4638638"/>
            <a:ext cx="40100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4236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#4 </a:t>
            </a:r>
            <a:r>
              <a:rPr lang="en-US" altLang="zh-CN" sz="2800" dirty="0" smtClean="0">
                <a:sym typeface="+mn-ea"/>
              </a:rPr>
              <a:t>(</a:t>
            </a:r>
            <a:r>
              <a:rPr lang="en-US" altLang="zh-CN" sz="2800" dirty="0" err="1" smtClean="0">
                <a:sym typeface="+mn-ea"/>
              </a:rPr>
              <a:t>Rui</a:t>
            </a:r>
            <a:r>
              <a:rPr lang="en-US" altLang="zh-CN" sz="2800" dirty="0" smtClean="0">
                <a:sym typeface="+mn-ea"/>
              </a:rPr>
              <a:t> Cao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SP2:  </a:t>
            </a:r>
            <a:endParaRPr lang="en-US" altLang="zh-CN" sz="2000" dirty="0" smtClean="0">
              <a:sym typeface="+mn-ea"/>
            </a:endParaRPr>
          </a:p>
          <a:p>
            <a:pPr marL="0" lvl="0" indent="0">
              <a:defRPr/>
            </a:pPr>
            <a:r>
              <a:rPr lang="en-US" altLang="zh-CN" sz="2000" dirty="0" smtClean="0"/>
              <a:t>Do you agree to add the following text to the 11bp SFD?</a:t>
            </a:r>
          </a:p>
          <a:p>
            <a:pPr marL="342900" indent="-342900">
              <a:buFont typeface="Arial" panose="020B0604020202020204" pitchFamily="34" charset="0"/>
              <a:buChar char="•"/>
            </a:pPr>
            <a:endParaRPr lang="en-US" altLang="zh-CN" dirty="0" smtClean="0"/>
          </a:p>
          <a:p>
            <a:pPr marL="342900" indent="-342900">
              <a:buFont typeface="Arial" panose="020B0604020202020204" pitchFamily="34" charset="0"/>
              <a:buChar char="•"/>
            </a:pPr>
            <a:r>
              <a:rPr lang="en-US" altLang="zh-CN" dirty="0" smtClean="0"/>
              <a:t>The </a:t>
            </a:r>
            <a:r>
              <a:rPr lang="en-US" altLang="zh-CN" dirty="0"/>
              <a:t>AMP DL SYNC for backscattering without frequency shift shall indicate the operating band of sub-1GHz or 2.4GH</a:t>
            </a:r>
            <a:endParaRPr lang="en-US" altLang="zh-CN" dirty="0"/>
          </a:p>
          <a:p>
            <a:pPr marL="342900" indent="-342900">
              <a:buFont typeface="Arial" panose="020B0604020202020204" pitchFamily="34" charset="0"/>
              <a:buChar char="•"/>
            </a:pPr>
            <a:endParaRPr lang="en-US" altLang="zh-CN" dirty="0" smtClean="0">
              <a:sym typeface="+mn-ea"/>
            </a:endParaRPr>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11-25/1230]</a:t>
            </a:r>
            <a:endParaRPr lang="en-US" altLang="zh-CN" b="0" i="1" dirty="0" smtClean="0"/>
          </a:p>
          <a:p>
            <a:pPr marL="0" lvl="0" indent="0">
              <a:defRPr/>
            </a:pPr>
            <a:endParaRPr lang="en-US" altLang="zh-CN" dirty="0" smtClean="0">
              <a:sym typeface="+mn-ea"/>
            </a:endParaRPr>
          </a:p>
          <a:p>
            <a:pPr marL="0" lvl="0" indent="0">
              <a:defRPr/>
            </a:pPr>
            <a:r>
              <a:rPr lang="en-US" altLang="zh-CN" dirty="0" smtClean="0">
                <a:sym typeface="+mn-ea"/>
              </a:rPr>
              <a:t>Result:</a:t>
            </a:r>
          </a:p>
          <a:p>
            <a:pPr marL="0" lvl="0" indent="0">
              <a:defRPr/>
            </a:pPr>
            <a:endParaRPr lang="en-US" altLang="zh-CN" dirty="0">
              <a:sym typeface="+mn-ea"/>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1128381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#5 </a:t>
            </a:r>
            <a:r>
              <a:rPr lang="en-US" altLang="zh-CN" sz="2800" dirty="0" smtClean="0">
                <a:sym typeface="+mn-ea"/>
              </a:rPr>
              <a:t>(Steve </a:t>
            </a:r>
            <a:r>
              <a:rPr lang="en-US" altLang="zh-CN" sz="2800" dirty="0" err="1" smtClean="0">
                <a:sym typeface="+mn-ea"/>
              </a:rPr>
              <a:t>Shellhammer</a:t>
            </a:r>
            <a:r>
              <a:rPr lang="zh-CN" altLang="en-US" sz="2800" dirty="0" smtClean="0">
                <a:sym typeface="+mn-ea"/>
              </a:rPr>
              <a:t>）</a:t>
            </a:r>
            <a:endParaRPr lang="zh-CN" altLang="en-US" sz="2800"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D</a:t>
                </a:r>
                <a:r>
                  <a:rPr lang="en-US" altLang="zh-CN" dirty="0" smtClean="0"/>
                  <a:t>o you agree to add the following text to the 11bp SFD?</a:t>
                </a:r>
              </a:p>
              <a:p>
                <a:pPr marL="285750" indent="-285750">
                  <a:buFont typeface="Arial" panose="020B0604020202020204" pitchFamily="34" charset="0"/>
                  <a:buChar char="•"/>
                </a:pPr>
                <a:r>
                  <a:rPr lang="en-US" altLang="zh-CN" sz="1600" dirty="0"/>
                  <a:t>The Chip Duration of the Downlink Sync Field Transmitted in 2.4 GHz to a non-Backscatter STA shall be 2 µs</a:t>
                </a:r>
              </a:p>
              <a:p>
                <a:endParaRPr lang="en-US" altLang="zh-CN" sz="1600" b="0" i="1" dirty="0" smtClean="0"/>
              </a:p>
              <a:p>
                <a:r>
                  <a:rPr lang="en-US" altLang="zh-CN" sz="1600" b="0" i="1" dirty="0" smtClean="0"/>
                  <a:t>[References</a:t>
                </a:r>
                <a:r>
                  <a:rPr lang="en-US" altLang="zh-CN" sz="1600" b="0" i="1" dirty="0"/>
                  <a:t>: </a:t>
                </a:r>
                <a:r>
                  <a:rPr lang="en-US" altLang="zh-CN" sz="1600" b="0" i="1" dirty="0" smtClean="0"/>
                  <a:t>11-25/1222r1]</a:t>
                </a:r>
              </a:p>
              <a:p>
                <a:pPr marL="0" lvl="0" indent="0">
                  <a:defRPr/>
                </a:pPr>
                <a:r>
                  <a:rPr lang="en-US" altLang="zh-CN" sz="1600" dirty="0" smtClean="0">
                    <a:sym typeface="+mn-ea"/>
                  </a:rPr>
                  <a:t>Result:</a:t>
                </a:r>
              </a:p>
              <a:p>
                <a:endParaRPr lang="en-US" altLang="zh-CN" sz="2400" dirty="0" smtClean="0"/>
              </a:p>
              <a:p>
                <a:pPr marL="0" indent="0">
                  <a:defRPr/>
                </a:pPr>
                <a:r>
                  <a:rPr lang="en-US" altLang="zh-CN" dirty="0" smtClean="0">
                    <a:sym typeface="+mn-ea"/>
                  </a:rPr>
                  <a:t>SP2:  </a:t>
                </a:r>
                <a:r>
                  <a:rPr lang="en-US" altLang="zh-CN" dirty="0">
                    <a:sym typeface="+mn-ea"/>
                  </a:rPr>
                  <a:t>D</a:t>
                </a:r>
                <a:r>
                  <a:rPr lang="en-US" altLang="zh-CN" dirty="0"/>
                  <a:t>o you agree to add the following text to the 11bp </a:t>
                </a:r>
                <a:r>
                  <a:rPr lang="en-US" altLang="zh-CN" dirty="0" smtClean="0"/>
                  <a:t>SFD?</a:t>
                </a:r>
                <a:endParaRPr lang="en-US" altLang="zh-CN" dirty="0"/>
              </a:p>
              <a:p>
                <a:pPr marL="285750" lvl="0" indent="-285750" defTabSz="914400">
                  <a:spcBef>
                    <a:spcPct val="0"/>
                  </a:spcBef>
                  <a:buClrTx/>
                  <a:buSzTx/>
                  <a:buFont typeface="Arial" panose="020B0604020202020204" pitchFamily="34" charset="0"/>
                  <a:buChar char="•"/>
                </a:pPr>
                <a:r>
                  <a:rPr lang="zh-CN" altLang="zh-CN" sz="1600" dirty="0"/>
                  <a:t>The Downlink Sync Field Transmitted in 2.4 GHz to a non-Backscatter STA shall use a Sequence of </a:t>
                </a:r>
                <a:r>
                  <a:rPr lang="zh-CN" altLang="zh-CN" sz="1600" dirty="0" smtClean="0"/>
                  <a:t>Chips</a:t>
                </a:r>
                <a:r>
                  <a:rPr lang="en-US" altLang="zh-CN" sz="1600" dirty="0" smtClean="0"/>
                  <a:t> </a:t>
                </a:r>
                <a14:m>
                  <m:oMath xmlns:m="http://schemas.openxmlformats.org/officeDocument/2006/math">
                    <m:r>
                      <a:rPr lang="en-US" altLang="zh-CN" sz="1600" i="1">
                        <a:latin typeface="Cambria Math" panose="02040503050406030204" pitchFamily="18" charset="0"/>
                      </a:rPr>
                      <m:t>𝑾</m:t>
                    </m:r>
                  </m:oMath>
                </a14:m>
                <a:r>
                  <a:rPr lang="zh-CN" altLang="zh-CN" sz="1600" dirty="0"/>
                  <a:t> to indicate a data rate of 250 kb/s and a Sequence of Chips </a:t>
                </a:r>
                <a14:m>
                  <m:oMath xmlns:m="http://schemas.openxmlformats.org/officeDocument/2006/math">
                    <m:acc>
                      <m:accPr>
                        <m:chr m:val="̅"/>
                        <m:ctrlPr>
                          <a:rPr lang="en-US" altLang="zh-CN" sz="2000" i="1" dirty="0">
                            <a:latin typeface="Cambria Math" panose="02040503050406030204" pitchFamily="18" charset="0"/>
                          </a:rPr>
                        </m:ctrlPr>
                      </m:accPr>
                      <m:e>
                        <m:r>
                          <a:rPr lang="en-US" altLang="zh-CN" sz="2000" i="1" dirty="0">
                            <a:latin typeface="Cambria Math" panose="02040503050406030204" pitchFamily="18" charset="0"/>
                          </a:rPr>
                          <m:t>𝑤</m:t>
                        </m:r>
                      </m:e>
                    </m:acc>
                  </m:oMath>
                </a14:m>
                <a:r>
                  <a:rPr lang="zh-CN" altLang="zh-CN" sz="1600" dirty="0"/>
                  <a:t> </a:t>
                </a:r>
                <a:r>
                  <a:rPr lang="zh-CN" altLang="zh-CN" sz="1600" dirty="0" smtClean="0"/>
                  <a:t>to </a:t>
                </a:r>
                <a:r>
                  <a:rPr lang="zh-CN" altLang="zh-CN" sz="1600" dirty="0"/>
                  <a:t>indicate a data rate of 1 Mb/s</a:t>
                </a:r>
              </a:p>
              <a:p>
                <a:pPr marL="285750" lvl="0" indent="-285750" defTabSz="914400">
                  <a:spcBef>
                    <a:spcPct val="0"/>
                  </a:spcBef>
                  <a:buClrTx/>
                  <a:buSzTx/>
                  <a:buFont typeface="Arial" panose="020B0604020202020204" pitchFamily="34" charset="0"/>
                  <a:buChar char="•"/>
                </a:pPr>
                <a:r>
                  <a:rPr lang="zh-CN" altLang="zh-CN" sz="1600" dirty="0"/>
                  <a:t>Note, </a:t>
                </a:r>
                <a14:m>
                  <m:oMath xmlns:m="http://schemas.openxmlformats.org/officeDocument/2006/math">
                    <m:acc>
                      <m:accPr>
                        <m:chr m:val="̅"/>
                        <m:ctrlPr>
                          <a:rPr lang="en-US" altLang="zh-CN" sz="2400" i="1" dirty="0">
                            <a:latin typeface="Cambria Math" panose="02040503050406030204" pitchFamily="18" charset="0"/>
                          </a:rPr>
                        </m:ctrlPr>
                      </m:accPr>
                      <m:e>
                        <m:r>
                          <a:rPr lang="en-US" altLang="zh-CN" sz="2400" i="1" dirty="0">
                            <a:latin typeface="Cambria Math" panose="02040503050406030204" pitchFamily="18" charset="0"/>
                          </a:rPr>
                          <m:t>𝑤</m:t>
                        </m:r>
                      </m:e>
                    </m:acc>
                  </m:oMath>
                </a14:m>
                <a:r>
                  <a:rPr lang="en-US" altLang="zh-CN" sz="1600" dirty="0" smtClean="0"/>
                  <a:t> </a:t>
                </a:r>
                <a:r>
                  <a:rPr lang="zh-CN" altLang="zh-CN" sz="1600" dirty="0" smtClean="0"/>
                  <a:t>is </a:t>
                </a:r>
                <a:r>
                  <a:rPr lang="zh-CN" altLang="zh-CN" sz="1600" dirty="0"/>
                  <a:t>the Logical Complement of </a:t>
                </a:r>
                <a14:m>
                  <m:oMath xmlns:m="http://schemas.openxmlformats.org/officeDocument/2006/math">
                    <m:r>
                      <a:rPr lang="en-US" altLang="zh-CN" sz="1600" b="1" i="1" smtClean="0">
                        <a:latin typeface="Cambria Math" panose="02040503050406030204" pitchFamily="18" charset="0"/>
                      </a:rPr>
                      <m:t>𝑾</m:t>
                    </m:r>
                  </m:oMath>
                </a14:m>
                <a:endParaRPr lang="zh-CN" altLang="zh-CN" sz="1600" dirty="0"/>
              </a:p>
              <a:p>
                <a:endParaRPr lang="en-US" altLang="zh-CN" sz="1600" b="0" i="1" dirty="0" smtClean="0"/>
              </a:p>
              <a:p>
                <a:r>
                  <a:rPr lang="en-US" altLang="zh-CN" sz="1600" b="0" i="1" dirty="0" smtClean="0"/>
                  <a:t>[</a:t>
                </a:r>
                <a:r>
                  <a:rPr lang="en-US" altLang="zh-CN" sz="1600" b="0" i="1" dirty="0"/>
                  <a:t>References: </a:t>
                </a:r>
                <a:r>
                  <a:rPr lang="en-US" altLang="zh-CN" sz="1600" b="0" i="1" dirty="0" smtClean="0"/>
                  <a:t>11-25/1222r1]</a:t>
                </a:r>
                <a:endParaRPr lang="en-US" altLang="zh-CN" sz="1600" b="0" i="1" dirty="0"/>
              </a:p>
              <a:p>
                <a:pPr marL="0" lvl="0" indent="0">
                  <a:defRPr/>
                </a:pPr>
                <a:r>
                  <a:rPr lang="en-US" altLang="zh-CN" sz="1600" dirty="0">
                    <a:sym typeface="+mn-ea"/>
                  </a:rPr>
                  <a:t>Result:</a:t>
                </a:r>
              </a:p>
              <a:p>
                <a:endParaRPr lang="zh-CN" altLang="en-US" sz="24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85942" y="1830387"/>
                <a:ext cx="10896314" cy="4570335"/>
              </a:xfrm>
              <a:blipFill>
                <a:blip r:embed="rId2"/>
                <a:stretch>
                  <a:fillRect l="-504" t="-667" r="-616"/>
                </a:stretch>
              </a:blipFill>
            </p:spPr>
            <p:txBody>
              <a:bodyPr/>
              <a:lstStyle/>
              <a:p>
                <a:r>
                  <a:rPr lang="zh-CN" altLang="en-US">
                    <a:noFill/>
                  </a:rPr>
                  <a:t> </a:t>
                </a:r>
              </a:p>
            </p:txBody>
          </p:sp>
        </mc:Fallback>
      </mc:AlternateContent>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8912701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#5 </a:t>
            </a:r>
            <a:r>
              <a:rPr lang="en-US" altLang="zh-CN" sz="2800" dirty="0" smtClean="0">
                <a:sym typeface="+mn-ea"/>
              </a:rPr>
              <a:t>(Steve </a:t>
            </a:r>
            <a:r>
              <a:rPr lang="en-US" altLang="zh-CN" sz="2800" dirty="0" err="1" smtClean="0">
                <a:sym typeface="+mn-ea"/>
              </a:rPr>
              <a:t>Shellhammer</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SP3:  D</a:t>
            </a:r>
            <a:r>
              <a:rPr lang="en-US" altLang="zh-CN" sz="2400" dirty="0" smtClean="0"/>
              <a:t>o you agree to add the following text to the 11bp SFD?</a:t>
            </a:r>
          </a:p>
          <a:p>
            <a:pPr marL="0" lvl="0" indent="0">
              <a:defRPr/>
            </a:pPr>
            <a:endParaRPr lang="en-US" altLang="zh-CN" sz="2400" dirty="0" smtClean="0"/>
          </a:p>
          <a:p>
            <a:pPr marL="0" lvl="0" indent="0" defTabSz="914400">
              <a:spcBef>
                <a:spcPct val="0"/>
              </a:spcBef>
              <a:buClrTx/>
              <a:buSzTx/>
            </a:pPr>
            <a:r>
              <a:rPr lang="zh-CN" altLang="zh-CN" sz="2000" dirty="0"/>
              <a:t>The Downlink Sync Field transmitted in 2.4 GHz to a non-Backscatter STA consists of two </a:t>
            </a:r>
            <a:r>
              <a:rPr lang="zh-CN" altLang="zh-CN" sz="2000" dirty="0" smtClean="0"/>
              <a:t>Segments</a:t>
            </a:r>
            <a:endParaRPr lang="en-US" altLang="zh-CN" sz="2000" dirty="0" smtClean="0"/>
          </a:p>
          <a:p>
            <a:pPr marL="342900" lvl="0" indent="-342900" defTabSz="914400">
              <a:spcBef>
                <a:spcPct val="0"/>
              </a:spcBef>
              <a:buClrTx/>
              <a:buSzTx/>
              <a:buFont typeface="Arial" panose="020B0604020202020204" pitchFamily="34" charset="0"/>
              <a:buChar char="•"/>
            </a:pPr>
            <a:r>
              <a:rPr lang="zh-CN" altLang="zh-CN" sz="2000" b="0" dirty="0" smtClean="0">
                <a:cs typeface="+mn-cs"/>
              </a:rPr>
              <a:t>The </a:t>
            </a:r>
            <a:r>
              <a:rPr lang="zh-CN" altLang="zh-CN" sz="2000" b="0" dirty="0">
                <a:cs typeface="+mn-cs"/>
              </a:rPr>
              <a:t>first Segment is a Chip Sequence designed to support Sync Field Detection and Timing </a:t>
            </a:r>
            <a:r>
              <a:rPr lang="zh-CN" altLang="zh-CN" sz="2000" b="0" dirty="0" smtClean="0">
                <a:cs typeface="+mn-cs"/>
              </a:rPr>
              <a:t>alignment</a:t>
            </a:r>
            <a:endParaRPr lang="en-US" altLang="zh-CN" sz="2000" b="0" dirty="0" smtClean="0">
              <a:cs typeface="+mn-cs"/>
            </a:endParaRPr>
          </a:p>
          <a:p>
            <a:pPr marL="342900" lvl="0" indent="-342900" defTabSz="914400">
              <a:spcBef>
                <a:spcPct val="0"/>
              </a:spcBef>
              <a:buClrTx/>
              <a:buSzTx/>
              <a:buFont typeface="Arial" panose="020B0604020202020204" pitchFamily="34" charset="0"/>
              <a:buChar char="•"/>
            </a:pPr>
            <a:r>
              <a:rPr lang="zh-CN" altLang="zh-CN" sz="2000" b="0" dirty="0" smtClean="0">
                <a:cs typeface="+mn-cs"/>
              </a:rPr>
              <a:t>The </a:t>
            </a:r>
            <a:r>
              <a:rPr lang="zh-CN" altLang="zh-CN" sz="2000" b="0" dirty="0">
                <a:cs typeface="+mn-cs"/>
              </a:rPr>
              <a:t>second Segment is </a:t>
            </a:r>
            <a:r>
              <a:rPr lang="zh-CN" altLang="zh-CN" sz="2000" b="0" dirty="0" smtClean="0">
                <a:cs typeface="+mn-cs"/>
              </a:rPr>
              <a:t>a</a:t>
            </a:r>
            <a:r>
              <a:rPr lang="en-US" altLang="zh-CN" sz="2000" b="0" dirty="0" smtClean="0">
                <a:cs typeface="+mn-cs"/>
              </a:rPr>
              <a:t> </a:t>
            </a:r>
            <a:r>
              <a:rPr lang="en-US" altLang="zh-CN" sz="2000" b="0" dirty="0" smtClean="0"/>
              <a:t>“</a:t>
            </a:r>
            <a:r>
              <a:rPr lang="zh-CN" altLang="zh-CN" sz="2000" b="0" dirty="0" smtClean="0">
                <a:cs typeface="+mn-cs"/>
              </a:rPr>
              <a:t>Special Segment</a:t>
            </a:r>
            <a:r>
              <a:rPr lang="en-US" altLang="zh-CN" sz="2000" b="0" dirty="0" smtClean="0">
                <a:cs typeface="+mn-cs"/>
              </a:rPr>
              <a:t>”</a:t>
            </a:r>
            <a:r>
              <a:rPr lang="zh-CN" altLang="zh-CN" sz="2000" b="0" dirty="0" smtClean="0">
                <a:cs typeface="+mn-cs"/>
              </a:rPr>
              <a:t> </a:t>
            </a:r>
            <a:r>
              <a:rPr lang="zh-CN" altLang="zh-CN" sz="2000" b="0" dirty="0">
                <a:cs typeface="+mn-cs"/>
              </a:rPr>
              <a:t>which is designed to reduce the False Alarm rate</a:t>
            </a:r>
          </a:p>
          <a:p>
            <a:endParaRPr lang="en-US" altLang="zh-CN" sz="2000" b="0" i="1" dirty="0" smtClean="0"/>
          </a:p>
          <a:p>
            <a:r>
              <a:rPr lang="en-US" altLang="zh-CN" sz="2000" b="0" i="1" dirty="0" smtClean="0"/>
              <a:t>[References</a:t>
            </a:r>
            <a:r>
              <a:rPr lang="en-US" altLang="zh-CN" sz="2000" b="0" i="1" dirty="0"/>
              <a:t>: </a:t>
            </a:r>
            <a:r>
              <a:rPr lang="en-US" altLang="zh-CN" sz="2000" b="0" i="1" dirty="0" smtClean="0"/>
              <a:t>11-25/1220r0]</a:t>
            </a:r>
          </a:p>
          <a:p>
            <a:endParaRPr lang="en-US" altLang="zh-CN" sz="2000" b="0" i="1" dirty="0" smtClean="0"/>
          </a:p>
          <a:p>
            <a:pPr marL="0" lvl="0" indent="0">
              <a:defRPr/>
            </a:pPr>
            <a:r>
              <a:rPr lang="en-US" altLang="zh-CN" sz="2000" dirty="0" smtClean="0">
                <a:sym typeface="+mn-ea"/>
              </a:rPr>
              <a:t>Result:</a:t>
            </a: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968687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#6 </a:t>
            </a:r>
            <a:r>
              <a:rPr lang="en-US" altLang="zh-CN" sz="2800" dirty="0" smtClean="0">
                <a:sym typeface="+mn-ea"/>
              </a:rPr>
              <a:t>(Bin Qian</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SP1:  D</a:t>
            </a:r>
            <a:r>
              <a:rPr lang="en-US" altLang="zh-CN" sz="2400" dirty="0" smtClean="0"/>
              <a:t>o you agree to add the following text to the 11bp SFD?</a:t>
            </a:r>
          </a:p>
          <a:p>
            <a:pPr marL="0" lvl="0" indent="0">
              <a:defRPr/>
            </a:pPr>
            <a:endParaRPr lang="en-US" altLang="zh-CN" sz="2400" dirty="0" smtClean="0"/>
          </a:p>
          <a:p>
            <a:pPr marL="0" lvl="0" indent="0" defTabSz="914400">
              <a:spcBef>
                <a:spcPct val="0"/>
              </a:spcBef>
              <a:buClrTx/>
              <a:buSzTx/>
            </a:pPr>
            <a:r>
              <a:rPr lang="en-US" altLang="zh-CN" sz="2000" dirty="0"/>
              <a:t>The AMP-Sync field of the AMP DL PPDU for non-backscatter STAs in 2.4 GHz, shall support both the correlation-based Sync field detector and the differential decoder Sync field </a:t>
            </a:r>
            <a:r>
              <a:rPr lang="en-US" altLang="zh-CN" sz="2000" dirty="0" smtClean="0"/>
              <a:t>detector.</a:t>
            </a:r>
          </a:p>
          <a:p>
            <a:pPr marL="0" lvl="0" indent="0" defTabSz="914400">
              <a:spcBef>
                <a:spcPct val="0"/>
              </a:spcBef>
              <a:buClrTx/>
              <a:buSzTx/>
            </a:pPr>
            <a:endParaRPr lang="en-US" altLang="zh-CN" sz="2000" b="0" i="1" dirty="0" smtClean="0"/>
          </a:p>
          <a:p>
            <a:r>
              <a:rPr lang="en-US" altLang="zh-CN" sz="2000" b="0" i="1" dirty="0" smtClean="0"/>
              <a:t>[</a:t>
            </a:r>
            <a:r>
              <a:rPr lang="en-US" altLang="zh-CN" sz="2000" b="0" dirty="0" smtClean="0"/>
              <a:t>References</a:t>
            </a:r>
            <a:r>
              <a:rPr lang="en-US" altLang="zh-CN" sz="2000" b="0" dirty="0"/>
              <a:t>: 11/25-1249r1, 11/25-1221r0</a:t>
            </a:r>
            <a:r>
              <a:rPr lang="en-US" altLang="zh-CN" sz="2000" b="0" i="1" dirty="0" smtClean="0"/>
              <a:t>]</a:t>
            </a:r>
          </a:p>
          <a:p>
            <a:endParaRPr lang="en-US" altLang="zh-CN" sz="2000" b="0" i="1" dirty="0" smtClean="0"/>
          </a:p>
          <a:p>
            <a:pPr marL="0" lvl="0" indent="0">
              <a:defRPr/>
            </a:pPr>
            <a:r>
              <a:rPr lang="en-US" altLang="zh-CN" sz="2000" dirty="0" smtClean="0">
                <a:sym typeface="+mn-ea"/>
              </a:rPr>
              <a:t>Result:</a:t>
            </a: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1147311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SP1:  D</a:t>
            </a:r>
            <a:r>
              <a:rPr lang="en-US" altLang="zh-CN" sz="2400" dirty="0" smtClean="0"/>
              <a:t>o you </a:t>
            </a:r>
            <a:r>
              <a:rPr lang="en-US" altLang="zh-CN" sz="2400" dirty="0"/>
              <a:t>agree </a:t>
            </a:r>
            <a:r>
              <a:rPr lang="en-US" altLang="zh-CN" sz="2400" dirty="0" smtClean="0"/>
              <a:t>that 11bp </a:t>
            </a:r>
            <a:r>
              <a:rPr lang="en-US" altLang="zh-CN" sz="2400" dirty="0"/>
              <a:t>recommend continuous wave (CW) as WPT waveform</a:t>
            </a:r>
            <a:r>
              <a:rPr lang="en-US" altLang="zh-CN" sz="2400" dirty="0"/>
              <a:t>?</a:t>
            </a:r>
          </a:p>
          <a:p>
            <a:endParaRPr lang="en-US" altLang="zh-CN" sz="2000" b="0" i="1" dirty="0" smtClean="0"/>
          </a:p>
          <a:p>
            <a:r>
              <a:rPr lang="en-US" altLang="zh-CN" sz="2000" b="0" i="1" dirty="0" smtClean="0"/>
              <a:t>[References</a:t>
            </a:r>
            <a:r>
              <a:rPr lang="en-US" altLang="zh-CN" sz="2000" b="0" i="1" dirty="0"/>
              <a:t>: </a:t>
            </a:r>
            <a:r>
              <a:rPr lang="en-US" altLang="zh-CN" sz="2000" b="0" i="1" dirty="0" smtClean="0"/>
              <a:t>11-25/1227r0]</a:t>
            </a:r>
          </a:p>
          <a:p>
            <a:endParaRPr lang="en-US" altLang="zh-CN" sz="2000" b="0" i="1" dirty="0" smtClean="0"/>
          </a:p>
          <a:p>
            <a:pPr marL="0" lvl="0" indent="0">
              <a:defRPr/>
            </a:pPr>
            <a:r>
              <a:rPr lang="en-US" altLang="zh-CN" sz="2000" dirty="0" smtClean="0">
                <a:sym typeface="+mn-ea"/>
              </a:rPr>
              <a:t>Result</a:t>
            </a:r>
            <a:r>
              <a:rPr lang="en-US" altLang="zh-CN" sz="2000" dirty="0" smtClean="0">
                <a:sym typeface="+mn-ea"/>
              </a:rPr>
              <a:t>:</a:t>
            </a:r>
            <a:endParaRPr lang="en-US" altLang="zh-CN" sz="2000" dirty="0" smtClean="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41684350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SP2:  </a:t>
            </a:r>
            <a:r>
              <a:rPr lang="en-US" altLang="zh-CN" sz="2400" dirty="0" smtClean="0">
                <a:sym typeface="+mn-ea"/>
              </a:rPr>
              <a:t>D</a:t>
            </a:r>
            <a:r>
              <a:rPr lang="en-US" altLang="zh-CN" sz="2400" dirty="0" smtClean="0"/>
              <a:t>o you agree to add the following text to the 11bp SFD?</a:t>
            </a:r>
          </a:p>
          <a:p>
            <a:pPr marL="0" indent="0" defTabSz="914400">
              <a:spcBef>
                <a:spcPct val="0"/>
              </a:spcBef>
              <a:buClrTx/>
              <a:buSzTx/>
            </a:pPr>
            <a:r>
              <a:rPr lang="zh-CN" altLang="zh-CN" sz="2000" dirty="0" smtClean="0"/>
              <a:t>11</a:t>
            </a:r>
            <a:r>
              <a:rPr lang="zh-CN" altLang="zh-CN" sz="2000" dirty="0"/>
              <a:t>bp shall adopt the following channelization scheme for China:</a:t>
            </a:r>
          </a:p>
          <a:p>
            <a:pPr marL="342900" indent="-342900" defTabSz="914400">
              <a:spcBef>
                <a:spcPct val="0"/>
              </a:spcBef>
              <a:buClrTx/>
              <a:buSzTx/>
              <a:buFont typeface="Arial" panose="020B0604020202020204" pitchFamily="34" charset="0"/>
              <a:buChar char="•"/>
            </a:pPr>
            <a:r>
              <a:rPr lang="zh-CN" altLang="zh-CN" sz="2000" dirty="0" smtClean="0"/>
              <a:t>Operating </a:t>
            </a:r>
            <a:r>
              <a:rPr lang="zh-CN" altLang="zh-CN" sz="2000" dirty="0"/>
              <a:t>bands: 920-925MHz</a:t>
            </a:r>
          </a:p>
          <a:p>
            <a:pPr marL="342900" indent="-342900" defTabSz="914400">
              <a:spcBef>
                <a:spcPct val="0"/>
              </a:spcBef>
              <a:buClrTx/>
              <a:buSzTx/>
              <a:buFont typeface="Arial" panose="020B0604020202020204" pitchFamily="34" charset="0"/>
              <a:buChar char="•"/>
            </a:pPr>
            <a:r>
              <a:rPr lang="zh-CN" altLang="zh-CN" sz="2000" dirty="0" smtClean="0"/>
              <a:t>Bandwidth </a:t>
            </a:r>
            <a:r>
              <a:rPr lang="zh-CN" altLang="zh-CN" sz="2000" dirty="0"/>
              <a:t>250kHz</a:t>
            </a:r>
          </a:p>
          <a:p>
            <a:pPr marL="342900" indent="-342900" defTabSz="914400">
              <a:spcBef>
                <a:spcPct val="0"/>
              </a:spcBef>
              <a:buClrTx/>
              <a:buSzTx/>
              <a:buFont typeface="Arial" panose="020B0604020202020204" pitchFamily="34" charset="0"/>
              <a:buChar char="•"/>
            </a:pPr>
            <a:r>
              <a:rPr lang="zh-CN" altLang="zh-CN" sz="2000" dirty="0" smtClean="0"/>
              <a:t>There </a:t>
            </a:r>
            <a:r>
              <a:rPr lang="zh-CN" altLang="zh-CN" sz="2000" dirty="0"/>
              <a:t>are 20 channels, with center frequency: 920.125+N*0.25, N=0,…,</a:t>
            </a:r>
            <a:r>
              <a:rPr lang="zh-CN" altLang="zh-CN" sz="2000" dirty="0" smtClean="0"/>
              <a:t>19</a:t>
            </a:r>
            <a:endParaRPr lang="en-US" altLang="zh-CN" sz="2000" dirty="0" smtClean="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r>
              <a:rPr lang="en-US" altLang="zh-CN" b="0" i="1" dirty="0" smtClean="0"/>
              <a:t>[</a:t>
            </a:r>
            <a:r>
              <a:rPr lang="en-US" altLang="zh-CN" b="0" dirty="0" smtClean="0"/>
              <a:t>References</a:t>
            </a:r>
            <a:r>
              <a:rPr lang="en-US" altLang="zh-CN" b="0" dirty="0"/>
              <a:t>: </a:t>
            </a:r>
            <a:r>
              <a:rPr lang="en-US" altLang="zh-CN" b="0" dirty="0" smtClean="0"/>
              <a:t>11/25-1224r0</a:t>
            </a:r>
            <a:r>
              <a:rPr lang="en-US" altLang="zh-CN" b="0" i="1" dirty="0" smtClean="0"/>
              <a:t>]</a:t>
            </a:r>
            <a:endParaRPr lang="en-US" altLang="zh-CN" b="0" i="1" dirty="0" smtClean="0"/>
          </a:p>
          <a:p>
            <a:endParaRPr lang="en-US" altLang="zh-CN" sz="2000" b="0" i="1" dirty="0" smtClean="0"/>
          </a:p>
          <a:p>
            <a:pPr marL="0" lvl="0" indent="0">
              <a:defRPr/>
            </a:pPr>
            <a:r>
              <a:rPr lang="en-US" altLang="zh-CN" sz="2000" dirty="0" smtClean="0">
                <a:sym typeface="+mn-ea"/>
              </a:rPr>
              <a:t>Result:</a:t>
            </a: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pic>
        <p:nvPicPr>
          <p:cNvPr id="6147" name="Picture 3" descr="https://www.ieee802.org/11/email/stds-802-11-tgbp/pngfY25J0ewf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38" y="3581396"/>
            <a:ext cx="22193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66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400" dirty="0" smtClean="0">
                <a:sym typeface="+mn-ea"/>
              </a:rPr>
              <a:t>SP3:  </a:t>
            </a:r>
            <a:r>
              <a:rPr lang="en-US" altLang="zh-CN" sz="2400" dirty="0" smtClean="0">
                <a:sym typeface="+mn-ea"/>
              </a:rPr>
              <a:t>D</a:t>
            </a:r>
            <a:r>
              <a:rPr lang="en-US" altLang="zh-CN" sz="2400" dirty="0" smtClean="0"/>
              <a:t>o you agree to add the following text to the 11bp SFD?</a:t>
            </a:r>
          </a:p>
          <a:p>
            <a:pPr marL="0" indent="0" defTabSz="914400">
              <a:spcBef>
                <a:spcPct val="0"/>
              </a:spcBef>
              <a:buClrTx/>
              <a:buSzTx/>
            </a:pPr>
            <a:r>
              <a:rPr lang="zh-CN" altLang="zh-CN" sz="2000" dirty="0" smtClean="0"/>
              <a:t>11</a:t>
            </a:r>
            <a:r>
              <a:rPr lang="zh-CN" altLang="zh-CN" sz="2000" dirty="0"/>
              <a:t>bp shall </a:t>
            </a:r>
            <a:r>
              <a:rPr lang="zh-CN" altLang="zh-CN" sz="2000" dirty="0"/>
              <a:t>adopt </a:t>
            </a:r>
            <a:r>
              <a:rPr lang="en-US" altLang="zh-CN" sz="2000" dirty="0"/>
              <a:t>at least the following channelization scheme for EU</a:t>
            </a:r>
            <a:r>
              <a:rPr lang="zh-CN" altLang="zh-CN" sz="2000" dirty="0"/>
              <a:t>:</a:t>
            </a:r>
            <a:endParaRPr lang="zh-CN" altLang="zh-CN" sz="2000" dirty="0"/>
          </a:p>
          <a:p>
            <a:pPr marL="342900" indent="-342900" defTabSz="914400">
              <a:spcBef>
                <a:spcPct val="0"/>
              </a:spcBef>
              <a:buClrTx/>
              <a:buSzTx/>
              <a:buFont typeface="Arial" panose="020B0604020202020204" pitchFamily="34" charset="0"/>
              <a:buChar char="•"/>
            </a:pPr>
            <a:r>
              <a:rPr lang="zh-CN" altLang="zh-CN" sz="2000" dirty="0" smtClean="0"/>
              <a:t>Operating </a:t>
            </a:r>
            <a:r>
              <a:rPr lang="zh-CN" altLang="zh-CN" sz="2000" dirty="0"/>
              <a:t>bands: </a:t>
            </a:r>
            <a:r>
              <a:rPr lang="en-US" altLang="zh-CN" sz="2000" b="0" dirty="0"/>
              <a:t>865-868MHz</a:t>
            </a:r>
            <a:endParaRPr lang="zh-CN" altLang="zh-CN" sz="2000" dirty="0"/>
          </a:p>
          <a:p>
            <a:pPr marL="342900" indent="-342900" defTabSz="914400">
              <a:spcBef>
                <a:spcPct val="0"/>
              </a:spcBef>
              <a:buClrTx/>
              <a:buSzTx/>
              <a:buFont typeface="Arial" panose="020B0604020202020204" pitchFamily="34" charset="0"/>
              <a:buChar char="•"/>
            </a:pPr>
            <a:r>
              <a:rPr lang="zh-CN" altLang="zh-CN" sz="2000" dirty="0" smtClean="0"/>
              <a:t>Bandwidth 2</a:t>
            </a:r>
            <a:r>
              <a:rPr lang="en-US" altLang="zh-CN" sz="2000" dirty="0" smtClean="0"/>
              <a:t>00</a:t>
            </a:r>
            <a:r>
              <a:rPr lang="zh-CN" altLang="zh-CN" sz="2000" dirty="0" smtClean="0"/>
              <a:t>kHz</a:t>
            </a:r>
            <a:endParaRPr lang="zh-CN" altLang="zh-CN" sz="2000" dirty="0"/>
          </a:p>
          <a:p>
            <a:pPr marL="342900" indent="-342900" defTabSz="914400">
              <a:spcBef>
                <a:spcPct val="0"/>
              </a:spcBef>
              <a:buClrTx/>
              <a:buSzTx/>
              <a:buFont typeface="Arial" panose="020B0604020202020204" pitchFamily="34" charset="0"/>
              <a:buChar char="•"/>
            </a:pPr>
            <a:r>
              <a:rPr lang="zh-CN" altLang="zh-CN" sz="2000" dirty="0" smtClean="0"/>
              <a:t>There </a:t>
            </a:r>
            <a:r>
              <a:rPr lang="zh-CN" altLang="zh-CN" sz="2000" dirty="0"/>
              <a:t>are </a:t>
            </a:r>
            <a:r>
              <a:rPr lang="en-US" altLang="zh-CN" sz="2000" dirty="0" smtClean="0"/>
              <a:t>16</a:t>
            </a:r>
            <a:r>
              <a:rPr lang="zh-CN" altLang="zh-CN" sz="2000" dirty="0" smtClean="0"/>
              <a:t> </a:t>
            </a:r>
            <a:r>
              <a:rPr lang="zh-CN" altLang="zh-CN" sz="2000" dirty="0"/>
              <a:t>channels, with center </a:t>
            </a:r>
            <a:r>
              <a:rPr lang="zh-CN" altLang="zh-CN" sz="2000" dirty="0"/>
              <a:t>frequency: </a:t>
            </a:r>
            <a:r>
              <a:rPr lang="en-US" altLang="zh-CN" sz="2000" dirty="0"/>
              <a:t>865.1+N*0.2, N=0,…,15</a:t>
            </a:r>
            <a:endParaRPr lang="en-US" altLang="zh-CN" sz="2000" dirty="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pPr marL="0" lvl="0" indent="0" defTabSz="914400">
              <a:spcBef>
                <a:spcPct val="0"/>
              </a:spcBef>
              <a:buClrTx/>
              <a:buSzTx/>
            </a:pPr>
            <a:endParaRPr lang="en-US" altLang="zh-CN" sz="2000" b="0" i="1" dirty="0" smtClean="0"/>
          </a:p>
          <a:p>
            <a:r>
              <a:rPr lang="en-US" altLang="zh-CN" b="0" i="1" dirty="0" smtClean="0"/>
              <a:t>[</a:t>
            </a:r>
            <a:r>
              <a:rPr lang="en-US" altLang="zh-CN" b="0" dirty="0" smtClean="0"/>
              <a:t>References</a:t>
            </a:r>
            <a:r>
              <a:rPr lang="en-US" altLang="zh-CN" b="0" dirty="0"/>
              <a:t>: </a:t>
            </a:r>
            <a:r>
              <a:rPr lang="en-US" altLang="zh-CN" b="0" dirty="0" smtClean="0"/>
              <a:t>11/25-1224r0</a:t>
            </a:r>
            <a:r>
              <a:rPr lang="en-US" altLang="zh-CN" b="0" i="1" dirty="0" smtClean="0"/>
              <a:t>]</a:t>
            </a:r>
            <a:endParaRPr lang="en-US" altLang="zh-CN" b="0" i="1" dirty="0" smtClean="0"/>
          </a:p>
          <a:p>
            <a:endParaRPr lang="en-US" altLang="zh-CN" sz="2000" b="0" i="1" dirty="0" smtClean="0"/>
          </a:p>
          <a:p>
            <a:pPr marL="0" lvl="0" indent="0">
              <a:defRPr/>
            </a:pPr>
            <a:r>
              <a:rPr lang="en-US" altLang="zh-CN" sz="2000" dirty="0" smtClean="0">
                <a:sym typeface="+mn-ea"/>
              </a:rPr>
              <a:t>Result:</a:t>
            </a:r>
          </a:p>
          <a:p>
            <a:endParaRPr lang="en-US" altLang="zh-CN" sz="32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pic>
        <p:nvPicPr>
          <p:cNvPr id="7174" name="Picture 6" descr="https://www.ieee802.org/11/email/stds-802-11-tgbp/pngk6ZGw56tY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10" y="3657594"/>
            <a:ext cx="2289089" cy="1589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1952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SP4:  </a:t>
            </a:r>
            <a:r>
              <a:rPr lang="en-US" altLang="zh-CN" sz="2000" dirty="0" smtClean="0">
                <a:sym typeface="+mn-ea"/>
              </a:rPr>
              <a:t>D</a:t>
            </a:r>
            <a:r>
              <a:rPr lang="en-US" altLang="zh-CN" sz="2000" dirty="0" smtClean="0"/>
              <a:t>o you agree to add the following text to the 11bp SFD?</a:t>
            </a:r>
          </a:p>
          <a:p>
            <a:pPr marL="0" lvl="0" indent="0" defTabSz="914400">
              <a:spcBef>
                <a:spcPct val="0"/>
              </a:spcBef>
              <a:buClrTx/>
              <a:buSzTx/>
            </a:pPr>
            <a:r>
              <a:rPr lang="zh-CN" altLang="zh-CN" sz="1400" dirty="0" smtClean="0"/>
              <a:t>For </a:t>
            </a:r>
            <a:r>
              <a:rPr lang="zh-CN" altLang="zh-CN" sz="1400" dirty="0"/>
              <a:t>mono-static backscattering communication in sub-1 GHz, the maximum allowed clock inaccuracy for the backscattering tag is 100,000 ppm for both receive mode and backscattering transmit mode.</a:t>
            </a:r>
          </a:p>
          <a:p>
            <a:pPr marL="285750" lvl="0" indent="-285750" defTabSz="914400">
              <a:spcBef>
                <a:spcPct val="0"/>
              </a:spcBef>
              <a:buClrTx/>
              <a:buSzTx/>
              <a:buFont typeface="Arial" panose="020B0604020202020204" pitchFamily="34" charset="0"/>
              <a:buChar char="•"/>
            </a:pPr>
            <a:r>
              <a:rPr lang="zh-CN" altLang="zh-CN" sz="1400" dirty="0" smtClean="0"/>
              <a:t>11</a:t>
            </a:r>
            <a:r>
              <a:rPr lang="zh-CN" altLang="zh-CN" sz="1400" dirty="0"/>
              <a:t>bp shall specify an AMP-S1G Downlink PPDU supporting downlink transmission for backscattering AMP STA in sub-1 GHz. </a:t>
            </a:r>
            <a:r>
              <a:rPr lang="zh-CN" altLang="zh-CN" sz="1400" dirty="0"/>
              <a:t>AMP-S1G Downlink PPDU contains at least an Excitation field, an AMP-Sync field and an AMP-Data field.</a:t>
            </a:r>
          </a:p>
          <a:p>
            <a:pPr marL="600075" indent="-285750" defTabSz="914400">
              <a:spcBef>
                <a:spcPct val="0"/>
              </a:spcBef>
              <a:buClrTx/>
              <a:buSzTx/>
              <a:buFont typeface="Arial" panose="020B0604020202020204" pitchFamily="34" charset="0"/>
              <a:buChar char="•"/>
            </a:pPr>
            <a:r>
              <a:rPr lang="zh-CN" altLang="zh-CN" sz="1400" b="0" dirty="0">
                <a:cs typeface="+mn-cs"/>
              </a:rPr>
              <a:t>Inclusion of an AMP-SIG field is TBD.</a:t>
            </a:r>
          </a:p>
          <a:p>
            <a:pPr marL="600075" indent="-285750" defTabSz="914400">
              <a:spcBef>
                <a:spcPct val="0"/>
              </a:spcBef>
              <a:buClrTx/>
              <a:buSzTx/>
              <a:buFont typeface="Arial" panose="020B0604020202020204" pitchFamily="34" charset="0"/>
              <a:buChar char="•"/>
            </a:pPr>
            <a:r>
              <a:rPr lang="zh-CN" altLang="zh-CN" sz="1400" b="0" dirty="0">
                <a:cs typeface="+mn-cs"/>
              </a:rPr>
              <a:t>Inclusion of an 802.11 preamble is TBD.</a:t>
            </a:r>
          </a:p>
          <a:p>
            <a:pPr marL="600075" indent="-285750" defTabSz="914400">
              <a:spcBef>
                <a:spcPct val="0"/>
              </a:spcBef>
              <a:buClrTx/>
              <a:buSzTx/>
              <a:buFont typeface="Arial" panose="020B0604020202020204" pitchFamily="34" charset="0"/>
              <a:buChar char="•"/>
            </a:pPr>
            <a:r>
              <a:rPr lang="zh-CN" altLang="zh-CN" sz="1400" b="0" dirty="0">
                <a:cs typeface="+mn-cs"/>
              </a:rPr>
              <a:t>Additionally, there will be one or more Excitation fields</a:t>
            </a:r>
          </a:p>
          <a:p>
            <a:pPr marL="600075" indent="-285750" defTabSz="914400">
              <a:spcBef>
                <a:spcPct val="0"/>
              </a:spcBef>
              <a:buClrTx/>
              <a:buSzTx/>
              <a:buFont typeface="Arial" panose="020B0604020202020204" pitchFamily="34" charset="0"/>
              <a:buChar char="•"/>
            </a:pPr>
            <a:r>
              <a:rPr lang="zh-CN" altLang="zh-CN" sz="1400" b="0" dirty="0">
                <a:cs typeface="+mn-cs"/>
              </a:rPr>
              <a:t>Additionally, there may be more than one AMP-Data field</a:t>
            </a:r>
          </a:p>
          <a:p>
            <a:pPr marL="600075" indent="-285750" defTabSz="914400">
              <a:spcBef>
                <a:spcPct val="0"/>
              </a:spcBef>
              <a:buClrTx/>
              <a:buSzTx/>
              <a:buFont typeface="Arial" panose="020B0604020202020204" pitchFamily="34" charset="0"/>
              <a:buChar char="•"/>
            </a:pPr>
            <a:r>
              <a:rPr lang="zh-CN" altLang="zh-CN" sz="1400" b="0" dirty="0">
                <a:cs typeface="+mn-cs"/>
              </a:rPr>
              <a:t>Additionally, AMP-Sync and AMP-SIG field may precede each AMP-Data field</a:t>
            </a:r>
          </a:p>
          <a:p>
            <a:pPr marL="285750" lvl="0" indent="-285750" defTabSz="914400">
              <a:spcBef>
                <a:spcPct val="0"/>
              </a:spcBef>
              <a:buClrTx/>
              <a:buSzTx/>
              <a:buFont typeface="Arial" panose="020B0604020202020204" pitchFamily="34" charset="0"/>
              <a:buChar char="•"/>
            </a:pPr>
            <a:r>
              <a:rPr lang="zh-CN" altLang="zh-CN" sz="1400" dirty="0" smtClean="0"/>
              <a:t>11</a:t>
            </a:r>
            <a:r>
              <a:rPr lang="zh-CN" altLang="zh-CN" sz="1400" dirty="0"/>
              <a:t>bp shall specify an AMP-S1G Uplink PPDU supporting uplink transmission for backscattering AMP STA in sub-1 GHz. </a:t>
            </a:r>
            <a:r>
              <a:rPr lang="zh-CN" altLang="zh-CN" sz="1400" dirty="0"/>
              <a:t>AMP-S1G Uplink PPDU contains an AMP-Sync field and AMP-Data field.</a:t>
            </a:r>
          </a:p>
          <a:p>
            <a:pPr marL="285750" lvl="0" indent="-285750" defTabSz="914400">
              <a:spcBef>
                <a:spcPct val="0"/>
              </a:spcBef>
              <a:buClrTx/>
              <a:buSzTx/>
              <a:buFont typeface="Arial" panose="020B0604020202020204" pitchFamily="34" charset="0"/>
              <a:buChar char="•"/>
            </a:pPr>
            <a:r>
              <a:rPr lang="zh-CN" altLang="zh-CN" sz="1400" dirty="0" smtClean="0"/>
              <a:t>The </a:t>
            </a:r>
            <a:r>
              <a:rPr lang="zh-CN" altLang="zh-CN" sz="1400" dirty="0"/>
              <a:t>AMP-S1G Downlink PPDU and AMP-S1G Uplink PPDU AMP-Data field will use Manchester encoding for backscattering operation.</a:t>
            </a:r>
          </a:p>
          <a:p>
            <a:pPr marL="285750" lvl="0" indent="-285750" defTabSz="914400">
              <a:spcBef>
                <a:spcPct val="0"/>
              </a:spcBef>
              <a:buClrTx/>
              <a:buSzTx/>
              <a:buFont typeface="Arial" panose="020B0604020202020204" pitchFamily="34" charset="0"/>
              <a:buChar char="•"/>
            </a:pPr>
            <a:r>
              <a:rPr lang="zh-CN" altLang="zh-CN" sz="1400" dirty="0" smtClean="0"/>
              <a:t>The </a:t>
            </a:r>
            <a:r>
              <a:rPr lang="zh-CN" altLang="zh-CN" sz="1400" dirty="0"/>
              <a:t>AMP-Sync field and the AMP-Data field of AMP-S1G Downlink PPDU and AMP-S1G Uplink PPDU for backscatter communication use OOK modulation</a:t>
            </a:r>
          </a:p>
          <a:p>
            <a:pPr marL="342900" indent="-342900" defTabSz="914400">
              <a:spcBef>
                <a:spcPct val="0"/>
              </a:spcBef>
              <a:buClrTx/>
              <a:buSzTx/>
              <a:buFont typeface="Arial" panose="020B0604020202020204" pitchFamily="34" charset="0"/>
              <a:buChar char="•"/>
            </a:pPr>
            <a:endParaRPr lang="en-US" altLang="zh-CN" dirty="0"/>
          </a:p>
          <a:p>
            <a:r>
              <a:rPr lang="en-US" altLang="zh-CN" sz="1600" b="0" i="1" dirty="0" smtClean="0"/>
              <a:t>[</a:t>
            </a:r>
            <a:r>
              <a:rPr lang="en-US" altLang="zh-CN" sz="1600" b="0" dirty="0" smtClean="0"/>
              <a:t>References</a:t>
            </a:r>
            <a:r>
              <a:rPr lang="en-US" altLang="zh-CN" sz="1600" b="0" dirty="0"/>
              <a:t>: </a:t>
            </a:r>
            <a:r>
              <a:rPr lang="en-US" altLang="zh-CN" sz="1600" b="0" dirty="0" smtClean="0"/>
              <a:t>11/25-1224r0</a:t>
            </a:r>
            <a:r>
              <a:rPr lang="en-US" altLang="zh-CN" sz="1600" b="0" i="1" dirty="0" smtClean="0"/>
              <a:t>]</a:t>
            </a:r>
            <a:endParaRPr lang="en-US" altLang="zh-CN" sz="1600" b="0" i="1" dirty="0" smtClean="0"/>
          </a:p>
          <a:p>
            <a:pPr marL="0" lvl="0" indent="0">
              <a:defRPr/>
            </a:pPr>
            <a:r>
              <a:rPr lang="en-US" altLang="zh-CN" dirty="0" smtClean="0">
                <a:sym typeface="+mn-ea"/>
              </a:rPr>
              <a:t>Result</a:t>
            </a:r>
            <a:r>
              <a:rPr lang="en-US" altLang="zh-CN" dirty="0" smtClean="0">
                <a:sym typeface="+mn-ea"/>
              </a:rPr>
              <a:t>:</a:t>
            </a:r>
          </a:p>
          <a:p>
            <a:endParaRPr lang="en-US" altLang="zh-CN" sz="2800"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9373915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#7 (</a:t>
            </a:r>
            <a:r>
              <a:rPr lang="en-US" altLang="zh-CN" sz="2800" dirty="0" err="1" smtClean="0">
                <a:sym typeface="+mn-ea"/>
              </a:rPr>
              <a:t>Panpan</a:t>
            </a:r>
            <a:r>
              <a:rPr lang="en-US" altLang="zh-CN" sz="2800" dirty="0" smtClean="0">
                <a:sym typeface="+mn-ea"/>
              </a:rPr>
              <a:t> Li</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SP5:  </a:t>
            </a:r>
            <a:r>
              <a:rPr lang="en-US" altLang="zh-CN" dirty="0" smtClean="0">
                <a:sym typeface="+mn-ea"/>
              </a:rPr>
              <a:t>D</a:t>
            </a:r>
            <a:r>
              <a:rPr lang="en-US" altLang="zh-CN" dirty="0" smtClean="0"/>
              <a:t>o you agree to add the following text to the 11bp SFD?</a:t>
            </a:r>
          </a:p>
          <a:p>
            <a:pPr marL="0" lvl="0" indent="0" defTabSz="914400">
              <a:spcBef>
                <a:spcPct val="0"/>
              </a:spcBef>
              <a:buClrTx/>
              <a:buSzTx/>
            </a:pPr>
            <a:endParaRPr lang="en-US" altLang="zh-CN" sz="1600" b="0" dirty="0" smtClean="0"/>
          </a:p>
          <a:p>
            <a:pPr marL="0" lvl="0" indent="0" defTabSz="914400">
              <a:spcBef>
                <a:spcPct val="0"/>
              </a:spcBef>
              <a:buClrTx/>
              <a:buSzTx/>
            </a:pPr>
            <a:r>
              <a:rPr lang="zh-CN" altLang="zh-CN" sz="1600" b="0" dirty="0" smtClean="0"/>
              <a:t>The </a:t>
            </a:r>
            <a:r>
              <a:rPr lang="zh-CN" altLang="zh-CN" sz="1600" b="0" dirty="0"/>
              <a:t>AMP-S1G Downlink PPDU shall support at least one the following data rates:</a:t>
            </a:r>
          </a:p>
          <a:p>
            <a:pPr marL="285750" lvl="0" indent="-285750" defTabSz="914400">
              <a:spcBef>
                <a:spcPct val="0"/>
              </a:spcBef>
              <a:buClrTx/>
              <a:buSzTx/>
              <a:buFont typeface="Arial" panose="020B0604020202020204" pitchFamily="34" charset="0"/>
              <a:buChar char="•"/>
            </a:pPr>
            <a:r>
              <a:rPr lang="zh-CN" altLang="zh-CN" sz="1600" b="0" dirty="0" smtClean="0"/>
              <a:t>62</a:t>
            </a:r>
            <a:r>
              <a:rPr lang="zh-CN" altLang="zh-CN" sz="1600" b="0" dirty="0"/>
              <a:t>.5 kb/s</a:t>
            </a:r>
          </a:p>
          <a:p>
            <a:pPr marL="285750" lvl="0" indent="-285750" defTabSz="914400">
              <a:spcBef>
                <a:spcPct val="0"/>
              </a:spcBef>
              <a:buClrTx/>
              <a:buSzTx/>
              <a:buFont typeface="Arial" panose="020B0604020202020204" pitchFamily="34" charset="0"/>
              <a:buChar char="•"/>
            </a:pPr>
            <a:r>
              <a:rPr lang="zh-CN" altLang="zh-CN" sz="1600" b="0" dirty="0" smtClean="0"/>
              <a:t>Support </a:t>
            </a:r>
            <a:r>
              <a:rPr lang="zh-CN" altLang="zh-CN" sz="1600" b="0" dirty="0"/>
              <a:t>of other data rates is TBD</a:t>
            </a:r>
          </a:p>
          <a:p>
            <a:endParaRPr lang="en-US" altLang="zh-CN" sz="1600" b="0" i="1" dirty="0" smtClean="0"/>
          </a:p>
          <a:p>
            <a:r>
              <a:rPr lang="en-US" altLang="zh-CN" sz="1400" b="0" i="1" dirty="0" smtClean="0"/>
              <a:t>[References</a:t>
            </a:r>
            <a:r>
              <a:rPr lang="en-US" altLang="zh-CN" sz="1400" b="0" i="1" dirty="0"/>
              <a:t>: </a:t>
            </a:r>
            <a:r>
              <a:rPr lang="en-US" altLang="zh-CN" sz="1400" b="0" i="1" dirty="0" smtClean="0"/>
              <a:t>11-25/1225r0]</a:t>
            </a:r>
            <a:endParaRPr lang="en-US" altLang="zh-CN" sz="1400" b="0" i="1" dirty="0" smtClean="0"/>
          </a:p>
          <a:p>
            <a:pPr marL="0" lvl="0" indent="0">
              <a:defRPr/>
            </a:pPr>
            <a:r>
              <a:rPr lang="en-US" altLang="zh-CN" sz="1600" dirty="0" smtClean="0">
                <a:sym typeface="+mn-ea"/>
              </a:rPr>
              <a:t>Result:</a:t>
            </a:r>
          </a:p>
          <a:p>
            <a:endParaRPr lang="en-US" altLang="zh-CN" sz="2400" dirty="0" smtClean="0"/>
          </a:p>
          <a:p>
            <a:pPr marL="0" indent="0">
              <a:defRPr/>
            </a:pPr>
            <a:r>
              <a:rPr lang="en-US" altLang="zh-CN" dirty="0" smtClean="0">
                <a:sym typeface="+mn-ea"/>
              </a:rPr>
              <a:t>SP6:  </a:t>
            </a:r>
            <a:r>
              <a:rPr lang="en-US" altLang="zh-CN" dirty="0">
                <a:sym typeface="+mn-ea"/>
              </a:rPr>
              <a:t>D</a:t>
            </a:r>
            <a:r>
              <a:rPr lang="en-US" altLang="zh-CN" dirty="0"/>
              <a:t>o you agree to add the following text to the 11bp </a:t>
            </a:r>
            <a:r>
              <a:rPr lang="en-US" altLang="zh-CN" dirty="0" smtClean="0"/>
              <a:t>SFD?</a:t>
            </a:r>
            <a:endParaRPr lang="en-US" altLang="zh-CN" dirty="0"/>
          </a:p>
          <a:p>
            <a:pPr marL="0" lvl="0" indent="0" defTabSz="914400">
              <a:spcBef>
                <a:spcPct val="0"/>
              </a:spcBef>
              <a:buClrTx/>
              <a:buSzTx/>
            </a:pPr>
            <a:endParaRPr lang="en-US" altLang="zh-CN" sz="1600" b="0" dirty="0" smtClean="0"/>
          </a:p>
          <a:p>
            <a:pPr marL="0" lvl="0" indent="0" defTabSz="914400">
              <a:spcBef>
                <a:spcPct val="0"/>
              </a:spcBef>
              <a:buClrTx/>
              <a:buSzTx/>
            </a:pPr>
            <a:r>
              <a:rPr lang="en-US" altLang="zh-CN" sz="1600" b="0" dirty="0" smtClean="0"/>
              <a:t>The </a:t>
            </a:r>
            <a:r>
              <a:rPr lang="en-US" altLang="zh-CN" sz="1600" b="0" dirty="0"/>
              <a:t>SYNC, Data field and Excitation field of 11bp AMP-S1G Downlink PPDU and AMP-S1G Uplink PPDU use continuous wave (CW) as base carrier waveform for OOK modulated AMP communication</a:t>
            </a:r>
            <a:endParaRPr lang="zh-CN" altLang="zh-CN" sz="1600" b="0" dirty="0"/>
          </a:p>
          <a:p>
            <a:endParaRPr lang="en-US" altLang="zh-CN" sz="1600" b="0" i="1" dirty="0" smtClean="0"/>
          </a:p>
          <a:p>
            <a:r>
              <a:rPr lang="en-US" altLang="zh-CN" sz="1400" b="0" i="1" dirty="0" smtClean="0"/>
              <a:t>[</a:t>
            </a:r>
            <a:r>
              <a:rPr lang="en-US" altLang="zh-CN" sz="1400" b="0" i="1" dirty="0"/>
              <a:t>References: </a:t>
            </a:r>
            <a:r>
              <a:rPr lang="en-US" altLang="zh-CN" sz="1400" b="0" i="1" dirty="0" smtClean="0"/>
              <a:t>11-25/1225r0]</a:t>
            </a:r>
            <a:endParaRPr lang="en-US" altLang="zh-CN" sz="1400" b="0" i="1" dirty="0"/>
          </a:p>
          <a:p>
            <a:pPr marL="0" lvl="0" indent="0">
              <a:defRPr/>
            </a:pPr>
            <a:r>
              <a:rPr lang="en-US" altLang="zh-CN" sz="1600" dirty="0">
                <a:sym typeface="+mn-ea"/>
              </a:rPr>
              <a:t>Result:</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27192827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Weijie</a:t>
            </a:r>
            <a:r>
              <a:rPr lang="en-US" altLang="zh-CN" sz="2800" dirty="0" smtClean="0">
                <a:sym typeface="+mn-ea"/>
              </a:rPr>
              <a:t> Xu, pending in May</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indent="0">
              <a:defRPr/>
            </a:pPr>
            <a:r>
              <a:rPr lang="en-US" altLang="zh-CN" sz="2000" dirty="0" smtClean="0">
                <a:sym typeface="+mn-ea"/>
              </a:rPr>
              <a:t>SP1: </a:t>
            </a:r>
            <a:endParaRPr lang="en-US" altLang="zh-CN" sz="2000" dirty="0"/>
          </a:p>
          <a:p>
            <a:pPr marL="0" lvl="0" indent="0">
              <a:buNone/>
            </a:pPr>
            <a:r>
              <a:rPr lang="en-US" altLang="zh-CN" sz="2000" dirty="0"/>
              <a:t>Do you agree to add the following text to 11bp SFD?</a:t>
            </a:r>
            <a:r>
              <a:rPr lang="zh-CN" altLang="zh-CN" sz="2000" dirty="0"/>
              <a:t> </a:t>
            </a:r>
            <a:endParaRPr lang="en-US" altLang="zh-CN" sz="2000" dirty="0"/>
          </a:p>
          <a:p>
            <a:pPr marL="342900" indent="-342900">
              <a:buFont typeface="Arial" panose="020B0604020202020204" pitchFamily="34" charset="0"/>
              <a:buChar char="•"/>
            </a:pPr>
            <a:r>
              <a:rPr lang="en-US" altLang="zh-CN" sz="2000" dirty="0"/>
              <a:t>802.11bp </a:t>
            </a:r>
            <a:r>
              <a:rPr lang="en-US" altLang="zh-CN" sz="2000" dirty="0" smtClean="0"/>
              <a:t>allows short </a:t>
            </a:r>
            <a:r>
              <a:rPr lang="en-US" altLang="zh-CN" sz="2000" dirty="0"/>
              <a:t>timestamp </a:t>
            </a:r>
            <a:r>
              <a:rPr lang="en-US" altLang="zh-CN" sz="2000" dirty="0" smtClean="0"/>
              <a:t>to be </a:t>
            </a:r>
            <a:r>
              <a:rPr lang="en-US" altLang="zh-CN" sz="2000" dirty="0"/>
              <a:t>carried in an AMP trigger </a:t>
            </a:r>
            <a:r>
              <a:rPr lang="en-US" altLang="zh-CN" sz="2000" dirty="0" smtClean="0"/>
              <a:t>Frame.</a:t>
            </a:r>
          </a:p>
          <a:p>
            <a:pPr marL="628650" lvl="1" indent="-285750">
              <a:buFont typeface="Arial" panose="020B0604020202020204" pitchFamily="34" charset="0"/>
              <a:buChar char="•"/>
            </a:pPr>
            <a:r>
              <a:rPr lang="en-US" altLang="zh-CN" sz="1700" dirty="0" smtClean="0"/>
              <a:t>Note: The presence of the short timestamp is configurable</a:t>
            </a:r>
            <a:endParaRPr lang="en-US" altLang="zh-CN" sz="1700"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11-25/0814r0, 11-25/0342r0, </a:t>
            </a:r>
            <a:r>
              <a:rPr lang="en-US" altLang="zh-CN" sz="1600" b="0" i="1" dirty="0" smtClean="0"/>
              <a:t>11-24/1774r0, 11-25/1251r0</a:t>
            </a:r>
            <a:r>
              <a:rPr lang="en-US" altLang="zh-CN" sz="1600" b="0" i="1" dirty="0" smtClean="0">
                <a:sym typeface="+mn-ea"/>
              </a:rPr>
              <a:t>]</a:t>
            </a:r>
            <a:endParaRPr lang="en-US" altLang="zh-CN" sz="1600" b="0" i="1" dirty="0">
              <a:sym typeface="+mn-ea"/>
            </a:endParaRPr>
          </a:p>
          <a:p>
            <a:pPr marL="0" lvl="0" indent="0">
              <a:defRPr/>
            </a:pPr>
            <a:r>
              <a:rPr lang="en-US" altLang="zh-CN" sz="2000" dirty="0">
                <a:sym typeface="+mn-ea"/>
              </a:rPr>
              <a:t>Result</a:t>
            </a:r>
            <a:r>
              <a:rPr lang="en-US" altLang="zh-CN" sz="2000" dirty="0" smtClean="0">
                <a:sym typeface="+mn-ea"/>
              </a:rPr>
              <a:t>:</a:t>
            </a:r>
          </a:p>
          <a:p>
            <a:pPr marL="0" lvl="0" indent="0">
              <a:defRPr/>
            </a:pPr>
            <a:endParaRPr lang="en-US" altLang="zh-CN" sz="2000" dirty="0">
              <a:sym typeface="+mn-ea"/>
            </a:endParaRPr>
          </a:p>
          <a:p>
            <a:pPr marL="0" lvl="0" indent="0">
              <a:defRPr/>
            </a:pPr>
            <a:r>
              <a:rPr lang="en-US" altLang="zh-CN" sz="2000" dirty="0" smtClean="0">
                <a:sym typeface="+mn-ea"/>
              </a:rPr>
              <a:t>SP2: </a:t>
            </a:r>
            <a:endParaRPr lang="en-US" altLang="zh-CN" sz="2000" dirty="0"/>
          </a:p>
          <a:p>
            <a:pPr marL="0" indent="0">
              <a:buNone/>
            </a:pPr>
            <a:r>
              <a:rPr lang="en-US" altLang="zh-CN" sz="2000" dirty="0"/>
              <a:t>Do you agree to add the following text to 11bp SFD?</a:t>
            </a:r>
          </a:p>
          <a:p>
            <a:pPr marL="285750" indent="-285750">
              <a:spcBef>
                <a:spcPct val="0"/>
              </a:spcBef>
              <a:buFont typeface="Arial" panose="020B0604020202020204" pitchFamily="34" charset="0"/>
              <a:buChar char="•"/>
            </a:pPr>
            <a:r>
              <a:rPr lang="en-US" altLang="zh-CN" dirty="0"/>
              <a:t>802.11bp </a:t>
            </a:r>
            <a:r>
              <a:rPr lang="en-US" altLang="zh-CN" dirty="0" smtClean="0"/>
              <a:t>allows duty-cycle </a:t>
            </a:r>
            <a:r>
              <a:rPr lang="en-US" altLang="zh-CN" dirty="0"/>
              <a:t>configuration </a:t>
            </a:r>
            <a:r>
              <a:rPr lang="en-US" altLang="zh-CN" dirty="0" smtClean="0"/>
              <a:t>to be </a:t>
            </a:r>
            <a:r>
              <a:rPr lang="en-US" altLang="zh-CN" dirty="0"/>
              <a:t>carried in an AMP trigger Frame.</a:t>
            </a:r>
          </a:p>
          <a:p>
            <a:pPr marL="628650" lvl="1" indent="-285750">
              <a:spcBef>
                <a:spcPct val="0"/>
              </a:spcBef>
              <a:buFont typeface="Arial" panose="020B0604020202020204" pitchFamily="34" charset="0"/>
              <a:buChar char="•"/>
            </a:pPr>
            <a:r>
              <a:rPr lang="en-US" altLang="zh-CN" sz="1600" dirty="0"/>
              <a:t>Details of Duty-cycle configuration (e.g., duty-cycle period, service period length.) are TBD</a:t>
            </a:r>
            <a:r>
              <a:rPr lang="en-US" altLang="zh-CN" sz="1600" dirty="0" smtClean="0"/>
              <a:t>.</a:t>
            </a:r>
          </a:p>
          <a:p>
            <a:pPr marL="628650" lvl="1" indent="-285750">
              <a:spcBef>
                <a:spcPct val="0"/>
              </a:spcBef>
              <a:buFont typeface="Arial" panose="020B0604020202020204" pitchFamily="34" charset="0"/>
              <a:buChar char="•"/>
            </a:pPr>
            <a:r>
              <a:rPr lang="en-US" altLang="zh-CN" sz="1600" dirty="0" smtClean="0"/>
              <a:t>Note: The presence of the duty-cycle configuration is configurable</a:t>
            </a:r>
            <a:endParaRPr lang="en-US" altLang="zh-CN"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11-25/0813r0, 11-25/0341r0, </a:t>
            </a:r>
            <a:r>
              <a:rPr lang="en-US" altLang="zh-CN" sz="1600" b="0" i="1" dirty="0" smtClean="0"/>
              <a:t>11-24/1775r0, 11-25/1252r0</a:t>
            </a:r>
            <a:r>
              <a:rPr lang="en-US" altLang="zh-CN" sz="1600" b="0" i="1" dirty="0" smtClean="0">
                <a:sym typeface="+mn-ea"/>
              </a:rPr>
              <a:t>]</a:t>
            </a:r>
            <a:endParaRPr lang="en-US" altLang="zh-CN" sz="1600" b="0" i="1" dirty="0">
              <a:sym typeface="+mn-ea"/>
            </a:endParaRPr>
          </a:p>
          <a:p>
            <a:pPr marL="0" lvl="0" indent="0">
              <a:defRPr/>
            </a:pPr>
            <a:r>
              <a:rPr lang="en-US" altLang="zh-CN"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3736108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Weijie</a:t>
            </a:r>
            <a:r>
              <a:rPr lang="en-US" altLang="zh-CN" sz="2800" dirty="0" smtClean="0">
                <a:sym typeface="+mn-ea"/>
              </a:rPr>
              <a:t> Xu, pending in May</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7"/>
            <a:ext cx="10896314" cy="4724276"/>
          </a:xfrm>
        </p:spPr>
        <p:txBody>
          <a:bodyPr>
            <a:noAutofit/>
          </a:bodyPr>
          <a:lstStyle/>
          <a:p>
            <a:pPr marL="0" indent="0">
              <a:defRPr/>
            </a:pPr>
            <a:r>
              <a:rPr lang="en-US" altLang="zh-CN" dirty="0" smtClean="0">
                <a:sym typeface="+mn-ea"/>
              </a:rPr>
              <a:t>SP3: </a:t>
            </a:r>
            <a:endParaRPr lang="en-US" altLang="zh-CN" dirty="0"/>
          </a:p>
          <a:p>
            <a:pPr marL="0" lvl="0" indent="0">
              <a:buNone/>
            </a:pPr>
            <a:r>
              <a:rPr lang="en-US" altLang="zh-CN" dirty="0"/>
              <a:t>Do you agree </a:t>
            </a:r>
            <a:r>
              <a:rPr lang="en-US" altLang="zh-CN" sz="2000" dirty="0"/>
              <a:t>to add the following text to 11bp SFD?</a:t>
            </a:r>
            <a:r>
              <a:rPr lang="zh-CN" altLang="zh-CN" sz="2000" dirty="0"/>
              <a:t> </a:t>
            </a:r>
            <a:endParaRPr lang="en-US" altLang="zh-CN" sz="2000" dirty="0"/>
          </a:p>
          <a:p>
            <a:pPr marL="342900" indent="-342900">
              <a:buFont typeface="Arial" panose="020B0604020202020204" pitchFamily="34" charset="0"/>
              <a:buChar char="•"/>
            </a:pPr>
            <a:r>
              <a:rPr lang="en-US" altLang="zh-CN" dirty="0"/>
              <a:t>802.11bp defines one mechanism that a non-AP AMP STA can derive its specific service period </a:t>
            </a:r>
            <a:r>
              <a:rPr lang="en-US" altLang="zh-CN" dirty="0" smtClean="0"/>
              <a:t>in </a:t>
            </a:r>
            <a:r>
              <a:rPr lang="en-US" altLang="zh-CN" dirty="0"/>
              <a:t>order to monitor AMP DL Frame in a duty-cycle manner.</a:t>
            </a:r>
            <a:endParaRPr lang="en-US" altLang="zh-CN" dirty="0">
              <a:sym typeface="+mn-ea"/>
            </a:endParaRPr>
          </a:p>
          <a:p>
            <a:pPr marL="0" indent="0">
              <a:buNone/>
            </a:pPr>
            <a:r>
              <a:rPr lang="en-US" altLang="zh-CN" sz="1600" b="0" i="1" dirty="0">
                <a:sym typeface="+mn-ea"/>
              </a:rPr>
              <a:t>[Reference contributions: </a:t>
            </a:r>
            <a:r>
              <a:rPr lang="en-US" altLang="zh-CN" sz="1600" b="0" i="1" dirty="0"/>
              <a:t>11-25/0813r0, </a:t>
            </a:r>
            <a:r>
              <a:rPr lang="en-US" altLang="zh-CN" sz="1600" b="0" i="1" dirty="0" smtClean="0"/>
              <a:t>11-25/0341r0, 11-25/1252r0</a:t>
            </a:r>
            <a:r>
              <a:rPr lang="en-US" altLang="zh-CN" sz="1600" b="0" i="1" dirty="0" smtClean="0">
                <a:sym typeface="+mn-ea"/>
              </a:rPr>
              <a:t>]</a:t>
            </a:r>
            <a:endParaRPr lang="en-US" altLang="zh-CN" sz="1600" b="0" i="1" dirty="0">
              <a:sym typeface="+mn-ea"/>
            </a:endParaRPr>
          </a:p>
          <a:p>
            <a:pPr marL="0" lvl="0" indent="0">
              <a:defRPr/>
            </a:pPr>
            <a:r>
              <a:rPr lang="en-US" altLang="zh-CN" sz="2000" dirty="0">
                <a:sym typeface="+mn-ea"/>
              </a:rPr>
              <a:t>Result:</a:t>
            </a:r>
            <a:endParaRPr lang="en-US" altLang="zh-CN" sz="2000" dirty="0"/>
          </a:p>
          <a:p>
            <a:pPr marL="0" lvl="0" indent="0">
              <a:defRPr/>
            </a:pPr>
            <a:endParaRPr lang="en-US" altLang="zh-CN" sz="2000" dirty="0">
              <a:sym typeface="+mn-ea"/>
            </a:endParaRPr>
          </a:p>
          <a:p>
            <a:pPr marL="0" lvl="0" indent="0">
              <a:defRPr/>
            </a:pPr>
            <a:r>
              <a:rPr lang="en-US" altLang="zh-CN" dirty="0" smtClean="0">
                <a:sym typeface="+mn-ea"/>
              </a:rPr>
              <a:t>SP4: </a:t>
            </a:r>
            <a:endParaRPr lang="en-US" altLang="zh-CN" dirty="0"/>
          </a:p>
          <a:p>
            <a:pPr marL="0" indent="0">
              <a:buNone/>
            </a:pPr>
            <a:r>
              <a:rPr lang="en-US" altLang="zh-CN" dirty="0"/>
              <a:t>Do you agree to add the following text to 11bp SFD?</a:t>
            </a:r>
          </a:p>
          <a:p>
            <a:pPr marL="285750" lvl="0" indent="-285750">
              <a:buFont typeface="Arial" panose="020B0604020202020204" pitchFamily="34" charset="0"/>
              <a:buChar char="•"/>
            </a:pPr>
            <a:r>
              <a:rPr lang="en-US" altLang="zh-CN" dirty="0"/>
              <a:t>802.11bp supports a time-slot based random access mechanism, which includes:</a:t>
            </a:r>
          </a:p>
          <a:p>
            <a:pPr marL="628650" lvl="1" indent="-285750">
              <a:buFont typeface="Arial" panose="020B0604020202020204" pitchFamily="34" charset="0"/>
              <a:buChar char="•"/>
            </a:pPr>
            <a:r>
              <a:rPr lang="en-US" altLang="zh-CN" sz="1400" dirty="0"/>
              <a:t>Non-AP AMP STA randomly selects a time-slot among time-slots indicated by an AMP Trigger and the non-AP AMP STA transmits an uplink PPDU in the selected slot</a:t>
            </a:r>
            <a:r>
              <a:rPr lang="en-US" altLang="zh-CN" sz="1400" dirty="0" smtClean="0"/>
              <a:t>.</a:t>
            </a:r>
          </a:p>
          <a:p>
            <a:pPr marL="628650" lvl="1" indent="-285750">
              <a:buFont typeface="Arial" panose="020B0604020202020204" pitchFamily="34" charset="0"/>
              <a:buChar char="•"/>
            </a:pPr>
            <a:r>
              <a:rPr lang="en-US" altLang="zh-CN" sz="1400" dirty="0" smtClean="0"/>
              <a:t>How to do random selection is TBD</a:t>
            </a:r>
            <a:endParaRPr lang="en-US" altLang="zh-CN" sz="1400" dirty="0"/>
          </a:p>
          <a:p>
            <a:pPr marL="0" indent="0">
              <a:buFont typeface="Arial" panose="020B0604020202020204" pitchFamily="34" charset="0"/>
              <a:buNone/>
            </a:pPr>
            <a:r>
              <a:rPr lang="en-US" altLang="zh-CN" sz="1600" b="0" i="1" dirty="0">
                <a:sym typeface="+mn-ea"/>
              </a:rPr>
              <a:t>[Reference contributions: </a:t>
            </a:r>
            <a:r>
              <a:rPr lang="en-US" altLang="zh-CN" sz="1600" b="0" i="1" dirty="0"/>
              <a:t>11-25/0858r0</a:t>
            </a:r>
            <a:r>
              <a:rPr lang="en-US" altLang="zh-CN" sz="1600" b="0" i="1" dirty="0">
                <a:sym typeface="+mn-ea"/>
              </a:rPr>
              <a:t>]</a:t>
            </a:r>
          </a:p>
          <a:p>
            <a:pPr marL="0" lvl="0" indent="0">
              <a:defRPr/>
            </a:pPr>
            <a:r>
              <a:rPr lang="en-US" altLang="zh-CN"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0097350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Weijie</a:t>
            </a:r>
            <a:r>
              <a:rPr lang="en-US" altLang="zh-CN" sz="2800" dirty="0" smtClean="0">
                <a:sym typeface="+mn-ea"/>
              </a:rPr>
              <a:t> Xu, pending in May</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indent="0">
              <a:defRPr/>
            </a:pPr>
            <a:r>
              <a:rPr lang="en-US" altLang="zh-CN" sz="2400" dirty="0" smtClean="0">
                <a:sym typeface="+mn-ea"/>
              </a:rPr>
              <a:t>SP5: </a:t>
            </a:r>
            <a:endParaRPr lang="en-US" altLang="zh-CN" sz="2400" dirty="0"/>
          </a:p>
          <a:p>
            <a:pPr marL="0" lvl="0" indent="0">
              <a:buNone/>
            </a:pPr>
            <a:r>
              <a:rPr lang="en-US" altLang="zh-CN" sz="2400" dirty="0"/>
              <a:t>Do you agree to add the following text to 11bp SFD?</a:t>
            </a:r>
            <a:r>
              <a:rPr lang="zh-CN" altLang="zh-CN" sz="2400" dirty="0"/>
              <a:t> </a:t>
            </a:r>
            <a:endParaRPr lang="en-US" altLang="zh-CN" sz="2400" dirty="0"/>
          </a:p>
          <a:p>
            <a:pPr marL="285750" indent="-285750">
              <a:spcBef>
                <a:spcPct val="0"/>
              </a:spcBef>
              <a:buFont typeface="Arial" panose="020B0604020202020204" pitchFamily="34" charset="0"/>
              <a:buChar char="•"/>
            </a:pPr>
            <a:r>
              <a:rPr lang="en-US" altLang="zh-CN" sz="2000" dirty="0"/>
              <a:t>802.11bp supports a </a:t>
            </a:r>
            <a:r>
              <a:rPr lang="en-US" altLang="zh-CN" sz="2000" dirty="0" smtClean="0"/>
              <a:t>two phases access mechanism </a:t>
            </a:r>
            <a:r>
              <a:rPr lang="en-US" altLang="zh-CN" sz="2000" dirty="0"/>
              <a:t>for Active </a:t>
            </a:r>
            <a:r>
              <a:rPr lang="en-US" altLang="zh-CN" sz="2000" dirty="0" err="1"/>
              <a:t>Tx</a:t>
            </a:r>
            <a:r>
              <a:rPr lang="en-US" altLang="zh-CN" sz="2000" dirty="0"/>
              <a:t> non-AP AMP STAs, which includes:</a:t>
            </a:r>
          </a:p>
          <a:p>
            <a:pPr marL="628650" lvl="1" indent="-285750">
              <a:buFont typeface="Arial" panose="020B0604020202020204" pitchFamily="34" charset="0"/>
              <a:buChar char="•"/>
            </a:pPr>
            <a:r>
              <a:rPr lang="en-US" altLang="zh-CN" sz="1600" dirty="0"/>
              <a:t>Based on the uplink PPDU received in the one or more random access time-slots indicated by the AMP Frame from an AMP AP, the AMP AP can transmit another AMP frame to assign one or more transmission time-slots for non-AP AMP STA(s).</a:t>
            </a:r>
            <a:endParaRPr lang="en-US" altLang="zh-CN" sz="2000" dirty="0">
              <a:sym typeface="+mn-ea"/>
            </a:endParaRPr>
          </a:p>
          <a:p>
            <a:pPr marL="0" indent="0">
              <a:buNone/>
            </a:pPr>
            <a:endParaRPr lang="en-US" altLang="zh-CN" sz="2000" b="0" i="1" dirty="0" smtClean="0">
              <a:sym typeface="+mn-ea"/>
            </a:endParaRPr>
          </a:p>
          <a:p>
            <a:pPr marL="0" indent="0">
              <a:buNone/>
            </a:pPr>
            <a:r>
              <a:rPr lang="en-US" altLang="zh-CN" b="0" i="1" dirty="0" smtClean="0">
                <a:sym typeface="+mn-ea"/>
              </a:rPr>
              <a:t>[</a:t>
            </a:r>
            <a:r>
              <a:rPr lang="en-US" altLang="zh-CN" b="0" i="1" dirty="0">
                <a:sym typeface="+mn-ea"/>
              </a:rPr>
              <a:t>Reference contributions: </a:t>
            </a:r>
            <a:r>
              <a:rPr lang="en-US" altLang="zh-CN" b="0" i="1" dirty="0"/>
              <a:t>11-25/0815r0</a:t>
            </a:r>
            <a:r>
              <a:rPr lang="en-US" altLang="zh-CN" b="0" i="1" dirty="0">
                <a:sym typeface="+mn-ea"/>
              </a:rPr>
              <a:t>]</a:t>
            </a:r>
          </a:p>
          <a:p>
            <a:pPr marL="0" lvl="0" indent="0">
              <a:defRPr/>
            </a:pPr>
            <a:endParaRPr lang="en-US" altLang="zh-CN" sz="2000" dirty="0" smtClean="0">
              <a:sym typeface="+mn-ea"/>
            </a:endParaRPr>
          </a:p>
          <a:p>
            <a:pPr marL="0" lvl="0" indent="0">
              <a:defRPr/>
            </a:pPr>
            <a:r>
              <a:rPr lang="en-US" altLang="zh-CN" sz="2000" dirty="0" smtClean="0">
                <a:sym typeface="+mn-ea"/>
              </a:rPr>
              <a:t>Result</a:t>
            </a:r>
            <a:r>
              <a:rPr lang="en-US" altLang="zh-CN" sz="2000" dirty="0">
                <a:sym typeface="+mn-ea"/>
              </a:rPr>
              <a:t>:</a:t>
            </a:r>
            <a:endParaRPr lang="en-US" altLang="zh-CN" sz="20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4465336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#8 (</a:t>
            </a:r>
            <a:r>
              <a:rPr lang="en-US" altLang="zh-CN" sz="2800" dirty="0" err="1" smtClean="0">
                <a:sym typeface="+mn-ea"/>
              </a:rPr>
              <a:t>Chuanfeng</a:t>
            </a:r>
            <a:r>
              <a:rPr lang="en-US" altLang="zh-CN" sz="2800" dirty="0" smtClean="0">
                <a:sym typeface="+mn-ea"/>
              </a:rPr>
              <a:t> He </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7"/>
            <a:ext cx="10896314" cy="4724276"/>
          </a:xfrm>
        </p:spPr>
        <p:txBody>
          <a:bodyPr>
            <a:noAutofit/>
          </a:bodyPr>
          <a:lstStyle/>
          <a:p>
            <a:pPr marL="0" indent="0">
              <a:defRPr/>
            </a:pPr>
            <a:r>
              <a:rPr lang="en-US" altLang="zh-CN" dirty="0" smtClean="0">
                <a:sym typeface="+mn-ea"/>
              </a:rPr>
              <a:t>SP6: </a:t>
            </a:r>
            <a:endParaRPr lang="en-US" altLang="zh-CN" dirty="0"/>
          </a:p>
          <a:p>
            <a:pPr marL="0" lvl="0" indent="0">
              <a:buNone/>
            </a:pPr>
            <a:r>
              <a:rPr lang="en-US" altLang="zh-CN" dirty="0"/>
              <a:t>Do you agree </a:t>
            </a:r>
            <a:r>
              <a:rPr lang="en-US" altLang="zh-CN" sz="2000" dirty="0"/>
              <a:t>to add the following text to 11bp SFD?</a:t>
            </a:r>
            <a:r>
              <a:rPr lang="zh-CN" altLang="zh-CN" sz="2000" dirty="0"/>
              <a:t> </a:t>
            </a:r>
            <a:endParaRPr lang="en-US" altLang="zh-CN" sz="2000" dirty="0"/>
          </a:p>
          <a:p>
            <a:pPr marL="285750" lvl="0" indent="-285750" algn="just" defTabSz="914400">
              <a:spcBef>
                <a:spcPct val="0"/>
              </a:spcBef>
              <a:buClrTx/>
              <a:buSzTx/>
              <a:buFont typeface="Arial" panose="020B0604020202020204" pitchFamily="34" charset="0"/>
              <a:buChar char="•"/>
            </a:pPr>
            <a:r>
              <a:rPr lang="en-GB" altLang="zh-CN" dirty="0"/>
              <a:t>802.11bp specifies, for a short timestamp, coarse timing granularity larger than 1µs.</a:t>
            </a:r>
          </a:p>
          <a:p>
            <a:pPr marL="586105" lvl="1" indent="-285750" algn="just" defTabSz="914400">
              <a:spcBef>
                <a:spcPct val="0"/>
              </a:spcBef>
              <a:buClrTx/>
              <a:buSzTx/>
              <a:buFont typeface="Arial" panose="020B0604020202020204" pitchFamily="34" charset="0"/>
              <a:buChar char="•"/>
            </a:pPr>
            <a:r>
              <a:rPr lang="en-US" altLang="zh-CN" dirty="0" smtClean="0"/>
              <a:t>The </a:t>
            </a:r>
            <a:r>
              <a:rPr lang="en-US" altLang="zh-CN" dirty="0"/>
              <a:t>detailed timing granularity are TBD</a:t>
            </a: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11-25/1251r0, 11-25/0814r0, 11-25/0342r0, 11-24/1774r0</a:t>
            </a:r>
            <a:r>
              <a:rPr lang="en-US" altLang="zh-CN" sz="1600" b="0" i="1" dirty="0" smtClean="0">
                <a:sym typeface="+mn-ea"/>
              </a:rPr>
              <a:t>]</a:t>
            </a:r>
            <a:endParaRPr lang="en-US" altLang="zh-CN" sz="1600" b="0" i="1" dirty="0">
              <a:sym typeface="+mn-ea"/>
            </a:endParaRPr>
          </a:p>
          <a:p>
            <a:pPr marL="0" lvl="0" indent="0">
              <a:defRPr/>
            </a:pPr>
            <a:r>
              <a:rPr lang="en-US" altLang="zh-CN" sz="2000" dirty="0">
                <a:sym typeface="+mn-ea"/>
              </a:rPr>
              <a:t>Result:</a:t>
            </a:r>
            <a:endParaRPr lang="en-US" altLang="zh-CN" sz="2000" dirty="0"/>
          </a:p>
          <a:p>
            <a:pPr marL="0" lvl="0" indent="0">
              <a:defRPr/>
            </a:pPr>
            <a:endParaRPr lang="en-US" altLang="zh-CN" sz="2000" dirty="0">
              <a:sym typeface="+mn-ea"/>
            </a:endParaRPr>
          </a:p>
          <a:p>
            <a:pPr marL="0" lvl="0" indent="0">
              <a:defRPr/>
            </a:pPr>
            <a:r>
              <a:rPr lang="en-US" altLang="zh-CN" dirty="0" smtClean="0">
                <a:sym typeface="+mn-ea"/>
              </a:rPr>
              <a:t>SP7: </a:t>
            </a:r>
            <a:endParaRPr lang="en-US" altLang="zh-CN" dirty="0"/>
          </a:p>
          <a:p>
            <a:pPr marL="0" indent="0">
              <a:buNone/>
            </a:pPr>
            <a:r>
              <a:rPr lang="en-US" altLang="zh-CN" dirty="0"/>
              <a:t>Do you agree to add the following text to 11bp SFD?</a:t>
            </a:r>
          </a:p>
          <a:p>
            <a:pPr marL="285750" lvl="0" indent="-285750">
              <a:buFont typeface="Arial" panose="020B0604020202020204" pitchFamily="34" charset="0"/>
              <a:buChar char="•"/>
            </a:pPr>
            <a:r>
              <a:rPr lang="en-US" altLang="zh-CN" dirty="0"/>
              <a:t>802.11bp supports that acknowledge information for two or more AMP non-AP STAs is carried in one AMP frame</a:t>
            </a:r>
            <a:endParaRPr lang="en-US" altLang="zh-CN" sz="1400" dirty="0"/>
          </a:p>
          <a:p>
            <a:pPr marL="0" indent="0">
              <a:buFont typeface="Arial" panose="020B0604020202020204" pitchFamily="34" charset="0"/>
              <a:buNone/>
            </a:pPr>
            <a:r>
              <a:rPr lang="en-US" altLang="zh-CN" sz="1600" b="0" i="1" dirty="0">
                <a:sym typeface="+mn-ea"/>
              </a:rPr>
              <a:t>[Reference contributions: </a:t>
            </a:r>
            <a:r>
              <a:rPr lang="en-US" altLang="zh-CN" sz="1600" b="0" i="1" dirty="0" smtClean="0"/>
              <a:t>11-25/0859r0</a:t>
            </a:r>
            <a:r>
              <a:rPr lang="en-US" altLang="zh-CN" sz="1600" b="0" i="1" dirty="0">
                <a:sym typeface="+mn-ea"/>
              </a:rPr>
              <a:t>]</a:t>
            </a:r>
          </a:p>
          <a:p>
            <a:pPr marL="0" lvl="0" indent="0">
              <a:defRPr/>
            </a:pPr>
            <a:r>
              <a:rPr lang="en-US" altLang="zh-CN"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0843225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a:sym typeface="+mn-ea"/>
              </a:rPr>
              <a:t>SP1: </a:t>
            </a:r>
            <a:endParaRPr lang="en-US" altLang="zh-CN" dirty="0" smtClean="0">
              <a:sym typeface="+mn-ea"/>
            </a:endParaRPr>
          </a:p>
          <a:p>
            <a:pPr marL="0" lvl="0" indent="0">
              <a:defRPr/>
            </a:pPr>
            <a:endParaRPr lang="en-US" altLang="zh-CN" dirty="0"/>
          </a:p>
          <a:p>
            <a:pPr marL="0" lvl="0" indent="0" defTabSz="914400">
              <a:spcBef>
                <a:spcPct val="0"/>
              </a:spcBef>
              <a:buClrTx/>
              <a:buSzTx/>
            </a:pPr>
            <a:r>
              <a:rPr lang="zh-CN" altLang="zh-CN" dirty="0"/>
              <a:t>Do you agree to add </a:t>
            </a:r>
            <a:r>
              <a:rPr lang="en-US" altLang="zh-CN" dirty="0" smtClean="0"/>
              <a:t>the following text in</a:t>
            </a:r>
            <a:r>
              <a:rPr lang="zh-CN" altLang="zh-CN" dirty="0" smtClean="0"/>
              <a:t>to </a:t>
            </a:r>
            <a:r>
              <a:rPr lang="zh-CN" altLang="zh-CN" dirty="0"/>
              <a:t>the 11bp </a:t>
            </a:r>
            <a:r>
              <a:rPr lang="zh-CN" altLang="zh-CN" dirty="0" smtClean="0"/>
              <a:t>SFD</a:t>
            </a:r>
            <a:r>
              <a:rPr lang="en-US" altLang="zh-CN" dirty="0" smtClean="0"/>
              <a:t>?</a:t>
            </a:r>
            <a:endParaRPr lang="zh-CN" altLang="zh-CN" dirty="0"/>
          </a:p>
          <a:p>
            <a:pPr marL="285750" indent="-285750" defTabSz="914400">
              <a:spcBef>
                <a:spcPct val="0"/>
              </a:spcBef>
              <a:buClrTx/>
              <a:buSzTx/>
              <a:buFont typeface="Arial" panose="020B0604020202020204" pitchFamily="34" charset="0"/>
              <a:buChar char="•"/>
            </a:pPr>
            <a:r>
              <a:rPr lang="zh-CN" altLang="zh-CN" dirty="0"/>
              <a:t>An AMP AP transmits an AMP Trigger frame indicating a time-slot based random access session for non-AP AMP STAs. </a:t>
            </a:r>
            <a:r>
              <a:rPr lang="zh-CN" altLang="zh-CN" dirty="0"/>
              <a:t>The frame carries</a:t>
            </a:r>
            <a:r>
              <a:rPr lang="zh-CN" altLang="zh-CN" dirty="0" smtClean="0"/>
              <a:t>:</a:t>
            </a:r>
            <a:endParaRPr lang="en-US" altLang="zh-CN" dirty="0" smtClean="0"/>
          </a:p>
          <a:p>
            <a:pPr marL="586105" lvl="1" indent="-285750" defTabSz="914400">
              <a:spcBef>
                <a:spcPct val="0"/>
              </a:spcBef>
              <a:buClrTx/>
              <a:buSzTx/>
              <a:buFont typeface="Arial" panose="020B0604020202020204" pitchFamily="34" charset="0"/>
              <a:buChar char="•"/>
            </a:pPr>
            <a:r>
              <a:rPr lang="en-US" altLang="zh-CN" dirty="0" smtClean="0"/>
              <a:t>Random </a:t>
            </a:r>
            <a:r>
              <a:rPr lang="en-US" altLang="zh-CN" dirty="0"/>
              <a:t>Access Parameters: Indicates parameters for random access</a:t>
            </a:r>
          </a:p>
          <a:p>
            <a:pPr marL="586105" lvl="1" indent="-285750" defTabSz="914400">
              <a:spcBef>
                <a:spcPct val="0"/>
              </a:spcBef>
              <a:buClrTx/>
              <a:buSzTx/>
              <a:buFont typeface="Arial" panose="020B0604020202020204" pitchFamily="34" charset="0"/>
              <a:buChar char="•"/>
            </a:pPr>
            <a:r>
              <a:rPr lang="en-US" altLang="zh-CN" dirty="0" smtClean="0"/>
              <a:t>P</a:t>
            </a:r>
            <a:r>
              <a:rPr lang="fr-FR" altLang="zh-CN" dirty="0" err="1" smtClean="0"/>
              <a:t>arameters</a:t>
            </a:r>
            <a:r>
              <a:rPr lang="fr-FR" altLang="zh-CN" dirty="0" smtClean="0"/>
              <a:t> for </a:t>
            </a:r>
            <a:r>
              <a:rPr lang="fr-FR" altLang="zh-CN" dirty="0" err="1" smtClean="0"/>
              <a:t>random</a:t>
            </a:r>
            <a:r>
              <a:rPr lang="fr-FR" altLang="zh-CN" dirty="0" smtClean="0"/>
              <a:t> </a:t>
            </a:r>
            <a:r>
              <a:rPr lang="fr-FR" altLang="zh-CN" dirty="0" err="1" smtClean="0"/>
              <a:t>access</a:t>
            </a:r>
            <a:r>
              <a:rPr lang="fr-FR" altLang="zh-CN" dirty="0" smtClean="0"/>
              <a:t> are </a:t>
            </a:r>
            <a:r>
              <a:rPr lang="fr-FR" altLang="zh-CN" dirty="0"/>
              <a:t>TBD.</a:t>
            </a:r>
          </a:p>
          <a:p>
            <a:pPr marL="0" lvl="0" indent="0" defTabSz="914400">
              <a:spcBef>
                <a:spcPct val="0"/>
              </a:spcBef>
              <a:buClrTx/>
              <a:buSzTx/>
            </a:pPr>
            <a:endParaRPr lang="fr-FR" altLang="zh-CN" b="0" i="1" dirty="0" smtClean="0"/>
          </a:p>
          <a:p>
            <a:pPr marL="0" lvl="0" indent="0" defTabSz="914400">
              <a:spcBef>
                <a:spcPct val="0"/>
              </a:spcBef>
              <a:buClrTx/>
              <a:buSzTx/>
            </a:pPr>
            <a:r>
              <a:rPr lang="fr-FR" altLang="zh-CN" b="0" i="1" dirty="0" smtClean="0"/>
              <a:t>Note </a:t>
            </a:r>
            <a:r>
              <a:rPr lang="fr-FR" altLang="zh-CN" b="0" i="1" dirty="0"/>
              <a:t>(not part of SP): The AMP Trigger frame </a:t>
            </a:r>
            <a:r>
              <a:rPr lang="fr-FR" altLang="zh-CN" b="0" i="1" dirty="0" err="1"/>
              <a:t>is</a:t>
            </a:r>
            <a:r>
              <a:rPr lang="fr-FR" altLang="zh-CN" b="0" i="1" dirty="0"/>
              <a:t> </a:t>
            </a:r>
            <a:r>
              <a:rPr lang="fr-FR" altLang="zh-CN" b="0" i="1" dirty="0" err="1"/>
              <a:t>referred</a:t>
            </a:r>
            <a:r>
              <a:rPr lang="fr-FR" altLang="zh-CN" b="0" i="1" dirty="0"/>
              <a:t> to as AMP </a:t>
            </a:r>
            <a:r>
              <a:rPr lang="fr-FR" altLang="zh-CN" b="0" i="1" dirty="0" err="1"/>
              <a:t>Poll</a:t>
            </a:r>
            <a:r>
              <a:rPr lang="fr-FR" altLang="zh-CN" b="0" i="1" dirty="0"/>
              <a:t> frame in 25/1240r0</a:t>
            </a:r>
            <a:r>
              <a:rPr lang="fr-FR" altLang="zh-CN" b="0" i="1" dirty="0" smtClean="0"/>
              <a:t>.</a:t>
            </a:r>
          </a:p>
          <a:p>
            <a:pPr marL="0" lvl="0" indent="0" defTabSz="914400">
              <a:spcBef>
                <a:spcPct val="0"/>
              </a:spcBef>
              <a:buClrTx/>
              <a:buSzTx/>
            </a:pPr>
            <a:endParaRPr lang="fr-FR" altLang="zh-CN" b="0" i="1" dirty="0"/>
          </a:p>
          <a:p>
            <a:pPr marL="0" lvl="0" indent="0"/>
            <a:r>
              <a:rPr lang="fr-FR" altLang="zh-CN" sz="1600" b="0" i="1" dirty="0" smtClean="0"/>
              <a:t>[</a:t>
            </a:r>
            <a:r>
              <a:rPr lang="fr-FR" altLang="zh-CN" sz="1600" b="0" i="1" dirty="0"/>
              <a:t>Reference: 25/1240r0, 25/0817r0, 25/0818r0]</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6428201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 </a:t>
            </a:r>
          </a:p>
          <a:p>
            <a:pPr marL="0" lvl="0" indent="0">
              <a:defRPr/>
            </a:pPr>
            <a:endParaRPr lang="en-US" altLang="zh-CN" dirty="0"/>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smtClean="0"/>
              <a:t>?</a:t>
            </a:r>
            <a:endParaRPr lang="zh-CN" altLang="zh-CN" dirty="0"/>
          </a:p>
          <a:p>
            <a:pPr marL="0" lvl="0" indent="0" defTabSz="914400">
              <a:spcBef>
                <a:spcPct val="0"/>
              </a:spcBef>
              <a:buClrTx/>
              <a:buSzTx/>
            </a:pPr>
            <a:endParaRPr lang="en-US" altLang="zh-CN" dirty="0" smtClean="0"/>
          </a:p>
          <a:p>
            <a:pPr marL="285750" lvl="0" indent="-285750" defTabSz="914400">
              <a:spcBef>
                <a:spcPct val="0"/>
              </a:spcBef>
              <a:buClrTx/>
              <a:buSzTx/>
              <a:buFont typeface="Arial" panose="020B0604020202020204" pitchFamily="34" charset="0"/>
              <a:buChar char="•"/>
            </a:pPr>
            <a:r>
              <a:rPr lang="zh-CN" altLang="zh-CN" dirty="0"/>
              <a:t>Upon </a:t>
            </a:r>
            <a:r>
              <a:rPr lang="zh-CN" altLang="zh-CN" dirty="0"/>
              <a:t>receiving the AMP Trigger frame indicating a time-slot based random access session, a non-AP AMP STA performs the following actions:</a:t>
            </a:r>
          </a:p>
          <a:p>
            <a:pPr marL="586105" lvl="1" indent="-285750" defTabSz="914400">
              <a:spcBef>
                <a:spcPct val="0"/>
              </a:spcBef>
              <a:buClrTx/>
              <a:buSzTx/>
              <a:buFont typeface="Arial" panose="020B0604020202020204" pitchFamily="34" charset="0"/>
              <a:buChar char="•"/>
            </a:pPr>
            <a:r>
              <a:rPr lang="en-US" altLang="zh-CN" dirty="0"/>
              <a:t>If the non-AP AMP STA is allowed to transmit based on the Random Access Parameters, the non-AP AMP STA transmits an uplink AMP PPDU carrying the uplink response in one of the slots allocated by the AMP Trigger </a:t>
            </a:r>
            <a:r>
              <a:rPr lang="en-US" altLang="zh-CN" dirty="0" smtClean="0"/>
              <a:t>frame</a:t>
            </a:r>
            <a:endParaRPr lang="zh-CN" altLang="zh-CN" dirty="0"/>
          </a:p>
          <a:p>
            <a:pPr marL="0" lvl="0" indent="0"/>
            <a:endParaRPr lang="fr-FR" altLang="zh-CN" sz="1600" b="0" i="1" dirty="0" smtClean="0"/>
          </a:p>
          <a:p>
            <a:pPr marL="0" lvl="0" indent="0"/>
            <a:r>
              <a:rPr lang="fr-FR" altLang="zh-CN" sz="1600" b="0" i="1" dirty="0" smtClean="0"/>
              <a:t>[</a:t>
            </a:r>
            <a:r>
              <a:rPr lang="fr-FR" altLang="zh-CN" sz="1600" b="0" i="1" dirty="0"/>
              <a:t>Reference: 25/1240r0, 25/0817r0, 25/0818r0</a:t>
            </a:r>
            <a:r>
              <a:rPr lang="fr-FR" altLang="zh-CN" sz="1600" b="0" i="1" dirty="0" smtClean="0"/>
              <a:t>]</a:t>
            </a:r>
          </a:p>
          <a:p>
            <a:pPr marL="0" lvl="0" indent="0"/>
            <a:endParaRPr lang="fr-FR" altLang="zh-CN" sz="1600" b="0" i="1" dirty="0"/>
          </a:p>
          <a:p>
            <a:pPr marL="0" lvl="0" indent="0">
              <a:defRPr/>
            </a:pPr>
            <a:r>
              <a:rPr lang="en-US" altLang="zh-CN" sz="1600" dirty="0" smtClean="0">
                <a:sym typeface="+mn-ea"/>
              </a:rPr>
              <a:t>Result</a:t>
            </a:r>
            <a:r>
              <a:rPr lang="en-US" altLang="zh-CN" sz="1600" dirty="0">
                <a:sym typeface="+mn-ea"/>
              </a:rPr>
              <a: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8504487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SP3: </a:t>
            </a:r>
          </a:p>
          <a:p>
            <a:pPr marL="0" lvl="0" indent="0">
              <a:defRPr/>
            </a:pPr>
            <a:endParaRPr lang="en-US" altLang="zh-CN" dirty="0"/>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smtClean="0"/>
              <a:t>?</a:t>
            </a:r>
            <a:endParaRPr lang="zh-CN" altLang="zh-CN" dirty="0"/>
          </a:p>
          <a:p>
            <a:pPr marL="0" lvl="0" indent="0" defTabSz="914400">
              <a:spcBef>
                <a:spcPct val="0"/>
              </a:spcBef>
              <a:buClrTx/>
              <a:buSzTx/>
            </a:pPr>
            <a:endParaRPr lang="en-US" altLang="zh-CN" dirty="0" smtClean="0"/>
          </a:p>
          <a:p>
            <a:pPr marL="285750" lvl="0" indent="-285750" defTabSz="914400">
              <a:spcBef>
                <a:spcPct val="0"/>
              </a:spcBef>
              <a:buClrTx/>
              <a:buSzTx/>
              <a:buFont typeface="Arial" panose="020B0604020202020204" pitchFamily="34" charset="0"/>
              <a:buChar char="•"/>
            </a:pPr>
            <a:r>
              <a:rPr lang="en-US" altLang="zh-CN" dirty="0" smtClean="0"/>
              <a:t>An </a:t>
            </a:r>
            <a:r>
              <a:rPr lang="en-US" altLang="zh-CN" dirty="0"/>
              <a:t>AMP AP transmits an AMP Trigger frame indicating a time-slot based scheduled access for non-AP AMP STAs. The frame </a:t>
            </a:r>
            <a:r>
              <a:rPr lang="en-US" altLang="zh-CN" dirty="0" smtClean="0"/>
              <a:t>may carry</a:t>
            </a:r>
            <a:r>
              <a:rPr lang="zh-CN" altLang="en-US" dirty="0" smtClean="0"/>
              <a:t>：</a:t>
            </a:r>
            <a:endParaRPr lang="zh-CN" altLang="zh-CN" dirty="0"/>
          </a:p>
          <a:p>
            <a:pPr marL="586105" lvl="1" indent="-285750" defTabSz="914400">
              <a:spcBef>
                <a:spcPct val="0"/>
              </a:spcBef>
              <a:buClrTx/>
              <a:buSzTx/>
              <a:buFont typeface="Arial" panose="020B0604020202020204" pitchFamily="34" charset="0"/>
              <a:buChar char="•"/>
            </a:pPr>
            <a:r>
              <a:rPr lang="en-US" altLang="zh-CN" dirty="0"/>
              <a:t>Number of Slots (N) indicating the number of slots immediately after the AMP Trigger frame that are allocated for uplink transmissions, </a:t>
            </a:r>
            <a:r>
              <a:rPr lang="en-US" altLang="zh-CN" dirty="0" smtClean="0"/>
              <a:t>and,</a:t>
            </a:r>
          </a:p>
          <a:p>
            <a:pPr marL="586105" lvl="1" indent="-285750" defTabSz="914400">
              <a:spcBef>
                <a:spcPct val="0"/>
              </a:spcBef>
              <a:buClrTx/>
              <a:buSzTx/>
              <a:buFont typeface="Arial" panose="020B0604020202020204" pitchFamily="34" charset="0"/>
              <a:buChar char="•"/>
            </a:pPr>
            <a:r>
              <a:rPr lang="en-US" altLang="zh-CN" dirty="0" smtClean="0"/>
              <a:t>IDs </a:t>
            </a:r>
            <a:r>
              <a:rPr lang="en-US" altLang="zh-CN" dirty="0"/>
              <a:t>of one or more non-AP AMP STAs that are scheduled for uplink </a:t>
            </a:r>
            <a:r>
              <a:rPr lang="en-US" altLang="zh-CN" dirty="0" smtClean="0"/>
              <a:t>transmission.</a:t>
            </a:r>
          </a:p>
          <a:p>
            <a:pPr marL="586105" lvl="1" indent="-285750" defTabSz="914400">
              <a:spcBef>
                <a:spcPct val="0"/>
              </a:spcBef>
              <a:buClrTx/>
              <a:buSzTx/>
              <a:buFont typeface="Arial" panose="020B0604020202020204" pitchFamily="34" charset="0"/>
              <a:buChar char="•"/>
            </a:pPr>
            <a:r>
              <a:rPr lang="fr-FR" altLang="zh-CN" dirty="0" err="1" smtClean="0"/>
              <a:t>Other</a:t>
            </a:r>
            <a:r>
              <a:rPr lang="fr-FR" altLang="zh-CN" dirty="0" smtClean="0"/>
              <a:t> </a:t>
            </a:r>
            <a:r>
              <a:rPr lang="fr-FR" altLang="zh-CN" dirty="0" err="1"/>
              <a:t>parameters</a:t>
            </a:r>
            <a:r>
              <a:rPr lang="fr-FR" altLang="zh-CN" dirty="0"/>
              <a:t> are TBD.</a:t>
            </a:r>
          </a:p>
          <a:p>
            <a:pPr marL="586105" lvl="1" indent="-285750" defTabSz="914400">
              <a:spcBef>
                <a:spcPct val="0"/>
              </a:spcBef>
              <a:buClrTx/>
              <a:buSzTx/>
              <a:buFont typeface="Arial" panose="020B0604020202020204" pitchFamily="34" charset="0"/>
              <a:buChar char="•"/>
            </a:pPr>
            <a:endParaRPr lang="zh-CN" altLang="zh-CN" dirty="0"/>
          </a:p>
          <a:p>
            <a:pPr marL="0" lvl="0" indent="0"/>
            <a:r>
              <a:rPr lang="en-US" altLang="zh-CN" sz="1600" b="0" i="1" dirty="0"/>
              <a:t>Note (not part of SP): The AMP Trigger frame is referred to as AMP Request frame in 25/1240r0</a:t>
            </a:r>
            <a:r>
              <a:rPr lang="en-US" altLang="zh-CN" sz="1600" b="0" i="1" dirty="0" smtClean="0"/>
              <a:t>.</a:t>
            </a:r>
          </a:p>
          <a:p>
            <a:pPr marL="0" lvl="0" indent="0"/>
            <a:r>
              <a:rPr lang="fr-FR" altLang="zh-CN" sz="1600" b="0" i="1" dirty="0" smtClean="0"/>
              <a:t>[</a:t>
            </a:r>
            <a:r>
              <a:rPr lang="fr-FR" altLang="zh-CN" sz="1600" b="0" i="1" dirty="0"/>
              <a:t>Reference: 25/1240r0, 25/0817r0, 25/0818r0</a:t>
            </a:r>
            <a:r>
              <a:rPr lang="fr-FR" altLang="zh-CN" sz="1600" b="0" i="1" dirty="0" smtClean="0"/>
              <a:t>]</a:t>
            </a:r>
          </a:p>
          <a:p>
            <a:pPr marL="0" lvl="0" indent="0"/>
            <a:endParaRPr lang="fr-FR" altLang="zh-CN" sz="1600" b="0" i="1" dirty="0"/>
          </a:p>
          <a:p>
            <a:pPr marL="0" lvl="0" indent="0">
              <a:defRPr/>
            </a:pPr>
            <a:r>
              <a:rPr lang="en-US" altLang="zh-CN" sz="1600" dirty="0" smtClean="0">
                <a:sym typeface="+mn-ea"/>
              </a:rPr>
              <a:t>Result</a:t>
            </a:r>
            <a:r>
              <a:rPr lang="en-US" altLang="zh-CN" sz="1600" dirty="0">
                <a:sym typeface="+mn-ea"/>
              </a:rPr>
              <a: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490787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SP4: </a:t>
            </a:r>
          </a:p>
          <a:p>
            <a:pPr marL="0" lvl="0" indent="0" defTabSz="914400">
              <a:spcBef>
                <a:spcPct val="0"/>
              </a:spcBef>
              <a:buClrTx/>
              <a:buSzTx/>
            </a:pPr>
            <a:r>
              <a:rPr lang="zh-CN" altLang="zh-CN" dirty="0" smtClean="0"/>
              <a:t>Do </a:t>
            </a:r>
            <a:r>
              <a:rPr lang="zh-CN" altLang="zh-CN" dirty="0"/>
              <a:t>you agree to add </a:t>
            </a:r>
            <a:r>
              <a:rPr lang="en-US" altLang="zh-CN" dirty="0"/>
              <a:t>the following text in</a:t>
            </a:r>
            <a:r>
              <a:rPr lang="zh-CN" altLang="zh-CN" dirty="0"/>
              <a:t>to the 11bp SFD </a:t>
            </a:r>
            <a:r>
              <a:rPr lang="en-US" altLang="zh-CN" dirty="0" smtClean="0"/>
              <a:t>?</a:t>
            </a:r>
            <a:endParaRPr lang="zh-CN" altLang="zh-CN" dirty="0"/>
          </a:p>
          <a:p>
            <a:pPr marL="285750" indent="-285750" defTabSz="914400">
              <a:spcBef>
                <a:spcPct val="0"/>
              </a:spcBef>
              <a:buClrTx/>
              <a:buSzTx/>
              <a:buFont typeface="Arial" panose="020B0604020202020204" pitchFamily="34" charset="0"/>
              <a:buChar char="•"/>
            </a:pPr>
            <a:r>
              <a:rPr lang="zh-CN" altLang="zh-CN" dirty="0" smtClean="0"/>
              <a:t>Upon </a:t>
            </a:r>
            <a:r>
              <a:rPr lang="zh-CN" altLang="zh-CN" dirty="0"/>
              <a:t>receiving the AMP Trigger frame indicating a time-slot based scheduled access for non-AP AMP STAs, a non-AP AMP STA performs the following actions:</a:t>
            </a:r>
          </a:p>
          <a:p>
            <a:pPr marL="586105" lvl="1" indent="-285750" defTabSz="914400">
              <a:spcBef>
                <a:spcPct val="0"/>
              </a:spcBef>
              <a:buClrTx/>
              <a:buSzTx/>
              <a:buFont typeface="Arial" panose="020B0604020202020204" pitchFamily="34" charset="0"/>
              <a:buChar char="•"/>
            </a:pPr>
            <a:r>
              <a:rPr lang="zh-CN" altLang="zh-CN" dirty="0"/>
              <a:t>If the AMP Trigger frame carries the ID of the non-AP AMP STA, the non-AP AMP STA transmits an uplink AMP PPDU carrying the requested response</a:t>
            </a:r>
          </a:p>
          <a:p>
            <a:pPr marL="586105" lvl="1" indent="-285750" defTabSz="914400">
              <a:spcBef>
                <a:spcPct val="0"/>
              </a:spcBef>
              <a:buClrTx/>
              <a:buSzTx/>
              <a:buFont typeface="Arial" panose="020B0604020202020204" pitchFamily="34" charset="0"/>
              <a:buChar char="•"/>
            </a:pPr>
            <a:endParaRPr lang="zh-CN" altLang="zh-CN" dirty="0"/>
          </a:p>
          <a:p>
            <a:pPr marL="0" lvl="0" indent="0"/>
            <a:r>
              <a:rPr lang="fr-FR" altLang="zh-CN" sz="1600" b="0" i="1" dirty="0" smtClean="0"/>
              <a:t>[</a:t>
            </a:r>
            <a:r>
              <a:rPr lang="fr-FR" altLang="zh-CN" sz="1600" b="0" i="1" dirty="0"/>
              <a:t>Reference: 25/1240r0, 25/0817r0, 25/0818r0</a:t>
            </a:r>
            <a:r>
              <a:rPr lang="fr-FR" altLang="zh-CN" sz="1600" b="0" i="1" dirty="0" smtClean="0"/>
              <a:t>]</a:t>
            </a:r>
          </a:p>
          <a:p>
            <a:pPr marL="0" lvl="0" indent="0">
              <a:defRPr/>
            </a:pPr>
            <a:r>
              <a:rPr lang="en-US" altLang="zh-CN" sz="1600" dirty="0" smtClean="0">
                <a:sym typeface="+mn-ea"/>
              </a:rPr>
              <a:t>Result</a:t>
            </a:r>
            <a:r>
              <a:rPr lang="en-US" altLang="zh-CN" sz="1600" dirty="0">
                <a:sym typeface="+mn-ea"/>
              </a:rPr>
              <a:t>:</a:t>
            </a:r>
            <a:endParaRPr lang="en-US" altLang="zh-CN" sz="2000" dirty="0"/>
          </a:p>
          <a:p>
            <a:pPr marL="0" lvl="0" indent="0">
              <a:defRPr/>
            </a:pPr>
            <a:endParaRPr lang="en-US" altLang="zh-CN" sz="2000" dirty="0" smtClean="0"/>
          </a:p>
          <a:p>
            <a:pPr marL="0" lvl="0" indent="0">
              <a:defRPr/>
            </a:pPr>
            <a:r>
              <a:rPr lang="en-US" altLang="zh-CN" dirty="0" smtClean="0">
                <a:sym typeface="+mn-ea"/>
              </a:rPr>
              <a:t>SP5: </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indent="-285750" defTabSz="914400">
              <a:spcBef>
                <a:spcPct val="0"/>
              </a:spcBef>
              <a:buClrTx/>
              <a:buSzTx/>
              <a:buFont typeface="Arial" panose="020B0604020202020204" pitchFamily="34" charset="0"/>
              <a:buChar char="•"/>
            </a:pPr>
            <a:r>
              <a:rPr lang="en-US" altLang="zh-CN" b="0" dirty="0"/>
              <a:t>Backscatter communication may have a different frame format than that of the AMP frames for non-backscatter </a:t>
            </a:r>
            <a:r>
              <a:rPr lang="en-US" altLang="zh-CN" b="0" dirty="0" smtClean="0"/>
              <a:t>communication.</a:t>
            </a:r>
            <a:endParaRPr lang="zh-CN" altLang="zh-CN" dirty="0"/>
          </a:p>
          <a:p>
            <a:pPr marL="586105" lvl="1" indent="-285750" defTabSz="914400">
              <a:spcBef>
                <a:spcPct val="0"/>
              </a:spcBef>
              <a:buClrTx/>
              <a:buSzTx/>
              <a:buFont typeface="Arial" panose="020B0604020202020204" pitchFamily="34" charset="0"/>
              <a:buChar char="•"/>
            </a:pPr>
            <a:endParaRPr lang="zh-CN" altLang="zh-CN" dirty="0"/>
          </a:p>
          <a:p>
            <a:pPr marL="0" lvl="0" indent="0"/>
            <a:r>
              <a:rPr lang="fr-FR" altLang="zh-CN" sz="1600" b="0" i="1" dirty="0"/>
              <a:t>[Reference: </a:t>
            </a:r>
            <a:r>
              <a:rPr lang="fr-FR" altLang="zh-CN" sz="1600" b="0" i="1" dirty="0" smtClean="0"/>
              <a:t>25/1102</a:t>
            </a:r>
            <a:r>
              <a:rPr lang="en-US" altLang="zh-CN" sz="1600" b="0" i="1" dirty="0" smtClean="0"/>
              <a:t>r1</a:t>
            </a:r>
            <a:r>
              <a:rPr lang="fr-FR" altLang="zh-CN" sz="1600" b="0" i="1" dirty="0" smtClean="0"/>
              <a:t>, </a:t>
            </a:r>
            <a:r>
              <a:rPr lang="fr-FR" altLang="zh-CN" sz="1600" b="0" i="1" dirty="0"/>
              <a:t>25/0817r0, 25/0818r0]</a:t>
            </a:r>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5913956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SP6: </a:t>
            </a:r>
          </a:p>
          <a:p>
            <a:pPr marL="0" lvl="0" indent="0" defTabSz="914400">
              <a:spcBef>
                <a:spcPct val="0"/>
              </a:spcBef>
              <a:buClrTx/>
              <a:buSzTx/>
            </a:pPr>
            <a:r>
              <a:rPr lang="zh-CN" altLang="zh-CN" dirty="0" smtClean="0"/>
              <a:t>Do </a:t>
            </a:r>
            <a:r>
              <a:rPr lang="zh-CN" altLang="zh-CN" dirty="0"/>
              <a:t>you agree to add </a:t>
            </a:r>
            <a:r>
              <a:rPr lang="en-US" altLang="zh-CN" dirty="0"/>
              <a:t>the following text in</a:t>
            </a:r>
            <a:r>
              <a:rPr lang="zh-CN" altLang="zh-CN" dirty="0"/>
              <a:t>to the 11bp SFD </a:t>
            </a:r>
            <a:r>
              <a:rPr lang="en-US" altLang="zh-CN" dirty="0" smtClean="0"/>
              <a:t>?</a:t>
            </a:r>
            <a:endParaRPr lang="zh-CN" altLang="zh-CN" dirty="0"/>
          </a:p>
          <a:p>
            <a:pPr marL="285750" indent="-285750" defTabSz="914400">
              <a:spcBef>
                <a:spcPct val="0"/>
              </a:spcBef>
              <a:buClrTx/>
              <a:buSzTx/>
              <a:buFont typeface="Arial" panose="020B0604020202020204" pitchFamily="34" charset="0"/>
              <a:buChar char="•"/>
            </a:pPr>
            <a:r>
              <a:rPr lang="en-US" altLang="zh-CN" b="0" dirty="0"/>
              <a:t>If the AMP frame is protected, the FCS field of the AMP frame carries a 16-bits </a:t>
            </a:r>
            <a:r>
              <a:rPr lang="en-US" altLang="zh-CN" b="0" dirty="0" smtClean="0"/>
              <a:t>MIC.</a:t>
            </a:r>
            <a:endParaRPr lang="zh-CN" altLang="zh-CN" dirty="0"/>
          </a:p>
          <a:p>
            <a:pPr marL="586105" lvl="1" indent="-285750" defTabSz="914400">
              <a:spcBef>
                <a:spcPct val="0"/>
              </a:spcBef>
              <a:buClrTx/>
              <a:buSzTx/>
              <a:buFont typeface="Arial" panose="020B0604020202020204" pitchFamily="34" charset="0"/>
              <a:buChar char="•"/>
            </a:pPr>
            <a:endParaRPr lang="zh-CN" altLang="zh-CN" dirty="0"/>
          </a:p>
          <a:p>
            <a:pPr marL="0" lvl="0" indent="0"/>
            <a:r>
              <a:rPr lang="fr-FR" altLang="zh-CN" sz="1600" b="0" i="1" dirty="0" smtClean="0"/>
              <a:t>[</a:t>
            </a:r>
            <a:r>
              <a:rPr lang="fr-FR" altLang="zh-CN" sz="1600" b="0" i="1" dirty="0"/>
              <a:t>Reference: </a:t>
            </a:r>
            <a:r>
              <a:rPr lang="fr-FR" altLang="zh-CN" sz="1600" b="0" i="1" dirty="0" smtClean="0"/>
              <a:t>25/1102</a:t>
            </a:r>
            <a:r>
              <a:rPr lang="en-US" altLang="zh-CN" sz="1600" b="0" i="1" dirty="0" smtClean="0"/>
              <a:t>r1,11-25/</a:t>
            </a:r>
            <a:r>
              <a:rPr lang="fr-FR" altLang="zh-CN" sz="1600" b="0" i="1" dirty="0" smtClean="0"/>
              <a:t>0817r0</a:t>
            </a:r>
            <a:r>
              <a:rPr lang="fr-FR" altLang="zh-CN" sz="1600" b="0" i="1" dirty="0"/>
              <a:t>, 25/0818r0</a:t>
            </a:r>
            <a:r>
              <a:rPr lang="fr-FR" altLang="zh-CN" sz="1600" b="0" i="1" dirty="0" smtClean="0"/>
              <a:t>]</a:t>
            </a:r>
          </a:p>
          <a:p>
            <a:pPr marL="0" lvl="0" indent="0">
              <a:defRPr/>
            </a:pPr>
            <a:r>
              <a:rPr lang="en-US" altLang="zh-CN" sz="1600" dirty="0" smtClean="0">
                <a:sym typeface="+mn-ea"/>
              </a:rPr>
              <a:t>Result</a:t>
            </a:r>
            <a:r>
              <a:rPr lang="en-US" altLang="zh-CN" sz="1600" dirty="0">
                <a:sym typeface="+mn-ea"/>
              </a:rPr>
              <a:t>:</a:t>
            </a:r>
            <a:endParaRPr lang="en-US" altLang="zh-CN" sz="2000" dirty="0"/>
          </a:p>
          <a:p>
            <a:pPr marL="0" lvl="0" indent="0">
              <a:defRPr/>
            </a:pPr>
            <a:endParaRPr lang="en-US" altLang="zh-CN" sz="2000" dirty="0" smtClean="0"/>
          </a:p>
          <a:p>
            <a:pPr marL="0" lvl="0" indent="0">
              <a:defRPr/>
            </a:pPr>
            <a:r>
              <a:rPr lang="en-US" altLang="zh-CN" dirty="0" smtClean="0">
                <a:sym typeface="+mn-ea"/>
              </a:rPr>
              <a:t>SP7: </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t>802.11bp defines an AMP Response frame to carry uplink response from non-AP AMP STAs and carries one or more of the following:</a:t>
            </a:r>
          </a:p>
          <a:p>
            <a:pPr marL="586105" lvl="1" indent="-285750" defTabSz="914400">
              <a:spcBef>
                <a:spcPct val="0"/>
              </a:spcBef>
              <a:buClrTx/>
              <a:buSzTx/>
              <a:buFont typeface="Arial" panose="020B0604020202020204" pitchFamily="34" charset="0"/>
              <a:buChar char="•"/>
            </a:pPr>
            <a:r>
              <a:rPr lang="zh-CN" altLang="zh-CN" b="0" dirty="0" smtClean="0"/>
              <a:t>Uplink Response</a:t>
            </a:r>
            <a:endParaRPr lang="en-US" altLang="zh-CN" b="0" dirty="0" smtClean="0"/>
          </a:p>
          <a:p>
            <a:pPr marL="586105" lvl="1" indent="-285750" defTabSz="914400">
              <a:spcBef>
                <a:spcPct val="0"/>
              </a:spcBef>
              <a:buClrTx/>
              <a:buSzTx/>
              <a:buFont typeface="Arial" panose="020B0604020202020204" pitchFamily="34" charset="0"/>
              <a:buChar char="•"/>
            </a:pPr>
            <a:r>
              <a:rPr lang="en-US" altLang="zh-CN" dirty="0" smtClean="0"/>
              <a:t>Names of the AMP Frame is TBD</a:t>
            </a:r>
            <a:endParaRPr lang="zh-CN" altLang="zh-CN" b="0" dirty="0"/>
          </a:p>
          <a:p>
            <a:pPr marL="586105" lvl="1" indent="-285750" defTabSz="914400">
              <a:spcBef>
                <a:spcPct val="0"/>
              </a:spcBef>
              <a:buClrTx/>
              <a:buSzTx/>
              <a:buFont typeface="Arial" panose="020B0604020202020204" pitchFamily="34" charset="0"/>
              <a:buChar char="•"/>
            </a:pPr>
            <a:endParaRPr lang="zh-CN" altLang="zh-CN" dirty="0"/>
          </a:p>
          <a:p>
            <a:pPr marL="0" lvl="0" indent="0"/>
            <a:r>
              <a:rPr lang="fr-FR" altLang="zh-CN" sz="1600" b="0" i="1" dirty="0"/>
              <a:t>[Reference: </a:t>
            </a:r>
            <a:r>
              <a:rPr lang="fr-FR" altLang="zh-CN" sz="1600" b="0" i="1" dirty="0" smtClean="0"/>
              <a:t>25/1102</a:t>
            </a:r>
            <a:r>
              <a:rPr lang="en-US" altLang="zh-CN" sz="1600" b="0" i="1" dirty="0" smtClean="0"/>
              <a:t>r1</a:t>
            </a:r>
            <a:r>
              <a:rPr lang="fr-FR" altLang="zh-CN" sz="1600" b="0" i="1" dirty="0" smtClean="0"/>
              <a:t>, </a:t>
            </a:r>
            <a:r>
              <a:rPr lang="fr-FR" altLang="zh-CN" sz="1600" b="0" i="1" dirty="0"/>
              <a:t>25/0817r0, 25/0818r0]</a:t>
            </a:r>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1303030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sz="1600" dirty="0" smtClean="0">
                <a:sym typeface="+mn-ea"/>
              </a:rPr>
              <a:t>SP8: </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indent="-285750" defTabSz="914400">
              <a:spcBef>
                <a:spcPct val="0"/>
              </a:spcBef>
              <a:buClrTx/>
              <a:buSzTx/>
              <a:buFont typeface="Arial" panose="020B0604020202020204" pitchFamily="34" charset="0"/>
              <a:buChar char="•"/>
            </a:pPr>
            <a:r>
              <a:rPr lang="zh-CN" altLang="zh-CN" sz="1600" b="0" dirty="0"/>
              <a:t>11bp defines an AMP UHF frame to carry UHF command.</a:t>
            </a:r>
          </a:p>
          <a:p>
            <a:pPr marL="586105" lvl="1" indent="-285750" defTabSz="914400">
              <a:spcBef>
                <a:spcPct val="0"/>
              </a:spcBef>
              <a:buClrTx/>
              <a:buSzTx/>
              <a:buFont typeface="Arial" panose="020B0604020202020204" pitchFamily="34" charset="0"/>
              <a:buChar char="•"/>
            </a:pPr>
            <a:r>
              <a:rPr lang="zh-CN" altLang="zh-CN" sz="1400" b="0" dirty="0"/>
              <a:t>The UHF command is carried in the Frame Body field</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smtClean="0"/>
              <a:t>[</a:t>
            </a:r>
            <a:r>
              <a:rPr lang="fr-FR" altLang="zh-CN" sz="1400" b="0" i="1" dirty="0"/>
              <a:t>Reference: </a:t>
            </a:r>
            <a:r>
              <a:rPr lang="fr-FR" altLang="zh-CN" sz="1400" b="0" i="1" dirty="0" smtClean="0"/>
              <a:t>25/1102</a:t>
            </a:r>
            <a:r>
              <a:rPr lang="en-US" altLang="zh-CN" sz="1400" b="0" i="1" dirty="0" smtClean="0"/>
              <a:t>r1,11-25/</a:t>
            </a:r>
            <a:r>
              <a:rPr lang="fr-FR" altLang="zh-CN" sz="1400" b="0" i="1" dirty="0" smtClean="0"/>
              <a:t>0817r0</a:t>
            </a:r>
            <a:r>
              <a:rPr lang="fr-FR" altLang="zh-CN" sz="1400" b="0" i="1" dirty="0"/>
              <a:t>, 25/0818r0</a:t>
            </a:r>
            <a:r>
              <a:rPr lang="fr-FR" altLang="zh-CN" sz="1400" b="0" i="1" dirty="0" smtClean="0"/>
              <a:t>]</a:t>
            </a:r>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SP9: </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a:t>?</a:t>
            </a:r>
            <a:endParaRPr lang="zh-CN" altLang="zh-CN" sz="1600" dirty="0"/>
          </a:p>
          <a:p>
            <a:pPr marL="285750" lvl="0" indent="-285750" defTabSz="914400">
              <a:spcBef>
                <a:spcPct val="0"/>
              </a:spcBef>
              <a:buClrTx/>
              <a:buSzTx/>
              <a:buFont typeface="Arial" panose="020B0604020202020204" pitchFamily="34" charset="0"/>
              <a:buChar char="•"/>
            </a:pPr>
            <a:r>
              <a:rPr lang="zh-CN" altLang="zh-CN" sz="1600" b="0" dirty="0"/>
              <a:t>A Backscatter non-AP AMP STA uses Electronic Product Code (EPC) as its unique global identifier and supports the EPC memory as defined by the UHF RFID Standard.</a:t>
            </a:r>
          </a:p>
          <a:p>
            <a:pPr marL="742950" lvl="1" indent="-285750" defTabSz="914400">
              <a:spcBef>
                <a:spcPct val="0"/>
              </a:spcBef>
              <a:buClrTx/>
              <a:buSzTx/>
              <a:buFont typeface="Arial" panose="020B0604020202020204" pitchFamily="34" charset="0"/>
              <a:buChar char="•"/>
            </a:pPr>
            <a:r>
              <a:rPr lang="zh-CN" altLang="zh-CN" sz="1400" dirty="0">
                <a:cs typeface="+mn-cs"/>
              </a:rPr>
              <a:t>EPC memory  comprises the StoredCRC, StoredPC and EPC</a:t>
            </a:r>
          </a:p>
          <a:p>
            <a:pPr marL="742950" lvl="1" indent="-285750" defTabSz="914400">
              <a:spcBef>
                <a:spcPct val="0"/>
              </a:spcBef>
              <a:buClrTx/>
              <a:buSzTx/>
              <a:buFont typeface="Arial" panose="020B0604020202020204" pitchFamily="34" charset="0"/>
              <a:buChar char="•"/>
            </a:pPr>
            <a:r>
              <a:rPr lang="zh-CN" altLang="zh-CN" sz="1400" dirty="0">
                <a:cs typeface="+mn-cs"/>
              </a:rPr>
              <a:t>Length of the EPC is TBD</a:t>
            </a:r>
          </a:p>
          <a:p>
            <a:pPr marL="742950" lvl="1" indent="-285750" defTabSz="914400">
              <a:spcBef>
                <a:spcPct val="0"/>
              </a:spcBef>
              <a:buClrTx/>
              <a:buSzTx/>
              <a:buFont typeface="Arial" panose="020B0604020202020204" pitchFamily="34" charset="0"/>
              <a:buChar char="•"/>
            </a:pPr>
            <a:r>
              <a:rPr lang="zh-CN" altLang="zh-CN" sz="1400" dirty="0">
                <a:cs typeface="+mn-cs"/>
              </a:rPr>
              <a:t>NOTE – EPC, StoredCRC &amp; StoredPC are defined by the UHF RFID Standard which refers to the EPC® Radio-Frequency Identity Generation-2 Version 2 UHF RFID Standard</a:t>
            </a:r>
            <a:r>
              <a:rPr lang="zh-CN" altLang="zh-CN" sz="1600" dirty="0">
                <a:latin typeface="Noto Sans SC" panose="020B0200000000000000" pitchFamily="34" charset="-122"/>
                <a:ea typeface="Noto Sans SC" panose="020B0200000000000000" pitchFamily="34" charset="-122"/>
              </a:rPr>
              <a:t>.</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a:t>[Reference: </a:t>
            </a:r>
            <a:r>
              <a:rPr lang="fr-FR" altLang="zh-CN" sz="1400" b="0" i="1" dirty="0" smtClean="0"/>
              <a:t>25/1239</a:t>
            </a:r>
            <a:r>
              <a:rPr lang="en-US" altLang="zh-CN" sz="1400" b="0" i="1" dirty="0" smtClean="0"/>
              <a:t>r0</a:t>
            </a:r>
            <a:r>
              <a:rPr lang="fr-FR" altLang="zh-CN" sz="1400" b="0" i="1" dirty="0" smtClean="0"/>
              <a:t>, 25/0818r0</a:t>
            </a:r>
            <a:r>
              <a:rPr lang="fr-FR" altLang="zh-CN" sz="1400" b="0" i="1" dirty="0"/>
              <a:t>]</a:t>
            </a:r>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1898308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6"/>
            <a:ext cx="10896314" cy="4800474"/>
          </a:xfrm>
        </p:spPr>
        <p:txBody>
          <a:bodyPr>
            <a:noAutofit/>
          </a:bodyPr>
          <a:lstStyle/>
          <a:p>
            <a:pPr marL="0" lvl="0" indent="0">
              <a:defRPr/>
            </a:pPr>
            <a:r>
              <a:rPr lang="en-US" altLang="zh-CN" sz="1600" dirty="0" smtClean="0">
                <a:sym typeface="+mn-ea"/>
              </a:rPr>
              <a:t>SP10: </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zh-CN" altLang="zh-CN" sz="1600" b="0" dirty="0"/>
              <a:t>11bp shall support the following UHF commands and the corresponding tag states as defined by the UHF RFID Standard for backscatter communication:</a:t>
            </a:r>
          </a:p>
          <a:p>
            <a:pPr marL="586105" lvl="1" indent="-285750" defTabSz="914400">
              <a:spcBef>
                <a:spcPct val="0"/>
              </a:spcBef>
              <a:buClrTx/>
              <a:buSzTx/>
              <a:buFont typeface="Arial" panose="020B0604020202020204" pitchFamily="34" charset="0"/>
              <a:buChar char="•"/>
            </a:pPr>
            <a:r>
              <a:rPr lang="zh-CN" altLang="zh-CN" sz="1300" b="0" dirty="0"/>
              <a:t>Select, Read, Write, Authenticate</a:t>
            </a:r>
          </a:p>
          <a:p>
            <a:pPr marL="586105" lvl="1" indent="-285750" defTabSz="914400">
              <a:spcBef>
                <a:spcPct val="0"/>
              </a:spcBef>
              <a:buClrTx/>
              <a:buSzTx/>
              <a:buFont typeface="Arial" panose="020B0604020202020204" pitchFamily="34" charset="0"/>
              <a:buChar char="•"/>
            </a:pPr>
            <a:r>
              <a:rPr lang="zh-CN" altLang="zh-CN" sz="1300" b="0" dirty="0"/>
              <a:t>Other UHF commands supported by 11bp is TBD</a:t>
            </a:r>
          </a:p>
          <a:p>
            <a:pPr marL="586105" lvl="1" indent="-285750" defTabSz="914400">
              <a:spcBef>
                <a:spcPct val="0"/>
              </a:spcBef>
              <a:buClrTx/>
              <a:buSzTx/>
              <a:buFont typeface="Arial" panose="020B0604020202020204" pitchFamily="34" charset="0"/>
              <a:buChar char="•"/>
            </a:pPr>
            <a:r>
              <a:rPr lang="zh-CN" altLang="zh-CN" sz="1300" b="0" dirty="0"/>
              <a:t>NOTE – The UHF commands and the tag states are defined by the EPC® Radio-Frequency Identity Generation-2 Version 2 UHF RFID Standard</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smtClean="0"/>
              <a:t>[</a:t>
            </a:r>
            <a:r>
              <a:rPr lang="fr-FR" altLang="zh-CN" sz="1400" b="0" i="1" dirty="0"/>
              <a:t>Reference: </a:t>
            </a:r>
            <a:r>
              <a:rPr lang="fr-FR" altLang="zh-CN" sz="1400" b="0" i="1" dirty="0"/>
              <a:t>25/1239</a:t>
            </a:r>
            <a:r>
              <a:rPr lang="en-US" altLang="zh-CN" sz="1400" b="0" i="1" dirty="0"/>
              <a:t>r0</a:t>
            </a:r>
            <a:r>
              <a:rPr lang="fr-FR" altLang="zh-CN" sz="1400" b="0" i="1" dirty="0"/>
              <a:t>, 25/0818r0</a:t>
            </a:r>
            <a:r>
              <a:rPr lang="fr-FR" altLang="zh-CN" sz="1400" b="0" i="1" dirty="0" smtClean="0"/>
              <a:t>]</a:t>
            </a:r>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SP11: </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a:t>?</a:t>
            </a:r>
            <a:endParaRPr lang="zh-CN" altLang="zh-CN" sz="1600" dirty="0"/>
          </a:p>
          <a:p>
            <a:pPr marL="285750" indent="-285750" defTabSz="914400">
              <a:spcBef>
                <a:spcPct val="0"/>
              </a:spcBef>
              <a:buClrTx/>
              <a:buSzTx/>
              <a:buFont typeface="Arial" panose="020B0604020202020204" pitchFamily="34" charset="0"/>
              <a:buChar char="•"/>
            </a:pPr>
            <a:r>
              <a:rPr lang="zh-CN" altLang="zh-CN" sz="1600" b="0" dirty="0"/>
              <a:t>Backscatter non-AP AMP STAs support the following flags defined by the UHF RFID Standard.</a:t>
            </a:r>
          </a:p>
          <a:p>
            <a:pPr marL="586105" lvl="1" indent="-285750" defTabSz="914400">
              <a:spcBef>
                <a:spcPct val="0"/>
              </a:spcBef>
              <a:buClrTx/>
              <a:buSzTx/>
              <a:buFont typeface="Arial" panose="020B0604020202020204" pitchFamily="34" charset="0"/>
              <a:buChar char="•"/>
            </a:pPr>
            <a:r>
              <a:rPr lang="zh-CN" altLang="zh-CN" sz="1300" b="0" dirty="0"/>
              <a:t>Inventoried flags for S0, S1, S2, S3 sessions</a:t>
            </a:r>
          </a:p>
          <a:p>
            <a:pPr marL="586105" lvl="1" indent="-285750" defTabSz="914400">
              <a:spcBef>
                <a:spcPct val="0"/>
              </a:spcBef>
              <a:buClrTx/>
              <a:buSzTx/>
              <a:buFont typeface="Arial" panose="020B0604020202020204" pitchFamily="34" charset="0"/>
              <a:buChar char="•"/>
            </a:pPr>
            <a:r>
              <a:rPr lang="zh-CN" altLang="zh-CN" sz="1300" b="0" dirty="0"/>
              <a:t>Selected flag (SL)</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a:t>[Reference: </a:t>
            </a:r>
            <a:r>
              <a:rPr lang="fr-FR" altLang="zh-CN" sz="1400" b="0" i="1" dirty="0" smtClean="0"/>
              <a:t>25/1239</a:t>
            </a:r>
            <a:r>
              <a:rPr lang="en-US" altLang="zh-CN" sz="1400" b="0" i="1" dirty="0" smtClean="0"/>
              <a:t>r0</a:t>
            </a:r>
            <a:r>
              <a:rPr lang="fr-FR" altLang="zh-CN" sz="1400" b="0" i="1" dirty="0" smtClean="0"/>
              <a:t>, 25/0818r0</a:t>
            </a:r>
            <a:r>
              <a:rPr lang="fr-FR" altLang="zh-CN" sz="1400" b="0" i="1" dirty="0"/>
              <a:t>]</a:t>
            </a:r>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9642737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en-US" altLang="zh-CN" sz="2800" dirty="0" smtClean="0">
                <a:sym typeface="+mn-ea"/>
              </a:rPr>
              <a:t>, pending </a:t>
            </a:r>
            <a:r>
              <a:rPr lang="en-US" altLang="zh-CN" sz="2800" dirty="0" smtClean="0">
                <a:sym typeface="+mn-ea"/>
              </a:rPr>
              <a:t>but updated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76446"/>
            <a:ext cx="10896314" cy="4800474"/>
          </a:xfrm>
        </p:spPr>
        <p:txBody>
          <a:bodyPr>
            <a:noAutofit/>
          </a:bodyPr>
          <a:lstStyle/>
          <a:p>
            <a:pPr marL="0" lvl="0" indent="0">
              <a:defRPr/>
            </a:pPr>
            <a:r>
              <a:rPr lang="en-US" altLang="zh-CN" sz="2000" dirty="0" smtClean="0">
                <a:sym typeface="+mn-ea"/>
              </a:rPr>
              <a:t>SP12: </a:t>
            </a:r>
          </a:p>
          <a:p>
            <a:pPr marL="0" lvl="0" indent="0">
              <a:defRPr/>
            </a:pPr>
            <a:endParaRPr lang="en-US" altLang="zh-CN" sz="2000" dirty="0" smtClean="0">
              <a:sym typeface="+mn-ea"/>
            </a:endParaRP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p>
          <a:p>
            <a:pPr marL="0" lvl="0" indent="0" defTabSz="914400">
              <a:spcBef>
                <a:spcPct val="0"/>
              </a:spcBef>
              <a:buClrTx/>
              <a:buSzTx/>
            </a:pP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smtClean="0"/>
              <a:t>In </a:t>
            </a:r>
            <a:r>
              <a:rPr lang="en-US" altLang="zh-CN" sz="2000" b="0" dirty="0"/>
              <a:t>the AMP Trigger frame, the AMP AP indicates the type of acknowledgment that it intends to use in the slots allocated for uplink access</a:t>
            </a:r>
            <a:endParaRPr lang="zh-CN" altLang="zh-CN" sz="2000" dirty="0"/>
          </a:p>
          <a:p>
            <a:pPr marL="0" lvl="0" indent="0"/>
            <a:endParaRPr lang="fr-FR" altLang="zh-CN" b="0" i="1" dirty="0" smtClean="0"/>
          </a:p>
          <a:p>
            <a:pPr marL="0" lvl="0" indent="0"/>
            <a:r>
              <a:rPr lang="fr-FR" altLang="zh-CN" b="0" i="1" dirty="0" smtClean="0"/>
              <a:t>[</a:t>
            </a:r>
            <a:r>
              <a:rPr lang="fr-FR" altLang="zh-CN" b="0" i="1" dirty="0"/>
              <a:t>Reference: </a:t>
            </a:r>
            <a:r>
              <a:rPr lang="fr-FR" altLang="zh-CN" b="0" i="1" dirty="0" smtClean="0"/>
              <a:t>25/1242</a:t>
            </a:r>
            <a:r>
              <a:rPr lang="en-US" altLang="zh-CN" b="0" i="1" dirty="0" smtClean="0"/>
              <a:t>r0]</a:t>
            </a:r>
          </a:p>
          <a:p>
            <a:pPr marL="0" lvl="0" indent="0"/>
            <a:endParaRPr lang="en-US" altLang="zh-CN" b="0" i="1" dirty="0">
              <a:sym typeface="+mn-ea"/>
            </a:endParaRPr>
          </a:p>
          <a:p>
            <a:pPr marL="0" lvl="0" indent="0"/>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41865877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#10 (Hui Luo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p>
          <a:p>
            <a:pPr marL="0" lvl="0" indent="0" defTabSz="914400">
              <a:spcBef>
                <a:spcPct val="0"/>
              </a:spcBef>
              <a:buClrTx/>
              <a:buSzTx/>
            </a:pPr>
            <a:endParaRPr lang="en-US" altLang="zh-CN" sz="2000" dirty="0" smtClean="0"/>
          </a:p>
          <a:p>
            <a:pPr marL="0" lvl="0" indent="0" defTabSz="914400">
              <a:spcBef>
                <a:spcPct val="0"/>
              </a:spcBef>
              <a:buClrTx/>
              <a:buSzTx/>
            </a:pPr>
            <a:r>
              <a:rPr lang="zh-CN" altLang="zh-CN" sz="2000" dirty="0" smtClean="0"/>
              <a:t>Do </a:t>
            </a:r>
            <a:r>
              <a:rPr lang="zh-CN" altLang="zh-CN" sz="2000" dirty="0"/>
              <a:t>you support to specify a low-complexity secure method to generate and update a PMK for secure AMP communication between an AMP AP and an AMP non-AP STA?</a:t>
            </a:r>
          </a:p>
          <a:p>
            <a:pPr marL="342900" lvl="0" indent="-342900" defTabSz="914400">
              <a:spcBef>
                <a:spcPct val="0"/>
              </a:spcBef>
              <a:buClrTx/>
              <a:buSzTx/>
              <a:buFont typeface="Arial" panose="020B0604020202020204" pitchFamily="34" charset="0"/>
              <a:buChar char="•"/>
            </a:pPr>
            <a:r>
              <a:rPr lang="zh-CN" altLang="zh-CN" sz="2000" dirty="0"/>
              <a:t>Note</a:t>
            </a:r>
            <a:r>
              <a:rPr lang="zh-CN" altLang="zh-CN" sz="2000" dirty="0" smtClean="0"/>
              <a:t>:</a:t>
            </a:r>
            <a:endParaRPr lang="en-US" altLang="zh-CN" sz="2000" dirty="0" smtClean="0"/>
          </a:p>
          <a:p>
            <a:pPr marL="643255" lvl="1" indent="-342900" defTabSz="914400">
              <a:spcBef>
                <a:spcPct val="0"/>
              </a:spcBef>
              <a:buClrTx/>
              <a:buSzTx/>
              <a:buFont typeface="Arial" panose="020B0604020202020204" pitchFamily="34" charset="0"/>
              <a:buChar char="•"/>
            </a:pPr>
            <a:r>
              <a:rPr lang="zh-CN" altLang="zh-CN" sz="1700" b="1" dirty="0" smtClean="0">
                <a:cs typeface="+mn-cs"/>
              </a:rPr>
              <a:t>The </a:t>
            </a:r>
            <a:r>
              <a:rPr lang="zh-CN" altLang="zh-CN" sz="1700" b="1" dirty="0">
                <a:cs typeface="+mn-cs"/>
              </a:rPr>
              <a:t>secure AMP communication method is defined in Motion 64, 65, 66</a:t>
            </a:r>
            <a:r>
              <a:rPr lang="zh-CN" altLang="zh-CN" sz="1700" b="1" dirty="0" smtClean="0">
                <a:cs typeface="+mn-cs"/>
              </a:rPr>
              <a:t>.</a:t>
            </a:r>
            <a:endParaRPr lang="en-US" altLang="zh-CN" sz="1700" b="1" dirty="0" smtClean="0">
              <a:cs typeface="+mn-cs"/>
            </a:endParaRPr>
          </a:p>
          <a:p>
            <a:pPr marL="643255" lvl="1" indent="-342900" defTabSz="914400">
              <a:spcBef>
                <a:spcPct val="0"/>
              </a:spcBef>
              <a:buClrTx/>
              <a:buSzTx/>
              <a:buFont typeface="Arial" panose="020B0604020202020204" pitchFamily="34" charset="0"/>
              <a:buChar char="•"/>
            </a:pPr>
            <a:r>
              <a:rPr lang="zh-CN" altLang="zh-CN" sz="1700" b="1" dirty="0" smtClean="0">
                <a:cs typeface="+mn-cs"/>
              </a:rPr>
              <a:t>Whether </a:t>
            </a:r>
            <a:r>
              <a:rPr lang="zh-CN" altLang="zh-CN" sz="1700" b="1" dirty="0">
                <a:cs typeface="+mn-cs"/>
              </a:rPr>
              <a:t>to include backscatter non-AP STAs in this method is TBD.</a:t>
            </a:r>
          </a:p>
          <a:p>
            <a:pPr marL="0" lvl="0" indent="0"/>
            <a:endParaRPr lang="en-US" altLang="zh-CN" dirty="0" smtClean="0"/>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a:t>
            </a:r>
            <a:r>
              <a:rPr lang="en-US" altLang="zh-CN" b="0" i="1" dirty="0"/>
              <a:t>1086, 11-25/0831</a:t>
            </a:r>
            <a:r>
              <a:rPr lang="en-US" altLang="zh-CN" b="0" i="1" dirty="0" smtClean="0"/>
              <a:t>]</a:t>
            </a:r>
            <a:endParaRPr lang="en-US" altLang="zh-CN" b="0" i="1" dirty="0"/>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smtClean="0">
                <a:sym typeface="+mn-ea"/>
              </a:rPr>
              <a: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0643968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dirty="0" smtClean="0">
                <a:sym typeface="+mn-ea"/>
              </a:rPr>
              <a:t>SP1: </a:t>
            </a:r>
          </a:p>
          <a:p>
            <a:pPr marL="0" lvl="0" indent="0" defTabSz="914400">
              <a:spcBef>
                <a:spcPct val="0"/>
              </a:spcBef>
              <a:buClrTx/>
              <a:buSzTx/>
            </a:pPr>
            <a:r>
              <a:rPr lang="zh-CN" altLang="zh-CN" dirty="0" smtClean="0"/>
              <a:t>Do </a:t>
            </a:r>
            <a:r>
              <a:rPr lang="zh-CN" altLang="zh-CN" dirty="0"/>
              <a:t>you agree to add </a:t>
            </a:r>
            <a:r>
              <a:rPr lang="en-US" altLang="zh-CN" dirty="0"/>
              <a:t>the following text in</a:t>
            </a:r>
            <a:r>
              <a:rPr lang="zh-CN" altLang="zh-CN" dirty="0"/>
              <a:t>to the 11bp SFD </a:t>
            </a:r>
            <a:r>
              <a:rPr lang="en-US" altLang="zh-CN" dirty="0" smtClean="0"/>
              <a:t>?</a:t>
            </a:r>
            <a:endParaRPr lang="zh-CN" altLang="zh-CN" dirty="0"/>
          </a:p>
          <a:p>
            <a:pPr marL="285750" lvl="0" indent="-285750" defTabSz="914400">
              <a:spcBef>
                <a:spcPct val="0"/>
              </a:spcBef>
              <a:buClrTx/>
              <a:buSzTx/>
              <a:buFont typeface="Arial" panose="020B0604020202020204" pitchFamily="34" charset="0"/>
              <a:buChar char="•"/>
            </a:pPr>
            <a:r>
              <a:rPr lang="en-US" altLang="zh-CN" b="0" dirty="0"/>
              <a:t>IEEE 802.11bp allows a non-AP AMP STA to report the transmission time it can sustain. Furthermore, a one-time report of a fixed multiplicative factor of the transmission time, may be reported to indicate the time that the non-AP AMP STA can sustain other modes of operation. How the non-AP AMP STA may report these times is TBD.</a:t>
            </a:r>
          </a:p>
          <a:p>
            <a:pPr marL="285750" lvl="0" indent="-285750" defTabSz="914400">
              <a:spcBef>
                <a:spcPct val="0"/>
              </a:spcBef>
              <a:buClrTx/>
              <a:buSzTx/>
              <a:buFont typeface="Arial" panose="020B0604020202020204" pitchFamily="34" charset="0"/>
              <a:buChar char="•"/>
            </a:pPr>
            <a:r>
              <a:rPr lang="en-US" altLang="zh-CN" b="0" dirty="0"/>
              <a:t>Note:</a:t>
            </a:r>
          </a:p>
          <a:p>
            <a:pPr marL="586105" lvl="1" indent="-285750" defTabSz="914400">
              <a:spcBef>
                <a:spcPct val="0"/>
              </a:spcBef>
              <a:buClrTx/>
              <a:buSzTx/>
              <a:buFont typeface="Arial" panose="020B0604020202020204" pitchFamily="34" charset="0"/>
              <a:buChar char="•"/>
            </a:pPr>
            <a:r>
              <a:rPr lang="en-US" altLang="zh-CN" sz="1400" b="0" dirty="0"/>
              <a:t>Other modes of operation may include reception, channel sensing, and idle.</a:t>
            </a:r>
          </a:p>
          <a:p>
            <a:pPr marL="586105" lvl="1" indent="-285750" defTabSz="914400">
              <a:spcBef>
                <a:spcPct val="0"/>
              </a:spcBef>
              <a:buClrTx/>
              <a:buSzTx/>
              <a:buFont typeface="Arial" panose="020B0604020202020204" pitchFamily="34" charset="0"/>
              <a:buChar char="•"/>
            </a:pPr>
            <a:r>
              <a:rPr lang="en-US" altLang="zh-CN" sz="1400" b="0" dirty="0"/>
              <a:t>Idle mode refers to a mode of operation with no RF activity, i.e. </a:t>
            </a:r>
            <a:r>
              <a:rPr lang="en-US" altLang="zh-CN" sz="1400" b="0" dirty="0"/>
              <a:t>the non-AP AMP STA cannot transmit or receive any frames in this </a:t>
            </a:r>
            <a:r>
              <a:rPr lang="en-US" altLang="zh-CN" sz="1400" b="0" dirty="0" smtClean="0"/>
              <a:t>mode</a:t>
            </a:r>
            <a:endParaRPr lang="zh-CN" altLang="zh-CN" sz="1600" dirty="0"/>
          </a:p>
          <a:p>
            <a:pPr marL="0" lvl="0" indent="0"/>
            <a:r>
              <a:rPr lang="fr-FR" altLang="zh-CN" sz="1600" b="0" i="1" dirty="0" smtClean="0"/>
              <a:t>[</a:t>
            </a:r>
            <a:r>
              <a:rPr lang="fr-FR" altLang="zh-CN" sz="1600" b="0" i="1" dirty="0"/>
              <a:t>Reference: </a:t>
            </a:r>
            <a:r>
              <a:rPr lang="fr-FR" altLang="zh-CN" sz="1600" b="0" i="1" dirty="0" smtClean="0"/>
              <a:t>25/0788</a:t>
            </a:r>
            <a:r>
              <a:rPr lang="en-US" altLang="zh-CN" sz="1600" b="0" i="1" dirty="0" smtClean="0"/>
              <a:t>r0</a:t>
            </a:r>
            <a:r>
              <a:rPr lang="fr-FR" altLang="zh-CN" sz="1600" b="0" i="1" dirty="0"/>
              <a:t>, </a:t>
            </a:r>
            <a:r>
              <a:rPr lang="fr-FR" altLang="zh-CN" sz="1600" b="0" i="1" dirty="0" smtClean="0"/>
              <a:t>25/1243r0]</a:t>
            </a:r>
          </a:p>
          <a:p>
            <a:pPr marL="0" lvl="0" indent="0">
              <a:defRPr/>
            </a:pPr>
            <a:r>
              <a:rPr lang="en-US" altLang="zh-CN" sz="1600" dirty="0" smtClean="0">
                <a:sym typeface="+mn-ea"/>
              </a:rPr>
              <a:t>Result</a:t>
            </a:r>
            <a:r>
              <a:rPr lang="en-US" altLang="zh-CN" sz="1600" dirty="0">
                <a:sym typeface="+mn-ea"/>
              </a:rPr>
              <a:t>:</a:t>
            </a:r>
            <a:endParaRPr lang="en-US" altLang="zh-CN" sz="2000" dirty="0"/>
          </a:p>
          <a:p>
            <a:pPr marL="0" lvl="0" indent="0">
              <a:defRPr/>
            </a:pPr>
            <a:endParaRPr lang="en-US" altLang="zh-CN" sz="2000" dirty="0" smtClean="0"/>
          </a:p>
          <a:p>
            <a:pPr marL="0" lvl="0" indent="0">
              <a:defRPr/>
            </a:pPr>
            <a:r>
              <a:rPr lang="en-US" altLang="zh-CN" dirty="0" smtClean="0">
                <a:sym typeface="+mn-ea"/>
              </a:rPr>
              <a:t>SP2: </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indent="-285750" defTabSz="914400">
              <a:spcBef>
                <a:spcPct val="0"/>
              </a:spcBef>
              <a:buClrTx/>
              <a:buSzTx/>
              <a:buFont typeface="Arial" panose="020B0604020202020204" pitchFamily="34" charset="0"/>
              <a:buChar char="•"/>
            </a:pPr>
            <a:r>
              <a:rPr lang="en-US" altLang="zh-CN" b="0" dirty="0" smtClean="0"/>
              <a:t>IEEE </a:t>
            </a:r>
            <a:r>
              <a:rPr lang="en-US" altLang="zh-CN" b="0" dirty="0"/>
              <a:t>802.11bp defines an AMP SP frame as one type of AMP Frame to carry AMP Service Period information</a:t>
            </a:r>
            <a:endParaRPr lang="zh-CN" altLang="zh-CN" sz="1600" dirty="0"/>
          </a:p>
          <a:p>
            <a:pPr marL="0" lvl="0" indent="0"/>
            <a:r>
              <a:rPr lang="fr-FR" altLang="zh-CN" sz="1600" b="0" i="1" dirty="0"/>
              <a:t>[Reference: </a:t>
            </a:r>
            <a:r>
              <a:rPr lang="pt-BR" altLang="zh-CN" sz="1600" b="0" i="1" dirty="0"/>
              <a:t>11-25/0039r0, 11-25/0285r1, 11-25/0787r0, </a:t>
            </a:r>
            <a:r>
              <a:rPr lang="pt-BR" altLang="zh-CN" sz="1600" b="0" i="1" dirty="0" smtClean="0"/>
              <a:t>11-25/1244r0</a:t>
            </a:r>
            <a:r>
              <a:rPr lang="fr-FR" altLang="zh-CN" sz="1600" b="0" i="1" dirty="0" smtClean="0"/>
              <a:t>]</a:t>
            </a:r>
            <a:endParaRPr lang="fr-FR" altLang="zh-CN" sz="1600" b="0" i="1" dirty="0"/>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2611897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1600" dirty="0" smtClean="0">
                <a:sym typeface="+mn-ea"/>
              </a:rPr>
              <a:t>SP3: </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a:t>The AMP SP Frame carries the SP ID, SP Start Time, SP Interval, and the SP Minimum Wake Duration. The SP ID serves to uniquely identify the AMP Service </a:t>
            </a:r>
            <a:r>
              <a:rPr lang="en-US" altLang="zh-CN" sz="1600" b="0" dirty="0" smtClean="0"/>
              <a:t>Period.</a:t>
            </a:r>
          </a:p>
          <a:p>
            <a:pPr marL="0" lvl="0" indent="0" defTabSz="914400">
              <a:spcBef>
                <a:spcPct val="0"/>
              </a:spcBef>
              <a:buClrTx/>
              <a:buSzTx/>
            </a:pPr>
            <a:r>
              <a:rPr lang="fr-FR" altLang="zh-CN" sz="1400" b="0" i="1" dirty="0" smtClean="0"/>
              <a:t>[Reference</a:t>
            </a:r>
            <a:r>
              <a:rPr lang="fr-FR" altLang="zh-CN" sz="1400" b="0" i="1" dirty="0"/>
              <a:t>: </a:t>
            </a:r>
            <a:r>
              <a:rPr lang="pt-BR" altLang="zh-CN" sz="1400" b="0" i="1" dirty="0"/>
              <a:t>11-25/0039r0, 11-25/0285r1, 11-25/0787r0, 11-25/1244r0</a:t>
            </a:r>
            <a:r>
              <a:rPr lang="fr-FR" altLang="zh-CN" sz="1400" b="0" i="1" dirty="0" smtClean="0"/>
              <a:t>]</a:t>
            </a:r>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SP4: </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smtClean="0"/>
              <a:t>?</a:t>
            </a:r>
          </a:p>
          <a:p>
            <a:pPr marL="285750" indent="-285750" defTabSz="914400">
              <a:spcBef>
                <a:spcPct val="0"/>
              </a:spcBef>
              <a:buClrTx/>
              <a:buSzTx/>
              <a:buFont typeface="Arial" panose="020B0604020202020204" pitchFamily="34" charset="0"/>
              <a:buChar char="•"/>
            </a:pPr>
            <a:r>
              <a:rPr lang="en-US" altLang="zh-CN" sz="1600" b="0" dirty="0"/>
              <a:t>IEEE 802.11bp defines an AMP SP Advert frame as a variant of AMP SP Frame to carry timing synchronization information that is equivalent to the time remaining to the start of the SP. The timing synchronization information may be expressed as a function of the SP Advert Interval, and SP Advert count, or as partial TSF bits of the AMP AP’s </a:t>
            </a:r>
            <a:r>
              <a:rPr lang="en-US" altLang="zh-CN" sz="1600" b="0" dirty="0" smtClean="0"/>
              <a:t>TSF</a:t>
            </a:r>
          </a:p>
          <a:p>
            <a:pPr marL="285750" indent="-285750" defTabSz="914400">
              <a:spcBef>
                <a:spcPct val="0"/>
              </a:spcBef>
              <a:buClrTx/>
              <a:buSzTx/>
              <a:buFont typeface="Arial" panose="020B0604020202020204" pitchFamily="34" charset="0"/>
              <a:buChar char="•"/>
            </a:pPr>
            <a:r>
              <a:rPr lang="en-US" altLang="zh-CN" sz="1600" b="0" dirty="0" smtClean="0"/>
              <a:t>Note:</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Interval is the periodicity of the AMP SP Advert </a:t>
            </a:r>
            <a:r>
              <a:rPr lang="en-US" altLang="zh-CN" sz="1400" b="0" dirty="0"/>
              <a:t>frame</a:t>
            </a:r>
            <a:r>
              <a:rPr lang="en-US" altLang="zh-CN" sz="1400" b="0" dirty="0" smtClean="0"/>
              <a:t>.</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Count is a </a:t>
            </a:r>
            <a:r>
              <a:rPr lang="en-US" altLang="zh-CN" sz="1400" b="0" dirty="0" err="1"/>
              <a:t>decremental</a:t>
            </a:r>
            <a:r>
              <a:rPr lang="en-US" altLang="zh-CN" sz="1400" b="0" dirty="0"/>
              <a:t> counter, that is counted down in each subsequent AMP SP Advert frame</a:t>
            </a:r>
            <a:endParaRPr lang="zh-CN" altLang="zh-CN" sz="1400" b="0" dirty="0"/>
          </a:p>
          <a:p>
            <a:pPr marL="285750" indent="-285750" defTabSz="914400">
              <a:spcBef>
                <a:spcPct val="0"/>
              </a:spcBef>
              <a:buClrTx/>
              <a:buSzTx/>
              <a:buFont typeface="Arial" panose="020B0604020202020204" pitchFamily="34" charset="0"/>
              <a:buChar char="•"/>
            </a:pPr>
            <a:endParaRPr lang="zh-CN" altLang="zh-CN" sz="1600" b="0" dirty="0"/>
          </a:p>
          <a:p>
            <a:pPr marL="0" lvl="0" indent="0"/>
            <a:r>
              <a:rPr lang="fr-FR" altLang="zh-CN" sz="1400" b="0" i="1" dirty="0" smtClean="0"/>
              <a:t>[</a:t>
            </a:r>
            <a:r>
              <a:rPr lang="fr-FR" altLang="zh-CN" sz="1400" b="0" i="1" dirty="0"/>
              <a:t>Reference: </a:t>
            </a:r>
            <a:r>
              <a:rPr lang="pt-BR" altLang="zh-CN" sz="1400" b="0" i="1" dirty="0"/>
              <a:t>11-25/0039r0, 11-25/0285r1, 11-25/0787r0, </a:t>
            </a:r>
            <a:r>
              <a:rPr lang="pt-BR" altLang="zh-CN" sz="1400" b="0" i="1" dirty="0" smtClean="0"/>
              <a:t>11-25/1244r0</a:t>
            </a:r>
            <a:r>
              <a:rPr lang="fr-FR" altLang="zh-CN" sz="1400" b="0" i="1" dirty="0" smtClean="0"/>
              <a:t>]</a:t>
            </a:r>
            <a:endParaRPr lang="fr-FR" altLang="zh-CN" sz="1400" b="0" i="1" dirty="0"/>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4175969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SP7: </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endParaRPr lang="zh-CN" altLang="zh-CN" sz="2000" dirty="0"/>
          </a:p>
          <a:p>
            <a:pPr marL="285750" lvl="0" indent="-285750" defTabSz="914400">
              <a:spcBef>
                <a:spcPct val="0"/>
              </a:spcBef>
              <a:buClrTx/>
              <a:buSzTx/>
              <a:buFont typeface="Arial" panose="020B0604020202020204" pitchFamily="34" charset="0"/>
              <a:buChar char="•"/>
            </a:pPr>
            <a:r>
              <a:rPr lang="en-US" altLang="zh-CN" sz="2000" b="0" dirty="0"/>
              <a:t>I</a:t>
            </a:r>
            <a:r>
              <a:rPr lang="en-US" altLang="zh-CN" sz="2000" b="0" dirty="0" smtClean="0"/>
              <a:t>EEE </a:t>
            </a:r>
            <a:r>
              <a:rPr lang="en-US" altLang="zh-CN" sz="2000" b="0" dirty="0"/>
              <a:t>802.11bp defines a broadcast AMP frame to carry non-short AMP TSF in the Frame Body</a:t>
            </a:r>
            <a:r>
              <a:rPr lang="en-US" altLang="zh-CN" sz="2000" b="0" dirty="0" smtClean="0"/>
              <a:t>.</a:t>
            </a:r>
          </a:p>
          <a:p>
            <a:pPr marL="0" lvl="0" indent="0" defTabSz="914400">
              <a:spcBef>
                <a:spcPct val="0"/>
              </a:spcBef>
              <a:buClrTx/>
              <a:buSzTx/>
            </a:pPr>
            <a:r>
              <a:rPr lang="fr-FR" altLang="zh-CN" b="0" i="1" dirty="0" smtClean="0"/>
              <a:t>[Reference</a:t>
            </a:r>
            <a:r>
              <a:rPr lang="fr-FR" altLang="zh-CN" b="0" i="1" dirty="0"/>
              <a:t>: </a:t>
            </a:r>
            <a:r>
              <a:rPr lang="pt-BR" altLang="zh-CN" b="0" i="1" dirty="0"/>
              <a:t>11-25/0039r0, 11-25/0285r1, 11-25/0787r0, 11-25/1247r0</a:t>
            </a:r>
            <a:r>
              <a:rPr lang="fr-FR" altLang="zh-CN" b="0" i="1" dirty="0" smtClean="0"/>
              <a:t>]</a:t>
            </a:r>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r>
              <a:rPr lang="en-US" altLang="zh-CN" sz="2000" dirty="0" smtClean="0">
                <a:sym typeface="+mn-ea"/>
              </a:rPr>
              <a:t>SP8	: </a:t>
            </a:r>
            <a:endParaRPr lang="en-US" altLang="zh-CN" sz="2000" dirty="0">
              <a:sym typeface="+mn-ea"/>
            </a:endParaRPr>
          </a:p>
          <a:p>
            <a:pPr marL="0" lvl="0" indent="0" defTabSz="914400">
              <a:spcBef>
                <a:spcPct val="0"/>
              </a:spcBef>
              <a:buClrTx/>
              <a:buSzTx/>
            </a:pPr>
            <a:r>
              <a:rPr lang="zh-CN" altLang="zh-CN" sz="2000" dirty="0"/>
              <a:t>Do you agree to add </a:t>
            </a:r>
            <a:r>
              <a:rPr lang="en-US" altLang="zh-CN" sz="2000" dirty="0"/>
              <a:t>the following text in</a:t>
            </a:r>
            <a:r>
              <a:rPr lang="zh-CN" altLang="zh-CN" sz="2000" dirty="0"/>
              <a:t>to the 11bp SFD </a:t>
            </a:r>
            <a:r>
              <a:rPr lang="en-US" altLang="zh-CN" sz="2000" dirty="0" smtClean="0"/>
              <a:t>?</a:t>
            </a:r>
          </a:p>
          <a:p>
            <a:pPr marL="285750" indent="-285750" defTabSz="914400">
              <a:spcBef>
                <a:spcPct val="0"/>
              </a:spcBef>
              <a:buClrTx/>
              <a:buSzTx/>
              <a:buFont typeface="Arial" panose="020B0604020202020204" pitchFamily="34" charset="0"/>
              <a:buChar char="•"/>
            </a:pPr>
            <a:r>
              <a:rPr lang="en-US" altLang="zh-CN" sz="2000" b="0" dirty="0"/>
              <a:t>The length of the non-short AMP TSF field is 24 bits. The AMP TSF field carries the partial TSF bits [6:29] of the AMP AP’s </a:t>
            </a:r>
            <a:r>
              <a:rPr lang="en-US" altLang="zh-CN" sz="2000" b="0" dirty="0" smtClean="0"/>
              <a:t>TSF.</a:t>
            </a:r>
            <a:endParaRPr lang="zh-CN" altLang="zh-CN" sz="2000" b="0" dirty="0"/>
          </a:p>
          <a:p>
            <a:pPr marL="0" lvl="0" indent="0"/>
            <a:r>
              <a:rPr lang="fr-FR" altLang="zh-CN" b="0" i="1" dirty="0" smtClean="0"/>
              <a:t>[</a:t>
            </a:r>
            <a:r>
              <a:rPr lang="fr-FR" altLang="zh-CN" b="0" i="1" dirty="0"/>
              <a:t>Reference: </a:t>
            </a:r>
            <a:r>
              <a:rPr lang="pt-BR" altLang="zh-CN" b="0" i="1" dirty="0"/>
              <a:t>11-25/0039r0, 11-25/0285r1, 11-25/0787r0, 11-25/1247r0</a:t>
            </a:r>
            <a:r>
              <a:rPr lang="fr-FR" altLang="zh-CN" b="0" i="1" dirty="0" smtClean="0"/>
              <a:t>]</a:t>
            </a:r>
            <a:endParaRPr lang="fr-FR" altLang="zh-CN" b="0" i="1" dirty="0"/>
          </a:p>
          <a:p>
            <a:pPr marL="0" lvl="0" indent="0">
              <a:defRPr/>
            </a:pPr>
            <a:r>
              <a:rPr lang="en-US" altLang="zh-CN" dirty="0">
                <a:sym typeface="+mn-ea"/>
              </a:rPr>
              <a:t>Result:</a:t>
            </a:r>
            <a:endParaRPr lang="en-US" altLang="zh-CN" sz="24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2812640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SP10: </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p>
          <a:p>
            <a:pPr marL="0" lvl="0" indent="0" defTabSz="914400">
              <a:spcBef>
                <a:spcPct val="0"/>
              </a:spcBef>
              <a:buClrTx/>
              <a:buSzTx/>
            </a:pP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a:t>IEEE 802.11bp defines AWUR frame as one type of AMP frame with the Frame Body including WUR Frame (excluding FCS</a:t>
            </a:r>
            <a:r>
              <a:rPr lang="en-US" altLang="zh-CN" sz="2000" b="0" dirty="0"/>
              <a:t>). </a:t>
            </a:r>
            <a:endParaRPr lang="en-US" altLang="zh-CN" sz="2000" b="0" dirty="0" smtClean="0"/>
          </a:p>
          <a:p>
            <a:pPr marL="285750" indent="-285750" defTabSz="914400">
              <a:spcBef>
                <a:spcPct val="0"/>
              </a:spcBef>
              <a:buClrTx/>
              <a:buSzTx/>
              <a:buFont typeface="Arial" panose="020B0604020202020204" pitchFamily="34" charset="0"/>
              <a:buChar char="•"/>
            </a:pPr>
            <a:r>
              <a:rPr lang="en-US" altLang="zh-CN" sz="2000" b="0" dirty="0" smtClean="0"/>
              <a:t>Note</a:t>
            </a:r>
            <a:r>
              <a:rPr lang="en-US" altLang="zh-CN" sz="2000" b="0" dirty="0"/>
              <a:t>: AWUR means Ambient Wake-up Radio</a:t>
            </a:r>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0" lvl="0" indent="0" defTabSz="914400">
              <a:spcBef>
                <a:spcPct val="0"/>
              </a:spcBef>
              <a:buClrTx/>
              <a:buSzTx/>
            </a:pPr>
            <a:r>
              <a:rPr lang="fr-FR" altLang="zh-CN" b="0" i="1" dirty="0" smtClean="0"/>
              <a:t>[Reference: </a:t>
            </a:r>
            <a:r>
              <a:rPr lang="pt-BR" altLang="zh-CN" b="0" i="1" dirty="0" smtClean="0"/>
              <a:t>11-25/1246r0</a:t>
            </a:r>
            <a:r>
              <a:rPr lang="fr-FR" altLang="zh-CN" b="0" i="1" dirty="0" smtClean="0"/>
              <a:t>]</a:t>
            </a:r>
          </a:p>
          <a:p>
            <a:pPr marL="0" lvl="0" indent="0" defTabSz="914400">
              <a:spcBef>
                <a:spcPct val="0"/>
              </a:spcBef>
              <a:buClrTx/>
              <a:buSzTx/>
            </a:pPr>
            <a:endParaRPr lang="fr-FR" altLang="zh-CN" b="0" i="1" dirty="0" smtClean="0"/>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pic>
        <p:nvPicPr>
          <p:cNvPr id="40962" name="Picture 2" descr="https://www.ieee802.org/11/email/stds-802-11-tgbp/pngpebF1Kh3a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1" y="3694866"/>
            <a:ext cx="5888244" cy="724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836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 </a:t>
            </a:r>
            <a:endParaRPr lang="en-US" altLang="zh-CN" dirty="0"/>
          </a:p>
          <a:p>
            <a:pPr marL="0" lvl="0" indent="0" defTabSz="914400">
              <a:spcBef>
                <a:spcPct val="0"/>
              </a:spcBef>
              <a:buClrTx/>
              <a:buSzTx/>
            </a:pPr>
            <a:r>
              <a:rPr lang="zh-CN" altLang="zh-CN" dirty="0"/>
              <a:t>Do you support that the AMP frame consists of the following basic components:</a:t>
            </a:r>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lvl="0" indent="0" defTabSz="914400">
              <a:spcBef>
                <a:spcPct val="0"/>
              </a:spcBef>
              <a:buClrTx/>
              <a:buSzTx/>
              <a:buFontTx/>
              <a:buChar char="•"/>
            </a:pPr>
            <a:r>
              <a:rPr lang="zh-CN" altLang="zh-CN" dirty="0"/>
              <a:t>A MAC header</a:t>
            </a:r>
          </a:p>
          <a:p>
            <a:pPr marL="0" lvl="0" indent="0" defTabSz="914400">
              <a:spcBef>
                <a:spcPct val="0"/>
              </a:spcBef>
              <a:buClrTx/>
              <a:buSzTx/>
              <a:buFontTx/>
              <a:buChar char="•"/>
            </a:pPr>
            <a:r>
              <a:rPr lang="zh-CN" altLang="zh-CN" dirty="0"/>
              <a:t>A variable-length frame body, which if present, contains information specific to the frame type</a:t>
            </a:r>
          </a:p>
          <a:p>
            <a:pPr marL="0" lvl="0" indent="0" defTabSz="914400">
              <a:spcBef>
                <a:spcPct val="0"/>
              </a:spcBef>
              <a:buClrTx/>
              <a:buSzTx/>
              <a:buFontTx/>
              <a:buChar char="•"/>
            </a:pPr>
            <a:r>
              <a:rPr lang="zh-CN" altLang="zh-CN" dirty="0"/>
              <a:t>An FCS, which contains either a TBD-bit CRC or a TBD16-bit MIC</a:t>
            </a:r>
          </a:p>
          <a:p>
            <a:pPr marL="457200" lvl="1" indent="0" defTabSz="914400">
              <a:spcBef>
                <a:spcPct val="0"/>
              </a:spcBef>
              <a:buClrTx/>
              <a:buSzTx/>
              <a:buFontTx/>
              <a:buChar char="•"/>
            </a:pPr>
            <a:r>
              <a:rPr lang="zh-CN" altLang="zh-CN" b="1" dirty="0">
                <a:cs typeface="+mn-cs"/>
              </a:rPr>
              <a:t>Whether FCS is always present or not for backscatter PPDUs is TBD</a:t>
            </a:r>
          </a:p>
          <a:p>
            <a:pPr marL="0" indent="0">
              <a:defRPr/>
            </a:pPr>
            <a:r>
              <a:rPr lang="en-US" altLang="zh-CN" dirty="0"/>
              <a:t/>
            </a:r>
            <a:br>
              <a:rPr lang="en-US" altLang="zh-CN" dirty="0"/>
            </a:br>
            <a:endParaRPr lang="en-US" altLang="zh-CN" dirty="0" smtClean="0"/>
          </a:p>
          <a:p>
            <a:pPr marL="0" indent="0">
              <a:defRPr/>
            </a:pPr>
            <a:endParaRPr lang="en-US" altLang="zh-CN" sz="1600" dirty="0"/>
          </a:p>
          <a:p>
            <a:pPr marL="0" indent="0">
              <a:defRP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graphicFrame>
        <p:nvGraphicFramePr>
          <p:cNvPr id="7" name="表格 6"/>
          <p:cNvGraphicFramePr>
            <a:graphicFrameLocks noGrp="1"/>
          </p:cNvGraphicFramePr>
          <p:nvPr/>
        </p:nvGraphicFramePr>
        <p:xfrm>
          <a:off x="4818856" y="3885406"/>
          <a:ext cx="2552700" cy="304800"/>
        </p:xfrm>
        <a:graphic>
          <a:graphicData uri="http://schemas.openxmlformats.org/drawingml/2006/table">
            <a:tbl>
              <a:tblPr/>
              <a:tblGrid>
                <a:gridCol w="965200">
                  <a:extLst>
                    <a:ext uri="{9D8B030D-6E8A-4147-A177-3AD203B41FA5}">
                      <a16:colId xmlns:a16="http://schemas.microsoft.com/office/drawing/2014/main" val="2840690205"/>
                    </a:ext>
                  </a:extLst>
                </a:gridCol>
                <a:gridCol w="965200">
                  <a:extLst>
                    <a:ext uri="{9D8B030D-6E8A-4147-A177-3AD203B41FA5}">
                      <a16:colId xmlns:a16="http://schemas.microsoft.com/office/drawing/2014/main" val="2372881693"/>
                    </a:ext>
                  </a:extLst>
                </a:gridCol>
                <a:gridCol w="622300">
                  <a:extLst>
                    <a:ext uri="{9D8B030D-6E8A-4147-A177-3AD203B41FA5}">
                      <a16:colId xmlns:a16="http://schemas.microsoft.com/office/drawing/2014/main" val="3279358012"/>
                    </a:ext>
                  </a:extLst>
                </a:gridCol>
              </a:tblGrid>
              <a:tr h="304800">
                <a:tc>
                  <a:txBody>
                    <a:bodyPr/>
                    <a:lstStyle/>
                    <a:p>
                      <a:pPr marL="0" marR="0" algn="ctr">
                        <a:lnSpc>
                          <a:spcPts val="800"/>
                        </a:lnSpc>
                        <a:spcBef>
                          <a:spcPts val="0"/>
                        </a:spcBef>
                        <a:spcAft>
                          <a:spcPts val="0"/>
                        </a:spcAft>
                      </a:pPr>
                      <a:r>
                        <a:rPr lang="en-US" sz="1100" b="1">
                          <a:solidFill>
                            <a:srgbClr val="000000"/>
                          </a:solidFill>
                          <a:effectLst/>
                          <a:latin typeface="Aptos"/>
                        </a:rPr>
                        <a:t>MAC Header</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Frame Body</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FCS</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0038577"/>
                  </a:ext>
                </a:extLst>
              </a:tr>
            </a:tbl>
          </a:graphicData>
        </a:graphic>
      </p:graphicFrame>
    </p:spTree>
    <p:extLst>
      <p:ext uri="{BB962C8B-B14F-4D97-AF65-F5344CB8AC3E}">
        <p14:creationId xmlns:p14="http://schemas.microsoft.com/office/powerpoint/2010/main" val="17960787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SP1a: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r>
              <a:rPr lang="en-US" altLang="zh-CN" dirty="0"/>
              <a:t>Do you support to have an indication within an AMP PPDU to differentiate between</a:t>
            </a:r>
            <a:endParaRPr lang="en-US" altLang="zh-CN" b="0" dirty="0"/>
          </a:p>
          <a:p>
            <a:pPr marL="285750" indent="-285750">
              <a:buFont typeface="Arial" panose="020B0604020202020204" pitchFamily="34" charset="0"/>
              <a:buChar char="•"/>
            </a:pPr>
            <a:r>
              <a:rPr lang="en-US" altLang="zh-CN" b="0" dirty="0"/>
              <a:t>AMP frames for monostatic and </a:t>
            </a:r>
            <a:r>
              <a:rPr lang="en-US" altLang="zh-CN" b="0" dirty="0" err="1"/>
              <a:t>bistatic</a:t>
            </a:r>
            <a:r>
              <a:rPr lang="en-US" altLang="zh-CN" b="0" dirty="0"/>
              <a:t> backscatter use cases</a:t>
            </a:r>
          </a:p>
          <a:p>
            <a:pPr marL="628650" lvl="1" indent="-285750">
              <a:buFont typeface="Arial" panose="020B0604020202020204" pitchFamily="34" charset="0"/>
              <a:buChar char="•"/>
            </a:pPr>
            <a:r>
              <a:rPr lang="en-US" altLang="zh-CN" sz="1600" dirty="0"/>
              <a:t>Referring to these as RFID AMP frames backscatter PPDU.</a:t>
            </a:r>
          </a:p>
          <a:p>
            <a:pPr marL="285750" indent="-285750">
              <a:buFont typeface="Arial" panose="020B0604020202020204" pitchFamily="34" charset="0"/>
              <a:buChar char="•"/>
            </a:pPr>
            <a:r>
              <a:rPr lang="en-US" altLang="zh-CN" b="0" dirty="0"/>
              <a:t>AMP frames for AMP-enabled STA and Active TX UL use cases</a:t>
            </a:r>
          </a:p>
          <a:p>
            <a:pPr marL="628650" lvl="1" indent="-285750">
              <a:buFont typeface="Arial" panose="020B0604020202020204" pitchFamily="34" charset="0"/>
              <a:buChar char="•"/>
            </a:pPr>
            <a:r>
              <a:rPr lang="en-US" altLang="zh-CN" sz="1600" dirty="0"/>
              <a:t>Referring to these as AMP frames non-backscatter PPDU.</a:t>
            </a:r>
          </a:p>
          <a:p>
            <a:pPr marL="285750" indent="-285750">
              <a:buFont typeface="Arial" panose="020B0604020202020204" pitchFamily="34" charset="0"/>
              <a:buChar char="•"/>
            </a:pPr>
            <a:r>
              <a:rPr lang="en-US" altLang="zh-CN" b="0" dirty="0"/>
              <a:t>The indication is TBD</a:t>
            </a:r>
          </a:p>
          <a:p>
            <a:pPr marL="0" indent="0">
              <a:defRP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6693228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indent="0">
              <a:defRPr/>
            </a:pPr>
            <a:endParaRPr lang="en-US" altLang="zh-CN" sz="1600" dirty="0" smtClean="0"/>
          </a:p>
          <a:p>
            <a:pPr marL="0" lvl="0" indent="0" defTabSz="914400">
              <a:spcBef>
                <a:spcPct val="0"/>
              </a:spcBef>
              <a:buClrTx/>
              <a:buSzTx/>
            </a:pPr>
            <a:r>
              <a:rPr lang="zh-CN" altLang="zh-CN" dirty="0"/>
              <a:t>Do you support that the MAC Header of the AMP frame comprises Frame Control, ID, and Type Dependent Control fields?</a:t>
            </a:r>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Note: For WUR frame types the Frame Control field inherits from 11ba </a:t>
            </a:r>
          </a:p>
          <a:p>
            <a:pPr marL="285750" lvl="0" indent="-285750" defTabSz="914400">
              <a:spcBef>
                <a:spcPct val="0"/>
              </a:spcBef>
              <a:buClrTx/>
              <a:buSzTx/>
              <a:buFont typeface="Arial" panose="020B0604020202020204" pitchFamily="34" charset="0"/>
              <a:buChar char="•"/>
            </a:pPr>
            <a:r>
              <a:rPr lang="zh-CN" altLang="zh-CN" b="0" dirty="0"/>
              <a:t>ID contains an identifier for the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is TBD</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is TBD</a:t>
            </a:r>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indent="0">
              <a:defRP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1422389710"/>
              </p:ext>
            </p:extLst>
          </p:nvPr>
        </p:nvGraphicFramePr>
        <p:xfrm>
          <a:off x="4724436" y="4648168"/>
          <a:ext cx="3340080" cy="781050"/>
        </p:xfrm>
        <a:graphic>
          <a:graphicData uri="http://schemas.openxmlformats.org/drawingml/2006/table">
            <a:tbl>
              <a:tblPr/>
              <a:tblGrid>
                <a:gridCol w="477154">
                  <a:extLst>
                    <a:ext uri="{9D8B030D-6E8A-4147-A177-3AD203B41FA5}">
                      <a16:colId xmlns:a16="http://schemas.microsoft.com/office/drawing/2014/main" val="3383248740"/>
                    </a:ext>
                  </a:extLst>
                </a:gridCol>
                <a:gridCol w="822680">
                  <a:extLst>
                    <a:ext uri="{9D8B030D-6E8A-4147-A177-3AD203B41FA5}">
                      <a16:colId xmlns:a16="http://schemas.microsoft.com/office/drawing/2014/main" val="3675289774"/>
                    </a:ext>
                  </a:extLst>
                </a:gridCol>
                <a:gridCol w="789773">
                  <a:extLst>
                    <a:ext uri="{9D8B030D-6E8A-4147-A177-3AD203B41FA5}">
                      <a16:colId xmlns:a16="http://schemas.microsoft.com/office/drawing/2014/main" val="879556052"/>
                    </a:ext>
                  </a:extLst>
                </a:gridCol>
                <a:gridCol w="1250473">
                  <a:extLst>
                    <a:ext uri="{9D8B030D-6E8A-4147-A177-3AD203B41FA5}">
                      <a16:colId xmlns:a16="http://schemas.microsoft.com/office/drawing/2014/main" val="309898424"/>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8884207"/>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X</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Y</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Z</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54890984"/>
                  </a:ext>
                </a:extLst>
              </a:tr>
            </a:tbl>
          </a:graphicData>
        </a:graphic>
      </p:graphicFrame>
    </p:spTree>
    <p:extLst>
      <p:ext uri="{BB962C8B-B14F-4D97-AF65-F5344CB8AC3E}">
        <p14:creationId xmlns:p14="http://schemas.microsoft.com/office/powerpoint/2010/main" val="25090372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SP2a: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lvl="0" indent="0" defTabSz="914400">
              <a:spcBef>
                <a:spcPct val="0"/>
              </a:spcBef>
              <a:buClrTx/>
              <a:buSzTx/>
            </a:pPr>
            <a:r>
              <a:rPr lang="zh-CN" altLang="zh-CN" dirty="0" smtClean="0"/>
              <a:t>Do </a:t>
            </a:r>
            <a:r>
              <a:rPr lang="zh-CN" altLang="zh-CN" dirty="0"/>
              <a:t>you support that the MAC Header of the non-backscatter AMP frames comprises Frame Control, ID, and Type Dependent Control fields:</a:t>
            </a:r>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Values 0 to 4 of the Type field identify baseline WUR frame types</a:t>
            </a:r>
          </a:p>
          <a:p>
            <a:pPr marL="742950" lvl="1" indent="-285750" defTabSz="914400">
              <a:spcBef>
                <a:spcPct val="0"/>
              </a:spcBef>
              <a:buClrTx/>
              <a:buSzTx/>
              <a:buFont typeface="Arial" panose="020B0604020202020204" pitchFamily="34" charset="0"/>
              <a:buChar char="•"/>
            </a:pPr>
            <a:r>
              <a:rPr lang="zh-CN" altLang="zh-CN" dirty="0">
                <a:cs typeface="+mn-cs"/>
              </a:rPr>
              <a:t>One value of the Type is assigned to AMP Trigger frame (e.g., value 5 of Type)</a:t>
            </a:r>
          </a:p>
          <a:p>
            <a:pPr marL="742950" lvl="1" indent="-285750" defTabSz="914400">
              <a:spcBef>
                <a:spcPct val="0"/>
              </a:spcBef>
              <a:buClrTx/>
              <a:buSzTx/>
              <a:buFont typeface="Arial" panose="020B0604020202020204" pitchFamily="34" charset="0"/>
              <a:buChar char="•"/>
            </a:pPr>
            <a:r>
              <a:rPr lang="zh-CN" altLang="zh-CN" dirty="0">
                <a:cs typeface="+mn-cs"/>
              </a:rPr>
              <a:t>Another value of the Type is assigned to AMP Ack frame and AMP Data frame (e.g., value 6 of Type)</a:t>
            </a:r>
          </a:p>
          <a:p>
            <a:pPr marL="1200150" lvl="2" indent="-285750" defTabSz="914400">
              <a:spcBef>
                <a:spcPct val="0"/>
              </a:spcBef>
              <a:buClrTx/>
              <a:buSzTx/>
              <a:buFont typeface="Arial" panose="020B0604020202020204" pitchFamily="34" charset="0"/>
              <a:buChar char="•"/>
            </a:pPr>
            <a:r>
              <a:rPr lang="zh-CN" altLang="zh-CN" dirty="0">
                <a:cs typeface="+mn-cs"/>
              </a:rPr>
              <a:t>TBD if same or different values</a:t>
            </a:r>
          </a:p>
          <a:p>
            <a:pPr marL="742950" lvl="1" indent="-285750" defTabSz="914400">
              <a:spcBef>
                <a:spcPct val="0"/>
              </a:spcBef>
              <a:buClrTx/>
              <a:buSzTx/>
              <a:buFont typeface="Arial" panose="020B0604020202020204" pitchFamily="34" charset="0"/>
              <a:buChar char="•"/>
            </a:pPr>
            <a:r>
              <a:rPr lang="zh-CN" altLang="zh-CN" dirty="0">
                <a:cs typeface="+mn-cs"/>
              </a:rPr>
              <a:t>Note: AMP Wake Up frame is expected to use the same format and Type value as WUR Wake-Up frame</a:t>
            </a:r>
          </a:p>
          <a:p>
            <a:pPr marL="285750" lvl="0" indent="-285750" defTabSz="914400">
              <a:spcBef>
                <a:spcPct val="0"/>
              </a:spcBef>
              <a:buClrTx/>
              <a:buSzTx/>
              <a:buFont typeface="Arial" panose="020B0604020202020204" pitchFamily="34" charset="0"/>
              <a:buChar char="•"/>
            </a:pPr>
            <a:r>
              <a:rPr lang="zh-CN" altLang="zh-CN" b="0" dirty="0"/>
              <a:t>ID contains an identifier for the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for the new types is TBD</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for the new types is TBD</a:t>
            </a:r>
          </a:p>
          <a:p>
            <a:pPr marL="0" lvl="0" indent="0" defTabSz="914400">
              <a:spcBef>
                <a:spcPct val="0"/>
              </a:spcBef>
              <a:buClrTx/>
              <a:buSzTx/>
            </a:pPr>
            <a:endParaRPr lang="zh-CN" altLang="zh-CN"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graphicFrame>
        <p:nvGraphicFramePr>
          <p:cNvPr id="8" name="表格 7"/>
          <p:cNvGraphicFramePr>
            <a:graphicFrameLocks noGrp="1"/>
          </p:cNvGraphicFramePr>
          <p:nvPr>
            <p:extLst>
              <p:ext uri="{D42A27DB-BD31-4B8C-83A1-F6EECF244321}">
                <p14:modId xmlns:p14="http://schemas.microsoft.com/office/powerpoint/2010/main" val="1664507562"/>
              </p:ext>
            </p:extLst>
          </p:nvPr>
        </p:nvGraphicFramePr>
        <p:xfrm>
          <a:off x="5257822" y="5322251"/>
          <a:ext cx="3301472" cy="965200"/>
        </p:xfrm>
        <a:graphic>
          <a:graphicData uri="http://schemas.openxmlformats.org/drawingml/2006/table">
            <a:tbl>
              <a:tblPr/>
              <a:tblGrid>
                <a:gridCol w="245854">
                  <a:extLst>
                    <a:ext uri="{9D8B030D-6E8A-4147-A177-3AD203B41FA5}">
                      <a16:colId xmlns:a16="http://schemas.microsoft.com/office/drawing/2014/main" val="2129591809"/>
                    </a:ext>
                  </a:extLst>
                </a:gridCol>
                <a:gridCol w="878051">
                  <a:extLst>
                    <a:ext uri="{9D8B030D-6E8A-4147-A177-3AD203B41FA5}">
                      <a16:colId xmlns:a16="http://schemas.microsoft.com/office/drawing/2014/main" val="1004264594"/>
                    </a:ext>
                  </a:extLst>
                </a:gridCol>
                <a:gridCol w="842929">
                  <a:extLst>
                    <a:ext uri="{9D8B030D-6E8A-4147-A177-3AD203B41FA5}">
                      <a16:colId xmlns:a16="http://schemas.microsoft.com/office/drawing/2014/main" val="3096169074"/>
                    </a:ext>
                  </a:extLst>
                </a:gridCol>
                <a:gridCol w="1334638">
                  <a:extLst>
                    <a:ext uri="{9D8B030D-6E8A-4147-A177-3AD203B41FA5}">
                      <a16:colId xmlns:a16="http://schemas.microsoft.com/office/drawing/2014/main" val="1127004419"/>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Frame Control</a:t>
                      </a:r>
                      <a:endParaRPr lang="en-US" sz="1100" dirty="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233536"/>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12</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dirty="0">
                          <a:solidFill>
                            <a:srgbClr val="000000"/>
                          </a:solidFill>
                          <a:effectLst/>
                          <a:latin typeface="Aptos"/>
                        </a:rPr>
                        <a:t>12</a:t>
                      </a:r>
                      <a:endParaRPr lang="zh-CN" alt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4742654"/>
                  </a:ext>
                </a:extLst>
              </a:tr>
            </a:tbl>
          </a:graphicData>
        </a:graphic>
      </p:graphicFrame>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479671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SP2b: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dirty="0"/>
          </a:p>
          <a:p>
            <a:pPr marL="0" lvl="0" indent="0" defTabSz="914400">
              <a:spcBef>
                <a:spcPct val="0"/>
              </a:spcBef>
              <a:buClrTx/>
              <a:buSzTx/>
            </a:pPr>
            <a:r>
              <a:rPr lang="zh-CN" altLang="zh-CN" dirty="0"/>
              <a:t>Do you support that the MAC Header of the backscatter AMP frame comprises Frame Control, ID, and Type Dependent Control </a:t>
            </a:r>
            <a:r>
              <a:rPr lang="zh-CN" altLang="zh-CN" dirty="0" smtClean="0"/>
              <a:t>fields</a:t>
            </a:r>
            <a:r>
              <a:rPr lang="zh-CN" altLang="en-US" dirty="0" smtClean="0"/>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backscatter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One value of the Type field is assigned to backscatter AMP Trigger frame</a:t>
            </a:r>
          </a:p>
          <a:p>
            <a:pPr marL="742950" lvl="1" indent="-285750" defTabSz="914400">
              <a:spcBef>
                <a:spcPct val="0"/>
              </a:spcBef>
              <a:buClrTx/>
              <a:buSzTx/>
              <a:buFont typeface="Arial" panose="020B0604020202020204" pitchFamily="34" charset="0"/>
              <a:buChar char="•"/>
            </a:pPr>
            <a:r>
              <a:rPr lang="zh-CN" altLang="zh-CN" dirty="0">
                <a:cs typeface="+mn-cs"/>
              </a:rPr>
              <a:t>Another value of the Type field is assigned to the backscatter Ack frame and to the backscatter Data frame</a:t>
            </a:r>
          </a:p>
          <a:p>
            <a:pPr marL="1200150" lvl="2" indent="-285750" defTabSz="914400">
              <a:spcBef>
                <a:spcPct val="0"/>
              </a:spcBef>
              <a:buClrTx/>
              <a:buSzTx/>
              <a:buFont typeface="Arial" panose="020B0604020202020204" pitchFamily="34" charset="0"/>
              <a:buChar char="•"/>
            </a:pPr>
            <a:r>
              <a:rPr lang="zh-CN" altLang="zh-CN" dirty="0">
                <a:cs typeface="+mn-cs"/>
              </a:rPr>
              <a:t>TBD if same or different values</a:t>
            </a:r>
          </a:p>
          <a:p>
            <a:pPr marL="285750" lvl="0" indent="-285750" defTabSz="914400">
              <a:spcBef>
                <a:spcPct val="0"/>
              </a:spcBef>
              <a:buClrTx/>
              <a:buSzTx/>
              <a:buFont typeface="Arial" panose="020B0604020202020204" pitchFamily="34" charset="0"/>
              <a:buChar char="•"/>
            </a:pPr>
            <a:r>
              <a:rPr lang="zh-CN" altLang="zh-CN" b="0" dirty="0"/>
              <a:t>ID contains an identifier for the backscatter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is TBD, and has a length of 16 bits</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for the new types is TBD</a:t>
            </a:r>
          </a:p>
          <a:p>
            <a:pPr marL="0" lvl="0" indent="0" defTabSz="914400">
              <a:spcBef>
                <a:spcPct val="0"/>
              </a:spcBef>
              <a:buClrTx/>
              <a:buSzTx/>
            </a:pPr>
            <a:endParaRPr lang="zh-CN" altLang="zh-CN"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236687054"/>
              </p:ext>
            </p:extLst>
          </p:nvPr>
        </p:nvGraphicFramePr>
        <p:xfrm>
          <a:off x="5867406" y="5105356"/>
          <a:ext cx="3492476" cy="781050"/>
        </p:xfrm>
        <a:graphic>
          <a:graphicData uri="http://schemas.openxmlformats.org/drawingml/2006/table">
            <a:tbl>
              <a:tblPr/>
              <a:tblGrid>
                <a:gridCol w="498925">
                  <a:extLst>
                    <a:ext uri="{9D8B030D-6E8A-4147-A177-3AD203B41FA5}">
                      <a16:colId xmlns:a16="http://schemas.microsoft.com/office/drawing/2014/main" val="4129079291"/>
                    </a:ext>
                  </a:extLst>
                </a:gridCol>
                <a:gridCol w="860216">
                  <a:extLst>
                    <a:ext uri="{9D8B030D-6E8A-4147-A177-3AD203B41FA5}">
                      <a16:colId xmlns:a16="http://schemas.microsoft.com/office/drawing/2014/main" val="3038251741"/>
                    </a:ext>
                  </a:extLst>
                </a:gridCol>
                <a:gridCol w="825807">
                  <a:extLst>
                    <a:ext uri="{9D8B030D-6E8A-4147-A177-3AD203B41FA5}">
                      <a16:colId xmlns:a16="http://schemas.microsoft.com/office/drawing/2014/main" val="351899469"/>
                    </a:ext>
                  </a:extLst>
                </a:gridCol>
                <a:gridCol w="1307528">
                  <a:extLst>
                    <a:ext uri="{9D8B030D-6E8A-4147-A177-3AD203B41FA5}">
                      <a16:colId xmlns:a16="http://schemas.microsoft.com/office/drawing/2014/main" val="4108008767"/>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Type Dependent</a:t>
                      </a:r>
                      <a:endParaRPr lang="en-US" sz="1100" dirty="0">
                        <a:solidFill>
                          <a:srgbClr val="000000"/>
                        </a:solidFill>
                        <a:effectLst/>
                        <a:latin typeface="Aptos"/>
                      </a:endParaRPr>
                    </a:p>
                    <a:p>
                      <a:pPr marL="0" marR="0" algn="ctr">
                        <a:lnSpc>
                          <a:spcPts val="800"/>
                        </a:lnSpc>
                        <a:spcBef>
                          <a:spcPts val="0"/>
                        </a:spcBef>
                        <a:spcAft>
                          <a:spcPts val="0"/>
                        </a:spcAft>
                      </a:pPr>
                      <a:r>
                        <a:rPr lang="en-US" sz="1100" b="1" dirty="0">
                          <a:solidFill>
                            <a:srgbClr val="000000"/>
                          </a:solidFill>
                          <a:effectLst/>
                          <a:latin typeface="Aptos"/>
                        </a:rPr>
                        <a:t>Control</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4404873"/>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16</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16 or 8</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54164995"/>
                  </a:ext>
                </a:extLst>
              </a:tr>
            </a:tbl>
          </a:graphicData>
        </a:graphic>
      </p:graphicFrame>
      <p:sp>
        <p:nvSpPr>
          <p:cNvPr id="10"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037158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SP3: </a:t>
            </a:r>
            <a:r>
              <a:rPr lang="en-US" altLang="zh-CN" dirty="0" smtClean="0"/>
              <a:t>Do </a:t>
            </a:r>
            <a:r>
              <a:rPr lang="en-US" altLang="zh-CN" dirty="0"/>
              <a:t>you support that the Frame Control field of the AMP frame is 8 bits?</a:t>
            </a:r>
            <a:endParaRPr lang="en-US" altLang="zh-CN" b="0" dirty="0"/>
          </a:p>
          <a:p>
            <a:pPr marL="285750" indent="-285750">
              <a:buFont typeface="Arial" panose="020B0604020202020204" pitchFamily="34" charset="0"/>
              <a:buChar char="•"/>
            </a:pPr>
            <a:r>
              <a:rPr lang="en-US" altLang="zh-CN" b="0" dirty="0"/>
              <a:t>Type field uses the first 3 bits of the Frame Control</a:t>
            </a:r>
          </a:p>
          <a:p>
            <a:pPr marL="0" indent="0">
              <a:buFont typeface="Arial" panose="020B0604020202020204" pitchFamily="34" charset="0"/>
              <a:buNone/>
            </a:pPr>
            <a:endParaRPr lang="en-US" altLang="zh-CN" sz="1600" b="0" i="1" dirty="0" smtClean="0">
              <a:sym typeface="+mn-ea"/>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a:sym typeface="+mn-ea"/>
            </a:endParaRPr>
          </a:p>
          <a:p>
            <a:r>
              <a:rPr lang="en-US" altLang="zh-CN" dirty="0" smtClean="0">
                <a:sym typeface="+mn-ea"/>
              </a:rPr>
              <a:t>SP4: </a:t>
            </a:r>
            <a:r>
              <a:rPr lang="en-US" altLang="zh-CN" dirty="0"/>
              <a:t>Do you support that the ID field is:</a:t>
            </a:r>
            <a:endParaRPr lang="en-US" altLang="zh-CN" b="0" dirty="0"/>
          </a:p>
          <a:p>
            <a:pPr marL="285750" indent="-285750">
              <a:buFont typeface="Arial" panose="020B0604020202020204" pitchFamily="34" charset="0"/>
              <a:buChar char="•"/>
            </a:pPr>
            <a:r>
              <a:rPr lang="en-US" altLang="zh-CN" b="0" dirty="0"/>
              <a:t>based on the frame type/use case</a:t>
            </a:r>
          </a:p>
          <a:p>
            <a:pPr marL="628650" lvl="1" indent="-285750">
              <a:buFont typeface="Arial" panose="020B0604020202020204" pitchFamily="34" charset="0"/>
              <a:buChar char="•"/>
            </a:pPr>
            <a:r>
              <a:rPr lang="en-US" altLang="zh-CN" sz="1600" dirty="0"/>
              <a:t>E.g., 12 bits for non-backscatter cases, and 16 bits for backscatter </a:t>
            </a:r>
            <a:r>
              <a:rPr lang="en-US" altLang="zh-CN" sz="1600" dirty="0" smtClean="0"/>
              <a:t>cases</a:t>
            </a:r>
            <a:r>
              <a:rPr lang="zh-CN" altLang="zh-CN" sz="1600" dirty="0" smtClean="0"/>
              <a:t>.</a:t>
            </a:r>
            <a:endParaRPr lang="en-US" altLang="zh-CN" sz="1600" dirty="0" smtClean="0"/>
          </a:p>
          <a:p>
            <a:pPr marL="628650" lvl="1" indent="-285750">
              <a:buFont typeface="Arial" panose="020B0604020202020204" pitchFamily="34" charset="0"/>
              <a:buChar char="•"/>
            </a:pP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0860917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SP5: </a:t>
            </a:r>
            <a:r>
              <a:rPr lang="en-US" altLang="zh-CN" dirty="0"/>
              <a:t>Do you support that the Type Dependent Control field is</a:t>
            </a:r>
            <a:endParaRPr lang="en-US" altLang="zh-CN" b="0" dirty="0"/>
          </a:p>
          <a:p>
            <a:pPr marL="285750" indent="-285750">
              <a:buFont typeface="Arial" panose="020B0604020202020204" pitchFamily="34" charset="0"/>
              <a:buChar char="•"/>
            </a:pPr>
            <a:r>
              <a:rPr lang="en-US" altLang="zh-CN" sz="1400" b="0" dirty="0"/>
              <a:t>12 bits (for non-backscatter use cases)</a:t>
            </a:r>
          </a:p>
          <a:p>
            <a:pPr marL="285750" indent="-285750">
              <a:buFont typeface="Arial" panose="020B0604020202020204" pitchFamily="34" charset="0"/>
              <a:buChar char="•"/>
            </a:pPr>
            <a:r>
              <a:rPr lang="en-US" altLang="zh-CN" sz="1400" b="0" dirty="0"/>
              <a:t>8 or 16 bits (for backscatter use cases)</a:t>
            </a:r>
          </a:p>
          <a:p>
            <a:pPr marL="285750" indent="-285750">
              <a:buFont typeface="Arial" panose="020B0604020202020204" pitchFamily="34" charset="0"/>
              <a:buChar char="•"/>
            </a:pPr>
            <a:r>
              <a:rPr lang="en-US" altLang="zh-CN" sz="1400" b="0" dirty="0"/>
              <a:t>Other options?</a:t>
            </a: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r>
              <a:rPr lang="en-US" altLang="zh-CN" dirty="0" smtClean="0">
                <a:sym typeface="+mn-ea"/>
              </a:rPr>
              <a:t>SP6: </a:t>
            </a:r>
            <a:r>
              <a:rPr lang="en-US" altLang="zh-CN" dirty="0"/>
              <a:t>Which option do you support for the maximum length of the Frame Body field:</a:t>
            </a:r>
            <a:endParaRPr lang="en-US" altLang="zh-CN" b="0" dirty="0"/>
          </a:p>
          <a:p>
            <a:pPr marL="285750" indent="-285750">
              <a:buFont typeface="Arial" panose="020B0604020202020204" pitchFamily="34" charset="0"/>
              <a:buChar char="•"/>
            </a:pPr>
            <a:r>
              <a:rPr lang="en-US" altLang="zh-CN" sz="1400" b="0" dirty="0"/>
              <a:t>16 octets (obtained from WUR) for non-backscatter use cases.</a:t>
            </a:r>
          </a:p>
          <a:p>
            <a:pPr marL="285750" indent="-285750">
              <a:buFont typeface="Arial" panose="020B0604020202020204" pitchFamily="34" charset="0"/>
              <a:buChar char="•"/>
            </a:pPr>
            <a:r>
              <a:rPr lang="en-US" altLang="zh-CN" sz="1400" b="0" dirty="0"/>
              <a:t>Option 1: 64 octets (account for max RFID) for backscatter use cases</a:t>
            </a:r>
          </a:p>
          <a:p>
            <a:pPr marL="628650" lvl="1" indent="-285750">
              <a:buFont typeface="Arial" panose="020B0604020202020204" pitchFamily="34" charset="0"/>
              <a:buChar char="•"/>
            </a:pPr>
            <a:r>
              <a:rPr lang="en-US" altLang="zh-CN" sz="1200" dirty="0"/>
              <a:t>Citing from external sources: While the EPC length can range from 64 bits to 496 bits, the most common sizes are 96 bits and 128 bits. For some EPC types, 96 bits is the only available option</a:t>
            </a:r>
          </a:p>
          <a:p>
            <a:pPr marL="285750" indent="-285750">
              <a:buFont typeface="Arial" panose="020B0604020202020204" pitchFamily="34" charset="0"/>
              <a:buChar char="•"/>
            </a:pPr>
            <a:r>
              <a:rPr lang="en-US" altLang="zh-CN" sz="1400" b="0" dirty="0"/>
              <a:t>Option 2: 128 octets (account for max sizes for read and write) for backscatter use cases</a:t>
            </a:r>
          </a:p>
          <a:p>
            <a:pPr marL="285750" indent="-285750">
              <a:buFont typeface="Arial" panose="020B0604020202020204" pitchFamily="34" charset="0"/>
              <a:buChar char="•"/>
            </a:pPr>
            <a:r>
              <a:rPr lang="en-US" altLang="zh-CN" sz="1400" b="0" dirty="0"/>
              <a:t>Option 3: 256 octets for backscatter use </a:t>
            </a:r>
            <a:r>
              <a:rPr lang="en-US" altLang="zh-CN" sz="1400" b="0" dirty="0" smtClean="0"/>
              <a:t>cases</a:t>
            </a:r>
            <a:endParaRPr lang="zh-CN" altLang="zh-CN" sz="1600" dirty="0"/>
          </a:p>
          <a:p>
            <a:pPr marL="0" indent="0">
              <a:buNone/>
            </a:pP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9093442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SP7: </a:t>
            </a:r>
            <a:r>
              <a:rPr lang="en-US" altLang="zh-CN" dirty="0"/>
              <a:t>Do you support that the length of the Frame Body field is indicated in the MAC header of the RFID AMP frame</a:t>
            </a:r>
            <a:endParaRPr lang="en-US" altLang="zh-CN" b="0" dirty="0"/>
          </a:p>
          <a:p>
            <a:pPr marL="285750" indent="-285750">
              <a:buFont typeface="Arial" panose="020B0604020202020204" pitchFamily="34" charset="0"/>
              <a:buChar char="•"/>
            </a:pPr>
            <a:r>
              <a:rPr lang="en-US" altLang="zh-CN" b="0" dirty="0"/>
              <a:t>Specific location, encoding and size is TBD</a:t>
            </a:r>
            <a:r>
              <a:rPr lang="en-US" altLang="zh-CN" b="0" dirty="0" smtClean="0"/>
              <a:t>.</a:t>
            </a:r>
          </a:p>
          <a:p>
            <a:pPr marL="285750" indent="-285750">
              <a:buFont typeface="Arial" panose="020B0604020202020204" pitchFamily="34" charset="0"/>
              <a:buChar char="•"/>
            </a:pPr>
            <a:endParaRPr lang="en-US" altLang="zh-CN" sz="1400" b="0" dirty="0"/>
          </a:p>
          <a:p>
            <a:r>
              <a:rPr lang="en-US" altLang="zh-CN" dirty="0"/>
              <a:t>For discussion purposes only:</a:t>
            </a:r>
            <a:endParaRPr lang="en-US" altLang="zh-CN" b="0" dirty="0"/>
          </a:p>
          <a:p>
            <a:pPr lvl="1"/>
            <a:r>
              <a:rPr lang="en-US" altLang="zh-CN" sz="1600" dirty="0"/>
              <a:t>Option 1: if max length is less than or equal to 64 then carry the length in the Frame Control (5 bits with 2 octet resolution)</a:t>
            </a:r>
          </a:p>
          <a:p>
            <a:pPr lvl="1"/>
            <a:r>
              <a:rPr lang="en-US" altLang="zh-CN" sz="1600" dirty="0"/>
              <a:t>Option 2: if max length is either 128 or 256 then carry the length in the TD Control field</a:t>
            </a:r>
          </a:p>
          <a:p>
            <a:r>
              <a:rPr lang="en-US" altLang="zh-CN" b="0" dirty="0"/>
              <a:t>Above options depend on outcome of SP6.</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r>
              <a:rPr lang="en-US" altLang="zh-CN" sz="1600"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0292839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SP8: </a:t>
            </a:r>
            <a:r>
              <a:rPr lang="en-US" altLang="zh-CN" dirty="0"/>
              <a:t>Which option do you support for the FCS length field for backscatter use cases:</a:t>
            </a:r>
            <a:endParaRPr lang="en-US" altLang="zh-CN" b="0" dirty="0"/>
          </a:p>
          <a:p>
            <a:pPr marL="285750" indent="-285750">
              <a:buFont typeface="Arial" panose="020B0604020202020204" pitchFamily="34" charset="0"/>
              <a:buChar char="•"/>
            </a:pPr>
            <a:r>
              <a:rPr lang="en-US" altLang="zh-CN" b="0" dirty="0"/>
              <a:t>Option 1: 8 bits</a:t>
            </a:r>
          </a:p>
          <a:p>
            <a:pPr marL="285750" indent="-285750">
              <a:buFont typeface="Arial" panose="020B0604020202020204" pitchFamily="34" charset="0"/>
              <a:buChar char="•"/>
            </a:pPr>
            <a:r>
              <a:rPr lang="en-US" altLang="zh-CN" b="0" dirty="0"/>
              <a:t>Option 2: 16 bits</a:t>
            </a:r>
          </a:p>
          <a:p>
            <a:pPr marL="285750" indent="-285750">
              <a:buFont typeface="Arial" panose="020B0604020202020204" pitchFamily="34" charset="0"/>
              <a:buChar char="•"/>
            </a:pPr>
            <a:r>
              <a:rPr lang="en-US" altLang="zh-CN" b="0" dirty="0"/>
              <a:t>Option 3: FCS length depends on AMP frame length</a:t>
            </a:r>
          </a:p>
          <a:p>
            <a:pPr marL="628650" lvl="1" indent="-285750">
              <a:buFont typeface="Arial" panose="020B0604020202020204" pitchFamily="34" charset="0"/>
              <a:buChar char="•"/>
            </a:pPr>
            <a:r>
              <a:rPr lang="en-US" altLang="zh-CN" sz="1600" dirty="0"/>
              <a:t>Threshold that is to be used for switching from one CRC length to another is TBD</a:t>
            </a:r>
          </a:p>
          <a:p>
            <a:endParaRPr lang="en-US" altLang="zh-CN" b="0" dirty="0" smtClean="0"/>
          </a:p>
          <a:p>
            <a:r>
              <a:rPr lang="en-US" altLang="zh-CN" b="0" dirty="0" smtClean="0"/>
              <a:t>Note</a:t>
            </a:r>
            <a:r>
              <a:rPr lang="en-US" altLang="zh-CN" b="0" dirty="0"/>
              <a:t>: for non-backscatter use cases, we can use baseline 16 bits CRCs/MICs</a:t>
            </a:r>
            <a:r>
              <a:rPr lang="en-US" altLang="zh-CN" b="0"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r>
              <a:rPr lang="en-US" altLang="zh-CN" sz="1600"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6947128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SP9: </a:t>
            </a:r>
            <a:r>
              <a:rPr lang="en-US" altLang="zh-CN" dirty="0"/>
              <a:t>Do you support that the FCS field of all AMP frames has the same size?</a:t>
            </a:r>
            <a:endParaRPr lang="en-US" altLang="zh-CN" b="0" dirty="0"/>
          </a:p>
          <a:p>
            <a:pPr marL="285750" indent="-285750">
              <a:buFont typeface="Arial" panose="020B0604020202020204" pitchFamily="34" charset="0"/>
              <a:buChar char="•"/>
            </a:pPr>
            <a:r>
              <a:rPr lang="en-US" altLang="zh-CN" b="0" dirty="0"/>
              <a:t>This SP can be omitted if O3 of SP7 has more </a:t>
            </a:r>
            <a:r>
              <a:rPr lang="en-US" altLang="zh-CN" b="0" dirty="0" smtClean="0"/>
              <a:t>support.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zh-CN" altLang="en-US" sz="1600" b="0" i="1" dirty="0" smtClean="0"/>
              <a:t>？</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r>
              <a:rPr lang="en-US" altLang="zh-CN" dirty="0" smtClean="0">
                <a:sym typeface="+mn-ea"/>
              </a:rPr>
              <a:t>SP10: </a:t>
            </a:r>
            <a:r>
              <a:rPr lang="en-US" altLang="zh-CN" dirty="0"/>
              <a:t>Do you support that the CRC of AMP frames shall use the TBD-bit CRC engine from IEEE </a:t>
            </a:r>
            <a:r>
              <a:rPr lang="en-US" altLang="zh-CN" dirty="0" smtClean="0"/>
              <a:t>802.11</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06358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SP1: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Frame Control of 8 bits is present at the start of each AMP frame</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SP2: </a:t>
            </a:r>
            <a:r>
              <a:rPr lang="en-US" altLang="zh-CN" dirty="0"/>
              <a:t>Do you agree to add the following text into 11bp SFD?</a:t>
            </a:r>
            <a:endParaRPr lang="en-US" altLang="zh-CN" b="0" dirty="0"/>
          </a:p>
          <a:p>
            <a:pPr marL="285750" indent="-285750">
              <a:buFont typeface="Arial" panose="020B0604020202020204" pitchFamily="34" charset="0"/>
              <a:buChar char="•"/>
            </a:pPr>
            <a:r>
              <a:rPr lang="en-US" altLang="zh-CN" b="0" dirty="0" smtClean="0"/>
              <a:t>The </a:t>
            </a:r>
            <a:r>
              <a:rPr lang="en-US" altLang="zh-CN" b="0" dirty="0"/>
              <a:t>size of the ID field in AMP frames is 24 bits each</a:t>
            </a:r>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11-25/1257</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9624017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SP3: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MAC header of 32 bits, including Frame Control, is present in all AMP frames</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SP4: </a:t>
            </a:r>
            <a:r>
              <a:rPr lang="en-US" altLang="zh-CN" dirty="0"/>
              <a:t>Do you agree that </a:t>
            </a:r>
            <a:r>
              <a:rPr lang="en-US" altLang="zh-CN" dirty="0" err="1"/>
              <a:t>TGbp</a:t>
            </a:r>
            <a:r>
              <a:rPr lang="en-US" altLang="zh-CN" dirty="0"/>
              <a:t> defines a control frame that the receiver can use as an acknowledgement as well as sync</a:t>
            </a:r>
            <a:r>
              <a:rPr lang="en-US" altLang="zh-CN" dirty="0"/>
              <a:t>?</a:t>
            </a:r>
            <a:endParaRPr lang="en-US" altLang="zh-CN"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35303366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SP5: </a:t>
            </a:r>
            <a:r>
              <a:rPr lang="en-US" altLang="zh-CN" dirty="0"/>
              <a:t>Do </a:t>
            </a:r>
            <a:r>
              <a:rPr lang="en-US" altLang="zh-CN" dirty="0" smtClean="0"/>
              <a:t>you </a:t>
            </a:r>
            <a:r>
              <a:rPr lang="en-US" altLang="zh-CN" dirty="0"/>
              <a:t>agree that </a:t>
            </a:r>
            <a:r>
              <a:rPr lang="en-US" altLang="zh-CN" dirty="0" err="1"/>
              <a:t>TGbp</a:t>
            </a:r>
            <a:r>
              <a:rPr lang="en-US" altLang="zh-CN" dirty="0"/>
              <a:t> defines a common trigger frame format that can be used for multiple </a:t>
            </a:r>
            <a:r>
              <a:rPr lang="en-US" altLang="zh-CN" dirty="0" err="1"/>
              <a:t>TGbp</a:t>
            </a:r>
            <a:r>
              <a:rPr lang="en-US" altLang="zh-CN" dirty="0"/>
              <a:t> AMP transmission modes</a:t>
            </a:r>
            <a:r>
              <a:rPr lang="en-US" altLang="zh-CN"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11-25/1258]</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SP6: </a:t>
            </a:r>
            <a:r>
              <a:rPr lang="en-US" altLang="zh-CN" dirty="0" smtClean="0"/>
              <a:t>Do </a:t>
            </a:r>
            <a:r>
              <a:rPr lang="en-US" altLang="zh-CN" dirty="0"/>
              <a:t>you agree that the UHF frames following a UHF-Trigger frame will follow the EPC Gen2 format with no additional 802.11 MAC fields</a:t>
            </a:r>
            <a:r>
              <a:rPr lang="en-US" altLang="zh-CN" dirty="0" smtClean="0"/>
              <a:t>?</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Jul</a:t>
            </a:r>
            <a:r>
              <a:rPr lang="en-US" dirty="0" smtClean="0"/>
              <a:t> 2025</a:t>
            </a:r>
            <a:endParaRPr lang="en-US" dirty="0"/>
          </a:p>
        </p:txBody>
      </p:sp>
    </p:spTree>
    <p:extLst>
      <p:ext uri="{BB962C8B-B14F-4D97-AF65-F5344CB8AC3E}">
        <p14:creationId xmlns:p14="http://schemas.microsoft.com/office/powerpoint/2010/main" val="1664079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#y (</a:t>
            </a:r>
            <a:r>
              <a:rPr lang="en-US" altLang="zh-CN" sz="2800" dirty="0" err="1" smtClean="0">
                <a:sym typeface="+mn-ea"/>
              </a:rPr>
              <a:t>Yuxiao</a:t>
            </a:r>
            <a:r>
              <a:rPr lang="en-US" altLang="zh-CN" sz="2800" dirty="0" smtClean="0">
                <a:sym typeface="+mn-ea"/>
              </a:rPr>
              <a:t> </a:t>
            </a:r>
            <a:r>
              <a:rPr lang="en-US" altLang="zh-CN" sz="2800" dirty="0" err="1" smtClean="0">
                <a:sym typeface="+mn-ea"/>
              </a:rPr>
              <a:t>Hou</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a:t>
            </a:r>
            <a:r>
              <a:rPr lang="en-US" altLang="zh-CN" dirty="0"/>
              <a:t>Do you agree that 11bp defines BPSK, along with OOK, as an option for uplink backscatter modulation</a:t>
            </a:r>
            <a:r>
              <a:rPr lang="en-US" altLang="zh-CN" dirty="0" smtClean="0"/>
              <a:t>?</a:t>
            </a:r>
            <a:endParaRPr lang="en-US" altLang="zh-CN" dirty="0"/>
          </a:p>
          <a:p>
            <a:endParaRPr lang="en-US" altLang="zh-CN" sz="1600" b="0" i="1" dirty="0" smtClean="0"/>
          </a:p>
          <a:p>
            <a:r>
              <a:rPr lang="en-US" altLang="zh-CN" sz="1600" b="0" i="1" dirty="0" smtClean="0"/>
              <a:t>[References</a:t>
            </a:r>
            <a:r>
              <a:rPr lang="en-US" altLang="zh-CN" sz="1600" b="0" i="1" dirty="0"/>
              <a:t>: </a:t>
            </a:r>
            <a:r>
              <a:rPr lang="en-US" altLang="zh-CN" sz="1600" b="0" i="1" dirty="0" smtClean="0"/>
              <a:t>11-25</a:t>
            </a:r>
            <a:r>
              <a:rPr lang="en-US" altLang="zh-CN" sz="1600" b="0" i="1" dirty="0" smtClean="0"/>
              <a:t>/?]</a:t>
            </a:r>
            <a:endParaRPr lang="en-US" altLang="zh-CN" sz="1600" b="0" i="1" dirty="0" smtClean="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smtClean="0">
                <a:sym typeface="+mn-ea"/>
              </a:rPr>
              <a:t>:</a:t>
            </a:r>
          </a:p>
          <a:p>
            <a:endParaRPr lang="en-US" altLang="zh-CN" sz="2400" dirty="0" smtClean="0"/>
          </a:p>
          <a:p>
            <a:endParaRPr lang="en-US" altLang="zh-CN" sz="2400" dirty="0" smtClean="0"/>
          </a:p>
          <a:p>
            <a:pPr marL="0" indent="0">
              <a:defRPr/>
            </a:pPr>
            <a:r>
              <a:rPr lang="en-US" altLang="zh-CN" dirty="0" smtClean="0">
                <a:sym typeface="+mn-ea"/>
              </a:rPr>
              <a:t>SP2:  </a:t>
            </a:r>
            <a:r>
              <a:rPr lang="en-US" altLang="zh-CN" dirty="0"/>
              <a:t>Do you agree that 11bp should define OFDMA as an option for multiple access mechanism for frequency shifted backscatter AMP STAs</a:t>
            </a:r>
            <a:r>
              <a:rPr lang="en-US" altLang="zh-CN" dirty="0" smtClean="0"/>
              <a:t>?</a:t>
            </a:r>
            <a:endParaRPr lang="en-US" altLang="zh-CN" dirty="0"/>
          </a:p>
          <a:p>
            <a:pPr marL="0" indent="0">
              <a:defRPr/>
            </a:pPr>
            <a:endParaRPr lang="en-US" altLang="zh-CN" sz="1600" b="0" i="1" dirty="0" smtClean="0"/>
          </a:p>
          <a:p>
            <a:r>
              <a:rPr lang="en-US" altLang="zh-CN" sz="1600" b="0" i="1" dirty="0" smtClean="0"/>
              <a:t>[</a:t>
            </a:r>
            <a:r>
              <a:rPr lang="en-US" altLang="zh-CN" sz="1600" b="0" i="1" dirty="0"/>
              <a:t>References: </a:t>
            </a:r>
            <a:r>
              <a:rPr lang="en-US" altLang="zh-CN" sz="1600" b="0" i="1" dirty="0" smtClean="0"/>
              <a:t>11-25</a:t>
            </a:r>
            <a:r>
              <a:rPr lang="en-US" altLang="zh-CN" sz="1600" b="0" i="1" dirty="0" smtClean="0"/>
              <a:t>/?]</a:t>
            </a:r>
            <a:endParaRPr lang="en-US" altLang="zh-CN" sz="1600" b="0" i="1" dirty="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Jul 2025</a:t>
            </a:r>
            <a:endParaRPr lang="en-US" dirty="0"/>
          </a:p>
        </p:txBody>
      </p:sp>
    </p:spTree>
    <p:extLst>
      <p:ext uri="{BB962C8B-B14F-4D97-AF65-F5344CB8AC3E}">
        <p14:creationId xmlns:p14="http://schemas.microsoft.com/office/powerpoint/2010/main" val="410858889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t>
            </a:r>
            <a:r>
              <a:rPr lang="en-US" altLang="zh-CN" dirty="0" smtClean="0"/>
              <a:t>ul</a:t>
            </a:r>
            <a:r>
              <a:rPr lang="en-US" dirty="0" smtClean="0"/>
              <a:t> </a:t>
            </a:r>
            <a:r>
              <a:rPr lang="en-US" dirty="0" smtClean="0"/>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Motion #1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b="0" dirty="0" smtClean="0"/>
              <a:t>Move to approve the proposed text in the following SPs in </a:t>
            </a:r>
            <a:r>
              <a:rPr lang="en-US" altLang="zh-CN" sz="2000" b="0" dirty="0" smtClean="0"/>
              <a:t>11-25/0990r4 </a:t>
            </a:r>
            <a:r>
              <a:rPr lang="en-US" altLang="zh-CN" sz="2000" b="0" dirty="0" smtClean="0"/>
              <a:t>into 11bp SFD, and allow the chair to update 11-24/1322 to capture the motion result for each approved text:</a:t>
            </a:r>
            <a:endParaRPr lang="en-US" altLang="zh-CN" sz="2000" b="0" dirty="0"/>
          </a:p>
          <a:p>
            <a:pPr lvl="1"/>
            <a:r>
              <a:rPr lang="en-US" altLang="zh-CN" sz="1400" b="0" dirty="0" smtClean="0"/>
              <a:t>SP </a:t>
            </a:r>
            <a:r>
              <a:rPr lang="en-US" altLang="zh-CN" sz="1400" dirty="0" smtClean="0"/>
              <a:t>x </a:t>
            </a:r>
            <a:r>
              <a:rPr lang="en-US" altLang="zh-CN" sz="1400" b="0" dirty="0" smtClean="0"/>
              <a:t>in </a:t>
            </a:r>
            <a:r>
              <a:rPr lang="en-US" altLang="zh-CN" sz="1400" b="0" dirty="0" smtClean="0"/>
              <a:t>SP SET 1;</a:t>
            </a:r>
          </a:p>
          <a:p>
            <a:pPr lvl="1"/>
            <a:r>
              <a:rPr lang="en-US" altLang="zh-CN" sz="1400" b="0" dirty="0" smtClean="0"/>
              <a:t>SP </a:t>
            </a:r>
            <a:r>
              <a:rPr lang="en-US" altLang="zh-CN" sz="1400" b="0" dirty="0" smtClean="0"/>
              <a:t>x </a:t>
            </a:r>
            <a:r>
              <a:rPr lang="en-US" altLang="zh-CN" sz="1400" b="0" dirty="0" smtClean="0"/>
              <a:t>in SP SET 2;</a:t>
            </a:r>
          </a:p>
          <a:p>
            <a:pPr lvl="1"/>
            <a:r>
              <a:rPr lang="en-US" altLang="zh-CN" sz="1400" b="0" dirty="0" smtClean="0"/>
              <a:t>SP </a:t>
            </a:r>
            <a:r>
              <a:rPr lang="en-US" altLang="zh-CN" sz="1400" b="0" dirty="0" smtClean="0"/>
              <a:t>x </a:t>
            </a:r>
            <a:r>
              <a:rPr lang="en-US" altLang="zh-CN" sz="1400" b="0" dirty="0" smtClean="0"/>
              <a:t>in SP SET 3;</a:t>
            </a:r>
          </a:p>
          <a:p>
            <a:pPr lvl="1"/>
            <a:r>
              <a:rPr lang="en-US" altLang="zh-CN" sz="1400" b="0" dirty="0" smtClean="0"/>
              <a:t>SP </a:t>
            </a:r>
            <a:r>
              <a:rPr lang="en-US" altLang="zh-CN" sz="1400" b="0" dirty="0" smtClean="0"/>
              <a:t>x in </a:t>
            </a:r>
            <a:r>
              <a:rPr lang="en-US" altLang="zh-CN" sz="1400" b="0" dirty="0" smtClean="0"/>
              <a:t>SP SET 4</a:t>
            </a:r>
            <a:r>
              <a:rPr lang="en-US" altLang="zh-CN" sz="1400" b="0" dirty="0" smtClean="0"/>
              <a:t>;</a:t>
            </a:r>
          </a:p>
          <a:p>
            <a:pPr lvl="1"/>
            <a:r>
              <a:rPr lang="en-US" altLang="zh-CN" sz="1400" dirty="0"/>
              <a:t>SP x in SP SET </a:t>
            </a:r>
            <a:r>
              <a:rPr lang="en-US" altLang="zh-CN" sz="1400" dirty="0" smtClean="0"/>
              <a:t>5;</a:t>
            </a:r>
            <a:endParaRPr lang="en-US" altLang="zh-CN" sz="1400" dirty="0"/>
          </a:p>
          <a:p>
            <a:pPr lvl="1"/>
            <a:r>
              <a:rPr lang="en-US" altLang="zh-CN" sz="1400" dirty="0"/>
              <a:t>SP x in SP SET </a:t>
            </a:r>
            <a:r>
              <a:rPr lang="en-US" altLang="zh-CN" sz="1400" dirty="0" smtClean="0"/>
              <a:t>6;</a:t>
            </a:r>
            <a:endParaRPr lang="en-US" altLang="zh-CN" sz="1400" dirty="0"/>
          </a:p>
          <a:p>
            <a:pPr lvl="1"/>
            <a:r>
              <a:rPr lang="en-US" altLang="zh-CN" sz="1400" b="0" dirty="0" smtClean="0"/>
              <a:t>SP x </a:t>
            </a:r>
            <a:r>
              <a:rPr lang="en-US" altLang="zh-CN" sz="1400" b="0" dirty="0" smtClean="0"/>
              <a:t>in SP SET 7;</a:t>
            </a:r>
          </a:p>
          <a:p>
            <a:pPr lvl="1"/>
            <a:r>
              <a:rPr lang="en-US" altLang="zh-CN" sz="1400" b="0" dirty="0" smtClean="0"/>
              <a:t>SP </a:t>
            </a:r>
            <a:r>
              <a:rPr lang="en-US" altLang="zh-CN" sz="1400" b="0" dirty="0" smtClean="0"/>
              <a:t>x in </a:t>
            </a:r>
            <a:r>
              <a:rPr lang="en-US" altLang="zh-CN" sz="1400" b="0" dirty="0" smtClean="0"/>
              <a:t>SP SET 8;</a:t>
            </a:r>
          </a:p>
          <a:p>
            <a:pPr lvl="1"/>
            <a:r>
              <a:rPr lang="en-US" altLang="zh-CN" sz="1400" b="0" dirty="0" smtClean="0"/>
              <a:t>SP </a:t>
            </a:r>
            <a:r>
              <a:rPr lang="en-US" altLang="zh-CN" sz="1400" b="0" dirty="0" smtClean="0"/>
              <a:t>x in </a:t>
            </a:r>
            <a:r>
              <a:rPr lang="en-US" altLang="zh-CN" sz="1400" b="0" dirty="0" smtClean="0"/>
              <a:t>SP SET 9;</a:t>
            </a:r>
          </a:p>
          <a:p>
            <a:pPr lvl="1"/>
            <a:r>
              <a:rPr lang="en-US" altLang="zh-CN" sz="1400" dirty="0" smtClean="0"/>
              <a:t>SP </a:t>
            </a:r>
            <a:r>
              <a:rPr lang="en-US" altLang="zh-CN" sz="1400" dirty="0" smtClean="0"/>
              <a:t>x in </a:t>
            </a:r>
            <a:r>
              <a:rPr lang="en-US" altLang="zh-CN" sz="1400" dirty="0" smtClean="0"/>
              <a:t>SP SET 10</a:t>
            </a:r>
            <a:r>
              <a:rPr lang="en-US" altLang="zh-CN" sz="1400" dirty="0" smtClean="0"/>
              <a:t>.</a:t>
            </a:r>
          </a:p>
          <a:p>
            <a:pPr lvl="1"/>
            <a:r>
              <a:rPr lang="en-US" altLang="zh-CN" sz="1400" dirty="0"/>
              <a:t>SP x in SP SET </a:t>
            </a:r>
            <a:r>
              <a:rPr lang="en-US" altLang="zh-CN" sz="1400" dirty="0" smtClean="0"/>
              <a:t>11;</a:t>
            </a:r>
            <a:endParaRPr lang="en-US" altLang="zh-CN" sz="1400" dirty="0"/>
          </a:p>
          <a:p>
            <a:pPr lvl="1"/>
            <a:r>
              <a:rPr lang="en-US" altLang="zh-CN" sz="1400" dirty="0"/>
              <a:t>SP x </a:t>
            </a:r>
            <a:r>
              <a:rPr lang="en-US" altLang="zh-CN" sz="1400" dirty="0" smtClean="0"/>
              <a:t>in </a:t>
            </a:r>
            <a:r>
              <a:rPr lang="en-US" altLang="zh-CN" sz="1400" dirty="0"/>
              <a:t>SP SET </a:t>
            </a:r>
            <a:r>
              <a:rPr lang="en-US" altLang="zh-CN" sz="1400" dirty="0" smtClean="0"/>
              <a:t>12</a:t>
            </a:r>
            <a:r>
              <a:rPr lang="zh-CN" altLang="en-US" sz="1400" dirty="0" smtClean="0"/>
              <a:t>；</a:t>
            </a:r>
            <a:endParaRPr lang="en-US" altLang="zh-CN" sz="1400" dirty="0" smtClean="0"/>
          </a:p>
          <a:p>
            <a:pPr lvl="1"/>
            <a:r>
              <a:rPr lang="en-US" altLang="zh-CN" sz="1400" dirty="0"/>
              <a:t>SP x in SP SET </a:t>
            </a:r>
            <a:r>
              <a:rPr lang="en-US" altLang="zh-CN" sz="1400" dirty="0" smtClean="0"/>
              <a:t>13.</a:t>
            </a:r>
            <a:endParaRPr lang="en-US" altLang="zh-CN" sz="1400" dirty="0"/>
          </a:p>
          <a:p>
            <a:pPr lvl="1"/>
            <a:endParaRPr lang="en-US" altLang="zh-CN" sz="1400" b="0" dirty="0" smtClean="0"/>
          </a:p>
          <a:p>
            <a:pPr marL="0" indent="0">
              <a:buNone/>
            </a:pPr>
            <a:r>
              <a:rPr lang="en-US" altLang="zh-CN" sz="2000" dirty="0" smtClean="0">
                <a:sym typeface="+mn-ea"/>
              </a:rPr>
              <a:t>Moved</a:t>
            </a:r>
            <a:r>
              <a:rPr lang="zh-CN" altLang="en-US" sz="2000" dirty="0" smtClean="0">
                <a:sym typeface="+mn-ea"/>
              </a:rPr>
              <a:t>：                            </a:t>
            </a:r>
            <a:r>
              <a:rPr lang="en-US" altLang="zh-CN" sz="2000" dirty="0" smtClean="0">
                <a:sym typeface="+mn-ea"/>
              </a:rPr>
              <a:t>Seconded:</a:t>
            </a:r>
            <a:endParaRPr lang="en-US" altLang="zh-CN" sz="2000" dirty="0">
              <a:sym typeface="+mn-ea"/>
            </a:endParaRPr>
          </a:p>
          <a:p>
            <a:pPr marL="0" lvl="0" indent="0" algn="l" eaLnBrk="0" hangingPunct="0">
              <a:buClrTx/>
              <a:buSzTx/>
              <a:buFontTx/>
              <a:buNone/>
              <a:defRPr/>
            </a:pPr>
            <a:r>
              <a:rPr lang="en-US" altLang="zh-CN" sz="2000" dirty="0" smtClean="0">
                <a:sym typeface="+mn-ea"/>
              </a:rPr>
              <a:t>Result</a:t>
            </a:r>
            <a:r>
              <a:rPr lang="en-US" altLang="zh-CN" sz="2000" dirty="0" smtClean="0">
                <a:sym typeface="+mn-ea"/>
              </a:rPr>
              <a:t>:</a:t>
            </a:r>
            <a:endParaRPr lang="en-US" altLang="zh-CN" sz="2000" dirty="0" smtClean="0">
              <a:sym typeface="+mn-ea"/>
            </a:endParaRPr>
          </a:p>
        </p:txBody>
      </p:sp>
    </p:spTree>
    <p:extLst>
      <p:ext uri="{BB962C8B-B14F-4D97-AF65-F5344CB8AC3E}">
        <p14:creationId xmlns:p14="http://schemas.microsoft.com/office/powerpoint/2010/main" val="13641867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 </a:t>
            </a:r>
            <a:r>
              <a:rPr lang="en-US" altLang="en-US" sz="2000" kern="0" dirty="0" smtClean="0">
                <a:solidFill>
                  <a:schemeClr val="tx1"/>
                </a:solidFill>
                <a:sym typeface="Wingdings" panose="05000000000000000000" pitchFamily="2" charset="2"/>
              </a:rPr>
              <a:t> Sep,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(updated)</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12</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zh-CN"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19</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26</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2</a:t>
            </a:r>
            <a:r>
              <a:rPr lang="en-US" altLang="en-US" sz="2400" kern="0" baseline="30000" dirty="0" smtClean="0">
                <a:solidFill>
                  <a:schemeClr val="tx1"/>
                </a:solidFill>
                <a:sym typeface="+mn-ea"/>
              </a:rPr>
              <a:t>nd</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Sep </a:t>
            </a:r>
            <a:r>
              <a:rPr lang="en-US" altLang="en-US" sz="2400" kern="0" dirty="0" smtClean="0">
                <a:solidFill>
                  <a:schemeClr val="tx1"/>
                </a:solidFill>
                <a:sym typeface="+mn-ea"/>
              </a:rPr>
              <a:t>9</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smtClean="0"/>
              <a:t>Teleconference Plan </a:t>
            </a:r>
            <a:endParaRPr lang="zh-CN" altLang="en-US" sz="2800" kern="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18411</TotalTime>
  <Words>7827</Words>
  <Application>Microsoft Office PowerPoint</Application>
  <PresentationFormat>宽屏</PresentationFormat>
  <Paragraphs>1393</Paragraphs>
  <Slides>86</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86</vt:i4>
      </vt:variant>
    </vt:vector>
  </HeadingPairs>
  <TitlesOfParts>
    <vt:vector size="100" baseType="lpstr">
      <vt:lpstr>Aptos</vt:lpstr>
      <vt:lpstr>Arial Unicode MS</vt:lpstr>
      <vt:lpstr>Monotype Sorts</vt:lpstr>
      <vt:lpstr>MS Gothic</vt:lpstr>
      <vt:lpstr>MS PGothic</vt:lpstr>
      <vt:lpstr>Noto Sans SC</vt:lpstr>
      <vt:lpstr>Arial</vt:lpstr>
      <vt:lpstr>Arial Black</vt:lpstr>
      <vt:lpstr>Calibri</vt:lpstr>
      <vt:lpstr>Cambria Math</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#1 (Nelson Costa）</vt:lpstr>
      <vt:lpstr>SP Set #2 (Yinan Qi）</vt:lpstr>
      <vt:lpstr>SP Set #3 (You-Wei Chen）</vt:lpstr>
      <vt:lpstr>SP Set #4 (Rui Cao）</vt:lpstr>
      <vt:lpstr>SP Set #4 (Rui Cao）</vt:lpstr>
      <vt:lpstr>SP Set #5 (Steve Shellhammer）</vt:lpstr>
      <vt:lpstr>SP Set #5 (Steve Shellhammer）</vt:lpstr>
      <vt:lpstr>SP Set #6 (Bin Qian）</vt:lpstr>
      <vt:lpstr>SP Set #7 (Panpan Li）</vt:lpstr>
      <vt:lpstr>SP Set #7 (Panpan Li）</vt:lpstr>
      <vt:lpstr>SP Set #7 (Panpan Li）</vt:lpstr>
      <vt:lpstr>SP Set #7 (Panpan Li）</vt:lpstr>
      <vt:lpstr>SP Set #7 (Panpan Li）</vt:lpstr>
      <vt:lpstr>SP Set #8 (Weijie Xu, pending in May）</vt:lpstr>
      <vt:lpstr>SP Set #8 (Weijie Xu, pending in May）</vt:lpstr>
      <vt:lpstr>SP Set #8 (Weijie Xu, pending in May）</vt:lpstr>
      <vt:lpstr>SP Set #8 (Chuanfeng He ）</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#9 (Rojan Chitrakar, pending but updated）</vt:lpstr>
      <vt:lpstr>SP Set #10 (Hui Luo）</vt:lpstr>
      <vt:lpstr>SP Set #11 (Ian Bajaj）</vt:lpstr>
      <vt:lpstr>SP Set #11 (Ian Bajaj）</vt:lpstr>
      <vt:lpstr>SP Set #11 (Ian Bajaj）</vt:lpstr>
      <vt:lpstr>SP Set #11 (Ian Bajaj）</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#13 (Kamran Nishat）</vt:lpstr>
      <vt:lpstr>SP Set #13 (Kamran Nishat）</vt:lpstr>
      <vt:lpstr>SP Set #13 (Kamran Nishat）</vt:lpstr>
      <vt:lpstr>SP Set #y (Yuxiao Hou）</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796</cp:revision>
  <cp:lastPrinted>2014-11-04T15:04:00Z</cp:lastPrinted>
  <dcterms:created xsi:type="dcterms:W3CDTF">2007-04-17T18:10:00Z</dcterms:created>
  <dcterms:modified xsi:type="dcterms:W3CDTF">2025-07-31T12:17:59Z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