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3"/>
  </p:notesMasterIdLst>
  <p:handoutMasterIdLst>
    <p:handoutMasterId r:id="rId44"/>
  </p:handoutMasterIdLst>
  <p:sldIdLst>
    <p:sldId id="1263" r:id="rId2"/>
    <p:sldId id="1266" r:id="rId3"/>
    <p:sldId id="1267" r:id="rId4"/>
    <p:sldId id="1269" r:id="rId5"/>
    <p:sldId id="1270" r:id="rId6"/>
    <p:sldId id="1271" r:id="rId7"/>
    <p:sldId id="1273" r:id="rId8"/>
    <p:sldId id="1274" r:id="rId9"/>
    <p:sldId id="1275" r:id="rId10"/>
    <p:sldId id="1276" r:id="rId11"/>
    <p:sldId id="1278" r:id="rId12"/>
    <p:sldId id="1279" r:id="rId13"/>
    <p:sldId id="1385" r:id="rId14"/>
    <p:sldId id="1388" r:id="rId15"/>
    <p:sldId id="1554" r:id="rId16"/>
    <p:sldId id="1513" r:id="rId17"/>
    <p:sldId id="1386" r:id="rId18"/>
    <p:sldId id="1296" r:id="rId19"/>
    <p:sldId id="1389" r:id="rId20"/>
    <p:sldId id="1283" r:id="rId21"/>
    <p:sldId id="1284" r:id="rId22"/>
    <p:sldId id="1366" r:id="rId23"/>
    <p:sldId id="1429" r:id="rId24"/>
    <p:sldId id="1547" r:id="rId25"/>
    <p:sldId id="1287" r:id="rId26"/>
    <p:sldId id="1548" r:id="rId27"/>
    <p:sldId id="1336" r:id="rId28"/>
    <p:sldId id="1549" r:id="rId29"/>
    <p:sldId id="1427" r:id="rId30"/>
    <p:sldId id="1550" r:id="rId31"/>
    <p:sldId id="1313" r:id="rId32"/>
    <p:sldId id="1555" r:id="rId33"/>
    <p:sldId id="1367" r:id="rId34"/>
    <p:sldId id="1551" r:id="rId35"/>
    <p:sldId id="1379" r:id="rId36"/>
    <p:sldId id="1552" r:id="rId37"/>
    <p:sldId id="1556" r:id="rId38"/>
    <p:sldId id="1553" r:id="rId39"/>
    <p:sldId id="1291" r:id="rId40"/>
    <p:sldId id="1346" r:id="rId41"/>
    <p:sldId id="1347" r:id="rId4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38" autoAdjust="0"/>
    <p:restoredTop sz="95405"/>
  </p:normalViewPr>
  <p:slideViewPr>
    <p:cSldViewPr showGuides="1">
      <p:cViewPr varScale="1">
        <p:scale>
          <a:sx n="99" d="100"/>
          <a:sy n="99" d="100"/>
        </p:scale>
        <p:origin x="86" y="346"/>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Jan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Jan 2025</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0990r2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cvent.me/xAYo82"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5/11-25-0991-03-00bp-teleconference-minutes-may-june-july-2025.docx" TargetMode="External"/><Relationship Id="rId2" Type="http://schemas.openxmlformats.org/officeDocument/2006/relationships/hyperlink" Target="https://mentor.ieee.org/802.11/dcn/25/11-25-0921-00-00bp-2025-05-interim-meeting-minutes.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1613-10-00bp-specification-framework-for-tgbp.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Jul 2025</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Jul Plenary 2025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2025-07-20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854"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370" y="1866265"/>
            <a:ext cx="10361930" cy="4606290"/>
          </a:xfrm>
          <a:prstGeom prst="rect">
            <a:avLst/>
          </a:prstGeom>
        </p:spPr>
        <p:txBody>
          <a:bodyPr>
            <a:normAutofit fontScale="9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indent="-457200">
              <a:buAutoNum type="arabicPeriod"/>
            </a:pPr>
            <a:r>
              <a:rPr lang="en-US" sz="2000" dirty="0">
                <a:sym typeface="+mn-ea"/>
              </a:rPr>
              <a:t>One central laptop/computer per meeting connects at head table.</a:t>
            </a:r>
            <a:endParaRPr lang="en-US" sz="2000" dirty="0"/>
          </a:p>
          <a:p>
            <a:pPr marL="457200" indent="-457200">
              <a:buAutoNum type="arabicPeriod"/>
            </a:pPr>
            <a:r>
              <a:rPr lang="en-US" sz="2000" dirty="0">
                <a:sym typeface="+mn-ea"/>
              </a:rPr>
              <a:t>Local speakers queue/speak only at a microphone when called on.</a:t>
            </a:r>
            <a:endParaRPr lang="en-US" sz="2000" dirty="0"/>
          </a:p>
          <a:p>
            <a:pPr marL="457200" indent="-457200">
              <a:buAutoNum type="arabicPeriod"/>
            </a:pPr>
            <a:r>
              <a:rPr lang="en-US" sz="2000" dirty="0">
                <a:sym typeface="+mn-ea"/>
              </a:rPr>
              <a:t>Remote speakers request to speak via chat window and only speak when called on.</a:t>
            </a:r>
            <a:endParaRPr lang="en-US" sz="2000" dirty="0"/>
          </a:p>
          <a:p>
            <a:pPr marL="457200" indent="-457200">
              <a:buAutoNum type="arabicPeriod"/>
            </a:pPr>
            <a:r>
              <a:rPr lang="en-US" sz="2000" dirty="0">
                <a:sym typeface="+mn-ea"/>
              </a:rPr>
              <a:t>Presenters share the presentation via conferencing tool or have chair (central laptop) present for them.</a:t>
            </a:r>
            <a:endParaRPr lang="en-US" sz="2000" dirty="0"/>
          </a:p>
          <a:p>
            <a:pPr marL="457200" indent="-457200">
              <a:buAutoNum type="arabicPeriod"/>
            </a:pPr>
            <a:r>
              <a:rPr lang="en-US" sz="2000" dirty="0">
                <a:sym typeface="+mn-ea"/>
              </a:rPr>
              <a:t>Local attendees when logged into WebEx </a:t>
            </a:r>
            <a:r>
              <a:rPr lang="en-US" sz="2000" dirty="0">
                <a:solidFill>
                  <a:srgbClr val="FF0000"/>
                </a:solidFill>
                <a:sym typeface="+mn-ea"/>
              </a:rPr>
              <a:t>SHALL</a:t>
            </a:r>
            <a:r>
              <a:rPr lang="en-US" sz="2000" dirty="0">
                <a:sym typeface="+mn-ea"/>
              </a:rPr>
              <a:t> </a:t>
            </a:r>
            <a:r>
              <a:rPr lang="en-US" sz="2000" dirty="0">
                <a:solidFill>
                  <a:srgbClr val="C00000"/>
                </a:solidFill>
                <a:sym typeface="+mn-ea"/>
              </a:rPr>
              <a:t>NOT connect Audio.</a:t>
            </a:r>
            <a:endParaRPr lang="en-US" sz="2000" dirty="0">
              <a:solidFill>
                <a:srgbClr val="C00000"/>
              </a:solidFill>
            </a:endParaRPr>
          </a:p>
          <a:p>
            <a:pPr marL="457200" indent="-457200">
              <a:buAutoNum type="arabicPeriod"/>
            </a:pPr>
            <a:r>
              <a:rPr lang="en-US" sz="2000" dirty="0">
                <a:solidFill>
                  <a:schemeClr val="tx1"/>
                </a:solidFill>
                <a:sym typeface="+mn-ea"/>
              </a:rPr>
              <a:t>When Starting a meeting the host should do the following:</a:t>
            </a:r>
            <a:endParaRPr lang="en-US" sz="2000" dirty="0">
              <a:solidFill>
                <a:schemeClr val="tx1"/>
              </a:solidFill>
            </a:endParaRPr>
          </a:p>
          <a:p>
            <a:pPr marL="857250" lvl="1" indent="-457200">
              <a:buAutoNum type="arabicPeriod"/>
            </a:pPr>
            <a:r>
              <a:rPr lang="en-US" sz="2000" dirty="0">
                <a:solidFill>
                  <a:schemeClr val="tx1"/>
                </a:solidFill>
                <a:sym typeface="+mn-ea"/>
              </a:rPr>
              <a:t>Select “Meeting” -&gt; “Meeting Options” -&gt; [Disable] “Allow Participant to turn on Video”</a:t>
            </a:r>
            <a:endParaRPr lang="en-US" sz="2000" dirty="0">
              <a:solidFill>
                <a:schemeClr val="tx1"/>
              </a:solidFill>
            </a:endParaRPr>
          </a:p>
          <a:p>
            <a:pPr marL="857250" lvl="1" indent="-457200">
              <a:buAutoNum type="arabicPeriod"/>
            </a:pPr>
            <a:r>
              <a:rPr lang="en-US" sz="2000" dirty="0">
                <a:solidFill>
                  <a:schemeClr val="tx1"/>
                </a:solidFill>
                <a:sym typeface="+mn-ea"/>
              </a:rPr>
              <a:t>Select “Participant” -&gt; [Enable] “Mute on Entry”.</a:t>
            </a:r>
            <a:endParaRPr lang="en-US" sz="2000" dirty="0">
              <a:solidFill>
                <a:schemeClr val="tx1"/>
              </a:solidFill>
            </a:endParaRPr>
          </a:p>
          <a:p>
            <a:pPr marL="457200" indent="-457200">
              <a:buAutoNum type="arabicPeriod"/>
            </a:pPr>
            <a:r>
              <a:rPr lang="en-US" sz="2000" dirty="0">
                <a:solidFill>
                  <a:schemeClr val="tx1"/>
                </a:solidFill>
                <a:sym typeface="+mn-ea"/>
              </a:rPr>
              <a:t>For those Remote Attendees connecting to Webex, Configure Webex Audio to use “Music Mode”.</a:t>
            </a:r>
            <a:endParaRPr lang="en-US" sz="2000" dirty="0">
              <a:solidFill>
                <a:schemeClr val="tx1"/>
              </a:solidFill>
            </a:endParaRPr>
          </a:p>
          <a:p>
            <a:pPr marL="457200" indent="-457200">
              <a:buAutoNum type="arabicPeriod"/>
            </a:pPr>
            <a:r>
              <a:rPr lang="en-US" sz="2000" dirty="0">
                <a:solidFill>
                  <a:schemeClr val="tx1"/>
                </a:solidFill>
                <a:sym typeface="+mn-ea"/>
              </a:rPr>
              <a:t>Treat All Microphones as hot and live – Conversations in a room may be heard online.</a:t>
            </a:r>
            <a:endParaRPr lang="en-US" sz="2000" dirty="0">
              <a:solidFill>
                <a:schemeClr val="tx1"/>
              </a:solidFill>
            </a:endParaRPr>
          </a:p>
          <a:p>
            <a:pPr>
              <a:lnSpc>
                <a:spcPct val="120000"/>
              </a:lnSpc>
            </a:pPr>
            <a:endParaRPr lang="en-US" altLang="zh-CN" sz="2100" kern="0" dirty="0" smtClean="0"/>
          </a:p>
          <a:p>
            <a:pPr>
              <a:lnSpc>
                <a:spcPct val="120000"/>
              </a:lnSpc>
            </a:pPr>
            <a:r>
              <a:rPr lang="en-US" altLang="zh-CN" sz="2000" kern="0" dirty="0" smtClean="0"/>
              <a:t>Reference:</a:t>
            </a:r>
          </a:p>
          <a:p>
            <a:pPr marL="99695" indent="0">
              <a:lnSpc>
                <a:spcPct val="120000"/>
              </a:lnSpc>
            </a:pPr>
            <a:r>
              <a:rPr lang="en-US" altLang="zh-CN" sz="1800" b="0" u="sng" kern="0" dirty="0" smtClean="0">
                <a:hlinkClick r:id="rId2"/>
              </a:rPr>
              <a:t>https://mentor.ieee.org/802-ec/dcn/24/ec-24-0271-00-00EC-mixed-mode-interim-session-av-training-2024-nov-vancouver.pptx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altLang="en-US" sz="3200" dirty="0">
                <a:sym typeface="+mn-ea"/>
              </a:rPr>
              <a:t>for the </a:t>
            </a:r>
            <a:r>
              <a:rPr lang="en-US" altLang="en-US" sz="3200" dirty="0" smtClean="0">
                <a:sym typeface="+mn-ea"/>
              </a:rPr>
              <a:t>Jul </a:t>
            </a:r>
            <a:r>
              <a:rPr lang="en-US" altLang="en-US" sz="3200" dirty="0">
                <a:sym typeface="+mn-ea"/>
              </a:rPr>
              <a:t>IEEE 802 </a:t>
            </a:r>
            <a:r>
              <a:rPr lang="en-US" altLang="en-US" sz="3200" dirty="0" smtClean="0">
                <a:sym typeface="+mn-ea"/>
              </a:rPr>
              <a:t>plenary </a:t>
            </a:r>
            <a:r>
              <a:rPr lang="en-US" alt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altLang="en-US" sz="2400" b="0" dirty="0"/>
              <a:t>This meeting is part of the July IEEE 802 plenary session</a:t>
            </a:r>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t>You must pay the registration fee whether attending in-person or remotely</a:t>
            </a:r>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t>If you have not already done so, you can register here: </a:t>
            </a:r>
          </a:p>
          <a:p>
            <a:pPr marL="0" indent="0"/>
            <a:r>
              <a:rPr lang="en-US" altLang="en-US" sz="2400" b="0" dirty="0"/>
              <a:t>	</a:t>
            </a:r>
            <a:r>
              <a:rPr lang="en-US" altLang="en-US" sz="2400" b="0" dirty="0">
                <a:hlinkClick r:id="rId2"/>
              </a:rPr>
              <a:t>https://cvent.me/xAYo82</a:t>
            </a:r>
            <a:r>
              <a:rPr lang="en-US" altLang="en-US" sz="2400" b="0" dirty="0"/>
              <a:t> </a:t>
            </a:r>
          </a:p>
          <a:p>
            <a:pPr marL="0" indent="0"/>
            <a:endParaRPr lang="en-US" altLang="en-US" sz="2400" b="0" dirty="0"/>
          </a:p>
          <a:p>
            <a:pPr>
              <a:buFont typeface="Arial" panose="020B0604020202020204" pitchFamily="34" charset="0"/>
              <a:buChar char="•"/>
            </a:pPr>
            <a:r>
              <a:rPr lang="en-US" altLang="en-US" sz="2400" b="0" dirty="0"/>
              <a:t>If you do not intend to register for this session you must leave this meeting and, if you have logged attendance on IMAT, email the 802.11 chair or vice chairs to have your attendance cancelled</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General</a:t>
            </a:r>
            <a:endParaRPr lang="en-US" altLang="zh-CN" sz="3200" kern="0" dirty="0"/>
          </a:p>
        </p:txBody>
      </p:sp>
      <p:sp>
        <p:nvSpPr>
          <p:cNvPr id="8" name="文本占位符 2"/>
          <p:cNvSpPr txBox="1"/>
          <p:nvPr/>
        </p:nvSpPr>
        <p:spPr>
          <a:xfrm>
            <a:off x="928688" y="1981238"/>
            <a:ext cx="10210532" cy="4113146"/>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SG" altLang="zh-CN" sz="1600" kern="0" dirty="0">
                <a:solidFill>
                  <a:schemeClr val="tx1"/>
                </a:solidFill>
                <a:latin typeface="Calibri" panose="020F0502020204030204" pitchFamily="34" charset="0"/>
                <a:cs typeface="Calibri" panose="020F0502020204030204" pitchFamily="34" charset="0"/>
              </a:rPr>
              <a:t>11-25/1236, </a:t>
            </a:r>
            <a:r>
              <a:rPr lang="en-IE" altLang="zh-CN" sz="1600" kern="0" dirty="0">
                <a:solidFill>
                  <a:schemeClr val="tx1"/>
                </a:solidFill>
                <a:latin typeface="Calibri" panose="020F0502020204030204" pitchFamily="34" charset="0"/>
                <a:cs typeface="Calibri" panose="020F0502020204030204" pitchFamily="34" charset="0"/>
              </a:rPr>
              <a:t>AMP Enhanced Bi-Static Back Scattering Non AP STA with Gains, </a:t>
            </a:r>
            <a:r>
              <a:rPr lang="en-IE" altLang="zh-CN" sz="1600" kern="0" dirty="0" err="1">
                <a:solidFill>
                  <a:schemeClr val="tx1"/>
                </a:solidFill>
                <a:latin typeface="Calibri" panose="020F0502020204030204" pitchFamily="34" charset="0"/>
                <a:cs typeface="Calibri" panose="020F0502020204030204" pitchFamily="34" charset="0"/>
              </a:rPr>
              <a:t>Dror</a:t>
            </a:r>
            <a:r>
              <a:rPr lang="en-IE" altLang="zh-CN" sz="1600" kern="0" dirty="0">
                <a:solidFill>
                  <a:schemeClr val="tx1"/>
                </a:solidFill>
                <a:latin typeface="Calibri" panose="020F0502020204030204" pitchFamily="34" charset="0"/>
                <a:cs typeface="Calibri" panose="020F0502020204030204" pitchFamily="34" charset="0"/>
              </a:rPr>
              <a:t> </a:t>
            </a:r>
            <a:r>
              <a:rPr lang="en-IE" altLang="zh-CN" sz="1600" kern="0" dirty="0" err="1">
                <a:solidFill>
                  <a:schemeClr val="tx1"/>
                </a:solidFill>
                <a:latin typeface="Calibri" panose="020F0502020204030204" pitchFamily="34" charset="0"/>
                <a:cs typeface="Calibri" panose="020F0502020204030204" pitchFamily="34" charset="0"/>
              </a:rPr>
              <a:t>Regev</a:t>
            </a:r>
            <a:r>
              <a:rPr lang="en-IE" altLang="zh-CN" sz="1600" kern="0" dirty="0">
                <a:solidFill>
                  <a:schemeClr val="tx1"/>
                </a:solidFill>
                <a:latin typeface="Calibri" panose="020F0502020204030204" pitchFamily="34" charset="0"/>
                <a:cs typeface="Calibri" panose="020F0502020204030204" pitchFamily="34" charset="0"/>
              </a:rPr>
              <a:t> (Huawei) [together with 1260]</a:t>
            </a:r>
            <a:endParaRPr lang="en-SG"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11-25/1260, Enhanced Bi-Static Backscattering AMP STAs for Extended Ranges and Spatial Coverage, </a:t>
            </a:r>
            <a:r>
              <a:rPr lang="en-US" altLang="zh-CN" sz="1600" kern="0" dirty="0" err="1">
                <a:solidFill>
                  <a:schemeClr val="tx1"/>
                </a:solidFill>
                <a:latin typeface="Calibri" panose="020F0502020204030204" pitchFamily="34" charset="0"/>
                <a:cs typeface="Calibri" panose="020F0502020204030204" pitchFamily="34" charset="0"/>
              </a:rPr>
              <a:t>Dror</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Regev</a:t>
            </a:r>
            <a:r>
              <a:rPr lang="en-US" altLang="zh-CN" sz="1600" kern="0" dirty="0">
                <a:solidFill>
                  <a:schemeClr val="tx1"/>
                </a:solidFill>
                <a:latin typeface="Calibri" panose="020F0502020204030204" pitchFamily="34" charset="0"/>
                <a:cs typeface="Calibri" panose="020F0502020204030204" pitchFamily="34" charset="0"/>
              </a:rPr>
              <a:t> (Huawei)</a:t>
            </a:r>
          </a:p>
          <a:p>
            <a:pPr marL="800100" lvl="1" indent="-342900" algn="just">
              <a:buSzTx/>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11-25/1320, A novel application, Guido R. </a:t>
            </a:r>
            <a:r>
              <a:rPr lang="en-US" altLang="zh-CN" sz="1600" kern="0" dirty="0" err="1">
                <a:solidFill>
                  <a:schemeClr val="tx1"/>
                </a:solidFill>
                <a:latin typeface="Calibri" panose="020F0502020204030204" pitchFamily="34" charset="0"/>
                <a:cs typeface="Calibri" panose="020F0502020204030204" pitchFamily="34" charset="0"/>
              </a:rPr>
              <a:t>Hiertz</a:t>
            </a:r>
            <a:r>
              <a:rPr lang="en-US" altLang="zh-CN" sz="1600" kern="0" dirty="0">
                <a:solidFill>
                  <a:schemeClr val="tx1"/>
                </a:solidFill>
                <a:latin typeface="Calibri" panose="020F0502020204030204" pitchFamily="34" charset="0"/>
                <a:cs typeface="Calibri" panose="020F0502020204030204" pitchFamily="34" charset="0"/>
              </a:rPr>
              <a:t> (Ericsson GmbH)</a:t>
            </a: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fontScale="92500"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buFontTx/>
              <a:buChar char="•"/>
              <a:defRPr/>
            </a:pPr>
            <a:r>
              <a:rPr lang="en-US" altLang="en-US" sz="1800" kern="0" dirty="0" smtClean="0">
                <a:solidFill>
                  <a:schemeClr val="tx1"/>
                </a:solidFill>
                <a:latin typeface="Calibri" panose="020F0502020204030204" pitchFamily="34" charset="0"/>
                <a:cs typeface="Calibri" panose="020F0502020204030204" pitchFamily="34" charset="0"/>
                <a:sym typeface="+mn-ea"/>
              </a:rPr>
              <a:t>SYNC field design</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11-25/1215, Discussion on AMP Active Transmission, Alice Chen (Qualcomm)</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11-25/1216</a:t>
            </a:r>
            <a:r>
              <a:rPr lang="en-US" altLang="zh-CN" sz="1600" kern="0" dirty="0">
                <a:solidFill>
                  <a:schemeClr val="tx1"/>
                </a:solidFill>
                <a:latin typeface="Calibri" panose="020F0502020204030204" pitchFamily="34" charset="0"/>
                <a:cs typeface="Calibri" panose="020F0502020204030204" pitchFamily="34" charset="0"/>
              </a:rPr>
              <a:t>, Uplink backscatter SYNC Field Design, </a:t>
            </a:r>
            <a:r>
              <a:rPr lang="en-US" altLang="zh-CN" sz="1600" kern="0" dirty="0" err="1">
                <a:solidFill>
                  <a:schemeClr val="tx1"/>
                </a:solidFill>
                <a:latin typeface="Calibri" panose="020F0502020204030204" pitchFamily="34" charset="0"/>
                <a:cs typeface="Calibri" panose="020F0502020204030204" pitchFamily="34" charset="0"/>
              </a:rPr>
              <a:t>Manideep</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Dunna</a:t>
            </a:r>
            <a:r>
              <a:rPr lang="en-US" altLang="zh-CN" sz="1600" kern="0" dirty="0">
                <a:solidFill>
                  <a:schemeClr val="tx1"/>
                </a:solidFill>
                <a:latin typeface="Calibri" panose="020F0502020204030204" pitchFamily="34" charset="0"/>
                <a:cs typeface="Calibri" panose="020F0502020204030204" pitchFamily="34" charset="0"/>
              </a:rPr>
              <a:t> (Qualcomm)</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11-25/1217, SYNC design for AMP Active Transmission, Alice Chen (Qualcomm)</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11-25/1218</a:t>
            </a:r>
            <a:r>
              <a:rPr lang="en-US" altLang="zh-CN" sz="1600" kern="0" dirty="0">
                <a:solidFill>
                  <a:schemeClr val="tx1"/>
                </a:solidFill>
                <a:latin typeface="Calibri" panose="020F0502020204030204" pitchFamily="34" charset="0"/>
                <a:cs typeface="Calibri" panose="020F0502020204030204" pitchFamily="34" charset="0"/>
              </a:rPr>
              <a:t>, Downlink backscatter SYNC Field Design, </a:t>
            </a:r>
            <a:r>
              <a:rPr lang="en-US" altLang="zh-CN" sz="1600" kern="0" dirty="0" err="1">
                <a:solidFill>
                  <a:schemeClr val="tx1"/>
                </a:solidFill>
                <a:latin typeface="Calibri" panose="020F0502020204030204" pitchFamily="34" charset="0"/>
                <a:cs typeface="Calibri" panose="020F0502020204030204" pitchFamily="34" charset="0"/>
              </a:rPr>
              <a:t>Manideep</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Dunna</a:t>
            </a:r>
            <a:r>
              <a:rPr lang="en-US" altLang="zh-CN" sz="1600" kern="0" dirty="0">
                <a:solidFill>
                  <a:schemeClr val="tx1"/>
                </a:solidFill>
                <a:latin typeface="Calibri" panose="020F0502020204030204" pitchFamily="34" charset="0"/>
                <a:cs typeface="Calibri" panose="020F0502020204030204" pitchFamily="34" charset="0"/>
              </a:rPr>
              <a:t> (Qualcomm)</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11-25/1220, AMP Downlink Special Segment, Steve </a:t>
            </a:r>
            <a:r>
              <a:rPr lang="en-US" altLang="zh-CN" sz="1600" kern="0" dirty="0" err="1">
                <a:solidFill>
                  <a:schemeClr val="tx1"/>
                </a:solidFill>
                <a:latin typeface="Calibri" panose="020F0502020204030204" pitchFamily="34" charset="0"/>
                <a:cs typeface="Calibri" panose="020F0502020204030204" pitchFamily="34" charset="0"/>
              </a:rPr>
              <a:t>Shellhammer</a:t>
            </a:r>
            <a:r>
              <a:rPr lang="en-US" altLang="zh-CN" sz="1600" kern="0" dirty="0">
                <a:solidFill>
                  <a:schemeClr val="tx1"/>
                </a:solidFill>
                <a:latin typeface="Calibri" panose="020F0502020204030204" pitchFamily="34" charset="0"/>
                <a:cs typeface="Calibri" panose="020F0502020204030204" pitchFamily="34" charset="0"/>
              </a:rPr>
              <a:t> (Qualcomm) [preferred PM2, PM1]</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11-25/1221</a:t>
            </a:r>
            <a:r>
              <a:rPr lang="en-US" altLang="zh-CN" sz="1600" kern="0" dirty="0">
                <a:solidFill>
                  <a:schemeClr val="tx1"/>
                </a:solidFill>
                <a:latin typeface="Calibri" panose="020F0502020204030204" pitchFamily="34" charset="0"/>
                <a:cs typeface="Calibri" panose="020F0502020204030204" pitchFamily="34" charset="0"/>
              </a:rPr>
              <a:t>, Two AMP Downlink Sync Field Detectors, Steve </a:t>
            </a:r>
            <a:r>
              <a:rPr lang="en-US" altLang="zh-CN" sz="1600" kern="0" dirty="0" err="1">
                <a:solidFill>
                  <a:schemeClr val="tx1"/>
                </a:solidFill>
                <a:latin typeface="Calibri" panose="020F0502020204030204" pitchFamily="34" charset="0"/>
                <a:cs typeface="Calibri" panose="020F0502020204030204" pitchFamily="34" charset="0"/>
              </a:rPr>
              <a:t>Shellhammer</a:t>
            </a:r>
            <a:r>
              <a:rPr lang="en-US" altLang="zh-CN" sz="1600" kern="0" dirty="0">
                <a:solidFill>
                  <a:schemeClr val="tx1"/>
                </a:solidFill>
                <a:latin typeface="Calibri" panose="020F0502020204030204" pitchFamily="34" charset="0"/>
                <a:cs typeface="Calibri" panose="020F0502020204030204" pitchFamily="34" charset="0"/>
              </a:rPr>
              <a:t> (Qualcomm) [preferred PM2, PM1]</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11-25/1222</a:t>
            </a:r>
            <a:r>
              <a:rPr lang="en-US" altLang="zh-CN" sz="1600" kern="0" dirty="0">
                <a:solidFill>
                  <a:schemeClr val="tx1"/>
                </a:solidFill>
                <a:latin typeface="Calibri" panose="020F0502020204030204" pitchFamily="34" charset="0"/>
                <a:cs typeface="Calibri" panose="020F0502020204030204" pitchFamily="34" charset="0"/>
              </a:rPr>
              <a:t>, AMP Downlink Sync Field Design, Steve </a:t>
            </a:r>
            <a:r>
              <a:rPr lang="en-US" altLang="zh-CN" sz="1600" kern="0" dirty="0" err="1">
                <a:solidFill>
                  <a:schemeClr val="tx1"/>
                </a:solidFill>
                <a:latin typeface="Calibri" panose="020F0502020204030204" pitchFamily="34" charset="0"/>
                <a:cs typeface="Calibri" panose="020F0502020204030204" pitchFamily="34" charset="0"/>
              </a:rPr>
              <a:t>Shellhammer</a:t>
            </a:r>
            <a:r>
              <a:rPr lang="en-US" altLang="zh-CN" sz="1600" kern="0" dirty="0">
                <a:solidFill>
                  <a:schemeClr val="tx1"/>
                </a:solidFill>
                <a:latin typeface="Calibri" panose="020F0502020204030204" pitchFamily="34" charset="0"/>
                <a:cs typeface="Calibri" panose="020F0502020204030204" pitchFamily="34" charset="0"/>
              </a:rPr>
              <a:t> (Qualcomm) [preferred PM2, PM1] </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11-25/1223,</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smtClean="0">
                <a:solidFill>
                  <a:schemeClr val="tx1"/>
                </a:solidFill>
                <a:latin typeface="Calibri" panose="020F0502020204030204" pitchFamily="34" charset="0"/>
                <a:cs typeface="Calibri" panose="020F0502020204030204" pitchFamily="34" charset="0"/>
              </a:rPr>
              <a:t>Sync </a:t>
            </a:r>
            <a:r>
              <a:rPr lang="en-US" altLang="zh-CN" sz="1600" kern="0" dirty="0">
                <a:solidFill>
                  <a:schemeClr val="tx1"/>
                </a:solidFill>
                <a:latin typeface="Calibri" panose="020F0502020204030204" pitchFamily="34" charset="0"/>
                <a:cs typeface="Calibri" panose="020F0502020204030204" pitchFamily="34" charset="0"/>
              </a:rPr>
              <a:t>Field Design Discussion, </a:t>
            </a:r>
            <a:r>
              <a:rPr lang="en-US" altLang="zh-CN" sz="1600" kern="0" dirty="0" err="1" smtClean="0">
                <a:solidFill>
                  <a:schemeClr val="tx1"/>
                </a:solidFill>
                <a:latin typeface="Calibri" panose="020F0502020204030204" pitchFamily="34" charset="0"/>
                <a:cs typeface="Calibri" panose="020F0502020204030204" pitchFamily="34" charset="0"/>
              </a:rPr>
              <a:t>Shengquan</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a:solidFill>
                  <a:schemeClr val="tx1"/>
                </a:solidFill>
                <a:latin typeface="Calibri" panose="020F0502020204030204" pitchFamily="34" charset="0"/>
                <a:cs typeface="Calibri" panose="020F0502020204030204" pitchFamily="34" charset="0"/>
              </a:rPr>
              <a:t>Hu (</a:t>
            </a:r>
            <a:r>
              <a:rPr lang="en-US" altLang="zh-CN" sz="1600" kern="0" dirty="0" err="1">
                <a:solidFill>
                  <a:schemeClr val="tx1"/>
                </a:solidFill>
                <a:latin typeface="Calibri" panose="020F0502020204030204" pitchFamily="34" charset="0"/>
                <a:cs typeface="Calibri" panose="020F0502020204030204" pitchFamily="34" charset="0"/>
              </a:rPr>
              <a:t>MediaTek</a:t>
            </a:r>
            <a:r>
              <a:rPr lang="en-US" altLang="zh-CN" sz="1600" kern="0" dirty="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zh-CN" altLang="zh-CN" sz="1600" kern="0" dirty="0" smtClean="0">
                <a:solidFill>
                  <a:schemeClr val="tx1"/>
                </a:solidFill>
                <a:latin typeface="Calibri" panose="020F0502020204030204" pitchFamily="34" charset="0"/>
                <a:cs typeface="Calibri" panose="020F0502020204030204" pitchFamily="34" charset="0"/>
              </a:rPr>
              <a:t>11</a:t>
            </a:r>
            <a:r>
              <a:rPr lang="zh-CN" altLang="zh-CN" sz="1600" kern="0" dirty="0">
                <a:solidFill>
                  <a:schemeClr val="tx1"/>
                </a:solidFill>
                <a:latin typeface="Calibri" panose="020F0502020204030204" pitchFamily="34" charset="0"/>
                <a:cs typeface="Calibri" panose="020F0502020204030204" pitchFamily="34" charset="0"/>
              </a:rPr>
              <a:t>-25/1230, AMP DL SYNC design considerations, Rui Cao (NXP)</a:t>
            </a: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11-25/1231, Backscattering UL SYNC design considerations, Xilin Cheng (NXP)</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11-25/1248 Discussions on DL Sync Field for Non-Backscatter STAs: Part 1, Bin Qian (Huawei)</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11-25/1249 Discussions on DL Sync Field for Non-Backscatter STAs: Part 2, Bin Qian (Huawei)</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11-25/1265, Follow-up on Sync field for AMP PPDU, </a:t>
            </a:r>
            <a:r>
              <a:rPr lang="en-US" altLang="zh-CN" sz="1600" kern="0" dirty="0" err="1">
                <a:solidFill>
                  <a:schemeClr val="tx1"/>
                </a:solidFill>
                <a:latin typeface="Calibri" panose="020F0502020204030204" pitchFamily="34" charset="0"/>
                <a:cs typeface="Calibri" panose="020F0502020204030204" pitchFamily="34" charset="0"/>
              </a:rPr>
              <a:t>Ke</a:t>
            </a:r>
            <a:r>
              <a:rPr lang="en-US" altLang="zh-CN" sz="1600" kern="0" dirty="0">
                <a:solidFill>
                  <a:schemeClr val="tx1"/>
                </a:solidFill>
                <a:latin typeface="Calibri" panose="020F0502020204030204" pitchFamily="34" charset="0"/>
                <a:cs typeface="Calibri" panose="020F0502020204030204" pitchFamily="34" charset="0"/>
              </a:rPr>
              <a:t> Wang (OPPO</a:t>
            </a:r>
            <a:r>
              <a:rPr lang="en-US" altLang="zh-CN" sz="1600" kern="0" dirty="0" smtClean="0">
                <a:solidFill>
                  <a:schemeClr val="tx1"/>
                </a:solidFill>
                <a:latin typeface="Calibri" panose="020F0502020204030204" pitchFamily="34" charset="0"/>
                <a:cs typeface="Calibri" panose="020F0502020204030204" pitchFamily="34" charset="0"/>
              </a:rPr>
              <a:t>)</a:t>
            </a:r>
          </a:p>
          <a:p>
            <a:pPr marL="499745" lvl="1" indent="-342900">
              <a:spcBef>
                <a:spcPts val="450"/>
              </a:spcBef>
              <a:buFontTx/>
              <a:buChar char="•"/>
              <a:defRPr/>
            </a:pPr>
            <a:r>
              <a:rPr lang="en-US" altLang="zh-CN" sz="1800" b="1" kern="0" dirty="0">
                <a:solidFill>
                  <a:schemeClr val="tx1"/>
                </a:solidFill>
                <a:latin typeface="Calibri" panose="020F0502020204030204" pitchFamily="34" charset="0"/>
                <a:cs typeface="Calibri" panose="020F0502020204030204" pitchFamily="34" charset="0"/>
              </a:rPr>
              <a:t>PPDU Format</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11-25/1219, Non-AMP portion of AMP PHY preamble, You-Wei Chen (</a:t>
            </a:r>
            <a:r>
              <a:rPr lang="en-US" altLang="zh-CN" sz="1600" kern="0" dirty="0" err="1">
                <a:solidFill>
                  <a:schemeClr val="tx1"/>
                </a:solidFill>
                <a:latin typeface="Calibri" panose="020F0502020204030204" pitchFamily="34" charset="0"/>
                <a:cs typeface="Calibri" panose="020F0502020204030204" pitchFamily="34" charset="0"/>
              </a:rPr>
              <a:t>MediaTek</a:t>
            </a:r>
            <a:r>
              <a:rPr lang="en-US" altLang="zh-CN" sz="1600" kern="0" dirty="0">
                <a:solidFill>
                  <a:schemeClr val="tx1"/>
                </a:solidFill>
                <a:latin typeface="Calibri" panose="020F0502020204030204" pitchFamily="34" charset="0"/>
                <a:cs typeface="Calibri" panose="020F0502020204030204" pitchFamily="34" charset="0"/>
              </a:rPr>
              <a:t>)</a:t>
            </a:r>
          </a:p>
          <a:p>
            <a:pPr marL="800100" lvl="1" indent="-342900">
              <a:lnSpc>
                <a:spcPct val="110000"/>
              </a:lnSpc>
              <a:buFontTx/>
              <a:buChar char="•"/>
              <a:defRPr/>
            </a:pPr>
            <a:r>
              <a:rPr lang="zh-CN" altLang="zh-CN" sz="1600" kern="0" dirty="0" smtClean="0">
                <a:solidFill>
                  <a:schemeClr val="tx1"/>
                </a:solidFill>
                <a:latin typeface="Calibri" panose="020F0502020204030204" pitchFamily="34" charset="0"/>
                <a:cs typeface="Calibri" panose="020F0502020204030204" pitchFamily="34" charset="0"/>
              </a:rPr>
              <a:t>11</a:t>
            </a:r>
            <a:r>
              <a:rPr lang="zh-CN" altLang="zh-CN" sz="1600" kern="0" dirty="0">
                <a:solidFill>
                  <a:schemeClr val="tx1"/>
                </a:solidFill>
                <a:latin typeface="Calibri" panose="020F0502020204030204" pitchFamily="34" charset="0"/>
                <a:cs typeface="Calibri" panose="020F0502020204030204" pitchFamily="34" charset="0"/>
              </a:rPr>
              <a:t>-25/1232, DL PPDU format for backscattering communication, Rui Cao (NXP</a:t>
            </a:r>
            <a:r>
              <a:rPr lang="en-US" altLang="zh-CN" sz="1600" kern="0" dirty="0">
                <a:solidFill>
                  <a:schemeClr val="tx1"/>
                </a:solidFill>
                <a:latin typeface="Calibri" panose="020F0502020204030204" pitchFamily="34" charset="0"/>
                <a:cs typeface="Calibri" panose="020F0502020204030204" pitchFamily="34" charset="0"/>
              </a:rPr>
              <a:t>)</a:t>
            </a:r>
          </a:p>
          <a:p>
            <a:pPr marL="800100" lvl="1" indent="-342900">
              <a:lnSpc>
                <a:spcPct val="110000"/>
              </a:lnSpc>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11-25/1262, Remaining Issues of AMP PPDU Design, </a:t>
            </a:r>
            <a:r>
              <a:rPr lang="en-US" altLang="zh-CN" sz="1600" kern="0" dirty="0" err="1">
                <a:solidFill>
                  <a:schemeClr val="tx1"/>
                </a:solidFill>
                <a:latin typeface="Calibri" panose="020F0502020204030204" pitchFamily="34" charset="0"/>
                <a:cs typeface="Calibri" panose="020F0502020204030204" pitchFamily="34" charset="0"/>
              </a:rPr>
              <a:t>Yinan</a:t>
            </a:r>
            <a:r>
              <a:rPr lang="en-US" altLang="zh-CN" sz="1600" kern="0" dirty="0">
                <a:solidFill>
                  <a:schemeClr val="tx1"/>
                </a:solidFill>
                <a:latin typeface="Calibri" panose="020F0502020204030204" pitchFamily="34" charset="0"/>
                <a:cs typeface="Calibri" panose="020F0502020204030204" pitchFamily="34" charset="0"/>
              </a:rPr>
              <a:t>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buFontTx/>
              <a:buChar char="•"/>
              <a:defRPr/>
            </a:pPr>
            <a:r>
              <a:rPr lang="en-US" altLang="en-US" sz="1800" kern="0" dirty="0" smtClean="0">
                <a:solidFill>
                  <a:schemeClr val="tx1"/>
                </a:solidFill>
                <a:latin typeface="Calibri" panose="020F0502020204030204" pitchFamily="34" charset="0"/>
                <a:cs typeface="Calibri" panose="020F0502020204030204" pitchFamily="34" charset="0"/>
                <a:sym typeface="+mn-ea"/>
              </a:rPr>
              <a:t>AMP S1G Design</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11-25/1224, Initial thought on AMP-S1G channelization, </a:t>
            </a:r>
            <a:r>
              <a:rPr lang="en-US" altLang="zh-CN" sz="1600" kern="0" dirty="0" err="1">
                <a:solidFill>
                  <a:schemeClr val="tx1"/>
                </a:solidFill>
                <a:latin typeface="Calibri" panose="020F0502020204030204" pitchFamily="34" charset="0"/>
                <a:cs typeface="Calibri" panose="020F0502020204030204" pitchFamily="34" charset="0"/>
              </a:rPr>
              <a:t>Panpan</a:t>
            </a:r>
            <a:r>
              <a:rPr lang="en-US" altLang="zh-CN" sz="1600" kern="0" dirty="0">
                <a:solidFill>
                  <a:schemeClr val="tx1"/>
                </a:solidFill>
                <a:latin typeface="Calibri" panose="020F0502020204030204" pitchFamily="34" charset="0"/>
                <a:cs typeface="Calibri" panose="020F0502020204030204" pitchFamily="34" charset="0"/>
              </a:rPr>
              <a:t> Li (Huawei)</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11-25/1225, Initial thought on AMP-S1G PHY design, </a:t>
            </a:r>
            <a:r>
              <a:rPr lang="en-US" altLang="zh-CN" sz="1600" kern="0" dirty="0" err="1">
                <a:solidFill>
                  <a:schemeClr val="tx1"/>
                </a:solidFill>
                <a:latin typeface="Calibri" panose="020F0502020204030204" pitchFamily="34" charset="0"/>
                <a:cs typeface="Calibri" panose="020F0502020204030204" pitchFamily="34" charset="0"/>
              </a:rPr>
              <a:t>Panpan</a:t>
            </a:r>
            <a:r>
              <a:rPr lang="en-US" altLang="zh-CN" sz="1600" kern="0" dirty="0">
                <a:solidFill>
                  <a:schemeClr val="tx1"/>
                </a:solidFill>
                <a:latin typeface="Calibri" panose="020F0502020204030204" pitchFamily="34" charset="0"/>
                <a:cs typeface="Calibri" panose="020F0502020204030204" pitchFamily="34" charset="0"/>
              </a:rPr>
              <a:t> Li (Huawei)</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11-25/1226, Initial thought on AMP-S1G transmit mask, </a:t>
            </a:r>
            <a:r>
              <a:rPr lang="en-US" altLang="zh-CN" sz="1600" kern="0" dirty="0" err="1">
                <a:solidFill>
                  <a:schemeClr val="tx1"/>
                </a:solidFill>
                <a:latin typeface="Calibri" panose="020F0502020204030204" pitchFamily="34" charset="0"/>
                <a:cs typeface="Calibri" panose="020F0502020204030204" pitchFamily="34" charset="0"/>
              </a:rPr>
              <a:t>Panpan</a:t>
            </a:r>
            <a:r>
              <a:rPr lang="en-US" altLang="zh-CN" sz="1600" kern="0" dirty="0">
                <a:solidFill>
                  <a:schemeClr val="tx1"/>
                </a:solidFill>
                <a:latin typeface="Calibri" panose="020F0502020204030204" pitchFamily="34" charset="0"/>
                <a:cs typeface="Calibri" panose="020F0502020204030204" pitchFamily="34" charset="0"/>
              </a:rPr>
              <a:t> Li (Huawei)</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11-25/1261, PHY Design for AMP in S1G, </a:t>
            </a:r>
            <a:r>
              <a:rPr lang="en-US" altLang="zh-CN" sz="1600" kern="0" dirty="0" err="1">
                <a:solidFill>
                  <a:schemeClr val="tx1"/>
                </a:solidFill>
                <a:latin typeface="Calibri" panose="020F0502020204030204" pitchFamily="34" charset="0"/>
                <a:cs typeface="Calibri" panose="020F0502020204030204" pitchFamily="34" charset="0"/>
              </a:rPr>
              <a:t>Yinan</a:t>
            </a:r>
            <a:r>
              <a:rPr lang="en-US" altLang="zh-CN" sz="1600" kern="0" dirty="0">
                <a:solidFill>
                  <a:schemeClr val="tx1"/>
                </a:solidFill>
                <a:latin typeface="Calibri" panose="020F0502020204030204" pitchFamily="34" charset="0"/>
                <a:cs typeface="Calibri" panose="020F0502020204030204" pitchFamily="34" charset="0"/>
              </a:rPr>
              <a:t> Qi (OPPO)</a:t>
            </a:r>
          </a:p>
          <a:p>
            <a:pPr marL="499745" lvl="1" indent="-342900">
              <a:spcBef>
                <a:spcPts val="450"/>
              </a:spcBef>
              <a:buFontTx/>
              <a:buChar char="•"/>
              <a:defRPr/>
            </a:pPr>
            <a:r>
              <a:rPr lang="en-US" altLang="zh-CN" sz="1800" b="1" kern="0" dirty="0">
                <a:solidFill>
                  <a:schemeClr val="tx1"/>
                </a:solidFill>
                <a:latin typeface="Calibri" panose="020F0502020204030204" pitchFamily="34" charset="0"/>
                <a:cs typeface="Calibri" panose="020F0502020204030204" pitchFamily="34" charset="0"/>
              </a:rPr>
              <a:t>WPT PHY Design</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11-25/1227, WPT waveform discussion, </a:t>
            </a:r>
            <a:r>
              <a:rPr lang="en-US" altLang="zh-CN" sz="1600" kern="0" dirty="0" err="1">
                <a:solidFill>
                  <a:schemeClr val="tx1"/>
                </a:solidFill>
                <a:latin typeface="Calibri" panose="020F0502020204030204" pitchFamily="34" charset="0"/>
                <a:cs typeface="Calibri" panose="020F0502020204030204" pitchFamily="34" charset="0"/>
              </a:rPr>
              <a:t>Panpan</a:t>
            </a:r>
            <a:r>
              <a:rPr lang="en-US" altLang="zh-CN" sz="1600" kern="0" dirty="0">
                <a:solidFill>
                  <a:schemeClr val="tx1"/>
                </a:solidFill>
                <a:latin typeface="Calibri" panose="020F0502020204030204" pitchFamily="34" charset="0"/>
                <a:cs typeface="Calibri" panose="020F0502020204030204" pitchFamily="34" charset="0"/>
              </a:rPr>
              <a:t> Li (Huawei)</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11-25/1264, WPT PHY Design Considerations, </a:t>
            </a:r>
            <a:r>
              <a:rPr lang="en-US" altLang="zh-CN" sz="1600" kern="0" dirty="0" err="1">
                <a:solidFill>
                  <a:schemeClr val="tx1"/>
                </a:solidFill>
                <a:latin typeface="Calibri" panose="020F0502020204030204" pitchFamily="34" charset="0"/>
                <a:cs typeface="Calibri" panose="020F0502020204030204" pitchFamily="34" charset="0"/>
              </a:rPr>
              <a:t>Yinan</a:t>
            </a:r>
            <a:r>
              <a:rPr lang="en-US" altLang="zh-CN" sz="1600" kern="0" dirty="0">
                <a:solidFill>
                  <a:schemeClr val="tx1"/>
                </a:solidFill>
                <a:latin typeface="Calibri" panose="020F0502020204030204" pitchFamily="34" charset="0"/>
                <a:cs typeface="Calibri" panose="020F0502020204030204" pitchFamily="34" charset="0"/>
              </a:rPr>
              <a:t> Qi (OPPO</a:t>
            </a:r>
            <a:r>
              <a:rPr lang="en-US" altLang="zh-CN" sz="1600" kern="0" dirty="0" smtClean="0">
                <a:solidFill>
                  <a:schemeClr val="tx1"/>
                </a:solidFill>
                <a:latin typeface="Calibri" panose="020F0502020204030204" pitchFamily="34" charset="0"/>
                <a:cs typeface="Calibri" panose="020F0502020204030204" pitchFamily="34" charset="0"/>
              </a:rPr>
              <a:t>)</a:t>
            </a:r>
          </a:p>
          <a:p>
            <a:pPr marL="499745" lvl="1" indent="-342900">
              <a:spcBef>
                <a:spcPts val="450"/>
              </a:spcBef>
              <a:buFontTx/>
              <a:buChar char="•"/>
              <a:defRPr/>
            </a:pPr>
            <a:r>
              <a:rPr lang="en-US" altLang="zh-CN" sz="1800" b="1" kern="0" dirty="0">
                <a:solidFill>
                  <a:schemeClr val="tx1"/>
                </a:solidFill>
                <a:latin typeface="Calibri" panose="020F0502020204030204" pitchFamily="34" charset="0"/>
                <a:cs typeface="Calibri" panose="020F0502020204030204" pitchFamily="34" charset="0"/>
              </a:rPr>
              <a:t>Misc. Topics</a:t>
            </a:r>
          </a:p>
          <a:p>
            <a:pPr marL="800100" lvl="1" indent="-342900">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11-25/1002</a:t>
            </a:r>
            <a:r>
              <a:rPr lang="en-US" altLang="en-US" sz="1600" kern="0" dirty="0">
                <a:solidFill>
                  <a:schemeClr val="tx1"/>
                </a:solidFill>
                <a:latin typeface="Calibri" panose="020F0502020204030204" pitchFamily="34" charset="0"/>
                <a:cs typeface="Calibri" panose="020F0502020204030204" pitchFamily="34" charset="0"/>
                <a:sym typeface="+mn-ea"/>
              </a:rPr>
              <a:t>, </a:t>
            </a:r>
            <a:r>
              <a:rPr lang="en-US" altLang="zh-CN" sz="1600" kern="0" dirty="0">
                <a:solidFill>
                  <a:schemeClr val="tx1"/>
                </a:solidFill>
                <a:latin typeface="Calibri" panose="020F0502020204030204" pitchFamily="34" charset="0"/>
                <a:cs typeface="Calibri" panose="020F0502020204030204" pitchFamily="34" charset="0"/>
              </a:rPr>
              <a:t>Comparison between FEC/no-FEC for UL of active TX AMP STA, </a:t>
            </a:r>
            <a:r>
              <a:rPr lang="en-US" altLang="zh-CN" sz="1600" kern="0" dirty="0" err="1">
                <a:solidFill>
                  <a:schemeClr val="tx1"/>
                </a:solidFill>
                <a:latin typeface="Calibri" panose="020F0502020204030204" pitchFamily="34" charset="0"/>
                <a:cs typeface="Calibri" panose="020F0502020204030204" pitchFamily="34" charset="0"/>
              </a:rPr>
              <a:t>Amichai</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Sanderovich</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Wiliot</a:t>
            </a:r>
            <a:r>
              <a:rPr lang="en-US" altLang="zh-CN" sz="1600" kern="0" dirty="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11-25/1028, </a:t>
            </a:r>
            <a:r>
              <a:rPr lang="en-US" altLang="zh-CN" sz="1600" kern="0" dirty="0">
                <a:solidFill>
                  <a:schemeClr val="tx1"/>
                </a:solidFill>
                <a:latin typeface="Calibri" panose="020F0502020204030204" pitchFamily="34" charset="0"/>
                <a:cs typeface="Calibri" panose="020F0502020204030204" pitchFamily="34" charset="0"/>
              </a:rPr>
              <a:t>Uplink BPSK Modulation for AMP Backscatter, </a:t>
            </a:r>
            <a:r>
              <a:rPr lang="en-US" altLang="zh-CN" sz="1600" kern="0" dirty="0" err="1">
                <a:solidFill>
                  <a:schemeClr val="tx1"/>
                </a:solidFill>
                <a:latin typeface="Calibri" panose="020F0502020204030204" pitchFamily="34" charset="0"/>
                <a:cs typeface="Calibri" panose="020F0502020204030204" pitchFamily="34" charset="0"/>
              </a:rPr>
              <a:t>Yuxiao</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Hou</a:t>
            </a:r>
            <a:r>
              <a:rPr lang="en-US" altLang="zh-CN" sz="1600" kern="0" dirty="0">
                <a:solidFill>
                  <a:schemeClr val="tx1"/>
                </a:solidFill>
                <a:latin typeface="Calibri" panose="020F0502020204030204" pitchFamily="34" charset="0"/>
                <a:cs typeface="Calibri" panose="020F0502020204030204" pitchFamily="34" charset="0"/>
              </a:rPr>
              <a:t> (TP-Link System Inc.)</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11-25/1228</a:t>
            </a:r>
            <a:r>
              <a:rPr lang="en-US" altLang="zh-CN" sz="1600" kern="0" dirty="0">
                <a:solidFill>
                  <a:schemeClr val="tx1"/>
                </a:solidFill>
                <a:latin typeface="Calibri" panose="020F0502020204030204" pitchFamily="34" charset="0"/>
                <a:cs typeface="Calibri" panose="020F0502020204030204" pitchFamily="34" charset="0"/>
              </a:rPr>
              <a:t>, Interference mitigation in </a:t>
            </a:r>
            <a:r>
              <a:rPr lang="en-US" altLang="zh-CN" sz="1600" kern="0" dirty="0" err="1">
                <a:solidFill>
                  <a:schemeClr val="tx1"/>
                </a:solidFill>
                <a:latin typeface="Calibri" panose="020F0502020204030204" pitchFamily="34" charset="0"/>
                <a:cs typeface="Calibri" panose="020F0502020204030204" pitchFamily="34" charset="0"/>
              </a:rPr>
              <a:t>bistatic</a:t>
            </a:r>
            <a:r>
              <a:rPr lang="en-US" altLang="zh-CN" sz="1600" kern="0" dirty="0">
                <a:solidFill>
                  <a:schemeClr val="tx1"/>
                </a:solidFill>
                <a:latin typeface="Calibri" panose="020F0502020204030204" pitchFamily="34" charset="0"/>
                <a:cs typeface="Calibri" panose="020F0502020204030204" pitchFamily="34" charset="0"/>
              </a:rPr>
              <a:t> backscatter - part 1, Nelson Costa (</a:t>
            </a:r>
            <a:r>
              <a:rPr lang="en-US" altLang="zh-CN" sz="1600" kern="0" dirty="0" err="1">
                <a:solidFill>
                  <a:schemeClr val="tx1"/>
                </a:solidFill>
                <a:latin typeface="Calibri" panose="020F0502020204030204" pitchFamily="34" charset="0"/>
                <a:cs typeface="Calibri" panose="020F0502020204030204" pitchFamily="34" charset="0"/>
              </a:rPr>
              <a:t>HaiLa</a:t>
            </a:r>
            <a:r>
              <a:rPr lang="en-US" altLang="zh-CN" sz="1600" kern="0" dirty="0">
                <a:solidFill>
                  <a:schemeClr val="tx1"/>
                </a:solidFill>
                <a:latin typeface="Calibri" panose="020F0502020204030204" pitchFamily="34" charset="0"/>
                <a:cs typeface="Calibri" panose="020F0502020204030204" pitchFamily="34" charset="0"/>
              </a:rPr>
              <a:t> Technologies)</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11-25/1229, Interference mitigation in </a:t>
            </a:r>
            <a:r>
              <a:rPr lang="en-US" altLang="zh-CN" sz="1600" kern="0" dirty="0" err="1">
                <a:solidFill>
                  <a:schemeClr val="tx1"/>
                </a:solidFill>
                <a:latin typeface="Calibri" panose="020F0502020204030204" pitchFamily="34" charset="0"/>
                <a:cs typeface="Calibri" panose="020F0502020204030204" pitchFamily="34" charset="0"/>
              </a:rPr>
              <a:t>bistatic</a:t>
            </a:r>
            <a:r>
              <a:rPr lang="en-US" altLang="zh-CN" sz="1600" kern="0" dirty="0">
                <a:solidFill>
                  <a:schemeClr val="tx1"/>
                </a:solidFill>
                <a:latin typeface="Calibri" panose="020F0502020204030204" pitchFamily="34" charset="0"/>
                <a:cs typeface="Calibri" panose="020F0502020204030204" pitchFamily="34" charset="0"/>
              </a:rPr>
              <a:t> backscatter - part 2, Nelson Costa (</a:t>
            </a:r>
            <a:r>
              <a:rPr lang="en-US" altLang="zh-CN" sz="1600" kern="0" dirty="0" err="1">
                <a:solidFill>
                  <a:schemeClr val="tx1"/>
                </a:solidFill>
                <a:latin typeface="Calibri" panose="020F0502020204030204" pitchFamily="34" charset="0"/>
                <a:cs typeface="Calibri" panose="020F0502020204030204" pitchFamily="34" charset="0"/>
              </a:rPr>
              <a:t>HaiLa</a:t>
            </a:r>
            <a:r>
              <a:rPr lang="en-US" altLang="zh-CN" sz="1600" kern="0" dirty="0">
                <a:solidFill>
                  <a:schemeClr val="tx1"/>
                </a:solidFill>
                <a:latin typeface="Calibri" panose="020F0502020204030204" pitchFamily="34" charset="0"/>
                <a:cs typeface="Calibri" panose="020F0502020204030204" pitchFamily="34" charset="0"/>
              </a:rPr>
              <a:t> Technologies)</a:t>
            </a:r>
          </a:p>
          <a:p>
            <a:pPr marL="800100" lvl="1" indent="-342900">
              <a:buFontTx/>
              <a:buChar char="•"/>
              <a:defRPr/>
            </a:pPr>
            <a:r>
              <a:rPr lang="en-US" altLang="zh-CN" sz="1600" kern="0" dirty="0">
                <a:solidFill>
                  <a:srgbClr val="FFC000"/>
                </a:solidFill>
                <a:latin typeface="Calibri" panose="020F0502020204030204" pitchFamily="34" charset="0"/>
                <a:cs typeface="Calibri" panose="020F0502020204030204" pitchFamily="34" charset="0"/>
              </a:rPr>
              <a:t>11-25/1308, Discussion on OFDM Sample-level Modulation for Uplink Backscatter AMP STAs, </a:t>
            </a:r>
            <a:r>
              <a:rPr lang="en-US" altLang="zh-CN" sz="1600" kern="0" dirty="0" err="1">
                <a:solidFill>
                  <a:srgbClr val="FFC000"/>
                </a:solidFill>
                <a:latin typeface="Calibri" panose="020F0502020204030204" pitchFamily="34" charset="0"/>
                <a:cs typeface="Calibri" panose="020F0502020204030204" pitchFamily="34" charset="0"/>
              </a:rPr>
              <a:t>Yaoshen</a:t>
            </a:r>
            <a:r>
              <a:rPr lang="en-US" altLang="zh-CN" sz="1600" kern="0" dirty="0">
                <a:solidFill>
                  <a:srgbClr val="FFC000"/>
                </a:solidFill>
                <a:latin typeface="Calibri" panose="020F0502020204030204" pitchFamily="34" charset="0"/>
                <a:cs typeface="Calibri" panose="020F0502020204030204" pitchFamily="34" charset="0"/>
              </a:rPr>
              <a:t> Cui (TP-LINK)</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extLst>
      <p:ext uri="{BB962C8B-B14F-4D97-AF65-F5344CB8AC3E}">
        <p14:creationId xmlns:p14="http://schemas.microsoft.com/office/powerpoint/2010/main" val="6331646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951413"/>
          </a:xfrm>
          <a:prstGeom prst="rect">
            <a:avLst/>
          </a:prstGeom>
          <a:noFill/>
        </p:spPr>
        <p:txBody>
          <a:bodyPr>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lvl="1" indent="-342900" algn="just">
              <a:lnSpc>
                <a:spcPct val="110000"/>
              </a:lnSpc>
              <a:spcBef>
                <a:spcPts val="450"/>
              </a:spcBef>
              <a:buFontTx/>
              <a:buChar char="•"/>
              <a:defRPr/>
            </a:pPr>
            <a:r>
              <a:rPr lang="en-US" altLang="en-US" sz="1800" b="1" kern="0" dirty="0">
                <a:solidFill>
                  <a:schemeClr val="tx1"/>
                </a:solidFill>
                <a:latin typeface="Calibri" panose="020F0502020204030204" pitchFamily="34" charset="0"/>
                <a:cs typeface="Calibri" panose="020F0502020204030204" pitchFamily="34" charset="0"/>
                <a:sym typeface="+mn-ea"/>
              </a:rPr>
              <a:t>Channel Access</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11-25/1128, ACK Message in Time-Slot Based Channel Access, Ugo Campiglio (Cisco )</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11-25/1240</a:t>
            </a:r>
            <a:r>
              <a:rPr lang="en-US" altLang="zh-CN" sz="1600" kern="0" dirty="0">
                <a:solidFill>
                  <a:schemeClr val="tx1"/>
                </a:solidFill>
                <a:latin typeface="Calibri" panose="020F0502020204030204" pitchFamily="34" charset="0"/>
                <a:cs typeface="Calibri" panose="020F0502020204030204" pitchFamily="34" charset="0"/>
              </a:rPr>
              <a:t>, AMP Channel Access, </a:t>
            </a:r>
            <a:r>
              <a:rPr lang="en-US" altLang="zh-CN" sz="1600" kern="0" dirty="0" err="1">
                <a:solidFill>
                  <a:schemeClr val="tx1"/>
                </a:solidFill>
                <a:latin typeface="Calibri" panose="020F0502020204030204" pitchFamily="34" charset="0"/>
                <a:cs typeface="Calibri" panose="020F0502020204030204" pitchFamily="34" charset="0"/>
              </a:rPr>
              <a:t>Rojan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Chitrakar</a:t>
            </a:r>
            <a:r>
              <a:rPr lang="en-US" altLang="zh-CN" sz="1600" kern="0" dirty="0">
                <a:solidFill>
                  <a:schemeClr val="tx1"/>
                </a:solidFill>
                <a:latin typeface="Calibri" panose="020F0502020204030204" pitchFamily="34" charset="0"/>
                <a:cs typeface="Calibri" panose="020F0502020204030204" pitchFamily="34" charset="0"/>
              </a:rPr>
              <a:t> (Huawei) </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11-25/1242, AMP Acknowledgments, </a:t>
            </a:r>
            <a:r>
              <a:rPr lang="en-US" altLang="zh-CN" sz="1600" kern="0" dirty="0" err="1">
                <a:solidFill>
                  <a:schemeClr val="tx1"/>
                </a:solidFill>
                <a:latin typeface="Calibri" panose="020F0502020204030204" pitchFamily="34" charset="0"/>
                <a:cs typeface="Calibri" panose="020F0502020204030204" pitchFamily="34" charset="0"/>
              </a:rPr>
              <a:t>Rojan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Chitrakar</a:t>
            </a:r>
            <a:r>
              <a:rPr lang="en-US" altLang="zh-CN" sz="1600" kern="0" dirty="0">
                <a:solidFill>
                  <a:schemeClr val="tx1"/>
                </a:solidFill>
                <a:latin typeface="Calibri" panose="020F0502020204030204" pitchFamily="34" charset="0"/>
                <a:cs typeface="Calibri" panose="020F0502020204030204" pitchFamily="34" charset="0"/>
              </a:rPr>
              <a:t> (Huawei</a:t>
            </a:r>
            <a:r>
              <a:rPr lang="en-US" altLang="zh-CN" sz="1600" kern="0" dirty="0" smtClean="0">
                <a:solidFill>
                  <a:schemeClr val="tx1"/>
                </a:solidFill>
                <a:latin typeface="Calibri" panose="020F0502020204030204" pitchFamily="34" charset="0"/>
                <a:cs typeface="Calibri" panose="020F0502020204030204" pitchFamily="34" charset="0"/>
              </a:rPr>
              <a:t>)</a:t>
            </a:r>
          </a:p>
          <a:p>
            <a:pPr marL="800100" lvl="1" indent="-342900">
              <a:lnSpc>
                <a:spcPct val="110000"/>
              </a:lnSpc>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11-25/1244, Power Savings with AMP Service Period, Ian Bajaj (Huawei)</a:t>
            </a:r>
          </a:p>
          <a:p>
            <a:pPr marL="800100" lvl="1" indent="-342900">
              <a:lnSpc>
                <a:spcPct val="110000"/>
              </a:lnSpc>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11-25/1245, AMP SP Timing Synchronization for Positive Clock Drift, Ian Bajaj (Huawei)</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11-25/1251</a:t>
            </a:r>
            <a:r>
              <a:rPr lang="en-US" altLang="zh-CN" sz="1600" kern="0" dirty="0">
                <a:solidFill>
                  <a:schemeClr val="tx1"/>
                </a:solidFill>
                <a:latin typeface="Calibri" panose="020F0502020204030204" pitchFamily="34" charset="0"/>
                <a:cs typeface="Calibri" panose="020F0502020204030204" pitchFamily="34" charset="0"/>
              </a:rPr>
              <a:t>, Follow up on TSF for trigger based AMP </a:t>
            </a:r>
            <a:r>
              <a:rPr lang="en-US" altLang="zh-CN" sz="1600" kern="0" dirty="0" smtClean="0">
                <a:solidFill>
                  <a:schemeClr val="tx1"/>
                </a:solidFill>
                <a:latin typeface="Calibri" panose="020F0502020204030204" pitchFamily="34" charset="0"/>
                <a:cs typeface="Calibri" panose="020F0502020204030204" pitchFamily="34" charset="0"/>
              </a:rPr>
              <a:t>communication, </a:t>
            </a:r>
            <a:r>
              <a:rPr lang="en-US" altLang="zh-CN" sz="1600" kern="0" dirty="0" err="1" smtClean="0">
                <a:solidFill>
                  <a:schemeClr val="tx1"/>
                </a:solidFill>
                <a:latin typeface="Calibri" panose="020F0502020204030204" pitchFamily="34" charset="0"/>
                <a:cs typeface="Calibri" panose="020F0502020204030204" pitchFamily="34" charset="0"/>
              </a:rPr>
              <a:t>Chuanfeng</a:t>
            </a:r>
            <a:r>
              <a:rPr lang="en-US" altLang="zh-CN" sz="1600" kern="0" dirty="0" smtClean="0">
                <a:solidFill>
                  <a:schemeClr val="tx1"/>
                </a:solidFill>
                <a:latin typeface="Calibri" panose="020F0502020204030204" pitchFamily="34" charset="0"/>
                <a:cs typeface="Calibri" panose="020F0502020204030204" pitchFamily="34" charset="0"/>
              </a:rPr>
              <a:t> He (OPPO)</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11-25/1252, Further details of Duty-cycle operation for </a:t>
            </a:r>
            <a:r>
              <a:rPr lang="en-US" altLang="zh-CN" sz="1600" kern="0" dirty="0" smtClean="0">
                <a:solidFill>
                  <a:schemeClr val="tx1"/>
                </a:solidFill>
                <a:latin typeface="Calibri" panose="020F0502020204030204" pitchFamily="34" charset="0"/>
                <a:cs typeface="Calibri" panose="020F0502020204030204" pitchFamily="34" charset="0"/>
              </a:rPr>
              <a:t>AMP, </a:t>
            </a:r>
            <a:r>
              <a:rPr lang="en-US" altLang="zh-CN" sz="1600" kern="0" dirty="0" err="1">
                <a:solidFill>
                  <a:schemeClr val="tx1"/>
                </a:solidFill>
                <a:latin typeface="Calibri" panose="020F0502020204030204" pitchFamily="34" charset="0"/>
                <a:cs typeface="Calibri" panose="020F0502020204030204" pitchFamily="34" charset="0"/>
              </a:rPr>
              <a:t>Chuanfeng</a:t>
            </a:r>
            <a:r>
              <a:rPr lang="en-US" altLang="zh-CN" sz="1600" kern="0" dirty="0">
                <a:solidFill>
                  <a:schemeClr val="tx1"/>
                </a:solidFill>
                <a:latin typeface="Calibri" panose="020F0502020204030204" pitchFamily="34" charset="0"/>
                <a:cs typeface="Calibri" panose="020F0502020204030204" pitchFamily="34" charset="0"/>
              </a:rPr>
              <a:t> He (OPPO)</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11-25/1259, Some Issues for Access of AMP Devices, </a:t>
            </a:r>
            <a:r>
              <a:rPr lang="en-US" altLang="zh-CN" sz="1600" kern="0" dirty="0" err="1">
                <a:solidFill>
                  <a:schemeClr val="tx1"/>
                </a:solidFill>
                <a:latin typeface="Calibri" panose="020F0502020204030204" pitchFamily="34" charset="0"/>
                <a:cs typeface="Calibri" panose="020F0502020204030204" pitchFamily="34" charset="0"/>
              </a:rPr>
              <a:t>Amichai</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Sanderovich</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smtClean="0">
                <a:solidFill>
                  <a:schemeClr val="tx1"/>
                </a:solidFill>
                <a:latin typeface="Calibri" panose="020F0502020204030204" pitchFamily="34" charset="0"/>
                <a:cs typeface="Calibri" panose="020F0502020204030204" pitchFamily="34" charset="0"/>
              </a:rPr>
              <a:t>(</a:t>
            </a:r>
            <a:r>
              <a:rPr lang="en-US" altLang="zh-CN" sz="1600" kern="0" dirty="0" err="1" smtClean="0">
                <a:solidFill>
                  <a:schemeClr val="tx1"/>
                </a:solidFill>
                <a:latin typeface="Calibri" panose="020F0502020204030204" pitchFamily="34" charset="0"/>
                <a:cs typeface="Calibri" panose="020F0502020204030204" pitchFamily="34" charset="0"/>
              </a:rPr>
              <a:t>Wiliot</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11-25/1253</a:t>
            </a:r>
            <a:r>
              <a:rPr lang="en-US" altLang="zh-CN" sz="1600" kern="0" dirty="0">
                <a:solidFill>
                  <a:schemeClr val="tx1"/>
                </a:solidFill>
                <a:latin typeface="Calibri" panose="020F0502020204030204" pitchFamily="34" charset="0"/>
                <a:cs typeface="Calibri" panose="020F0502020204030204" pitchFamily="34" charset="0"/>
              </a:rPr>
              <a:t>, Trigger based UL access for Active </a:t>
            </a:r>
            <a:r>
              <a:rPr lang="en-US" altLang="zh-CN" sz="1600" kern="0" dirty="0" err="1">
                <a:solidFill>
                  <a:schemeClr val="tx1"/>
                </a:solidFill>
                <a:latin typeface="Calibri" panose="020F0502020204030204" pitchFamily="34" charset="0"/>
                <a:cs typeface="Calibri" panose="020F0502020204030204" pitchFamily="34" charset="0"/>
              </a:rPr>
              <a:t>Tx</a:t>
            </a:r>
            <a:r>
              <a:rPr lang="en-US" altLang="zh-CN" sz="1600" kern="0" dirty="0">
                <a:solidFill>
                  <a:schemeClr val="tx1"/>
                </a:solidFill>
                <a:latin typeface="Calibri" panose="020F0502020204030204" pitchFamily="34" charset="0"/>
                <a:cs typeface="Calibri" panose="020F0502020204030204" pitchFamily="34" charset="0"/>
              </a:rPr>
              <a:t> AMP STAs, </a:t>
            </a:r>
            <a:r>
              <a:rPr lang="en-US" altLang="zh-CN" sz="1600" kern="0" dirty="0" err="1">
                <a:solidFill>
                  <a:schemeClr val="tx1"/>
                </a:solidFill>
                <a:latin typeface="Calibri" panose="020F0502020204030204" pitchFamily="34" charset="0"/>
                <a:cs typeface="Calibri" panose="020F0502020204030204" pitchFamily="34" charset="0"/>
              </a:rPr>
              <a:t>Chuanfeng</a:t>
            </a:r>
            <a:r>
              <a:rPr lang="en-US" altLang="zh-CN" sz="1600" kern="0" dirty="0">
                <a:solidFill>
                  <a:schemeClr val="tx1"/>
                </a:solidFill>
                <a:latin typeface="Calibri" panose="020F0502020204030204" pitchFamily="34" charset="0"/>
                <a:cs typeface="Calibri" panose="020F0502020204030204" pitchFamily="34" charset="0"/>
              </a:rPr>
              <a:t> He (OPPO)</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11-25/1309, Discussion on OFDMA Multiple Access Mechanism, </a:t>
            </a:r>
            <a:r>
              <a:rPr lang="en-US" altLang="zh-CN" sz="1600" kern="0" dirty="0" err="1">
                <a:solidFill>
                  <a:schemeClr val="tx1"/>
                </a:solidFill>
                <a:latin typeface="Calibri" panose="020F0502020204030204" pitchFamily="34" charset="0"/>
                <a:cs typeface="Calibri" panose="020F0502020204030204" pitchFamily="34" charset="0"/>
              </a:rPr>
              <a:t>Yaoshen</a:t>
            </a:r>
            <a:r>
              <a:rPr lang="en-US" altLang="zh-CN" sz="1600" kern="0" dirty="0">
                <a:solidFill>
                  <a:schemeClr val="tx1"/>
                </a:solidFill>
                <a:latin typeface="Calibri" panose="020F0502020204030204" pitchFamily="34" charset="0"/>
                <a:cs typeface="Calibri" panose="020F0502020204030204" pitchFamily="34" charset="0"/>
              </a:rPr>
              <a:t> Cui (TP-LINK</a:t>
            </a:r>
            <a:r>
              <a:rPr lang="en-US" altLang="zh-CN" sz="1600" kern="0" dirty="0" smtClean="0">
                <a:solidFill>
                  <a:schemeClr val="tx1"/>
                </a:solidFill>
                <a:latin typeface="Calibri" panose="020F0502020204030204" pitchFamily="34" charset="0"/>
                <a:cs typeface="Calibri" panose="020F0502020204030204" pitchFamily="34" charset="0"/>
              </a:rPr>
              <a:t>)</a:t>
            </a:r>
          </a:p>
          <a:p>
            <a:pPr marL="800100" lvl="1" indent="-342900">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499745" lvl="1" indent="-342900" algn="just">
              <a:lnSpc>
                <a:spcPct val="110000"/>
              </a:lnSpc>
              <a:spcBef>
                <a:spcPts val="450"/>
              </a:spcBef>
              <a:buFontTx/>
              <a:buChar char="•"/>
              <a:defRPr/>
            </a:pPr>
            <a:r>
              <a:rPr lang="en-US" altLang="en-US" sz="1800" b="1" kern="0" dirty="0">
                <a:solidFill>
                  <a:schemeClr val="tx1"/>
                </a:solidFill>
                <a:latin typeface="Calibri" panose="020F0502020204030204" pitchFamily="34" charset="0"/>
                <a:cs typeface="Calibri" panose="020F0502020204030204" pitchFamily="34" charset="0"/>
                <a:sym typeface="+mn-ea"/>
              </a:rPr>
              <a:t>Frame Format</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11-25/0776r1, AMP frame format recap, Alfred – 10 </a:t>
            </a:r>
            <a:r>
              <a:rPr lang="en-US" altLang="zh-CN" sz="1600" kern="0" dirty="0" err="1" smtClean="0">
                <a:solidFill>
                  <a:schemeClr val="tx1"/>
                </a:solidFill>
                <a:latin typeface="Calibri" panose="020F0502020204030204" pitchFamily="34" charset="0"/>
                <a:cs typeface="Calibri" panose="020F0502020204030204" pitchFamily="34" charset="0"/>
              </a:rPr>
              <a:t>mins</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11-25/1102r1</a:t>
            </a:r>
            <a:r>
              <a:rPr lang="en-US" altLang="zh-CN" sz="1600" kern="0" dirty="0">
                <a:solidFill>
                  <a:schemeClr val="tx1"/>
                </a:solidFill>
                <a:latin typeface="Calibri" panose="020F0502020204030204" pitchFamily="34" charset="0"/>
                <a:cs typeface="Calibri" panose="020F0502020204030204" pitchFamily="34" charset="0"/>
              </a:rPr>
              <a:t>, AMP Frame format, </a:t>
            </a:r>
            <a:r>
              <a:rPr lang="en-US" altLang="zh-CN" sz="1600" kern="0" dirty="0" err="1">
                <a:solidFill>
                  <a:schemeClr val="tx1"/>
                </a:solidFill>
                <a:latin typeface="Calibri" panose="020F0502020204030204" pitchFamily="34" charset="0"/>
                <a:cs typeface="Calibri" panose="020F0502020204030204" pitchFamily="34" charset="0"/>
              </a:rPr>
              <a:t>Rojan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Chitrakar</a:t>
            </a:r>
            <a:r>
              <a:rPr lang="en-US" altLang="zh-CN" sz="1600" kern="0" dirty="0">
                <a:solidFill>
                  <a:schemeClr val="tx1"/>
                </a:solidFill>
                <a:latin typeface="Calibri" panose="020F0502020204030204" pitchFamily="34" charset="0"/>
                <a:cs typeface="Calibri" panose="020F0502020204030204" pitchFamily="34" charset="0"/>
              </a:rPr>
              <a:t> (Huawei) - Quick recap - 10 </a:t>
            </a:r>
            <a:r>
              <a:rPr lang="en-US" altLang="zh-CN" sz="1600" kern="0" dirty="0" err="1">
                <a:solidFill>
                  <a:schemeClr val="tx1"/>
                </a:solidFill>
                <a:latin typeface="Calibri" panose="020F0502020204030204" pitchFamily="34" charset="0"/>
                <a:cs typeface="Calibri" panose="020F0502020204030204" pitchFamily="34" charset="0"/>
              </a:rPr>
              <a:t>mins</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11-25/1246, AMP WUR Frame Format, Ian Bajaj (Huawei)</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11-25/1247, AMP Beacon, Ian Bajaj (Huawei)</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11-25/1257 WUR-based frame formats for AMP devices, Kamran </a:t>
            </a:r>
            <a:r>
              <a:rPr lang="en-US" altLang="zh-CN" sz="1600" kern="0" dirty="0" err="1">
                <a:solidFill>
                  <a:schemeClr val="tx1"/>
                </a:solidFill>
                <a:latin typeface="Calibri" panose="020F0502020204030204" pitchFamily="34" charset="0"/>
                <a:cs typeface="Calibri" panose="020F0502020204030204" pitchFamily="34" charset="0"/>
              </a:rPr>
              <a:t>Nishat</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smtClean="0">
                <a:solidFill>
                  <a:schemeClr val="tx1"/>
                </a:solidFill>
                <a:latin typeface="Calibri" panose="020F0502020204030204" pitchFamily="34" charset="0"/>
                <a:cs typeface="Calibri" panose="020F0502020204030204" pitchFamily="34" charset="0"/>
              </a:rPr>
              <a:t>(</a:t>
            </a:r>
            <a:r>
              <a:rPr lang="en-US" altLang="zh-CN" sz="1600" kern="0" dirty="0" err="1" smtClean="0">
                <a:solidFill>
                  <a:schemeClr val="tx1"/>
                </a:solidFill>
                <a:latin typeface="Calibri" panose="020F0502020204030204" pitchFamily="34" charset="0"/>
                <a:cs typeface="Calibri" panose="020F0502020204030204" pitchFamily="34" charset="0"/>
              </a:rPr>
              <a:t>Haila</a:t>
            </a:r>
            <a:r>
              <a:rPr lang="en-US" altLang="zh-CN" sz="1600" kern="0" dirty="0" smtClean="0">
                <a:solidFill>
                  <a:schemeClr val="tx1"/>
                </a:solidFill>
                <a:latin typeface="Calibri" panose="020F0502020204030204" pitchFamily="34" charset="0"/>
                <a:cs typeface="Calibri" panose="020F0502020204030204" pitchFamily="34" charset="0"/>
              </a:rPr>
              <a:t> Technologies)</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11-25/1258  WUR-based Trigger frame for AMP devices, Kamran </a:t>
            </a:r>
            <a:r>
              <a:rPr lang="en-US" altLang="zh-CN" sz="1600" kern="0" dirty="0" err="1">
                <a:solidFill>
                  <a:schemeClr val="tx1"/>
                </a:solidFill>
                <a:latin typeface="Calibri" panose="020F0502020204030204" pitchFamily="34" charset="0"/>
                <a:cs typeface="Calibri" panose="020F0502020204030204" pitchFamily="34" charset="0"/>
              </a:rPr>
              <a:t>Nishat</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smtClean="0">
                <a:solidFill>
                  <a:schemeClr val="tx1"/>
                </a:solidFill>
                <a:latin typeface="Calibri" panose="020F0502020204030204" pitchFamily="34" charset="0"/>
                <a:cs typeface="Calibri" panose="020F0502020204030204" pitchFamily="34" charset="0"/>
              </a:rPr>
              <a:t>(</a:t>
            </a:r>
            <a:r>
              <a:rPr lang="en-US" altLang="zh-CN" sz="1600" kern="0" dirty="0" err="1" smtClean="0">
                <a:solidFill>
                  <a:schemeClr val="tx1"/>
                </a:solidFill>
                <a:latin typeface="Calibri" panose="020F0502020204030204" pitchFamily="34" charset="0"/>
                <a:cs typeface="Calibri" panose="020F0502020204030204" pitchFamily="34" charset="0"/>
              </a:rPr>
              <a:t>Haila</a:t>
            </a:r>
            <a:r>
              <a:rPr lang="en-US" altLang="zh-CN" sz="1600" kern="0" dirty="0" smtClean="0">
                <a:solidFill>
                  <a:schemeClr val="tx1"/>
                </a:solidFill>
                <a:latin typeface="Calibri" panose="020F0502020204030204" pitchFamily="34" charset="0"/>
                <a:cs typeface="Calibri" panose="020F0502020204030204" pitchFamily="34" charset="0"/>
              </a:rPr>
              <a:t> Technologies</a:t>
            </a:r>
            <a:r>
              <a:rPr lang="en-US" altLang="zh-CN" sz="1600" kern="0" dirty="0" smtClean="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11-25/1363, frame format follow up, </a:t>
            </a:r>
            <a:r>
              <a:rPr lang="en-US" altLang="zh-CN" sz="1600" kern="0" dirty="0" err="1" smtClean="0">
                <a:solidFill>
                  <a:schemeClr val="tx1"/>
                </a:solidFill>
                <a:latin typeface="Calibri" panose="020F0502020204030204" pitchFamily="34" charset="0"/>
                <a:cs typeface="Calibri" panose="020F0502020204030204" pitchFamily="34" charset="0"/>
              </a:rPr>
              <a:t>Liwen</a:t>
            </a:r>
            <a:r>
              <a:rPr lang="en-US" altLang="zh-CN" sz="1600" kern="0" dirty="0" smtClean="0">
                <a:solidFill>
                  <a:schemeClr val="tx1"/>
                </a:solidFill>
                <a:latin typeface="Calibri" panose="020F0502020204030204" pitchFamily="34" charset="0"/>
                <a:cs typeface="Calibri" panose="020F0502020204030204" pitchFamily="34" charset="0"/>
              </a:rPr>
              <a:t> Chu (NXP)</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nSpc>
                <a:spcPct val="110000"/>
              </a:lnSpc>
              <a:buFontTx/>
              <a:buChar char="•"/>
              <a:defRPr/>
            </a:pPr>
            <a:endParaRPr lang="en-US" altLang="zh-CN" sz="1600" kern="0" dirty="0" smtClean="0">
              <a:solidFill>
                <a:srgbClr val="00B050"/>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extLst>
      <p:ext uri="{BB962C8B-B14F-4D97-AF65-F5344CB8AC3E}">
        <p14:creationId xmlns:p14="http://schemas.microsoft.com/office/powerpoint/2010/main" val="14428052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altLang="zh-CN" dirty="0" smtClean="0"/>
              <a:t>Jul </a:t>
            </a:r>
            <a:r>
              <a:rPr lang="en-US" altLang="zh-CN" dirty="0"/>
              <a:t>2025</a:t>
            </a:r>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buFontTx/>
              <a:buChar char="•"/>
              <a:defRPr/>
            </a:pPr>
            <a:r>
              <a:rPr lang="en-SG" altLang="zh-CN" sz="1600" kern="0" dirty="0">
                <a:solidFill>
                  <a:srgbClr val="FFC000"/>
                </a:solidFill>
                <a:latin typeface="Calibri" panose="020F0502020204030204" pitchFamily="34" charset="0"/>
                <a:cs typeface="Calibri" panose="020F0502020204030204" pitchFamily="34" charset="0"/>
              </a:rPr>
              <a:t>11-25/1235, </a:t>
            </a:r>
            <a:r>
              <a:rPr lang="en-IE" altLang="zh-CN" sz="1600" kern="0" dirty="0">
                <a:solidFill>
                  <a:srgbClr val="FFC000"/>
                </a:solidFill>
                <a:latin typeface="Calibri" panose="020F0502020204030204" pitchFamily="34" charset="0"/>
                <a:cs typeface="Calibri" panose="020F0502020204030204" pitchFamily="34" charset="0"/>
              </a:rPr>
              <a:t>AMP Multi Energizer/Exciter Deployment </a:t>
            </a:r>
            <a:r>
              <a:rPr lang="en-IE" altLang="zh-CN" sz="1600" kern="0" dirty="0" smtClean="0">
                <a:solidFill>
                  <a:srgbClr val="FFC000"/>
                </a:solidFill>
                <a:latin typeface="Calibri" panose="020F0502020204030204" pitchFamily="34" charset="0"/>
                <a:cs typeface="Calibri" panose="020F0502020204030204" pitchFamily="34" charset="0"/>
              </a:rPr>
              <a:t>Scenarios, </a:t>
            </a:r>
            <a:r>
              <a:rPr lang="en-IE" altLang="zh-CN" sz="1600" kern="0" dirty="0" err="1" smtClean="0">
                <a:solidFill>
                  <a:srgbClr val="FFC000"/>
                </a:solidFill>
                <a:latin typeface="Calibri" panose="020F0502020204030204" pitchFamily="34" charset="0"/>
                <a:cs typeface="Calibri" panose="020F0502020204030204" pitchFamily="34" charset="0"/>
              </a:rPr>
              <a:t>Dror</a:t>
            </a:r>
            <a:r>
              <a:rPr lang="en-IE" altLang="zh-CN" sz="1600" kern="0" dirty="0" smtClean="0">
                <a:solidFill>
                  <a:srgbClr val="FFC000"/>
                </a:solidFill>
                <a:latin typeface="Calibri" panose="020F0502020204030204" pitchFamily="34" charset="0"/>
                <a:cs typeface="Calibri" panose="020F0502020204030204" pitchFamily="34" charset="0"/>
              </a:rPr>
              <a:t> </a:t>
            </a:r>
            <a:r>
              <a:rPr lang="en-IE" altLang="zh-CN" sz="1600" kern="0" dirty="0" err="1" smtClean="0">
                <a:solidFill>
                  <a:srgbClr val="FFC000"/>
                </a:solidFill>
                <a:latin typeface="Calibri" panose="020F0502020204030204" pitchFamily="34" charset="0"/>
                <a:cs typeface="Calibri" panose="020F0502020204030204" pitchFamily="34" charset="0"/>
              </a:rPr>
              <a:t>Regev</a:t>
            </a:r>
            <a:r>
              <a:rPr lang="en-IE" altLang="zh-CN" sz="1600" kern="0" dirty="0" smtClean="0">
                <a:solidFill>
                  <a:srgbClr val="FFC000"/>
                </a:solidFill>
                <a:latin typeface="Calibri" panose="020F0502020204030204" pitchFamily="34" charset="0"/>
                <a:cs typeface="Calibri" panose="020F0502020204030204" pitchFamily="34" charset="0"/>
              </a:rPr>
              <a:t> (Huawei)</a:t>
            </a:r>
            <a:endParaRPr lang="en-IE" altLang="zh-CN" sz="1600" kern="0" dirty="0">
              <a:solidFill>
                <a:srgbClr val="FFC00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rgbClr val="FFC000"/>
                </a:solidFill>
                <a:latin typeface="Calibri" panose="020F0502020204030204" pitchFamily="34" charset="0"/>
                <a:cs typeface="Calibri" panose="020F0502020204030204" pitchFamily="34" charset="0"/>
              </a:rPr>
              <a:t>11-25/1263</a:t>
            </a:r>
            <a:r>
              <a:rPr lang="en-US" altLang="zh-CN" sz="1600" kern="0" dirty="0">
                <a:solidFill>
                  <a:srgbClr val="FFC000"/>
                </a:solidFill>
                <a:latin typeface="Calibri" panose="020F0502020204030204" pitchFamily="34" charset="0"/>
                <a:cs typeface="Calibri" panose="020F0502020204030204" pitchFamily="34" charset="0"/>
              </a:rPr>
              <a:t>, Remaining Issues on WPT Protocols, </a:t>
            </a:r>
            <a:r>
              <a:rPr lang="en-US" altLang="zh-CN" sz="1600" kern="0" dirty="0" err="1">
                <a:solidFill>
                  <a:srgbClr val="FFC000"/>
                </a:solidFill>
                <a:latin typeface="Calibri" panose="020F0502020204030204" pitchFamily="34" charset="0"/>
                <a:cs typeface="Calibri" panose="020F0502020204030204" pitchFamily="34" charset="0"/>
              </a:rPr>
              <a:t>Yinan</a:t>
            </a:r>
            <a:r>
              <a:rPr lang="en-US" altLang="zh-CN" sz="1600" kern="0" dirty="0">
                <a:solidFill>
                  <a:srgbClr val="FFC000"/>
                </a:solidFill>
                <a:latin typeface="Calibri" panose="020F0502020204030204" pitchFamily="34" charset="0"/>
                <a:cs typeface="Calibri" panose="020F0502020204030204" pitchFamily="34" charset="0"/>
              </a:rPr>
              <a:t> Qi (</a:t>
            </a:r>
            <a:r>
              <a:rPr lang="en-US" altLang="zh-CN" sz="1600" kern="0" dirty="0" smtClean="0">
                <a:solidFill>
                  <a:srgbClr val="FFC000"/>
                </a:solidFill>
                <a:latin typeface="Calibri" panose="020F0502020204030204" pitchFamily="34" charset="0"/>
                <a:cs typeface="Calibri" panose="020F0502020204030204" pitchFamily="34" charset="0"/>
              </a:rPr>
              <a:t>OPPO)</a:t>
            </a:r>
          </a:p>
          <a:p>
            <a:pPr marL="800100" lvl="1" indent="-342900">
              <a:buFontTx/>
              <a:buChar char="•"/>
              <a:defRPr/>
            </a:pPr>
            <a:r>
              <a:rPr lang="en-US" altLang="zh-CN" sz="1600" kern="0" dirty="0" smtClean="0">
                <a:solidFill>
                  <a:srgbClr val="FFC000"/>
                </a:solidFill>
                <a:latin typeface="Calibri" panose="020F0502020204030204" pitchFamily="34" charset="0"/>
                <a:cs typeface="Calibri" panose="020F0502020204030204" pitchFamily="34" charset="0"/>
              </a:rPr>
              <a:t>11-25/1243</a:t>
            </a:r>
            <a:r>
              <a:rPr lang="en-US" altLang="zh-CN" sz="1600" kern="0" dirty="0">
                <a:solidFill>
                  <a:srgbClr val="FFC000"/>
                </a:solidFill>
                <a:latin typeface="Calibri" panose="020F0502020204030204" pitchFamily="34" charset="0"/>
                <a:cs typeface="Calibri" panose="020F0502020204030204" pitchFamily="34" charset="0"/>
              </a:rPr>
              <a:t>, Follow-up on AMP Operation Status Reporting, Ian Bajaj (Huawei)</a:t>
            </a:r>
          </a:p>
          <a:p>
            <a:pPr marL="499745" indent="-342900" algn="just">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11-25/1086, Low-Complexity Provisioning Methods for Low-Complexity Secure AMP Communications Follow Up, Hui </a:t>
            </a:r>
            <a:r>
              <a:rPr lang="en-US" altLang="zh-CN" sz="1600" kern="0" dirty="0" smtClean="0">
                <a:solidFill>
                  <a:schemeClr val="tx1"/>
                </a:solidFill>
                <a:latin typeface="Calibri" panose="020F0502020204030204" pitchFamily="34" charset="0"/>
                <a:cs typeface="Calibri" panose="020F0502020204030204" pitchFamily="34" charset="0"/>
              </a:rPr>
              <a:t>Luo (</a:t>
            </a:r>
            <a:r>
              <a:rPr lang="en-US" altLang="zh-CN" sz="1600" kern="0" dirty="0">
                <a:solidFill>
                  <a:schemeClr val="tx1"/>
                </a:solidFill>
                <a:latin typeface="Calibri" panose="020F0502020204030204" pitchFamily="34" charset="0"/>
                <a:cs typeface="Calibri" panose="020F0502020204030204" pitchFamily="34" charset="0"/>
              </a:rPr>
              <a:t>Infineon) </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11-25/0819, amp-security-follow-up</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Rojan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Chitrakar</a:t>
            </a:r>
            <a:r>
              <a:rPr lang="en-US" altLang="zh-CN" sz="1600" kern="0" dirty="0">
                <a:solidFill>
                  <a:schemeClr val="tx1"/>
                </a:solidFill>
                <a:latin typeface="Calibri" panose="020F0502020204030204" pitchFamily="34" charset="0"/>
                <a:cs typeface="Calibri" panose="020F0502020204030204" pitchFamily="34" charset="0"/>
              </a:rPr>
              <a:t> (Huawei) - Quick recap - 10 </a:t>
            </a:r>
            <a:r>
              <a:rPr lang="en-US" altLang="zh-CN" sz="1600" kern="0" dirty="0" err="1">
                <a:solidFill>
                  <a:schemeClr val="tx1"/>
                </a:solidFill>
                <a:latin typeface="Calibri" panose="020F0502020204030204" pitchFamily="34" charset="0"/>
                <a:cs typeface="Calibri" panose="020F0502020204030204" pitchFamily="34" charset="0"/>
              </a:rPr>
              <a:t>mins</a:t>
            </a:r>
            <a:r>
              <a:rPr lang="en-US" altLang="zh-CN" sz="1600" kern="0" dirty="0">
                <a:solidFill>
                  <a:schemeClr val="tx1"/>
                </a:solidFill>
                <a:latin typeface="Calibri" panose="020F0502020204030204" pitchFamily="34" charset="0"/>
                <a:cs typeface="Calibri" panose="020F0502020204030204" pitchFamily="34" charset="0"/>
              </a:rPr>
              <a:t> </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99745" lvl="1" indent="-342900" algn="just">
              <a:spcBef>
                <a:spcPts val="450"/>
              </a:spcBef>
              <a:buFontTx/>
              <a:buChar char="•"/>
              <a:defRPr/>
            </a:pPr>
            <a:r>
              <a:rPr lang="en-US" altLang="zh-CN" sz="1800" b="1" kern="0" dirty="0" smtClean="0">
                <a:solidFill>
                  <a:schemeClr val="tx1"/>
                </a:solidFill>
                <a:latin typeface="Calibri" panose="020F0502020204030204" pitchFamily="34" charset="0"/>
                <a:cs typeface="Calibri" panose="020F0502020204030204" pitchFamily="34" charset="0"/>
              </a:rPr>
              <a:t>Misc. Topics</a:t>
            </a:r>
            <a:r>
              <a:rPr lang="en-US" altLang="zh-CN" sz="1800" b="1" kern="0" dirty="0">
                <a:solidFill>
                  <a:schemeClr val="tx1"/>
                </a:solidFill>
                <a:latin typeface="Calibri" panose="020F0502020204030204" pitchFamily="34" charset="0"/>
                <a:cs typeface="Calibri" panose="020F0502020204030204" pitchFamily="34" charset="0"/>
              </a:rPr>
              <a:t> </a:t>
            </a:r>
          </a:p>
          <a:p>
            <a:pPr marL="800100" lvl="1" indent="-342900">
              <a:buFontTx/>
              <a:buChar char="•"/>
              <a:defRPr/>
            </a:pPr>
            <a:r>
              <a:rPr lang="en-US" altLang="zh-CN" sz="1600" kern="0" dirty="0">
                <a:solidFill>
                  <a:srgbClr val="FFC000"/>
                </a:solidFill>
                <a:latin typeface="Calibri" panose="020F0502020204030204" pitchFamily="34" charset="0"/>
                <a:cs typeface="Calibri" panose="020F0502020204030204" pitchFamily="34" charset="0"/>
              </a:rPr>
              <a:t>11-25/1239, MAC Aspects of Backscatter non-AP AMP STAs, </a:t>
            </a:r>
            <a:r>
              <a:rPr lang="en-US" altLang="zh-CN" sz="1600" kern="0" dirty="0" err="1">
                <a:solidFill>
                  <a:srgbClr val="FFC000"/>
                </a:solidFill>
                <a:latin typeface="Calibri" panose="020F0502020204030204" pitchFamily="34" charset="0"/>
                <a:cs typeface="Calibri" panose="020F0502020204030204" pitchFamily="34" charset="0"/>
              </a:rPr>
              <a:t>Rojan</a:t>
            </a:r>
            <a:r>
              <a:rPr lang="en-US" altLang="zh-CN" sz="1600" kern="0" dirty="0">
                <a:solidFill>
                  <a:srgbClr val="FFC000"/>
                </a:solidFill>
                <a:latin typeface="Calibri" panose="020F0502020204030204" pitchFamily="34" charset="0"/>
                <a:cs typeface="Calibri" panose="020F0502020204030204" pitchFamily="34" charset="0"/>
              </a:rPr>
              <a:t> </a:t>
            </a:r>
            <a:r>
              <a:rPr lang="en-US" altLang="zh-CN" sz="1600" kern="0" dirty="0" err="1">
                <a:solidFill>
                  <a:srgbClr val="FFC000"/>
                </a:solidFill>
                <a:latin typeface="Calibri" panose="020F0502020204030204" pitchFamily="34" charset="0"/>
                <a:cs typeface="Calibri" panose="020F0502020204030204" pitchFamily="34" charset="0"/>
              </a:rPr>
              <a:t>Chitrakar</a:t>
            </a:r>
            <a:r>
              <a:rPr lang="en-US" altLang="zh-CN" sz="1600" kern="0" dirty="0">
                <a:solidFill>
                  <a:srgbClr val="FFC000"/>
                </a:solidFill>
                <a:latin typeface="Calibri" panose="020F0502020204030204" pitchFamily="34" charset="0"/>
                <a:cs typeface="Calibri" panose="020F0502020204030204" pitchFamily="34" charset="0"/>
              </a:rPr>
              <a:t> (Huawei)</a:t>
            </a:r>
          </a:p>
          <a:p>
            <a:pPr marL="800100" lvl="1" indent="-342900">
              <a:buFontTx/>
              <a:buChar char="•"/>
              <a:defRPr/>
            </a:pPr>
            <a:r>
              <a:rPr lang="en-US" altLang="zh-CN" sz="1600" kern="0" dirty="0">
                <a:solidFill>
                  <a:srgbClr val="FFC000"/>
                </a:solidFill>
                <a:latin typeface="Calibri" panose="020F0502020204030204" pitchFamily="34" charset="0"/>
                <a:cs typeface="Calibri" panose="020F0502020204030204" pitchFamily="34" charset="0"/>
              </a:rPr>
              <a:t>11-25/1241, AMP Pairing and ID assignment, </a:t>
            </a:r>
            <a:r>
              <a:rPr lang="en-US" altLang="zh-CN" sz="1600" kern="0" dirty="0" err="1">
                <a:solidFill>
                  <a:srgbClr val="FFC000"/>
                </a:solidFill>
                <a:latin typeface="Calibri" panose="020F0502020204030204" pitchFamily="34" charset="0"/>
                <a:cs typeface="Calibri" panose="020F0502020204030204" pitchFamily="34" charset="0"/>
              </a:rPr>
              <a:t>Rojan</a:t>
            </a:r>
            <a:r>
              <a:rPr lang="en-US" altLang="zh-CN" sz="1600" kern="0" dirty="0">
                <a:solidFill>
                  <a:srgbClr val="FFC000"/>
                </a:solidFill>
                <a:latin typeface="Calibri" panose="020F0502020204030204" pitchFamily="34" charset="0"/>
                <a:cs typeface="Calibri" panose="020F0502020204030204" pitchFamily="34" charset="0"/>
              </a:rPr>
              <a:t> </a:t>
            </a:r>
            <a:r>
              <a:rPr lang="en-US" altLang="zh-CN" sz="1600" kern="0" dirty="0" err="1">
                <a:solidFill>
                  <a:srgbClr val="FFC000"/>
                </a:solidFill>
                <a:latin typeface="Calibri" panose="020F0502020204030204" pitchFamily="34" charset="0"/>
                <a:cs typeface="Calibri" panose="020F0502020204030204" pitchFamily="34" charset="0"/>
              </a:rPr>
              <a:t>Chitrakar</a:t>
            </a:r>
            <a:r>
              <a:rPr lang="en-US" altLang="zh-CN" sz="1600" kern="0" dirty="0">
                <a:solidFill>
                  <a:srgbClr val="FFC000"/>
                </a:solidFill>
                <a:latin typeface="Calibri" panose="020F0502020204030204" pitchFamily="34" charset="0"/>
                <a:cs typeface="Calibri" panose="020F0502020204030204" pitchFamily="34" charset="0"/>
              </a:rPr>
              <a:t> (Huawei)</a:t>
            </a:r>
          </a:p>
          <a:p>
            <a:pPr marL="800100" lvl="1" indent="-342900">
              <a:lnSpc>
                <a:spcPct val="110000"/>
              </a:lnSpc>
              <a:buFontTx/>
              <a:buChar char="•"/>
              <a:defRPr/>
            </a:pPr>
            <a:r>
              <a:rPr lang="en-SG" altLang="zh-CN" sz="1600" kern="0" dirty="0" smtClean="0">
                <a:solidFill>
                  <a:srgbClr val="FFC000"/>
                </a:solidFill>
                <a:latin typeface="Calibri" panose="020F0502020204030204" pitchFamily="34" charset="0"/>
                <a:cs typeface="Calibri" panose="020F0502020204030204" pitchFamily="34" charset="0"/>
              </a:rPr>
              <a:t>11-25/1234</a:t>
            </a:r>
            <a:r>
              <a:rPr lang="en-SG" altLang="zh-CN" sz="1600" kern="0" dirty="0">
                <a:solidFill>
                  <a:srgbClr val="FFC000"/>
                </a:solidFill>
                <a:latin typeface="Calibri" panose="020F0502020204030204" pitchFamily="34" charset="0"/>
                <a:cs typeface="Calibri" panose="020F0502020204030204" pitchFamily="34" charset="0"/>
              </a:rPr>
              <a:t>, AMP Tag Active Mode Performance Example and Review, </a:t>
            </a:r>
            <a:r>
              <a:rPr lang="en-SG" altLang="zh-CN" sz="1600" kern="0" dirty="0" err="1">
                <a:solidFill>
                  <a:srgbClr val="FFC000"/>
                </a:solidFill>
                <a:latin typeface="Calibri" panose="020F0502020204030204" pitchFamily="34" charset="0"/>
                <a:cs typeface="Calibri" panose="020F0502020204030204" pitchFamily="34" charset="0"/>
              </a:rPr>
              <a:t>Dror</a:t>
            </a:r>
            <a:r>
              <a:rPr lang="en-SG" altLang="zh-CN" sz="1600" kern="0" dirty="0">
                <a:solidFill>
                  <a:srgbClr val="FFC000"/>
                </a:solidFill>
                <a:latin typeface="Calibri" panose="020F0502020204030204" pitchFamily="34" charset="0"/>
                <a:cs typeface="Calibri" panose="020F0502020204030204" pitchFamily="34" charset="0"/>
              </a:rPr>
              <a:t> </a:t>
            </a:r>
            <a:r>
              <a:rPr lang="en-SG" altLang="zh-CN" sz="1600" kern="0" dirty="0" err="1">
                <a:solidFill>
                  <a:srgbClr val="FFC000"/>
                </a:solidFill>
                <a:latin typeface="Calibri" panose="020F0502020204030204" pitchFamily="34" charset="0"/>
                <a:cs typeface="Calibri" panose="020F0502020204030204" pitchFamily="34" charset="0"/>
              </a:rPr>
              <a:t>Regev</a:t>
            </a:r>
            <a:r>
              <a:rPr lang="en-SG" altLang="zh-CN" sz="1600" kern="0" dirty="0">
                <a:solidFill>
                  <a:srgbClr val="FFC000"/>
                </a:solidFill>
                <a:latin typeface="Calibri" panose="020F0502020204030204" pitchFamily="34" charset="0"/>
                <a:cs typeface="Calibri" panose="020F0502020204030204" pitchFamily="34" charset="0"/>
              </a:rPr>
              <a:t> (Huawei)</a:t>
            </a:r>
          </a:p>
          <a:p>
            <a:pPr marL="800100" lvl="1" indent="-342900">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99745" lvl="1" indent="-342900" algn="just">
              <a:lnSpc>
                <a:spcPct val="110000"/>
              </a:lnSpc>
              <a:spcBef>
                <a:spcPts val="450"/>
              </a:spcBef>
              <a:buFontTx/>
              <a:buChar char="•"/>
              <a:defRPr/>
            </a:pPr>
            <a:endParaRPr lang="en-US" altLang="en-US" sz="1800" b="1" kern="0" dirty="0" smtClean="0">
              <a:solidFill>
                <a:schemeClr val="tx1"/>
              </a:solidFill>
              <a:latin typeface="Calibri" panose="020F0502020204030204" pitchFamily="34" charset="0"/>
              <a:cs typeface="Calibri" panose="020F0502020204030204" pitchFamily="34" charset="0"/>
              <a:sym typeface="+mn-ea"/>
            </a:endParaRPr>
          </a:p>
          <a:p>
            <a:pPr marL="800100" lvl="1" indent="-342900">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219258"/>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M1</a:t>
            </a:r>
            <a:r>
              <a:rPr lang="en-US" altLang="en-GB" sz="1800" u="sng" dirty="0" smtClean="0">
                <a:sym typeface="+mn-ea"/>
              </a:rPr>
              <a:t>, </a:t>
            </a:r>
            <a:r>
              <a:rPr lang="en-US" altLang="en-GB" sz="1800" u="sng" dirty="0" err="1"/>
              <a:t>Comendador</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a:sym typeface="+mn-ea"/>
              </a:rPr>
              <a:t>Tuesday</a:t>
            </a:r>
            <a:r>
              <a:rPr lang="en-GB" altLang="en-US" sz="1800" u="sng" dirty="0">
                <a:sym typeface="+mn-ea"/>
              </a:rPr>
              <a:t> (</a:t>
            </a:r>
            <a:r>
              <a:rPr lang="en-US" altLang="en-GB" sz="1800" u="sng" dirty="0">
                <a:sym typeface="+mn-ea"/>
              </a:rPr>
              <a:t>P</a:t>
            </a:r>
            <a:r>
              <a:rPr lang="en-GB" altLang="en-US" sz="1800" u="sng" dirty="0">
                <a:sym typeface="+mn-ea"/>
              </a:rPr>
              <a:t>M1</a:t>
            </a:r>
            <a:r>
              <a:rPr lang="en-US" altLang="en-GB" sz="1800" u="sng" dirty="0">
                <a:sym typeface="+mn-ea"/>
              </a:rPr>
              <a:t>, </a:t>
            </a:r>
            <a:r>
              <a:rPr lang="en-US" altLang="en-GB" sz="1800" u="sng" dirty="0" err="1"/>
              <a:t>Comendador</a:t>
            </a:r>
            <a:r>
              <a:rPr lang="en-GB" altLang="en-US" sz="1800" u="sng" dirty="0">
                <a:sym typeface="+mn-ea"/>
              </a:rPr>
              <a:t>)</a:t>
            </a:r>
            <a:endParaRPr lang="en-GB" altLang="en-US" sz="1800" u="sng" dirty="0"/>
          </a:p>
          <a:p>
            <a:pPr lvl="0" eaLnBrk="0" hangingPunct="0">
              <a:spcBef>
                <a:spcPts val="0"/>
              </a:spcBef>
              <a:defRPr/>
            </a:pPr>
            <a:r>
              <a:rPr lang="en-US" altLang="zh-CN" sz="1800" dirty="0">
                <a:sym typeface="+mn-ea"/>
              </a:rPr>
              <a:t>Regular items</a:t>
            </a:r>
            <a:endParaRPr lang="en-US" altLang="zh-CN" sz="1800" dirty="0"/>
          </a:p>
          <a:p>
            <a:pPr eaLnBrk="0" hangingPunct="0">
              <a:spcBef>
                <a:spcPts val="0"/>
              </a:spcBef>
              <a:defRPr/>
            </a:pPr>
            <a:r>
              <a:rPr lang="en-US" altLang="en-GB" sz="1800" dirty="0">
                <a:sym typeface="+mn-ea"/>
              </a:rPr>
              <a:t>Contribution discussion</a:t>
            </a:r>
            <a:endParaRPr lang="en-US" altLang="en-GB" sz="1800" dirty="0"/>
          </a:p>
          <a:p>
            <a:pPr lvl="0" eaLnBrk="0" hangingPunct="0">
              <a:spcBef>
                <a:spcPts val="0"/>
              </a:spcBef>
              <a:defRPr/>
            </a:pPr>
            <a:r>
              <a:rPr lang="en-GB" altLang="en-US" sz="1800" dirty="0" smtClean="0">
                <a:sym typeface="+mn-ea"/>
              </a:rPr>
              <a:t>Recess</a:t>
            </a:r>
          </a:p>
          <a:p>
            <a:pPr lvl="0" eaLnBrk="0" hangingPunct="0">
              <a:spcBef>
                <a:spcPts val="0"/>
              </a:spcBef>
              <a:defRPr/>
            </a:pPr>
            <a:endParaRPr lang="en-GB" altLang="en-US" sz="1800" dirty="0">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GB" altLang="en-US" sz="1800" u="sng" dirty="0" smtClean="0">
                <a:solidFill>
                  <a:schemeClr val="tx1"/>
                </a:solidFill>
              </a:rPr>
              <a:t>(</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 </a:t>
            </a:r>
            <a:r>
              <a:rPr lang="en-US" altLang="en-GB" sz="1800" u="sng" dirty="0" err="1"/>
              <a:t>Comendador</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a:t>
            </a:r>
            <a:r>
              <a:rPr lang="en-US" altLang="en-GB" sz="1800" u="sng" dirty="0" smtClean="0">
                <a:solidFill>
                  <a:schemeClr val="tx1"/>
                </a:solidFill>
                <a:sym typeface="+mn-ea"/>
              </a:rPr>
              <a:t>M2, </a:t>
            </a:r>
            <a:r>
              <a:rPr lang="en-US" altLang="en-GB" sz="1800" u="sng" dirty="0" err="1"/>
              <a:t>Comendador</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219258"/>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Thursday</a:t>
            </a:r>
            <a:r>
              <a:rPr lang="en-GB" altLang="en-US" sz="1800" u="sng" dirty="0" smtClean="0">
                <a:sym typeface="+mn-ea"/>
              </a:rPr>
              <a:t> (</a:t>
            </a:r>
            <a:r>
              <a:rPr lang="en-US" altLang="en-GB" sz="1800" u="sng" dirty="0" smtClean="0">
                <a:sym typeface="+mn-ea"/>
              </a:rPr>
              <a:t>AM1, </a:t>
            </a:r>
            <a:r>
              <a:rPr lang="en-US" altLang="en-GB" sz="1800" u="sng" dirty="0" err="1"/>
              <a:t>Comendador</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1</a:t>
            </a:r>
            <a:r>
              <a:rPr lang="en-GB" altLang="en-US" sz="1800" u="sng" dirty="0" smtClean="0">
                <a:solidFill>
                  <a:schemeClr val="tx1"/>
                </a:solidFill>
                <a:sym typeface="+mn-ea"/>
              </a:rPr>
              <a:t>, </a:t>
            </a:r>
            <a:r>
              <a:rPr lang="en-US" altLang="en-GB" sz="1800" u="sng" dirty="0" err="1"/>
              <a:t>Comendador</a:t>
            </a:r>
            <a:r>
              <a:rPr lang="en-GB" altLang="en-US" sz="1800" u="sng" dirty="0"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p>
          <a:p>
            <a:pPr eaLnBrk="0" hangingPunct="0">
              <a:spcBef>
                <a:spcPts val="0"/>
              </a:spcBef>
              <a:defRPr/>
            </a:pPr>
            <a:r>
              <a:rPr lang="en-US" altLang="en-GB" sz="1800" dirty="0">
                <a:sym typeface="+mn-ea"/>
              </a:rPr>
              <a:t>SPs and Motions</a:t>
            </a:r>
          </a:p>
          <a:p>
            <a:pPr eaLnBrk="0" hangingPunct="0">
              <a:spcBef>
                <a:spcPts val="0"/>
              </a:spcBef>
              <a:defRPr/>
            </a:pPr>
            <a:r>
              <a:rPr lang="en-US" altLang="en-GB" sz="1800" dirty="0" smtClean="0">
                <a:solidFill>
                  <a:schemeClr val="tx1"/>
                </a:solidFill>
                <a:sym typeface="+mn-ea"/>
              </a:rPr>
              <a:t>Contribution discussion</a:t>
            </a:r>
          </a:p>
          <a:p>
            <a:pPr eaLnBrk="0" hangingPunct="0">
              <a:spcBef>
                <a:spcPts val="0"/>
              </a:spcBef>
              <a:defRPr/>
            </a:pPr>
            <a:r>
              <a:rPr lang="en-US" altLang="en-GB" sz="1800" dirty="0" smtClean="0">
                <a:solidFill>
                  <a:schemeClr val="tx1"/>
                </a:solidFill>
                <a:sym typeface="+mn-ea"/>
              </a:rPr>
              <a:t>Timeline Review</a:t>
            </a: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
        <p:nvSpPr>
          <p:cNvPr id="3" name="文本框 2"/>
          <p:cNvSpPr txBox="1"/>
          <p:nvPr/>
        </p:nvSpPr>
        <p:spPr>
          <a:xfrm>
            <a:off x="7315200" y="487489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219258"/>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(PM1</a:t>
            </a:r>
            <a:r>
              <a:rPr lang="en-US" altLang="en-GB" sz="1800" u="sng" dirty="0" smtClean="0">
                <a:solidFill>
                  <a:schemeClr val="tx1"/>
                </a:solidFill>
              </a:rPr>
              <a:t>, </a:t>
            </a:r>
            <a:r>
              <a:rPr lang="en-US" altLang="en-GB" sz="1800" u="sng" dirty="0" err="1" smtClean="0">
                <a:solidFill>
                  <a:schemeClr val="tx1"/>
                </a:solidFill>
              </a:rPr>
              <a:t>Comendador</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lvl="0" eaLnBrk="0" hangingPunct="0">
              <a:lnSpc>
                <a:spcPct val="100000"/>
              </a:lnSpc>
              <a:spcBef>
                <a:spcPts val="0"/>
              </a:spcBef>
              <a:defRPr/>
            </a:pPr>
            <a:r>
              <a:rPr lang="en-US" sz="1800" dirty="0" smtClean="0">
                <a:solidFill>
                  <a:schemeClr val="tx1"/>
                </a:solidFill>
              </a:rPr>
              <a:t>Approve TG minutes</a:t>
            </a:r>
          </a:p>
          <a:p>
            <a:pPr eaLnBrk="0" hangingPunct="0">
              <a:lnSpc>
                <a:spcPct val="100000"/>
              </a:lnSpc>
              <a:spcBef>
                <a:spcPts val="0"/>
              </a:spcBef>
              <a:defRPr/>
            </a:pPr>
            <a:r>
              <a:rPr lang="en-US" altLang="en-GB" sz="1800" dirty="0" smtClean="0">
                <a:solidFill>
                  <a:schemeClr val="tx1"/>
                </a:solidFill>
              </a:rPr>
              <a:t>SFD motion</a:t>
            </a:r>
          </a:p>
          <a:p>
            <a:pPr eaLnBrk="0" hangingPunct="0">
              <a:lnSpc>
                <a:spcPct val="100000"/>
              </a:lnSpc>
              <a:spcBef>
                <a:spcPts val="0"/>
              </a:spcBef>
              <a:defRPr/>
            </a:pPr>
            <a:r>
              <a:rPr lang="en-US" altLang="en-GB" sz="1800" dirty="0" smtClean="0"/>
              <a:t>Spec Skeleton and PDT review</a:t>
            </a:r>
            <a:endParaRPr lang="en-US" altLang="en-GB"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ym typeface="+mn-ea"/>
              </a:rPr>
              <a:t>PM2, </a:t>
            </a:r>
            <a:r>
              <a:rPr lang="en-US" altLang="en-GB" sz="1800" u="sng" dirty="0" err="1"/>
              <a:t>Comendador</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AM2, </a:t>
            </a:r>
            <a:r>
              <a:rPr lang="en-US" altLang="en-GB" sz="1800" u="sng" dirty="0" err="1"/>
              <a:t>Comendador</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extLst>
              <p:ext uri="{D42A27DB-BD31-4B8C-83A1-F6EECF244321}">
                <p14:modId xmlns:p14="http://schemas.microsoft.com/office/powerpoint/2010/main" val="2619757011"/>
              </p:ext>
            </p:extLst>
          </p:nvPr>
        </p:nvGraphicFramePr>
        <p:xfrm>
          <a:off x="826770" y="1981200"/>
          <a:ext cx="10448925" cy="4114730"/>
        </p:xfrm>
        <a:graphic>
          <a:graphicData uri="http://schemas.openxmlformats.org/drawingml/2006/table">
            <a:tbl>
              <a:tblPr firstRow="1" bandRow="1">
                <a:tableStyleId>{00A15C55-8517-42AA-B614-E9B94910E393}</a:tableStyleId>
              </a:tblPr>
              <a:tblGrid>
                <a:gridCol w="1998980">
                  <a:extLst>
                    <a:ext uri="{9D8B030D-6E8A-4147-A177-3AD203B41FA5}">
                      <a16:colId xmlns:a16="http://schemas.microsoft.com/office/drawing/2014/main" val="20000"/>
                    </a:ext>
                  </a:extLst>
                </a:gridCol>
                <a:gridCol w="2127280">
                  <a:extLst>
                    <a:ext uri="{9D8B030D-6E8A-4147-A177-3AD203B41FA5}">
                      <a16:colId xmlns:a16="http://schemas.microsoft.com/office/drawing/2014/main" val="20001"/>
                    </a:ext>
                  </a:extLst>
                </a:gridCol>
                <a:gridCol w="1371564">
                  <a:extLst>
                    <a:ext uri="{9D8B030D-6E8A-4147-A177-3AD203B41FA5}">
                      <a16:colId xmlns:a16="http://schemas.microsoft.com/office/drawing/2014/main" val="20002"/>
                    </a:ext>
                  </a:extLst>
                </a:gridCol>
                <a:gridCol w="1607191">
                  <a:extLst>
                    <a:ext uri="{9D8B030D-6E8A-4147-A177-3AD203B41FA5}">
                      <a16:colId xmlns:a16="http://schemas.microsoft.com/office/drawing/2014/main" val="20003"/>
                    </a:ext>
                  </a:extLst>
                </a:gridCol>
                <a:gridCol w="2193925">
                  <a:extLst>
                    <a:ext uri="{9D8B030D-6E8A-4147-A177-3AD203B41FA5}">
                      <a16:colId xmlns:a16="http://schemas.microsoft.com/office/drawing/2014/main" val="20004"/>
                    </a:ext>
                  </a:extLst>
                </a:gridCol>
                <a:gridCol w="1149985">
                  <a:extLst>
                    <a:ext uri="{9D8B030D-6E8A-4147-A177-3AD203B41FA5}">
                      <a16:colId xmlns:a16="http://schemas.microsoft.com/office/drawing/2014/main" val="20005"/>
                    </a:ext>
                  </a:extLst>
                </a:gridCol>
              </a:tblGrid>
              <a:tr h="501943">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777711">
                <a:tc>
                  <a:txBody>
                    <a:bodyPr/>
                    <a:lstStyle/>
                    <a:p>
                      <a:pPr>
                        <a:buNone/>
                      </a:pPr>
                      <a:r>
                        <a:rPr lang="en-US" altLang="zh-CN" sz="1800" dirty="0"/>
                        <a:t>AM1 </a:t>
                      </a:r>
                      <a:r>
                        <a:rPr lang="en-US" altLang="zh-CN" sz="1800" dirty="0" smtClean="0"/>
                        <a:t>(9:00~11:00</a:t>
                      </a:r>
                      <a:r>
                        <a:rPr lang="en-US" altLang="zh-CN" sz="1800" dirty="0"/>
                        <a:t>)</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altLang="zh-CN" sz="1800" dirty="0" smtClean="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a:t>
                      </a:r>
                      <a:endParaRPr lang="zh-CN" altLang="en-US" sz="1800" dirty="0"/>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a:t>
                      </a:r>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776960">
                <a:tc>
                  <a:txBody>
                    <a:bodyPr/>
                    <a:lstStyle/>
                    <a:p>
                      <a:pPr>
                        <a:buNone/>
                      </a:pPr>
                      <a:r>
                        <a:rPr lang="en-US" altLang="zh-CN" sz="1800" dirty="0"/>
                        <a:t>AM2 (</a:t>
                      </a:r>
                      <a:r>
                        <a:rPr lang="en-US" altLang="zh-CN" sz="1800" dirty="0" smtClean="0"/>
                        <a:t>11:30~13:30</a:t>
                      </a:r>
                      <a:r>
                        <a:rPr lang="en-US" altLang="zh-CN" sz="1800" dirty="0"/>
                        <a:t>)</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smtClean="0">
                          <a:solidFill>
                            <a:schemeClr val="bg1">
                              <a:lumMod val="50000"/>
                            </a:schemeClr>
                          </a:solidFill>
                          <a:sym typeface="+mn-ea"/>
                        </a:rPr>
                        <a:t>802.11 Opening Plenary</a:t>
                      </a: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p>
                  </a:txBody>
                  <a:tcPr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err="1" smtClean="0">
                          <a:sym typeface="+mn-ea"/>
                        </a:rPr>
                        <a:t>TGbp</a:t>
                      </a:r>
                      <a:r>
                        <a:rPr lang="en-US" altLang="zh-CN" sz="1800" dirty="0" smtClean="0">
                          <a:sym typeface="+mn-ea"/>
                        </a:rPr>
                        <a:t> </a:t>
                      </a:r>
                    </a:p>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smtClean="0">
                          <a:sym typeface="+mn-ea"/>
                        </a:rPr>
                        <a:t>(MAC)</a:t>
                      </a:r>
                    </a:p>
                  </a:txBody>
                  <a:tcPr anchor="ctr"/>
                </a:tc>
                <a:tc>
                  <a:txBody>
                    <a:bodyPr/>
                    <a:lstStyle/>
                    <a:p>
                      <a:pPr algn="ctr">
                        <a:buNone/>
                      </a:pPr>
                      <a:endParaRPr lang="en-US" altLang="zh-CN" sz="1800" i="1" dirty="0">
                        <a:solidFill>
                          <a:schemeClr val="bg1">
                            <a:lumMod val="50000"/>
                          </a:schemeClr>
                        </a:solidFill>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777711">
                <a:tc>
                  <a:txBody>
                    <a:bodyPr/>
                    <a:lstStyle/>
                    <a:p>
                      <a:pPr>
                        <a:buNone/>
                      </a:pPr>
                      <a:r>
                        <a:rPr lang="en-US" altLang="zh-CN" sz="1800" dirty="0"/>
                        <a:t>PM1 (</a:t>
                      </a:r>
                      <a:r>
                        <a:rPr lang="en-US" altLang="zh-CN" sz="1800" dirty="0" smtClean="0"/>
                        <a:t>14:30~16:30</a:t>
                      </a:r>
                      <a:r>
                        <a:rPr lang="en-US" altLang="zh-CN" sz="1800" dirty="0"/>
                        <a:t>)</a:t>
                      </a:r>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(Opening/GEN/PHY)</a:t>
                      </a:r>
                      <a:endParaRPr lang="en-US" altLang="zh-CN" sz="18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endParaRPr lang="zh-CN" altLang="en-US" sz="1800" dirty="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r>
                        <a:rPr lang="en-US" altLang="zh-CN" sz="1800" dirty="0" err="1" smtClean="0">
                          <a:sym typeface="+mn-ea"/>
                        </a:rPr>
                        <a:t>TGbp</a:t>
                      </a:r>
                      <a:r>
                        <a:rPr lang="en-US" altLang="zh-CN" sz="1800" dirty="0" smtClean="0">
                          <a:sym typeface="+mn-ea"/>
                        </a:rPr>
                        <a:t> (SP/Motions/Closing)</a:t>
                      </a: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3"/>
                  </a:ext>
                </a:extLst>
              </a:tr>
              <a:tr h="777711">
                <a:tc>
                  <a:txBody>
                    <a:bodyPr/>
                    <a:lstStyle/>
                    <a:p>
                      <a:pPr>
                        <a:buNone/>
                      </a:pPr>
                      <a:r>
                        <a:rPr lang="en-US" altLang="zh-CN" sz="1800" dirty="0"/>
                        <a:t>PM2 (</a:t>
                      </a:r>
                      <a:r>
                        <a:rPr lang="en-US" altLang="zh-CN" sz="1800" dirty="0" smtClean="0"/>
                        <a:t>17:00~19:00</a:t>
                      </a:r>
                      <a:r>
                        <a:rPr lang="en-US" altLang="zh-CN" sz="1800" dirty="0"/>
                        <a:t>)</a:t>
                      </a:r>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(PHY)</a:t>
                      </a:r>
                      <a:endParaRPr lang="zh-CN" altLang="en-US" sz="1800" dirty="0"/>
                    </a:p>
                  </a:txBody>
                  <a:tcPr anchor="ctr"/>
                </a:tc>
                <a:tc>
                  <a:txBody>
                    <a:bodyPr/>
                    <a:lstStyle/>
                    <a:p>
                      <a:pPr algn="ctr">
                        <a:buNone/>
                      </a:pP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502694">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28</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13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solidFill>
                  <a:srgbClr val="00B050"/>
                </a:solidFill>
              </a:rPr>
              <a:t>Approve TG minutes</a:t>
            </a:r>
            <a:endParaRPr lang="en-GB" altLang="en-US" dirty="0" smtClean="0">
              <a:solidFill>
                <a:srgbClr val="00B050"/>
              </a:solidFill>
            </a:endParaRPr>
          </a:p>
          <a:p>
            <a:pPr eaLnBrk="0" hangingPunct="0">
              <a:defRPr/>
            </a:pPr>
            <a:r>
              <a:rPr lang="en-GB" altLang="en-US" dirty="0" smtClean="0">
                <a:solidFill>
                  <a:srgbClr val="00B050"/>
                </a:solidFill>
              </a:rPr>
              <a:t>SFD </a:t>
            </a:r>
            <a:r>
              <a:rPr lang="en-US" altLang="en-GB" dirty="0" smtClean="0">
                <a:solidFill>
                  <a:srgbClr val="00B050"/>
                </a:solidFill>
              </a:rPr>
              <a:t>(11-24/1613r10) motions</a:t>
            </a:r>
          </a:p>
          <a:p>
            <a:pPr eaLnBrk="0" hangingPunct="0">
              <a:defRPr/>
            </a:pPr>
            <a:r>
              <a:rPr lang="en-US" altLang="en-US" dirty="0" smtClean="0"/>
              <a:t>Spec skeleton (11-25/0614) and </a:t>
            </a:r>
            <a:r>
              <a:rPr lang="en-US" altLang="en-US" dirty="0" err="1" smtClean="0"/>
              <a:t>PoC</a:t>
            </a:r>
            <a:r>
              <a:rPr lang="en-US" altLang="en-US" dirty="0" smtClean="0"/>
              <a:t> assignment review (11-25/0613) [Editor]</a:t>
            </a:r>
          </a:p>
          <a:p>
            <a:pPr eaLnBrk="0" hangingPunct="0">
              <a:defRPr/>
            </a:pPr>
            <a:r>
              <a:rPr lang="en-GB" altLang="en-US" dirty="0" smtClean="0"/>
              <a:t>Contribution discussion (</a:t>
            </a:r>
            <a:r>
              <a:rPr lang="en-US" altLang="en-GB" dirty="0" smtClean="0"/>
              <a:t>PHY</a:t>
            </a:r>
            <a:r>
              <a:rPr lang="en-GB" altLang="en-US" dirty="0" smtClean="0"/>
              <a:t>) [</a:t>
            </a:r>
            <a:r>
              <a:rPr lang="en-GB" altLang="en-US" sz="2100" i="1" dirty="0" smtClean="0"/>
              <a:t>2</a:t>
            </a:r>
            <a:r>
              <a:rPr lang="en-US" altLang="en-GB" sz="2100" i="1" dirty="0" smtClean="0"/>
              <a:t>0</a:t>
            </a:r>
            <a:r>
              <a:rPr lang="en-GB" altLang="en-US" sz="2100" i="1" dirty="0" smtClean="0"/>
              <a:t> </a:t>
            </a:r>
            <a:r>
              <a:rPr lang="en-GB" altLang="en-US" sz="2100" i="1" dirty="0" err="1" smtClean="0"/>
              <a:t>mins</a:t>
            </a:r>
            <a:r>
              <a:rPr lang="en-GB" altLang="en-US" sz="2100" i="1" dirty="0" smtClean="0"/>
              <a:t> for each including Q&amp;A if no prior request received</a:t>
            </a:r>
            <a:r>
              <a:rPr lang="en-GB" altLang="en-US" dirty="0" smtClean="0"/>
              <a:t>]</a:t>
            </a:r>
          </a:p>
          <a:p>
            <a:pPr lvl="1" eaLnBrk="0" hangingPunct="0">
              <a:buSzTx/>
              <a:buFontTx/>
              <a:buChar char="–"/>
              <a:defRPr/>
            </a:pPr>
            <a:r>
              <a:rPr lang="en-SG" altLang="zh-CN" sz="2100" dirty="0" smtClean="0">
                <a:solidFill>
                  <a:srgbClr val="00B050"/>
                </a:solidFill>
              </a:rPr>
              <a:t>11-25/1236</a:t>
            </a:r>
            <a:r>
              <a:rPr lang="en-SG" altLang="zh-CN" sz="2100" dirty="0">
                <a:solidFill>
                  <a:srgbClr val="00B050"/>
                </a:solidFill>
              </a:rPr>
              <a:t>, </a:t>
            </a:r>
            <a:r>
              <a:rPr lang="en-IE" altLang="zh-CN" sz="2100" dirty="0">
                <a:solidFill>
                  <a:srgbClr val="00B050"/>
                </a:solidFill>
              </a:rPr>
              <a:t>AMP Enhanced Bi-Static Back Scattering Non AP STA with Gains, </a:t>
            </a:r>
            <a:r>
              <a:rPr lang="en-IE" altLang="zh-CN" sz="2100" dirty="0" err="1">
                <a:solidFill>
                  <a:srgbClr val="00B050"/>
                </a:solidFill>
              </a:rPr>
              <a:t>Dror</a:t>
            </a:r>
            <a:r>
              <a:rPr lang="en-IE" altLang="zh-CN" sz="2100" dirty="0">
                <a:solidFill>
                  <a:srgbClr val="00B050"/>
                </a:solidFill>
              </a:rPr>
              <a:t> </a:t>
            </a:r>
            <a:r>
              <a:rPr lang="en-IE" altLang="zh-CN" sz="2100" dirty="0" err="1">
                <a:solidFill>
                  <a:srgbClr val="00B050"/>
                </a:solidFill>
              </a:rPr>
              <a:t>Regev</a:t>
            </a:r>
            <a:r>
              <a:rPr lang="en-IE" altLang="zh-CN" sz="2100" dirty="0">
                <a:solidFill>
                  <a:srgbClr val="00B050"/>
                </a:solidFill>
              </a:rPr>
              <a:t> (Huawei) [together with 1260]</a:t>
            </a:r>
            <a:endParaRPr lang="en-SG" altLang="zh-CN" sz="2100" dirty="0">
              <a:solidFill>
                <a:srgbClr val="00B050"/>
              </a:solidFill>
            </a:endParaRPr>
          </a:p>
          <a:p>
            <a:pPr lvl="1" eaLnBrk="0" hangingPunct="0">
              <a:defRPr/>
            </a:pPr>
            <a:r>
              <a:rPr lang="en-US" altLang="zh-CN" sz="2100" dirty="0">
                <a:solidFill>
                  <a:srgbClr val="00B050"/>
                </a:solidFill>
              </a:rPr>
              <a:t>11-25/1260, Enhanced Bi-Static Backscattering AMP STAs for Extended Ranges and Spatial Coverage, </a:t>
            </a:r>
            <a:r>
              <a:rPr lang="en-US" altLang="zh-CN" sz="2100" dirty="0" err="1">
                <a:solidFill>
                  <a:srgbClr val="00B050"/>
                </a:solidFill>
              </a:rPr>
              <a:t>Dror</a:t>
            </a:r>
            <a:r>
              <a:rPr lang="en-US" altLang="zh-CN" sz="2100" dirty="0">
                <a:solidFill>
                  <a:srgbClr val="00B050"/>
                </a:solidFill>
              </a:rPr>
              <a:t> </a:t>
            </a:r>
            <a:r>
              <a:rPr lang="en-US" altLang="zh-CN" sz="2100" dirty="0" err="1">
                <a:solidFill>
                  <a:srgbClr val="00B050"/>
                </a:solidFill>
              </a:rPr>
              <a:t>Regev</a:t>
            </a:r>
            <a:r>
              <a:rPr lang="en-US" altLang="zh-CN" sz="2100" dirty="0">
                <a:solidFill>
                  <a:srgbClr val="00B050"/>
                </a:solidFill>
              </a:rPr>
              <a:t> (Huawei)</a:t>
            </a:r>
          </a:p>
          <a:p>
            <a:pPr lvl="1" eaLnBrk="0" hangingPunct="0">
              <a:defRPr/>
            </a:pPr>
            <a:r>
              <a:rPr lang="en-US" altLang="zh-CN" sz="2100" dirty="0">
                <a:solidFill>
                  <a:srgbClr val="00B050"/>
                </a:solidFill>
              </a:rPr>
              <a:t>11-25/1320, A novel application, Guido R. </a:t>
            </a:r>
            <a:r>
              <a:rPr lang="en-US" altLang="zh-CN" sz="2100" dirty="0" err="1">
                <a:solidFill>
                  <a:srgbClr val="00B050"/>
                </a:solidFill>
              </a:rPr>
              <a:t>Hiertz</a:t>
            </a:r>
            <a:r>
              <a:rPr lang="en-US" altLang="zh-CN" sz="2100" dirty="0">
                <a:solidFill>
                  <a:srgbClr val="00B050"/>
                </a:solidFill>
              </a:rPr>
              <a:t> (Ericsson GmbH)</a:t>
            </a:r>
          </a:p>
          <a:p>
            <a:pPr lvl="1" eaLnBrk="0" hangingPunct="0">
              <a:defRPr/>
            </a:pPr>
            <a:r>
              <a:rPr lang="en-US" altLang="zh-CN" sz="2100" dirty="0">
                <a:solidFill>
                  <a:srgbClr val="00B050"/>
                </a:solidFill>
              </a:rPr>
              <a:t>11-25/1215, Discussion on AMP Active Transmission, Alice Chen (Qualcomm)</a:t>
            </a:r>
          </a:p>
          <a:p>
            <a:pPr lvl="1" eaLnBrk="0" hangingPunct="0">
              <a:defRPr/>
            </a:pPr>
            <a:r>
              <a:rPr lang="en-US" altLang="zh-CN" sz="2100" dirty="0" smtClean="0">
                <a:solidFill>
                  <a:srgbClr val="00B050"/>
                </a:solidFill>
              </a:rPr>
              <a:t>11-25/1216</a:t>
            </a:r>
            <a:r>
              <a:rPr lang="en-US" altLang="zh-CN" sz="2100" dirty="0">
                <a:solidFill>
                  <a:srgbClr val="00B050"/>
                </a:solidFill>
              </a:rPr>
              <a:t>, Uplink backscatter SYNC Field Design, </a:t>
            </a:r>
            <a:r>
              <a:rPr lang="en-US" altLang="zh-CN" sz="2100" dirty="0" err="1">
                <a:solidFill>
                  <a:srgbClr val="00B050"/>
                </a:solidFill>
              </a:rPr>
              <a:t>Manideep</a:t>
            </a:r>
            <a:r>
              <a:rPr lang="en-US" altLang="zh-CN" sz="2100" dirty="0">
                <a:solidFill>
                  <a:srgbClr val="00B050"/>
                </a:solidFill>
              </a:rPr>
              <a:t> </a:t>
            </a:r>
            <a:r>
              <a:rPr lang="en-US" altLang="zh-CN" sz="2100" dirty="0" err="1">
                <a:solidFill>
                  <a:srgbClr val="00B050"/>
                </a:solidFill>
              </a:rPr>
              <a:t>Dunna</a:t>
            </a:r>
            <a:r>
              <a:rPr lang="en-US" altLang="zh-CN" sz="2100" dirty="0">
                <a:solidFill>
                  <a:srgbClr val="00B050"/>
                </a:solidFill>
              </a:rPr>
              <a:t> (Qualcomm)</a:t>
            </a:r>
          </a:p>
          <a:p>
            <a:pPr eaLnBrk="0" hangingPunct="0">
              <a:defRPr/>
            </a:pPr>
            <a:r>
              <a:rPr lang="en-GB" altLang="en-US" dirty="0" smtClean="0"/>
              <a:t>Any </a:t>
            </a:r>
            <a:r>
              <a:rPr lang="en-GB" altLang="en-US" dirty="0" smtClean="0"/>
              <a:t>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May interim</a:t>
            </a:r>
            <a:r>
              <a:rPr lang="en-US" altLang="en-GB" sz="2400" dirty="0" smtClean="0">
                <a:sym typeface="+mn-ea"/>
              </a:rPr>
              <a:t> </a:t>
            </a:r>
            <a:r>
              <a:rPr lang="en-GB" altLang="en-US" sz="2400" dirty="0" smtClean="0">
                <a:sym typeface="+mn-ea"/>
              </a:rPr>
              <a:t>session </a:t>
            </a:r>
            <a:r>
              <a:rPr lang="en-US" altLang="en-GB" sz="2400" dirty="0" smtClean="0">
                <a:sym typeface="+mn-ea"/>
              </a:rPr>
              <a:t>and TGbp TCs before 802 Jul plenary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a:t>
            </a:r>
            <a:r>
              <a:rPr lang="en-GB" altLang="en-US" sz="2400" dirty="0" smtClean="0">
                <a:sym typeface="+mn-ea"/>
                <a:hlinkClick r:id="rId2"/>
              </a:rPr>
              <a:t>mentor.ieee.org/802.11/dcn/25/11-25-0921-00-00bp-2025-05-interim-meeting-minutes.docx</a:t>
            </a:r>
            <a:endParaRPr lang="en-GB" altLang="en-US" sz="2400" dirty="0" smtClean="0">
              <a:sym typeface="+mn-ea"/>
            </a:endParaRPr>
          </a:p>
          <a:p>
            <a:pPr lvl="1" indent="-342900" eaLnBrk="0" hangingPunct="0">
              <a:buFontTx/>
              <a:buChar char="-"/>
              <a:defRPr/>
            </a:pPr>
            <a:r>
              <a:rPr lang="en-GB" altLang="en-US" sz="2400" dirty="0" smtClean="0">
                <a:sym typeface="+mn-ea"/>
                <a:hlinkClick r:id="rId3"/>
              </a:rPr>
              <a:t>https</a:t>
            </a:r>
            <a:r>
              <a:rPr lang="en-GB" altLang="en-US" sz="2400" dirty="0">
                <a:sym typeface="+mn-ea"/>
                <a:hlinkClick r:id="rId3"/>
              </a:rPr>
              <a:t>://</a:t>
            </a:r>
            <a:r>
              <a:rPr lang="en-GB" altLang="en-US" sz="2400" dirty="0" smtClean="0">
                <a:sym typeface="+mn-ea"/>
                <a:hlinkClick r:id="rId3"/>
              </a:rPr>
              <a:t>mentor.ieee.org/802.11/dcn/25/11-25-0991-03-00bp-teleconference-minutes-may-june-july-2025.docx</a:t>
            </a:r>
            <a:endParaRPr lang="en-GB" altLang="en-US" sz="2400" dirty="0" smtClean="0">
              <a:sym typeface="+mn-ea"/>
            </a:endParaRPr>
          </a:p>
          <a:p>
            <a:pPr lvl="1" indent="-342900" eaLnBrk="0" hangingPunct="0">
              <a:buFontTx/>
              <a:buChar char="-"/>
              <a:defRPr/>
            </a:pPr>
            <a:endParaRPr lang="en-GB" altLang="en-US" sz="2400" dirty="0" smtClean="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a:t>
            </a:r>
            <a:r>
              <a:rPr lang="en-GB" altLang="en-US" sz="2400" dirty="0" err="1" smtClean="0">
                <a:sym typeface="+mn-ea"/>
              </a:rPr>
              <a:t>Yinan</a:t>
            </a:r>
            <a:r>
              <a:rPr lang="en-GB" altLang="en-US" sz="2400" dirty="0" smtClean="0">
                <a:sym typeface="+mn-ea"/>
              </a:rPr>
              <a:t> Qi</a:t>
            </a:r>
            <a:endParaRPr lang="en-GB" altLang="en-US" sz="2400" dirty="0"/>
          </a:p>
          <a:p>
            <a:pPr marL="0" lvl="0" indent="0" eaLnBrk="0" hangingPunct="0">
              <a:buNone/>
              <a:defRPr/>
            </a:pPr>
            <a:r>
              <a:rPr lang="en-GB" altLang="en-US" sz="2400" dirty="0" smtClean="0">
                <a:sym typeface="+mn-ea"/>
              </a:rPr>
              <a:t>Result</a:t>
            </a:r>
            <a:r>
              <a:rPr lang="en-GB" altLang="en-US" sz="2400" dirty="0" smtClean="0">
                <a:sym typeface="+mn-ea"/>
              </a:rPr>
              <a:t>: approved with unanimous consent</a:t>
            </a:r>
            <a:endParaRPr lang="en-GB"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smtClean="0">
                <a:sym typeface="+mn-ea"/>
                <a:hlinkClick r:id="rId2"/>
              </a:rPr>
              <a:t>https</a:t>
            </a:r>
            <a:r>
              <a:rPr lang="en-GB" altLang="en-US" sz="2400" dirty="0">
                <a:sym typeface="+mn-ea"/>
                <a:hlinkClick r:id="rId2"/>
              </a:rPr>
              <a:t>://</a:t>
            </a:r>
            <a:r>
              <a:rPr lang="en-GB" altLang="en-US" sz="2400" dirty="0" smtClean="0">
                <a:sym typeface="+mn-ea"/>
                <a:hlinkClick r:id="rId2"/>
              </a:rPr>
              <a:t>mentor.ieee.org/802.11/dcn/24/11-24-1613-10-00bp-specification-framework-for-tgbp.docx</a:t>
            </a:r>
            <a:endParaRPr lang="en-GB" altLang="en-US" sz="2400" dirty="0" smtClean="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a:t>
            </a:r>
            <a:r>
              <a:rPr lang="en-GB" altLang="en-US" sz="2400" dirty="0" smtClean="0">
                <a:sym typeface="+mn-ea"/>
              </a:rPr>
              <a:t>Sebastian Max</a:t>
            </a:r>
            <a:endParaRPr lang="en-GB" altLang="en-US" sz="2400" dirty="0"/>
          </a:p>
          <a:p>
            <a:pPr marL="0" lvl="0" indent="0" eaLnBrk="0" hangingPunct="0">
              <a:buNone/>
              <a:defRPr/>
            </a:pPr>
            <a:r>
              <a:rPr lang="en-GB" altLang="en-US" sz="2400" dirty="0" smtClean="0">
                <a:sym typeface="+mn-ea"/>
              </a:rPr>
              <a:t>Result</a:t>
            </a:r>
            <a:r>
              <a:rPr lang="en-GB" altLang="en-US" sz="2400" dirty="0" smtClean="0">
                <a:sym typeface="+mn-ea"/>
              </a:rPr>
              <a:t>: Approved with unanimous consent</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28</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5995352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480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sz="1800" dirty="0"/>
              <a:t>Call </a:t>
            </a:r>
            <a:r>
              <a:rPr lang="en-US" altLang="en-GB" sz="1800" dirty="0"/>
              <a:t>meeting to order and remind the group to record </a:t>
            </a:r>
            <a:r>
              <a:rPr lang="en-US" altLang="en-GB" sz="1800" dirty="0" smtClean="0"/>
              <a:t>attendance </a:t>
            </a:r>
            <a:r>
              <a:rPr lang="en-US" altLang="en-GB" sz="1800" dirty="0"/>
              <a:t>on imat.ieee.org</a:t>
            </a:r>
            <a:endParaRPr lang="en-GB" altLang="en-US" sz="1800" dirty="0"/>
          </a:p>
          <a:p>
            <a:pPr lvl="0" eaLnBrk="0" hangingPunct="0">
              <a:defRPr/>
            </a:pPr>
            <a:r>
              <a:rPr lang="en-GB" altLang="en-US" sz="1800" dirty="0"/>
              <a:t>IEEE-SA IPR policies </a:t>
            </a:r>
            <a:r>
              <a:rPr lang="en-US" altLang="en-GB" sz="1800" dirty="0"/>
              <a:t>and meeting rules</a:t>
            </a:r>
          </a:p>
          <a:p>
            <a:pPr lvl="0" eaLnBrk="0" hangingPunct="0">
              <a:defRPr/>
            </a:pPr>
            <a:r>
              <a:rPr lang="en-US" altLang="en-GB" sz="1800" dirty="0"/>
              <a:t>Approval of </a:t>
            </a:r>
            <a:r>
              <a:rPr lang="en-GB" altLang="en-US" sz="1800" dirty="0"/>
              <a:t>agenda</a:t>
            </a:r>
          </a:p>
          <a:p>
            <a:pPr eaLnBrk="0" hangingPunct="0">
              <a:defRPr/>
            </a:pPr>
            <a:r>
              <a:rPr lang="en-US" altLang="en-GB" sz="1800" dirty="0">
                <a:sym typeface="+mn-ea"/>
              </a:rPr>
              <a:t>Contribution discussion (PHY) </a:t>
            </a:r>
            <a:r>
              <a:rPr lang="en-GB" altLang="en-US" sz="1800" dirty="0"/>
              <a:t>[</a:t>
            </a:r>
            <a:r>
              <a:rPr lang="en-GB" altLang="en-US" sz="1800" i="1" dirty="0"/>
              <a:t>2</a:t>
            </a:r>
            <a:r>
              <a:rPr lang="en-US" altLang="en-GB" sz="1800" i="1" dirty="0"/>
              <a:t>0</a:t>
            </a:r>
            <a:r>
              <a:rPr lang="en-GB" altLang="en-US" sz="1800" i="1" dirty="0"/>
              <a:t> </a:t>
            </a:r>
            <a:r>
              <a:rPr lang="en-GB" altLang="en-US" sz="1800" i="1" dirty="0" err="1"/>
              <a:t>mins</a:t>
            </a:r>
            <a:r>
              <a:rPr lang="en-GB" altLang="en-US" sz="1800" i="1" dirty="0"/>
              <a:t> for each including Q&amp;A if no prior request received</a:t>
            </a:r>
            <a:r>
              <a:rPr lang="en-GB" altLang="en-US" sz="1800" dirty="0" smtClean="0"/>
              <a:t>]</a:t>
            </a:r>
            <a:endParaRPr lang="en-US" altLang="en-GB" sz="1800" dirty="0"/>
          </a:p>
          <a:p>
            <a:pPr lvl="1" eaLnBrk="0" hangingPunct="0">
              <a:defRPr/>
            </a:pPr>
            <a:r>
              <a:rPr lang="en-US" altLang="zh-CN" sz="1800" dirty="0">
                <a:solidFill>
                  <a:srgbClr val="00B050"/>
                </a:solidFill>
              </a:rPr>
              <a:t>11-25/1217, SYNC design for AMP Active Transmission, Alice Chen (Qualcomm)</a:t>
            </a:r>
          </a:p>
          <a:p>
            <a:pPr lvl="1" eaLnBrk="0" hangingPunct="0">
              <a:buFontTx/>
              <a:buChar char="–"/>
              <a:defRPr/>
            </a:pPr>
            <a:r>
              <a:rPr lang="en-US" altLang="zh-CN" sz="1800" dirty="0" smtClean="0">
                <a:solidFill>
                  <a:srgbClr val="00B050"/>
                </a:solidFill>
              </a:rPr>
              <a:t>11-25/1218</a:t>
            </a:r>
            <a:r>
              <a:rPr lang="en-US" altLang="zh-CN" sz="1800" dirty="0" smtClean="0">
                <a:solidFill>
                  <a:srgbClr val="00B050"/>
                </a:solidFill>
              </a:rPr>
              <a:t>, Downlink backscatter SYNC Field Design, </a:t>
            </a:r>
            <a:r>
              <a:rPr lang="en-US" altLang="zh-CN" sz="1800" dirty="0" err="1" smtClean="0">
                <a:solidFill>
                  <a:srgbClr val="00B050"/>
                </a:solidFill>
              </a:rPr>
              <a:t>Manideep</a:t>
            </a:r>
            <a:r>
              <a:rPr lang="en-US" altLang="zh-CN" sz="1800" dirty="0" smtClean="0">
                <a:solidFill>
                  <a:srgbClr val="00B050"/>
                </a:solidFill>
              </a:rPr>
              <a:t> </a:t>
            </a:r>
            <a:r>
              <a:rPr lang="en-US" altLang="zh-CN" sz="1800" dirty="0" err="1" smtClean="0">
                <a:solidFill>
                  <a:srgbClr val="00B050"/>
                </a:solidFill>
              </a:rPr>
              <a:t>Dunna</a:t>
            </a:r>
            <a:r>
              <a:rPr lang="en-US" altLang="zh-CN" sz="1800" dirty="0" smtClean="0">
                <a:solidFill>
                  <a:srgbClr val="00B050"/>
                </a:solidFill>
              </a:rPr>
              <a:t> (Qualcomm)</a:t>
            </a:r>
          </a:p>
          <a:p>
            <a:pPr lvl="1" eaLnBrk="0" hangingPunct="0">
              <a:defRPr/>
            </a:pPr>
            <a:r>
              <a:rPr lang="en-US" altLang="zh-CN" sz="1800" dirty="0">
                <a:solidFill>
                  <a:srgbClr val="00B050"/>
                </a:solidFill>
              </a:rPr>
              <a:t>11-25/1220, AMP Downlink Special Segment, Steve </a:t>
            </a:r>
            <a:r>
              <a:rPr lang="en-US" altLang="zh-CN" sz="1800" dirty="0" err="1">
                <a:solidFill>
                  <a:srgbClr val="00B050"/>
                </a:solidFill>
              </a:rPr>
              <a:t>Shellhammer</a:t>
            </a:r>
            <a:r>
              <a:rPr lang="en-US" altLang="zh-CN" sz="1800" dirty="0">
                <a:solidFill>
                  <a:srgbClr val="00B050"/>
                </a:solidFill>
              </a:rPr>
              <a:t> (Qualcomm) [preferred PM2, PM1]</a:t>
            </a:r>
          </a:p>
          <a:p>
            <a:pPr lvl="1" eaLnBrk="0" hangingPunct="0">
              <a:buFontTx/>
              <a:buChar char="–"/>
              <a:defRPr/>
            </a:pPr>
            <a:r>
              <a:rPr lang="en-US" altLang="zh-CN" sz="1800" dirty="0" smtClean="0">
                <a:solidFill>
                  <a:srgbClr val="00B050"/>
                </a:solidFill>
              </a:rPr>
              <a:t>11-25/1221</a:t>
            </a:r>
            <a:r>
              <a:rPr lang="en-US" altLang="zh-CN" sz="1800" dirty="0">
                <a:solidFill>
                  <a:srgbClr val="00B050"/>
                </a:solidFill>
              </a:rPr>
              <a:t>, Two AMP Downlink Sync Field Detectors, Steve </a:t>
            </a:r>
            <a:r>
              <a:rPr lang="en-US" altLang="zh-CN" sz="1800" dirty="0" err="1">
                <a:solidFill>
                  <a:srgbClr val="00B050"/>
                </a:solidFill>
              </a:rPr>
              <a:t>Shellhammer</a:t>
            </a:r>
            <a:r>
              <a:rPr lang="en-US" altLang="zh-CN" sz="1800" dirty="0">
                <a:solidFill>
                  <a:srgbClr val="00B050"/>
                </a:solidFill>
              </a:rPr>
              <a:t> (Qualcomm) [preferred PM2, PM1]</a:t>
            </a:r>
          </a:p>
          <a:p>
            <a:pPr lvl="1" eaLnBrk="0" hangingPunct="0">
              <a:buFontTx/>
              <a:buChar char="–"/>
              <a:defRPr/>
            </a:pPr>
            <a:r>
              <a:rPr lang="en-US" altLang="zh-CN" sz="1800" dirty="0">
                <a:solidFill>
                  <a:srgbClr val="00B050"/>
                </a:solidFill>
              </a:rPr>
              <a:t>11-25/1222, AMP Downlink Sync Field Design, Steve </a:t>
            </a:r>
            <a:r>
              <a:rPr lang="en-US" altLang="zh-CN" sz="1800" dirty="0" err="1">
                <a:solidFill>
                  <a:srgbClr val="00B050"/>
                </a:solidFill>
              </a:rPr>
              <a:t>Shellhammer</a:t>
            </a:r>
            <a:r>
              <a:rPr lang="en-US" altLang="zh-CN" sz="1800" dirty="0">
                <a:solidFill>
                  <a:srgbClr val="00B050"/>
                </a:solidFill>
              </a:rPr>
              <a:t> (Qualcomm) [preferred PM2, PM1] </a:t>
            </a:r>
          </a:p>
          <a:p>
            <a:pPr lvl="1" eaLnBrk="0" hangingPunct="0">
              <a:buFontTx/>
              <a:buChar char="–"/>
              <a:defRPr/>
            </a:pPr>
            <a:r>
              <a:rPr lang="en-US" altLang="zh-CN" sz="1800" dirty="0">
                <a:solidFill>
                  <a:srgbClr val="00B050"/>
                </a:solidFill>
              </a:rPr>
              <a:t>11-25/1223, Sync Field Design Discussion, </a:t>
            </a:r>
            <a:r>
              <a:rPr lang="en-US" altLang="zh-CN" sz="1800" dirty="0" err="1">
                <a:solidFill>
                  <a:srgbClr val="00B050"/>
                </a:solidFill>
              </a:rPr>
              <a:t>Shengquan</a:t>
            </a:r>
            <a:r>
              <a:rPr lang="en-US" altLang="zh-CN" sz="1800" dirty="0">
                <a:solidFill>
                  <a:srgbClr val="00B050"/>
                </a:solidFill>
              </a:rPr>
              <a:t> Hu (</a:t>
            </a:r>
            <a:r>
              <a:rPr lang="en-US" altLang="zh-CN" sz="1800" dirty="0" err="1">
                <a:solidFill>
                  <a:srgbClr val="00B050"/>
                </a:solidFill>
              </a:rPr>
              <a:t>MediaTek</a:t>
            </a:r>
            <a:r>
              <a:rPr lang="en-US" altLang="zh-CN" sz="1800" dirty="0">
                <a:solidFill>
                  <a:srgbClr val="00B050"/>
                </a:solidFill>
              </a:rPr>
              <a:t>)</a:t>
            </a:r>
          </a:p>
          <a:p>
            <a:pPr eaLnBrk="0" hangingPunct="0">
              <a:defRPr/>
            </a:pPr>
            <a:r>
              <a:rPr lang="en-GB" altLang="en-US" sz="1800" dirty="0" smtClean="0"/>
              <a:t>Any </a:t>
            </a:r>
            <a:r>
              <a:rPr lang="en-GB" altLang="en-US" sz="1800" dirty="0"/>
              <a:t>other business?</a:t>
            </a:r>
          </a:p>
          <a:p>
            <a:pPr lvl="0" eaLnBrk="0" hangingPunct="0">
              <a:defRPr/>
            </a:pPr>
            <a:r>
              <a:rPr lang="en-GB" altLang="en-US" sz="1800" dirty="0" smtClean="0">
                <a:sym typeface="+mn-ea"/>
              </a:rPr>
              <a:t>Recess</a:t>
            </a:r>
            <a:endParaRPr lang="en-GB" altLang="en-US" sz="1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29</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35539725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40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t>[</a:t>
            </a:r>
            <a:r>
              <a:rPr lang="en-GB" altLang="en-US" i="1" dirty="0"/>
              <a:t>2</a:t>
            </a:r>
            <a:r>
              <a:rPr lang="en-US" altLang="en-GB" i="1" dirty="0"/>
              <a:t>0</a:t>
            </a:r>
            <a:r>
              <a:rPr lang="en-GB" altLang="en-US" i="1" dirty="0"/>
              <a:t> </a:t>
            </a:r>
            <a:r>
              <a:rPr lang="en-GB" altLang="en-US" i="1" dirty="0" err="1"/>
              <a:t>mins</a:t>
            </a:r>
            <a:r>
              <a:rPr lang="en-GB" altLang="en-US" i="1" dirty="0"/>
              <a:t> for each including Q&amp;A if no prior request received</a:t>
            </a:r>
            <a:r>
              <a:rPr lang="en-GB" altLang="en-US" dirty="0" smtClean="0"/>
              <a:t>]</a:t>
            </a:r>
            <a:endParaRPr lang="en-GB" altLang="en-US" sz="2400" dirty="0" smtClean="0"/>
          </a:p>
          <a:p>
            <a:pPr lvl="1" eaLnBrk="0" hangingPunct="0">
              <a:defRPr/>
            </a:pPr>
            <a:r>
              <a:rPr lang="zh-CN" altLang="zh-CN" sz="2400" dirty="0"/>
              <a:t>11-25/1230, AMP DL SYNC design considerations, Rui Cao (NXP)</a:t>
            </a:r>
            <a:endParaRPr lang="en-US" altLang="zh-CN" sz="2400" dirty="0"/>
          </a:p>
          <a:p>
            <a:pPr lvl="1" eaLnBrk="0" hangingPunct="0">
              <a:defRPr/>
            </a:pPr>
            <a:r>
              <a:rPr lang="zh-CN" altLang="zh-CN" sz="2400" dirty="0"/>
              <a:t>11-25/1231, Backscattering UL SYNC design considerations, Xilin Cheng (NXP)</a:t>
            </a:r>
          </a:p>
          <a:p>
            <a:pPr lvl="1" eaLnBrk="0" hangingPunct="0">
              <a:buFontTx/>
              <a:buChar char="–"/>
              <a:defRPr/>
            </a:pPr>
            <a:r>
              <a:rPr lang="en-US" altLang="zh-CN" sz="2400" dirty="0" smtClean="0"/>
              <a:t>11-25/1248 </a:t>
            </a:r>
            <a:r>
              <a:rPr lang="en-US" altLang="zh-CN" sz="2400" dirty="0"/>
              <a:t>Discussions on DL Sync Field for Non-Backscatter STAs: Part 1, Bin Qian (Huawei)</a:t>
            </a:r>
          </a:p>
          <a:p>
            <a:pPr lvl="1" eaLnBrk="0" hangingPunct="0">
              <a:buFontTx/>
              <a:buChar char="–"/>
              <a:defRPr/>
            </a:pPr>
            <a:r>
              <a:rPr lang="en-US" altLang="zh-CN" sz="2400" dirty="0"/>
              <a:t>11-25/1249 Discussions on DL Sync Field for Non-Backscatter STAs: Part 2, Bin Qian (Huawei)</a:t>
            </a:r>
          </a:p>
          <a:p>
            <a:pPr lvl="1" eaLnBrk="0" hangingPunct="0">
              <a:defRPr/>
            </a:pPr>
            <a:r>
              <a:rPr lang="en-US" altLang="zh-CN" sz="2400" dirty="0"/>
              <a:t>11-25/1265, Follow-up on Sync field for AMP PPDU, </a:t>
            </a:r>
            <a:r>
              <a:rPr lang="en-US" altLang="zh-CN" sz="2400" dirty="0" err="1"/>
              <a:t>Ke</a:t>
            </a:r>
            <a:r>
              <a:rPr lang="en-US" altLang="zh-CN" sz="2400" dirty="0"/>
              <a:t> Wang (OPPO</a:t>
            </a:r>
            <a:r>
              <a:rPr lang="en-US" altLang="zh-CN" sz="2400" dirty="0" smtClean="0"/>
              <a:t>)</a:t>
            </a:r>
          </a:p>
          <a:p>
            <a:pPr lvl="1" eaLnBrk="0" hangingPunct="0">
              <a:defRPr/>
            </a:pPr>
            <a:r>
              <a:rPr lang="en-US" altLang="en-US" sz="2400" dirty="0" smtClean="0">
                <a:sym typeface="+mn-ea"/>
              </a:rPr>
              <a:t>11-25/1002</a:t>
            </a:r>
            <a:r>
              <a:rPr lang="en-US" altLang="en-US" sz="2400" dirty="0">
                <a:sym typeface="+mn-ea"/>
              </a:rPr>
              <a:t>, </a:t>
            </a:r>
            <a:r>
              <a:rPr lang="en-US" altLang="zh-CN" sz="2400" dirty="0"/>
              <a:t>Comparison between FEC/no-FEC for UL of active TX AMP STA, </a:t>
            </a:r>
            <a:r>
              <a:rPr lang="en-US" altLang="zh-CN" sz="2400" dirty="0" err="1"/>
              <a:t>Amichai</a:t>
            </a:r>
            <a:r>
              <a:rPr lang="en-US" altLang="zh-CN" sz="2400" dirty="0"/>
              <a:t> </a:t>
            </a:r>
            <a:r>
              <a:rPr lang="en-US" altLang="zh-CN" sz="2400" dirty="0" err="1"/>
              <a:t>Sanderovich</a:t>
            </a:r>
            <a:r>
              <a:rPr lang="en-US" altLang="zh-CN" sz="2400" dirty="0"/>
              <a:t> (</a:t>
            </a:r>
            <a:r>
              <a:rPr lang="en-US" altLang="zh-CN" sz="2400" dirty="0" err="1"/>
              <a:t>Wiliot</a:t>
            </a:r>
            <a:r>
              <a:rPr lang="en-US" altLang="zh-CN" sz="2400" dirty="0" smtClean="0"/>
              <a:t>)</a:t>
            </a:r>
            <a:endParaRPr lang="en-US" altLang="zh-CN" sz="2400" dirty="0"/>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29</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37097212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835660" y="1994535"/>
            <a:ext cx="10544175" cy="4330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a:t>
            </a:r>
            <a:r>
              <a:rPr lang="en-GB" altLang="en-US" sz="2400" dirty="0" smtClean="0">
                <a:sym typeface="+mn-ea"/>
              </a:rPr>
              <a:t>(PHY</a:t>
            </a:r>
            <a:r>
              <a:rPr lang="en-GB" altLang="en-US" dirty="0" smtClean="0">
                <a:sym typeface="+mn-ea"/>
              </a:rPr>
              <a:t>) </a:t>
            </a:r>
            <a:r>
              <a:rPr lang="en-GB" altLang="en-US" sz="2000" dirty="0"/>
              <a:t>[</a:t>
            </a:r>
            <a:r>
              <a:rPr lang="en-GB" altLang="en-US" i="1" dirty="0"/>
              <a:t>2</a:t>
            </a:r>
            <a:r>
              <a:rPr lang="en-US" altLang="en-GB" i="1" dirty="0"/>
              <a:t>0</a:t>
            </a:r>
            <a:r>
              <a:rPr lang="en-GB" altLang="en-US" i="1" dirty="0"/>
              <a:t> </a:t>
            </a:r>
            <a:r>
              <a:rPr lang="en-GB" altLang="en-US" i="1" dirty="0" err="1"/>
              <a:t>mins</a:t>
            </a:r>
            <a:r>
              <a:rPr lang="en-GB" altLang="en-US" i="1" dirty="0"/>
              <a:t> for each including Q&amp;A if no prior request received</a:t>
            </a:r>
            <a:r>
              <a:rPr lang="en-GB" altLang="en-US" sz="2000" dirty="0" smtClean="0"/>
              <a:t>]</a:t>
            </a:r>
            <a:r>
              <a:rPr lang="en-US" altLang="zh-CN" sz="2000" b="0" i="1" dirty="0" smtClean="0">
                <a:sym typeface="+mn-ea"/>
              </a:rPr>
              <a:t> </a:t>
            </a:r>
            <a:endParaRPr lang="en-US" altLang="zh-CN" sz="2000" b="0" i="1" dirty="0">
              <a:solidFill>
                <a:schemeClr val="tx1"/>
              </a:solidFill>
              <a:sym typeface="+mn-ea"/>
            </a:endParaRPr>
          </a:p>
          <a:p>
            <a:pPr lvl="1" eaLnBrk="0" hangingPunct="0">
              <a:defRPr/>
            </a:pPr>
            <a:r>
              <a:rPr lang="en-US" altLang="zh-CN" sz="2300" dirty="0" smtClean="0"/>
              <a:t>11-25/1219</a:t>
            </a:r>
            <a:r>
              <a:rPr lang="en-US" altLang="zh-CN" sz="2300" dirty="0"/>
              <a:t>, Non-AMP portion of AMP PHY preamble, You-Wei Chen (</a:t>
            </a:r>
            <a:r>
              <a:rPr lang="en-US" altLang="zh-CN" sz="2300" dirty="0" err="1"/>
              <a:t>MediaTek</a:t>
            </a:r>
            <a:r>
              <a:rPr lang="en-US" altLang="zh-CN" sz="2300" dirty="0"/>
              <a:t>)</a:t>
            </a:r>
          </a:p>
          <a:p>
            <a:pPr lvl="1" eaLnBrk="0" hangingPunct="0">
              <a:defRPr/>
            </a:pPr>
            <a:r>
              <a:rPr lang="zh-CN" altLang="zh-CN" sz="2300" dirty="0" smtClean="0"/>
              <a:t>11</a:t>
            </a:r>
            <a:r>
              <a:rPr lang="zh-CN" altLang="zh-CN" sz="2300" dirty="0"/>
              <a:t>-25/1232, DL PPDU format for backscattering communication, Rui Cao (NXP</a:t>
            </a:r>
            <a:r>
              <a:rPr lang="en-US" altLang="zh-CN" sz="2300" dirty="0"/>
              <a:t>)</a:t>
            </a:r>
          </a:p>
          <a:p>
            <a:pPr lvl="1" eaLnBrk="0" hangingPunct="0">
              <a:defRPr/>
            </a:pPr>
            <a:r>
              <a:rPr lang="en-US" altLang="zh-CN" sz="2300" dirty="0"/>
              <a:t>11-25/1262, Remaining Issues of AMP PPDU Design, </a:t>
            </a:r>
            <a:r>
              <a:rPr lang="en-US" altLang="zh-CN" sz="2300" dirty="0" err="1"/>
              <a:t>Yinan</a:t>
            </a:r>
            <a:r>
              <a:rPr lang="en-US" altLang="zh-CN" sz="2300" dirty="0"/>
              <a:t> Qi (OPPO)</a:t>
            </a:r>
          </a:p>
          <a:p>
            <a:pPr lvl="1" eaLnBrk="0" hangingPunct="0">
              <a:defRPr/>
            </a:pPr>
            <a:r>
              <a:rPr lang="en-US" altLang="zh-CN" sz="2300" dirty="0" smtClean="0"/>
              <a:t>11-25/1227</a:t>
            </a:r>
            <a:r>
              <a:rPr lang="en-US" altLang="zh-CN" sz="2300" dirty="0"/>
              <a:t>, WPT waveform discussion, </a:t>
            </a:r>
            <a:r>
              <a:rPr lang="en-US" altLang="zh-CN" sz="2300" dirty="0" err="1"/>
              <a:t>Panpan</a:t>
            </a:r>
            <a:r>
              <a:rPr lang="en-US" altLang="zh-CN" sz="2300" dirty="0"/>
              <a:t> Li (Huawei)</a:t>
            </a:r>
          </a:p>
          <a:p>
            <a:pPr lvl="1" eaLnBrk="0" hangingPunct="0">
              <a:defRPr/>
            </a:pPr>
            <a:r>
              <a:rPr lang="en-US" altLang="zh-CN" sz="2300" dirty="0"/>
              <a:t>11-25/1264, WPT PHY Design Considerations, </a:t>
            </a:r>
            <a:r>
              <a:rPr lang="en-US" altLang="zh-CN" sz="2300" dirty="0" err="1"/>
              <a:t>Yinan</a:t>
            </a:r>
            <a:r>
              <a:rPr lang="en-US" altLang="zh-CN" sz="2300" dirty="0"/>
              <a:t> Qi (OPPO)</a:t>
            </a:r>
          </a:p>
          <a:p>
            <a:pPr lvl="1" eaLnBrk="0" hangingPunct="0">
              <a:buFontTx/>
              <a:buChar char="–"/>
              <a:defRPr/>
            </a:pPr>
            <a:r>
              <a:rPr lang="en-US" altLang="en-US" sz="2300" dirty="0" smtClean="0">
                <a:sym typeface="+mn-ea"/>
              </a:rPr>
              <a:t>11-25/1028</a:t>
            </a:r>
            <a:r>
              <a:rPr lang="en-US" altLang="en-US" sz="2300" dirty="0">
                <a:sym typeface="+mn-ea"/>
              </a:rPr>
              <a:t>, </a:t>
            </a:r>
            <a:r>
              <a:rPr lang="en-US" altLang="zh-CN" sz="2300" dirty="0"/>
              <a:t>Uplink BPSK Modulation for AMP Backscatter, </a:t>
            </a:r>
            <a:r>
              <a:rPr lang="en-US" altLang="zh-CN" sz="2300" dirty="0" err="1"/>
              <a:t>Yuxiao</a:t>
            </a:r>
            <a:r>
              <a:rPr lang="en-US" altLang="zh-CN" sz="2300" dirty="0"/>
              <a:t> </a:t>
            </a:r>
            <a:r>
              <a:rPr lang="en-US" altLang="zh-CN" sz="2300" dirty="0" err="1"/>
              <a:t>Hou</a:t>
            </a:r>
            <a:r>
              <a:rPr lang="en-US" altLang="zh-CN" sz="2300" dirty="0"/>
              <a:t> (TP-Link System Inc.)</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a:t>
            </a:r>
            <a:r>
              <a:rPr lang="en-US" altLang="en-US" sz="3600" kern="0" dirty="0" smtClean="0">
                <a:latin typeface="Arial" panose="020B0604020202020204" pitchFamily="34" charset="0"/>
              </a:rPr>
              <a:t>29</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32879658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2"/>
            <a:ext cx="10567526" cy="452245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t>
            </a:r>
            <a:r>
              <a:rPr lang="en-US" altLang="en-GB" dirty="0" smtClean="0"/>
              <a:t>agenda</a:t>
            </a:r>
          </a:p>
          <a:p>
            <a:pPr eaLnBrk="0" hangingPunct="0">
              <a:defRPr/>
            </a:pPr>
            <a:r>
              <a:rPr lang="en-US" altLang="en-GB" dirty="0"/>
              <a:t>Contribution discussion </a:t>
            </a:r>
            <a:r>
              <a:rPr lang="en-US" altLang="en-GB" dirty="0" smtClean="0"/>
              <a:t>(PHY) </a:t>
            </a:r>
            <a:r>
              <a:rPr lang="en-GB" altLang="en-US" sz="2200" i="1" dirty="0" smtClean="0">
                <a:sym typeface="+mn-ea"/>
              </a:rPr>
              <a:t>[</a:t>
            </a:r>
            <a:r>
              <a:rPr lang="en-US" altLang="en-GB" sz="2200" i="1" dirty="0">
                <a:sym typeface="+mn-ea"/>
              </a:rPr>
              <a:t>20 </a:t>
            </a:r>
            <a:r>
              <a:rPr lang="en-US" altLang="en-GB" sz="2200" i="1" dirty="0" err="1">
                <a:sym typeface="+mn-ea"/>
              </a:rPr>
              <a:t>mins</a:t>
            </a:r>
            <a:r>
              <a:rPr lang="en-US" altLang="en-GB" sz="2200" i="1" dirty="0">
                <a:sym typeface="+mn-ea"/>
              </a:rPr>
              <a:t> for each including Q&amp;A if no prior request </a:t>
            </a:r>
            <a:r>
              <a:rPr lang="en-GB" altLang="en-US" sz="2200" i="1" dirty="0">
                <a:sym typeface="+mn-ea"/>
              </a:rPr>
              <a:t>]</a:t>
            </a:r>
            <a:r>
              <a:rPr lang="en-US" altLang="zh-CN" sz="2200" b="0" i="1" dirty="0">
                <a:sym typeface="+mn-ea"/>
              </a:rPr>
              <a:t> </a:t>
            </a:r>
            <a:endParaRPr lang="en-US" altLang="en-GB" sz="2200" b="0" i="1" dirty="0"/>
          </a:p>
          <a:p>
            <a:pPr lvl="1" eaLnBrk="0" hangingPunct="0">
              <a:buFontTx/>
              <a:buChar char="–"/>
              <a:defRPr/>
            </a:pPr>
            <a:r>
              <a:rPr lang="en-US" altLang="zh-CN" dirty="0"/>
              <a:t>11-25/1224, Initial thought on AMP-S1G channelization, </a:t>
            </a:r>
            <a:r>
              <a:rPr lang="en-US" altLang="zh-CN" dirty="0" err="1"/>
              <a:t>Panpan</a:t>
            </a:r>
            <a:r>
              <a:rPr lang="en-US" altLang="zh-CN" dirty="0"/>
              <a:t> Li (Huawei)</a:t>
            </a:r>
          </a:p>
          <a:p>
            <a:pPr lvl="1" eaLnBrk="0" hangingPunct="0">
              <a:buFontTx/>
              <a:buChar char="–"/>
              <a:defRPr/>
            </a:pPr>
            <a:r>
              <a:rPr lang="en-US" altLang="zh-CN" dirty="0"/>
              <a:t>11-25/1225, Initial thought on AMP-S1G PHY design, </a:t>
            </a:r>
            <a:r>
              <a:rPr lang="en-US" altLang="zh-CN" dirty="0" err="1"/>
              <a:t>Panpan</a:t>
            </a:r>
            <a:r>
              <a:rPr lang="en-US" altLang="zh-CN" dirty="0"/>
              <a:t> Li (Huawei)</a:t>
            </a:r>
          </a:p>
          <a:p>
            <a:pPr lvl="1" eaLnBrk="0" hangingPunct="0">
              <a:buFontTx/>
              <a:buChar char="–"/>
              <a:defRPr/>
            </a:pPr>
            <a:r>
              <a:rPr lang="en-US" altLang="zh-CN" dirty="0"/>
              <a:t>11-25/1226, Initial thought on AMP-S1G transmit mask, </a:t>
            </a:r>
            <a:r>
              <a:rPr lang="en-US" altLang="zh-CN" dirty="0" err="1"/>
              <a:t>Panpan</a:t>
            </a:r>
            <a:r>
              <a:rPr lang="en-US" altLang="zh-CN" dirty="0"/>
              <a:t> Li (Huawei)</a:t>
            </a:r>
          </a:p>
          <a:p>
            <a:pPr lvl="1" eaLnBrk="0" hangingPunct="0">
              <a:defRPr/>
            </a:pPr>
            <a:r>
              <a:rPr lang="en-US" altLang="zh-CN" dirty="0"/>
              <a:t>11-25/1261, PHY Design for AMP in S1G, </a:t>
            </a:r>
            <a:r>
              <a:rPr lang="en-US" altLang="zh-CN" dirty="0" err="1"/>
              <a:t>Yinan</a:t>
            </a:r>
            <a:r>
              <a:rPr lang="en-US" altLang="zh-CN" dirty="0"/>
              <a:t> Qi (OPPO)</a:t>
            </a:r>
          </a:p>
          <a:p>
            <a:pPr lvl="1" eaLnBrk="0" hangingPunct="0">
              <a:defRPr/>
            </a:pPr>
            <a:r>
              <a:rPr lang="en-US" altLang="zh-CN" dirty="0"/>
              <a:t>11-25/1228, Interference mitigation in </a:t>
            </a:r>
            <a:r>
              <a:rPr lang="en-US" altLang="zh-CN" dirty="0" err="1"/>
              <a:t>bistatic</a:t>
            </a:r>
            <a:r>
              <a:rPr lang="en-US" altLang="zh-CN" dirty="0"/>
              <a:t> backscatter - part 1, Nelson Costa (</a:t>
            </a:r>
            <a:r>
              <a:rPr lang="en-US" altLang="zh-CN" dirty="0" err="1"/>
              <a:t>HaiLa</a:t>
            </a:r>
            <a:r>
              <a:rPr lang="en-US" altLang="zh-CN" dirty="0"/>
              <a:t> Technologies)</a:t>
            </a:r>
          </a:p>
          <a:p>
            <a:pPr lvl="1" eaLnBrk="0" hangingPunct="0">
              <a:defRPr/>
            </a:pPr>
            <a:r>
              <a:rPr lang="en-US" altLang="zh-CN" dirty="0"/>
              <a:t>11-25/1229, Interference mitigation in </a:t>
            </a:r>
            <a:r>
              <a:rPr lang="en-US" altLang="zh-CN" dirty="0" err="1"/>
              <a:t>bistatic</a:t>
            </a:r>
            <a:r>
              <a:rPr lang="en-US" altLang="zh-CN" dirty="0"/>
              <a:t> backscatter - part 2, Nelson Costa (</a:t>
            </a:r>
            <a:r>
              <a:rPr lang="en-US" altLang="zh-CN" dirty="0" err="1"/>
              <a:t>HaiLa</a:t>
            </a:r>
            <a:r>
              <a:rPr lang="en-US" altLang="zh-CN" dirty="0"/>
              <a:t> Technologies</a:t>
            </a:r>
            <a:r>
              <a:rPr lang="en-US" altLang="zh-CN" dirty="0" smtClean="0"/>
              <a:t>)</a:t>
            </a:r>
            <a:endParaRPr lang="en-US" altLang="zh-CN" dirty="0"/>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30</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10430358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smtClean="0"/>
              <a:t>[20</a:t>
            </a:r>
            <a:r>
              <a:rPr lang="en-GB" altLang="en-US" sz="2200" i="1" dirty="0" smtClean="0"/>
              <a:t> </a:t>
            </a:r>
            <a:r>
              <a:rPr lang="en-GB" altLang="en-US" sz="2200" i="1" dirty="0" err="1"/>
              <a:t>mins</a:t>
            </a:r>
            <a:r>
              <a:rPr lang="en-GB" altLang="en-US" sz="2200" i="1" dirty="0"/>
              <a:t> for each including Q&amp;A if no prior request received</a:t>
            </a:r>
            <a:r>
              <a:rPr lang="en-GB" altLang="en-US" dirty="0" smtClean="0"/>
              <a:t>]</a:t>
            </a:r>
            <a:endParaRPr lang="en-US" altLang="en-GB" dirty="0"/>
          </a:p>
          <a:p>
            <a:pPr lvl="1" eaLnBrk="0" hangingPunct="0">
              <a:defRPr/>
            </a:pPr>
            <a:r>
              <a:rPr lang="en-US" altLang="zh-CN" sz="2100" dirty="0"/>
              <a:t>11-25/0819, amp-security-follow-up, </a:t>
            </a:r>
            <a:r>
              <a:rPr lang="en-US" altLang="zh-CN" sz="2100" dirty="0" err="1"/>
              <a:t>Rojan</a:t>
            </a:r>
            <a:r>
              <a:rPr lang="en-US" altLang="zh-CN" sz="2100" dirty="0"/>
              <a:t> </a:t>
            </a:r>
            <a:r>
              <a:rPr lang="en-US" altLang="zh-CN" sz="2100" dirty="0" err="1"/>
              <a:t>Chitrakar</a:t>
            </a:r>
            <a:r>
              <a:rPr lang="en-US" altLang="zh-CN" sz="2100" dirty="0"/>
              <a:t> (Huawei) - Quick recap - 10 </a:t>
            </a:r>
            <a:r>
              <a:rPr lang="en-US" altLang="zh-CN" sz="2100" dirty="0" err="1"/>
              <a:t>mins</a:t>
            </a:r>
            <a:r>
              <a:rPr lang="en-US" altLang="zh-CN" sz="2100" dirty="0"/>
              <a:t> </a:t>
            </a:r>
          </a:p>
          <a:p>
            <a:pPr lvl="1" eaLnBrk="0" hangingPunct="0">
              <a:defRPr/>
            </a:pPr>
            <a:r>
              <a:rPr lang="en-US" altLang="zh-CN" sz="2100" dirty="0" smtClean="0"/>
              <a:t>11-25/1086</a:t>
            </a:r>
            <a:r>
              <a:rPr lang="en-US" altLang="zh-CN" sz="2100" dirty="0"/>
              <a:t>, Low-Complexity Provisioning Methods for Low-Complexity Secure AMP Communications Follow Up, Hui Luo (Infineon) </a:t>
            </a:r>
          </a:p>
          <a:p>
            <a:pPr lvl="1" eaLnBrk="0" hangingPunct="0">
              <a:buFontTx/>
              <a:buChar char="–"/>
              <a:defRPr/>
            </a:pPr>
            <a:r>
              <a:rPr lang="en-US" altLang="zh-CN" sz="2100" dirty="0" smtClean="0"/>
              <a:t>11-25/1128</a:t>
            </a:r>
            <a:r>
              <a:rPr lang="en-US" altLang="zh-CN" sz="2100" dirty="0"/>
              <a:t>, ACK Message in Time-Slot Based Channel Access, Ugo Campiglio (Cisco )</a:t>
            </a:r>
          </a:p>
          <a:p>
            <a:pPr lvl="1" eaLnBrk="0" hangingPunct="0">
              <a:buFontTx/>
              <a:buChar char="–"/>
              <a:defRPr/>
            </a:pPr>
            <a:r>
              <a:rPr lang="en-US" altLang="zh-CN" sz="2100" dirty="0"/>
              <a:t>11-25/1240, AMP Channel Access, </a:t>
            </a:r>
            <a:r>
              <a:rPr lang="en-US" altLang="zh-CN" sz="2100" dirty="0" err="1"/>
              <a:t>Rojan</a:t>
            </a:r>
            <a:r>
              <a:rPr lang="en-US" altLang="zh-CN" sz="2100" dirty="0"/>
              <a:t> </a:t>
            </a:r>
            <a:r>
              <a:rPr lang="en-US" altLang="zh-CN" sz="2100" dirty="0" err="1"/>
              <a:t>Chitrakar</a:t>
            </a:r>
            <a:r>
              <a:rPr lang="en-US" altLang="zh-CN" sz="2100" dirty="0"/>
              <a:t> (Huawei) </a:t>
            </a:r>
          </a:p>
          <a:p>
            <a:pPr lvl="1" eaLnBrk="0" hangingPunct="0">
              <a:buFontTx/>
              <a:buChar char="–"/>
              <a:defRPr/>
            </a:pPr>
            <a:r>
              <a:rPr lang="en-US" altLang="zh-CN" sz="2100" dirty="0"/>
              <a:t>11-25/1242, AMP Acknowledgments, </a:t>
            </a:r>
            <a:r>
              <a:rPr lang="en-US" altLang="zh-CN" sz="2100" dirty="0" err="1"/>
              <a:t>Rojan</a:t>
            </a:r>
            <a:r>
              <a:rPr lang="en-US" altLang="zh-CN" sz="2100" dirty="0"/>
              <a:t> </a:t>
            </a:r>
            <a:r>
              <a:rPr lang="en-US" altLang="zh-CN" sz="2100" dirty="0" err="1"/>
              <a:t>Chitrakar</a:t>
            </a:r>
            <a:r>
              <a:rPr lang="en-US" altLang="zh-CN" sz="2100" dirty="0"/>
              <a:t> (Huawei</a:t>
            </a:r>
            <a:r>
              <a:rPr lang="en-US" altLang="zh-CN" sz="2100" dirty="0" smtClean="0"/>
              <a:t>)</a:t>
            </a:r>
          </a:p>
          <a:p>
            <a:pPr lvl="1" eaLnBrk="0" hangingPunct="0">
              <a:defRPr/>
            </a:pPr>
            <a:r>
              <a:rPr lang="en-US" altLang="zh-CN" sz="2100" dirty="0"/>
              <a:t>11-25/1244, Power Savings with AMP Service Period, Ian Bajaj (Huawei)</a:t>
            </a: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30</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3008420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sym typeface="+mn-ea"/>
              </a:rPr>
              <a:t>Jul 2025</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3"/>
            <a:ext cx="10375583"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smtClean="0"/>
              <a:t>Contribution discussion (</a:t>
            </a:r>
            <a:r>
              <a:rPr lang="en-US" altLang="en-GB" dirty="0" smtClean="0"/>
              <a:t>MAC) </a:t>
            </a:r>
            <a:r>
              <a:rPr lang="en-GB" altLang="en-US" dirty="0" smtClean="0">
                <a:sym typeface="+mn-ea"/>
              </a:rPr>
              <a:t>[</a:t>
            </a:r>
            <a:r>
              <a:rPr lang="en-GB" altLang="en-US" sz="2300" i="1" dirty="0"/>
              <a:t>2</a:t>
            </a:r>
            <a:r>
              <a:rPr lang="en-US" altLang="en-GB" sz="2300" i="1" dirty="0"/>
              <a:t>0</a:t>
            </a:r>
            <a:r>
              <a:rPr lang="en-GB" altLang="en-US" sz="2300" i="1" dirty="0"/>
              <a:t> </a:t>
            </a:r>
            <a:r>
              <a:rPr lang="en-GB" altLang="en-US" sz="2300" i="1" dirty="0" err="1"/>
              <a:t>mins</a:t>
            </a:r>
            <a:r>
              <a:rPr lang="en-GB" altLang="en-US" sz="2300" i="1" dirty="0"/>
              <a:t> for each including Q&amp;A if no prior request received</a:t>
            </a:r>
            <a:r>
              <a:rPr lang="en-GB" altLang="en-US" dirty="0" smtClean="0">
                <a:sym typeface="+mn-ea"/>
              </a:rPr>
              <a:t>]</a:t>
            </a:r>
            <a:endParaRPr lang="en-US" altLang="en-GB" dirty="0"/>
          </a:p>
          <a:p>
            <a:pPr lvl="1" eaLnBrk="0" hangingPunct="0">
              <a:defRPr/>
            </a:pPr>
            <a:r>
              <a:rPr lang="en-US" altLang="zh-CN" sz="2100" dirty="0"/>
              <a:t>11-25/1245, AMP SP Timing Synchronization for Positive Clock Drift, Ian Bajaj (Huawei)</a:t>
            </a:r>
          </a:p>
          <a:p>
            <a:pPr lvl="1" eaLnBrk="0" hangingPunct="0">
              <a:defRPr/>
            </a:pPr>
            <a:r>
              <a:rPr lang="en-US" altLang="zh-CN" sz="2100" dirty="0"/>
              <a:t>11-25/1251, Follow up on TSF for trigger based AMP communication, </a:t>
            </a:r>
            <a:r>
              <a:rPr lang="en-US" altLang="zh-CN" sz="2100" dirty="0" err="1"/>
              <a:t>Chuanfeng</a:t>
            </a:r>
            <a:r>
              <a:rPr lang="en-US" altLang="zh-CN" sz="2100" dirty="0"/>
              <a:t> He (OPPO)</a:t>
            </a:r>
          </a:p>
          <a:p>
            <a:pPr lvl="1" eaLnBrk="0" hangingPunct="0">
              <a:defRPr/>
            </a:pPr>
            <a:r>
              <a:rPr lang="en-US" altLang="zh-CN" sz="2100" dirty="0"/>
              <a:t>11-25/1252</a:t>
            </a:r>
            <a:r>
              <a:rPr lang="en-US" altLang="zh-CN" sz="2100" dirty="0"/>
              <a:t>, Further details of Duty-cycle operation for AMP, </a:t>
            </a:r>
            <a:r>
              <a:rPr lang="en-US" altLang="zh-CN" sz="2100" dirty="0" err="1"/>
              <a:t>Chuanfeng</a:t>
            </a:r>
            <a:r>
              <a:rPr lang="en-US" altLang="zh-CN" sz="2100" dirty="0"/>
              <a:t> He (OPPO)</a:t>
            </a:r>
          </a:p>
          <a:p>
            <a:pPr lvl="1" eaLnBrk="0" hangingPunct="0">
              <a:defRPr/>
            </a:pPr>
            <a:r>
              <a:rPr lang="en-US" altLang="zh-CN" sz="2100" dirty="0"/>
              <a:t>11-25/1259, Some Issues for Access of AMP Devices, </a:t>
            </a:r>
            <a:r>
              <a:rPr lang="en-US" altLang="zh-CN" sz="2100" dirty="0" err="1"/>
              <a:t>Amichai</a:t>
            </a:r>
            <a:r>
              <a:rPr lang="en-US" altLang="zh-CN" sz="2100" dirty="0"/>
              <a:t> </a:t>
            </a:r>
            <a:r>
              <a:rPr lang="en-US" altLang="zh-CN" sz="2100" dirty="0" err="1"/>
              <a:t>Sanderovich</a:t>
            </a:r>
            <a:r>
              <a:rPr lang="en-US" altLang="zh-CN" sz="2100" dirty="0"/>
              <a:t> (</a:t>
            </a:r>
            <a:r>
              <a:rPr lang="en-US" altLang="zh-CN" sz="2100" dirty="0" err="1"/>
              <a:t>Wiliot</a:t>
            </a:r>
            <a:r>
              <a:rPr lang="en-US" altLang="zh-CN" sz="2100" dirty="0"/>
              <a:t>)</a:t>
            </a:r>
          </a:p>
          <a:p>
            <a:pPr lvl="1" eaLnBrk="0" hangingPunct="0">
              <a:defRPr/>
            </a:pPr>
            <a:r>
              <a:rPr lang="en-US" altLang="zh-CN" sz="2100" dirty="0"/>
              <a:t>11-25/1253</a:t>
            </a:r>
            <a:r>
              <a:rPr lang="en-US" altLang="zh-CN" sz="2100" dirty="0"/>
              <a:t>, Trigger based UL access for Active </a:t>
            </a:r>
            <a:r>
              <a:rPr lang="en-US" altLang="zh-CN" sz="2100" dirty="0" err="1"/>
              <a:t>Tx</a:t>
            </a:r>
            <a:r>
              <a:rPr lang="en-US" altLang="zh-CN" sz="2100" dirty="0"/>
              <a:t> AMP STAs, </a:t>
            </a:r>
            <a:r>
              <a:rPr lang="en-US" altLang="zh-CN" sz="2100" dirty="0" err="1"/>
              <a:t>Chuanfeng</a:t>
            </a:r>
            <a:r>
              <a:rPr lang="en-US" altLang="zh-CN" sz="2100" dirty="0"/>
              <a:t> He (OPPO)</a:t>
            </a:r>
          </a:p>
          <a:p>
            <a:pPr lvl="1" eaLnBrk="0" hangingPunct="0">
              <a:defRPr/>
            </a:pPr>
            <a:r>
              <a:rPr lang="en-US" altLang="zh-CN" sz="2100" dirty="0"/>
              <a:t>11-25/1309, Discussion on OFDMA Multiple Access Mechanism, </a:t>
            </a:r>
            <a:r>
              <a:rPr lang="en-US" altLang="zh-CN" sz="2100" dirty="0" err="1"/>
              <a:t>Yaoshen</a:t>
            </a:r>
            <a:r>
              <a:rPr lang="en-US" altLang="zh-CN" sz="2100" dirty="0"/>
              <a:t> Cui (TP-LINK</a:t>
            </a:r>
            <a:r>
              <a:rPr lang="en-US" altLang="zh-CN" sz="2100" dirty="0" smtClean="0"/>
              <a:t>)</a:t>
            </a:r>
            <a:r>
              <a:rPr lang="en-US" altLang="en-US" sz="2100" dirty="0"/>
              <a:t>	</a:t>
            </a:r>
          </a:p>
          <a:p>
            <a:pPr algn="l" eaLnBrk="0" hangingPunct="0">
              <a:buClrTx/>
              <a:buSzTx/>
              <a:buFontTx/>
              <a:defRPr/>
            </a:pPr>
            <a:r>
              <a:rPr lang="en-US" altLang="en-GB" dirty="0" smtClean="0"/>
              <a:t>Any other business?</a:t>
            </a:r>
          </a:p>
          <a:p>
            <a:pPr lvl="0" eaLnBrk="0" hangingPunct="0">
              <a:defRPr/>
            </a:pPr>
            <a:r>
              <a:rPr lang="en-US" altLang="en-GB" dirty="0" smtClean="0">
                <a:sym typeface="+mn-ea"/>
              </a:rPr>
              <a:t>Recess</a:t>
            </a:r>
            <a:endParaRPr lang="en-US" alt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31</a:t>
            </a:r>
            <a:r>
              <a:rPr lang="en-US" altLang="en-US" sz="3600" kern="0" baseline="30000" dirty="0" smtClean="0">
                <a:latin typeface="Arial" panose="020B0604020202020204" pitchFamily="34" charset="0"/>
              </a:rPr>
              <a:t>st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381477280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sym typeface="+mn-ea"/>
              </a:rPr>
              <a:t>Jul 2025</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3"/>
            <a:ext cx="10375583"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smtClean="0"/>
              <a:t>Contribution discussion (</a:t>
            </a:r>
            <a:r>
              <a:rPr lang="en-US" altLang="en-GB" dirty="0" smtClean="0"/>
              <a:t>MAC) </a:t>
            </a:r>
            <a:r>
              <a:rPr lang="en-GB" altLang="en-US" dirty="0" smtClean="0">
                <a:sym typeface="+mn-ea"/>
              </a:rPr>
              <a:t>[</a:t>
            </a:r>
            <a:r>
              <a:rPr lang="en-GB" altLang="en-US" sz="2300" i="1" dirty="0"/>
              <a:t>2</a:t>
            </a:r>
            <a:r>
              <a:rPr lang="en-US" altLang="en-GB" sz="2300" i="1" dirty="0"/>
              <a:t>0</a:t>
            </a:r>
            <a:r>
              <a:rPr lang="en-GB" altLang="en-US" sz="2300" i="1" dirty="0"/>
              <a:t> </a:t>
            </a:r>
            <a:r>
              <a:rPr lang="en-GB" altLang="en-US" sz="2300" i="1" dirty="0" err="1"/>
              <a:t>mins</a:t>
            </a:r>
            <a:r>
              <a:rPr lang="en-GB" altLang="en-US" sz="2300" i="1" dirty="0"/>
              <a:t> for each including Q&amp;A if no prior request received</a:t>
            </a:r>
            <a:r>
              <a:rPr lang="en-GB" altLang="en-US" dirty="0" smtClean="0">
                <a:sym typeface="+mn-ea"/>
              </a:rPr>
              <a:t>]</a:t>
            </a:r>
            <a:endParaRPr lang="en-US" altLang="en-GB" dirty="0"/>
          </a:p>
          <a:p>
            <a:pPr lvl="1" eaLnBrk="0" hangingPunct="0">
              <a:defRPr/>
            </a:pPr>
            <a:r>
              <a:rPr lang="en-US" altLang="zh-CN" sz="2100" dirty="0"/>
              <a:t>11-25/0776r1, AMP frame format recap, Alfred – 10 </a:t>
            </a:r>
            <a:r>
              <a:rPr lang="en-US" altLang="zh-CN" sz="2100" dirty="0" err="1"/>
              <a:t>mins</a:t>
            </a:r>
            <a:r>
              <a:rPr lang="en-US" altLang="zh-CN" sz="2100" dirty="0"/>
              <a:t> </a:t>
            </a:r>
            <a:endParaRPr lang="en-US" altLang="zh-CN" sz="2100" dirty="0"/>
          </a:p>
          <a:p>
            <a:pPr lvl="1" eaLnBrk="0" hangingPunct="0">
              <a:defRPr/>
            </a:pPr>
            <a:r>
              <a:rPr lang="en-US" altLang="zh-CN" sz="2100" dirty="0" smtClean="0"/>
              <a:t>11-25/1102r1</a:t>
            </a:r>
            <a:r>
              <a:rPr lang="en-US" altLang="zh-CN" sz="2100" dirty="0"/>
              <a:t>, AMP Frame format, </a:t>
            </a:r>
            <a:r>
              <a:rPr lang="en-US" altLang="zh-CN" sz="2100" dirty="0" err="1"/>
              <a:t>Rojan</a:t>
            </a:r>
            <a:r>
              <a:rPr lang="en-US" altLang="zh-CN" sz="2100" dirty="0"/>
              <a:t> </a:t>
            </a:r>
            <a:r>
              <a:rPr lang="en-US" altLang="zh-CN" sz="2100" dirty="0" err="1"/>
              <a:t>Chitrakar</a:t>
            </a:r>
            <a:r>
              <a:rPr lang="en-US" altLang="zh-CN" sz="2100" dirty="0"/>
              <a:t> (Huawei) - Quick recap - 10 </a:t>
            </a:r>
            <a:r>
              <a:rPr lang="en-US" altLang="zh-CN" sz="2100" dirty="0" err="1"/>
              <a:t>mins</a:t>
            </a:r>
            <a:endParaRPr lang="en-US" altLang="zh-CN" sz="2100" dirty="0"/>
          </a:p>
          <a:p>
            <a:pPr lvl="1" eaLnBrk="0" hangingPunct="0">
              <a:buFontTx/>
              <a:buChar char="–"/>
              <a:defRPr/>
            </a:pPr>
            <a:r>
              <a:rPr lang="en-US" altLang="zh-CN" sz="2100" dirty="0"/>
              <a:t>11-25/1246, AMP WUR Frame Format, Ian Bajaj (Huawei)</a:t>
            </a:r>
          </a:p>
          <a:p>
            <a:pPr lvl="1" eaLnBrk="0" hangingPunct="0">
              <a:buFontTx/>
              <a:buChar char="–"/>
              <a:defRPr/>
            </a:pPr>
            <a:r>
              <a:rPr lang="en-US" altLang="zh-CN" sz="2100" dirty="0"/>
              <a:t>11-25/1247, AMP Beacon, Ian Bajaj (Huawei)</a:t>
            </a:r>
          </a:p>
          <a:p>
            <a:pPr lvl="1" eaLnBrk="0" hangingPunct="0">
              <a:buFontTx/>
              <a:buChar char="–"/>
              <a:defRPr/>
            </a:pPr>
            <a:r>
              <a:rPr lang="en-US" altLang="zh-CN" sz="2100" dirty="0" smtClean="0"/>
              <a:t>11-25/1257,</a:t>
            </a:r>
            <a:r>
              <a:rPr lang="en-US" altLang="zh-CN" sz="2100" dirty="0"/>
              <a:t> WUR-based frame formats for AMP devices, Kamran </a:t>
            </a:r>
            <a:r>
              <a:rPr lang="en-US" altLang="zh-CN" sz="2100" dirty="0" err="1"/>
              <a:t>Nishat</a:t>
            </a:r>
            <a:r>
              <a:rPr lang="en-US" altLang="zh-CN" sz="2100" dirty="0"/>
              <a:t> (</a:t>
            </a:r>
            <a:r>
              <a:rPr lang="en-US" altLang="zh-CN" sz="2100" dirty="0" err="1"/>
              <a:t>Haila</a:t>
            </a:r>
            <a:r>
              <a:rPr lang="en-US" altLang="zh-CN" sz="2100" dirty="0"/>
              <a:t> Technologies)</a:t>
            </a:r>
          </a:p>
          <a:p>
            <a:pPr lvl="1" eaLnBrk="0" hangingPunct="0">
              <a:defRPr/>
            </a:pPr>
            <a:r>
              <a:rPr lang="en-US" altLang="zh-CN" sz="2100" dirty="0" smtClean="0"/>
              <a:t>11-25/1258,</a:t>
            </a:r>
            <a:r>
              <a:rPr lang="en-US" altLang="zh-CN" sz="2100" dirty="0"/>
              <a:t>  WUR-based Trigger frame for AMP devices, Kamran </a:t>
            </a:r>
            <a:r>
              <a:rPr lang="en-US" altLang="zh-CN" sz="2100" dirty="0" err="1"/>
              <a:t>Nishat</a:t>
            </a:r>
            <a:r>
              <a:rPr lang="en-US" altLang="zh-CN" sz="2100" dirty="0"/>
              <a:t> (</a:t>
            </a:r>
            <a:r>
              <a:rPr lang="en-US" altLang="zh-CN" sz="2100" dirty="0" err="1"/>
              <a:t>Haila</a:t>
            </a:r>
            <a:r>
              <a:rPr lang="en-US" altLang="zh-CN" sz="2100" dirty="0"/>
              <a:t> Technologies</a:t>
            </a:r>
            <a:r>
              <a:rPr lang="en-US" altLang="zh-CN" sz="2100" dirty="0" smtClean="0"/>
              <a:t>)</a:t>
            </a:r>
          </a:p>
          <a:p>
            <a:pPr lvl="1" eaLnBrk="0" hangingPunct="0">
              <a:defRPr/>
            </a:pPr>
            <a:r>
              <a:rPr lang="en-SG" altLang="zh-CN" sz="2100" dirty="0" smtClean="0"/>
              <a:t>11-25/1235, </a:t>
            </a:r>
            <a:r>
              <a:rPr lang="en-IE" altLang="zh-CN" sz="2100" dirty="0" smtClean="0"/>
              <a:t>AMP Multi Energizer/Exciter Deployment Scenarios, </a:t>
            </a:r>
            <a:r>
              <a:rPr lang="en-IE" altLang="zh-CN" sz="2100" dirty="0" err="1" smtClean="0"/>
              <a:t>Dror</a:t>
            </a:r>
            <a:r>
              <a:rPr lang="en-IE" altLang="zh-CN" sz="2100" dirty="0" smtClean="0"/>
              <a:t> </a:t>
            </a:r>
            <a:r>
              <a:rPr lang="en-IE" altLang="zh-CN" sz="2100" dirty="0" err="1" smtClean="0"/>
              <a:t>Regev</a:t>
            </a:r>
            <a:r>
              <a:rPr lang="en-IE" altLang="zh-CN" sz="2100" dirty="0" smtClean="0"/>
              <a:t> (Huawei)</a:t>
            </a:r>
            <a:r>
              <a:rPr lang="en-US" altLang="en-US" sz="2100" dirty="0"/>
              <a:t>	</a:t>
            </a:r>
          </a:p>
          <a:p>
            <a:pPr algn="l" eaLnBrk="0" hangingPunct="0">
              <a:buClrTx/>
              <a:buSzTx/>
              <a:buFontTx/>
              <a:defRPr/>
            </a:pPr>
            <a:r>
              <a:rPr lang="en-US" altLang="en-GB" dirty="0" smtClean="0"/>
              <a:t>Any </a:t>
            </a:r>
            <a:r>
              <a:rPr lang="en-US" altLang="en-GB" dirty="0" smtClean="0"/>
              <a:t>other business?</a:t>
            </a:r>
          </a:p>
          <a:p>
            <a:pPr lvl="0" eaLnBrk="0" hangingPunct="0">
              <a:defRPr/>
            </a:pPr>
            <a:r>
              <a:rPr lang="en-US" altLang="en-GB" dirty="0" smtClean="0">
                <a:sym typeface="+mn-ea"/>
              </a:rPr>
              <a:t>Recess</a:t>
            </a:r>
            <a:endParaRPr lang="en-US" altLang="en-GB" dirty="0"/>
          </a:p>
        </p:txBody>
      </p:sp>
    </p:spTree>
    <p:extLst>
      <p:ext uri="{BB962C8B-B14F-4D97-AF65-F5344CB8AC3E}">
        <p14:creationId xmlns:p14="http://schemas.microsoft.com/office/powerpoint/2010/main" val="29510217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31</a:t>
            </a:r>
            <a:r>
              <a:rPr lang="en-US" altLang="en-US" sz="3600" kern="0" baseline="30000" dirty="0" smtClean="0">
                <a:latin typeface="Arial" panose="020B0604020202020204" pitchFamily="34" charset="0"/>
              </a:rPr>
              <a:t>st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40977685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sym typeface="+mn-ea"/>
              </a:rPr>
              <a:t>SPs and </a:t>
            </a:r>
            <a:r>
              <a:rPr lang="en-US" altLang="en-GB" dirty="0" smtClean="0">
                <a:sym typeface="+mn-ea"/>
              </a:rPr>
              <a:t>Motions</a:t>
            </a:r>
            <a:endParaRPr lang="en-US" altLang="en-GB" dirty="0">
              <a:sym typeface="+mn-ea"/>
            </a:endParaRPr>
          </a:p>
          <a:p>
            <a:pPr eaLnBrk="0" hangingPunct="0">
              <a:defRPr/>
            </a:pPr>
            <a:r>
              <a:rPr lang="en-US" altLang="en-GB" dirty="0">
                <a:sym typeface="+mn-ea"/>
              </a:rPr>
              <a:t>Timeline Review</a:t>
            </a:r>
            <a:endParaRPr lang="en-US" altLang="en-GB" dirty="0"/>
          </a:p>
          <a:p>
            <a:pPr eaLnBrk="0" hangingPunct="0">
              <a:defRPr/>
            </a:pPr>
            <a:r>
              <a:rPr lang="en-US" altLang="en-GB" dirty="0"/>
              <a:t>Teleconference 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a:t>
            </a:r>
            <a:r>
              <a:rPr lang="en-US" altLang="en-US" sz="2000" kern="0" dirty="0" smtClean="0">
                <a:solidFill>
                  <a:schemeClr val="tx1"/>
                </a:solidFill>
                <a:sym typeface="+mn-ea"/>
              </a:rPr>
              <a:t>Jul, 2025 </a:t>
            </a:r>
            <a:r>
              <a:rPr lang="en-US" altLang="en-US" sz="2000" kern="0" dirty="0" smtClean="0">
                <a:solidFill>
                  <a:schemeClr val="tx1"/>
                </a:solidFill>
                <a:sym typeface="Wingdings" panose="05000000000000000000" pitchFamily="2" charset="2"/>
              </a:rPr>
              <a:t> Sep, 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 (updated)</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8610374"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Aug 12</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zh-CN"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Aug 19</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smtClean="0">
                <a:solidFill>
                  <a:schemeClr val="tx1"/>
                </a:solidFill>
                <a:sym typeface="+mn-ea"/>
              </a:rPr>
              <a:t>(Tuesday),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Aug 26</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Sep 2</a:t>
            </a:r>
            <a:r>
              <a:rPr lang="en-US" altLang="en-US" sz="2400" kern="0" baseline="30000" dirty="0" smtClean="0">
                <a:solidFill>
                  <a:schemeClr val="tx1"/>
                </a:solidFill>
                <a:sym typeface="+mn-ea"/>
              </a:rPr>
              <a:t>nd</a:t>
            </a:r>
            <a:r>
              <a:rPr lang="en-US" altLang="en-US"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a:solidFill>
                  <a:schemeClr val="tx1"/>
                </a:solidFill>
                <a:sym typeface="+mn-ea"/>
              </a:rPr>
              <a:t>Sep </a:t>
            </a:r>
            <a:r>
              <a:rPr lang="en-US" altLang="en-US" sz="2400" kern="0" dirty="0" smtClean="0">
                <a:solidFill>
                  <a:schemeClr val="tx1"/>
                </a:solidFill>
                <a:sym typeface="+mn-ea"/>
              </a:rPr>
              <a:t>9</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a:t>
            </a:r>
            <a:r>
              <a:rPr lang="en-US" altLang="zh-CN" sz="2800" kern="0" smtClean="0"/>
              <a:t>Teleconference Plan </a:t>
            </a:r>
            <a:endParaRPr lang="zh-CN" altLang="en-US" sz="2800" kern="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15318</TotalTime>
  <Words>3335</Words>
  <Application>Microsoft Office PowerPoint</Application>
  <PresentationFormat>宽屏</PresentationFormat>
  <Paragraphs>628</Paragraphs>
  <Slides>41</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41</vt:i4>
      </vt:variant>
    </vt:vector>
  </HeadingPairs>
  <TitlesOfParts>
    <vt:vector size="52"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0318003590</cp:lastModifiedBy>
  <cp:revision>707</cp:revision>
  <cp:lastPrinted>2014-11-04T15:04:00Z</cp:lastPrinted>
  <dcterms:created xsi:type="dcterms:W3CDTF">2007-04-17T18:10:00Z</dcterms:created>
  <dcterms:modified xsi:type="dcterms:W3CDTF">2025-07-28T21:17:39Z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14ADBF2AD70042D08261EBA42F39C26D</vt:lpwstr>
  </property>
</Properties>
</file>