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54" r:id="rId16"/>
    <p:sldId id="1513" r:id="rId17"/>
    <p:sldId id="1386" r:id="rId18"/>
    <p:sldId id="1296" r:id="rId19"/>
    <p:sldId id="1389" r:id="rId20"/>
    <p:sldId id="1283" r:id="rId21"/>
    <p:sldId id="1284" r:id="rId22"/>
    <p:sldId id="1366" r:id="rId23"/>
    <p:sldId id="1429" r:id="rId24"/>
    <p:sldId id="1547" r:id="rId25"/>
    <p:sldId id="1287" r:id="rId26"/>
    <p:sldId id="1548" r:id="rId27"/>
    <p:sldId id="1336" r:id="rId28"/>
    <p:sldId id="1549" r:id="rId29"/>
    <p:sldId id="1427" r:id="rId30"/>
    <p:sldId id="1550" r:id="rId31"/>
    <p:sldId id="1313" r:id="rId32"/>
    <p:sldId id="1555" r:id="rId33"/>
    <p:sldId id="1367" r:id="rId34"/>
    <p:sldId id="1551" r:id="rId35"/>
    <p:sldId id="1379" r:id="rId36"/>
    <p:sldId id="1552" r:id="rId37"/>
    <p:sldId id="1556" r:id="rId38"/>
    <p:sldId id="1553" r:id="rId39"/>
    <p:sldId id="1291" r:id="rId40"/>
    <p:sldId id="1346" r:id="rId41"/>
    <p:sldId id="1347"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5405"/>
  </p:normalViewPr>
  <p:slideViewPr>
    <p:cSldViewPr showGuides="1">
      <p:cViewPr varScale="1">
        <p:scale>
          <a:sx n="99" d="100"/>
          <a:sy n="99" d="100"/>
        </p:scale>
        <p:origin x="86"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0990r1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991-03-00bp-teleconference-minutes-may-june-july-2025.docx" TargetMode="External"/><Relationship Id="rId2" Type="http://schemas.openxmlformats.org/officeDocument/2006/relationships/hyperlink" Target="https://mentor.ieee.org/802.11/dcn/25/11-25-0921-00-00bp-2025-05-interim-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10-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2025-07-20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84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Jul </a:t>
            </a:r>
            <a:r>
              <a:rPr lang="en-US" altLang="en-US" sz="3200" dirty="0">
                <a:sym typeface="+mn-ea"/>
              </a:rPr>
              <a:t>IEEE 802 </a:t>
            </a:r>
            <a:r>
              <a:rPr lang="en-US" altLang="en-US" sz="3200" dirty="0" smtClean="0">
                <a:sym typeface="+mn-ea"/>
              </a:rPr>
              <a:t>plenary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July IEEE 802 plenary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0" indent="0"/>
            <a:r>
              <a:rPr lang="en-US" altLang="en-US" sz="2400" b="0" dirty="0"/>
              <a:t>	</a:t>
            </a:r>
            <a:r>
              <a:rPr lang="en-US" altLang="en-US" sz="2400" b="0" dirty="0">
                <a:hlinkClick r:id="rId2"/>
              </a:rPr>
              <a:t>https://cvent.me/xAYo82</a:t>
            </a:r>
            <a:r>
              <a:rPr lang="en-US" altLang="en-US" sz="2400" b="0" dirty="0"/>
              <a:t> </a:t>
            </a:r>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General</a:t>
            </a:r>
            <a:endParaRPr lang="en-US" altLang="zh-CN" sz="3200" kern="0" dirty="0"/>
          </a:p>
        </p:txBody>
      </p:sp>
      <p:sp>
        <p:nvSpPr>
          <p:cNvPr id="8" name="文本占位符 2"/>
          <p:cNvSpPr txBox="1"/>
          <p:nvPr/>
        </p:nvSpPr>
        <p:spPr>
          <a:xfrm>
            <a:off x="928688" y="1981238"/>
            <a:ext cx="10210532" cy="4113146"/>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11-25/1236, </a:t>
            </a:r>
            <a:r>
              <a:rPr lang="en-IE" altLang="zh-CN" sz="1600" kern="0" dirty="0">
                <a:solidFill>
                  <a:schemeClr val="tx1"/>
                </a:solidFill>
                <a:latin typeface="Calibri" panose="020F0502020204030204" pitchFamily="34" charset="0"/>
                <a:cs typeface="Calibri" panose="020F0502020204030204" pitchFamily="34" charset="0"/>
              </a:rPr>
              <a:t>AMP Enhanced Bi-Static Back Scattering Non AP STA with Gains, </a:t>
            </a:r>
            <a:r>
              <a:rPr lang="en-IE" altLang="zh-CN" sz="1600" kern="0" dirty="0" err="1">
                <a:solidFill>
                  <a:schemeClr val="tx1"/>
                </a:solidFill>
                <a:latin typeface="Calibri" panose="020F0502020204030204" pitchFamily="34" charset="0"/>
                <a:cs typeface="Calibri" panose="020F0502020204030204" pitchFamily="34" charset="0"/>
              </a:rPr>
              <a:t>Dror</a:t>
            </a:r>
            <a:r>
              <a:rPr lang="en-IE" altLang="zh-CN" sz="1600" kern="0" dirty="0">
                <a:solidFill>
                  <a:schemeClr val="tx1"/>
                </a:solidFill>
                <a:latin typeface="Calibri" panose="020F0502020204030204" pitchFamily="34" charset="0"/>
                <a:cs typeface="Calibri" panose="020F0502020204030204" pitchFamily="34" charset="0"/>
              </a:rPr>
              <a:t> </a:t>
            </a:r>
            <a:r>
              <a:rPr lang="en-IE" altLang="zh-CN" sz="1600" kern="0" dirty="0" err="1">
                <a:solidFill>
                  <a:schemeClr val="tx1"/>
                </a:solidFill>
                <a:latin typeface="Calibri" panose="020F0502020204030204" pitchFamily="34" charset="0"/>
                <a:cs typeface="Calibri" panose="020F0502020204030204" pitchFamily="34" charset="0"/>
              </a:rPr>
              <a:t>Regev</a:t>
            </a:r>
            <a:r>
              <a:rPr lang="en-IE" altLang="zh-CN" sz="1600" kern="0" dirty="0">
                <a:solidFill>
                  <a:schemeClr val="tx1"/>
                </a:solidFill>
                <a:latin typeface="Calibri" panose="020F0502020204030204" pitchFamily="34" charset="0"/>
                <a:cs typeface="Calibri" panose="020F0502020204030204" pitchFamily="34" charset="0"/>
              </a:rPr>
              <a:t> (Huawei) [together with 1260]</a:t>
            </a:r>
            <a:endParaRPr lang="en-SG"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11-25/1260, Enhanced Bi-Static Backscattering AMP STAs for Extended Ranges and Spatial Coverage, </a:t>
            </a:r>
            <a:r>
              <a:rPr lang="en-US" altLang="zh-CN" sz="1600" kern="0" dirty="0" err="1">
                <a:solidFill>
                  <a:schemeClr val="tx1"/>
                </a:solidFill>
                <a:latin typeface="Calibri" panose="020F0502020204030204" pitchFamily="34" charset="0"/>
                <a:cs typeface="Calibri" panose="020F0502020204030204" pitchFamily="34" charset="0"/>
              </a:rPr>
              <a:t>Dror</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Regev</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11-25/1320, A novel application, Guido R. </a:t>
            </a:r>
            <a:r>
              <a:rPr lang="en-US" altLang="zh-CN" sz="1600" kern="0" dirty="0" err="1">
                <a:solidFill>
                  <a:schemeClr val="tx1"/>
                </a:solidFill>
                <a:latin typeface="Calibri" panose="020F0502020204030204" pitchFamily="34" charset="0"/>
                <a:cs typeface="Calibri" panose="020F0502020204030204" pitchFamily="34" charset="0"/>
              </a:rPr>
              <a:t>Hiertz</a:t>
            </a:r>
            <a:r>
              <a:rPr lang="en-US" altLang="zh-CN" sz="1600" kern="0" dirty="0">
                <a:solidFill>
                  <a:schemeClr val="tx1"/>
                </a:solidFill>
                <a:latin typeface="Calibri" panose="020F0502020204030204" pitchFamily="34" charset="0"/>
                <a:cs typeface="Calibri" panose="020F0502020204030204" pitchFamily="34" charset="0"/>
              </a:rPr>
              <a:t> (Ericsson GmbH)</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SYNC field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11-25/1215, Discussion on AMP Active Transmission, Alice Chen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11-25/1216</a:t>
            </a:r>
            <a:r>
              <a:rPr lang="en-US" altLang="zh-CN" sz="1600" kern="0" dirty="0">
                <a:solidFill>
                  <a:schemeClr val="tx1"/>
                </a:solidFill>
                <a:latin typeface="Calibri" panose="020F0502020204030204" pitchFamily="34" charset="0"/>
                <a:cs typeface="Calibri" panose="020F0502020204030204" pitchFamily="34" charset="0"/>
              </a:rPr>
              <a:t>, Uplink backscatter SYNC Field Design, </a:t>
            </a:r>
            <a:r>
              <a:rPr lang="en-US" altLang="zh-CN" sz="1600" kern="0" dirty="0" err="1">
                <a:solidFill>
                  <a:schemeClr val="tx1"/>
                </a:solidFill>
                <a:latin typeface="Calibri" panose="020F0502020204030204" pitchFamily="34" charset="0"/>
                <a:cs typeface="Calibri" panose="020F0502020204030204" pitchFamily="34" charset="0"/>
              </a:rPr>
              <a:t>Manideep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Dunna</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11-25/1217, SYNC design for AMP Active Transmission, Alice Chen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11-25/1218</a:t>
            </a:r>
            <a:r>
              <a:rPr lang="en-US" altLang="zh-CN" sz="1600" kern="0" dirty="0">
                <a:solidFill>
                  <a:schemeClr val="tx1"/>
                </a:solidFill>
                <a:latin typeface="Calibri" panose="020F0502020204030204" pitchFamily="34" charset="0"/>
                <a:cs typeface="Calibri" panose="020F0502020204030204" pitchFamily="34" charset="0"/>
              </a:rPr>
              <a:t>, Downlink backscatter SYNC Field Design, </a:t>
            </a:r>
            <a:r>
              <a:rPr lang="en-US" altLang="zh-CN" sz="1600" kern="0" dirty="0" err="1">
                <a:solidFill>
                  <a:schemeClr val="tx1"/>
                </a:solidFill>
                <a:latin typeface="Calibri" panose="020F0502020204030204" pitchFamily="34" charset="0"/>
                <a:cs typeface="Calibri" panose="020F0502020204030204" pitchFamily="34" charset="0"/>
              </a:rPr>
              <a:t>Manideep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Dunna</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11-25/1220, AMP Downlink Special Segment,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11-25/1221</a:t>
            </a:r>
            <a:r>
              <a:rPr lang="en-US" altLang="zh-CN" sz="1600" kern="0" dirty="0">
                <a:solidFill>
                  <a:schemeClr val="tx1"/>
                </a:solidFill>
                <a:latin typeface="Calibri" panose="020F0502020204030204" pitchFamily="34" charset="0"/>
                <a:cs typeface="Calibri" panose="020F0502020204030204" pitchFamily="34" charset="0"/>
              </a:rPr>
              <a:t>, Two AMP Downlink Sync Field Detectors,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11-25/1222</a:t>
            </a:r>
            <a:r>
              <a:rPr lang="en-US" altLang="zh-CN" sz="1600" kern="0" dirty="0">
                <a:solidFill>
                  <a:schemeClr val="tx1"/>
                </a:solidFill>
                <a:latin typeface="Calibri" panose="020F0502020204030204" pitchFamily="34" charset="0"/>
                <a:cs typeface="Calibri" panose="020F0502020204030204" pitchFamily="34" charset="0"/>
              </a:rPr>
              <a:t>, AMP Downlink Sync Field Design,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11-25/1223,</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Sync </a:t>
            </a:r>
            <a:r>
              <a:rPr lang="en-US" altLang="zh-CN" sz="1600" kern="0" dirty="0">
                <a:solidFill>
                  <a:schemeClr val="tx1"/>
                </a:solidFill>
                <a:latin typeface="Calibri" panose="020F0502020204030204" pitchFamily="34" charset="0"/>
                <a:cs typeface="Calibri" panose="020F0502020204030204" pitchFamily="34" charset="0"/>
              </a:rPr>
              <a:t>Field Design Discussion, </a:t>
            </a:r>
            <a:r>
              <a:rPr lang="en-US" altLang="zh-CN" sz="1600" kern="0" dirty="0" err="1" smtClean="0">
                <a:solidFill>
                  <a:schemeClr val="tx1"/>
                </a:solidFill>
                <a:latin typeface="Calibri" panose="020F0502020204030204" pitchFamily="34" charset="0"/>
                <a:cs typeface="Calibri" panose="020F0502020204030204" pitchFamily="34" charset="0"/>
              </a:rPr>
              <a:t>Shengquan</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Hu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-25/1230, AMP DL SYNC design considerations, Rui Cao (NXP)</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11-25/1231, Backscattering UL SYNC design considerations, Xilin Cheng (NXP)</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11-25/1248 Discussions on DL Sync Field for Non-Backscatter STAs: Part 1, Bin Qian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11-25/1249 Discussions on DL Sync Field for Non-Backscatter STAs: Part 2, Bin Qian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11-25/1265, Follow-up on Sync field for AMP PPDU, </a:t>
            </a:r>
            <a:r>
              <a:rPr lang="en-US" altLang="zh-CN" sz="1600" kern="0" dirty="0" err="1">
                <a:solidFill>
                  <a:schemeClr val="tx1"/>
                </a:solidFill>
                <a:latin typeface="Calibri" panose="020F0502020204030204" pitchFamily="34" charset="0"/>
                <a:cs typeface="Calibri" panose="020F0502020204030204" pitchFamily="34" charset="0"/>
              </a:rPr>
              <a:t>Ke</a:t>
            </a:r>
            <a:r>
              <a:rPr lang="en-US" altLang="zh-CN" sz="1600" kern="0" dirty="0">
                <a:solidFill>
                  <a:schemeClr val="tx1"/>
                </a:solidFill>
                <a:latin typeface="Calibri" panose="020F0502020204030204" pitchFamily="34" charset="0"/>
                <a:cs typeface="Calibri" panose="020F0502020204030204" pitchFamily="34" charset="0"/>
              </a:rPr>
              <a:t> Wang (OPPO</a:t>
            </a:r>
            <a:r>
              <a:rPr lang="en-US" altLang="zh-CN" sz="16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PPDU Format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11-25/1219, Non-AMP portion of AMP PHY preamble, You-Wei Chen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-25/1232, DL PPDU format for backscattering communication, Rui Cao (NXP</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11-25/1262, Remaining Issues of AMP PPDU Design,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AMP S1G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11-25/1224, Initial thought on AMP-S1G channelization,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11-25/1225, Initial thought on AMP-S1G PHY design,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11-25/1226, Initial thought on AMP-S1G transmit mask,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11-25/1261, PHY Design for AMP in S1G,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WPT PHY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11-25/1227, WPT waveform discussion,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11-25/1264, WPT PHY Design Considerations,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r>
              <a:rPr lang="en-US" altLang="zh-CN" sz="16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11-25/1002</a:t>
            </a:r>
            <a:r>
              <a:rPr lang="en-US" altLang="en-US"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a:solidFill>
                  <a:schemeClr val="tx1"/>
                </a:solidFill>
                <a:latin typeface="Calibri" panose="020F0502020204030204" pitchFamily="34" charset="0"/>
                <a:cs typeface="Calibri" panose="020F0502020204030204" pitchFamily="34" charset="0"/>
              </a:rPr>
              <a:t>Comparison between FEC/no-FEC for UL of active TX AMP STA,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11-25/1028, </a:t>
            </a:r>
            <a:r>
              <a:rPr lang="en-US" altLang="zh-CN" sz="1600" kern="0" dirty="0">
                <a:solidFill>
                  <a:schemeClr val="tx1"/>
                </a:solidFill>
                <a:latin typeface="Calibri" panose="020F0502020204030204" pitchFamily="34" charset="0"/>
                <a:cs typeface="Calibri" panose="020F0502020204030204" pitchFamily="34" charset="0"/>
              </a:rPr>
              <a:t>Uplink BPSK Modulation for AMP Backscatter, </a:t>
            </a:r>
            <a:r>
              <a:rPr lang="en-US" altLang="zh-CN" sz="1600" kern="0" dirty="0" err="1">
                <a:solidFill>
                  <a:schemeClr val="tx1"/>
                </a:solidFill>
                <a:latin typeface="Calibri" panose="020F0502020204030204" pitchFamily="34" charset="0"/>
                <a:cs typeface="Calibri" panose="020F0502020204030204" pitchFamily="34" charset="0"/>
              </a:rPr>
              <a:t>Yuxiao</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Hou</a:t>
            </a:r>
            <a:r>
              <a:rPr lang="en-US" altLang="zh-CN" sz="1600" kern="0" dirty="0">
                <a:solidFill>
                  <a:schemeClr val="tx1"/>
                </a:solidFill>
                <a:latin typeface="Calibri" panose="020F0502020204030204" pitchFamily="34" charset="0"/>
                <a:cs typeface="Calibri" panose="020F0502020204030204" pitchFamily="34" charset="0"/>
              </a:rPr>
              <a:t> (TP-Link System Inc.)</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11-25/1228</a:t>
            </a:r>
            <a:r>
              <a:rPr lang="en-US" altLang="zh-CN" sz="1600" kern="0" dirty="0">
                <a:solidFill>
                  <a:schemeClr val="tx1"/>
                </a:solidFill>
                <a:latin typeface="Calibri" panose="020F0502020204030204" pitchFamily="34" charset="0"/>
                <a:cs typeface="Calibri" panose="020F0502020204030204" pitchFamily="34" charset="0"/>
              </a:rPr>
              <a:t>, Interference mitigation in </a:t>
            </a:r>
            <a:r>
              <a:rPr lang="en-US" altLang="zh-CN" sz="1600" kern="0" dirty="0" err="1">
                <a:solidFill>
                  <a:schemeClr val="tx1"/>
                </a:solidFill>
                <a:latin typeface="Calibri" panose="020F0502020204030204" pitchFamily="34" charset="0"/>
                <a:cs typeface="Calibri" panose="020F0502020204030204" pitchFamily="34" charset="0"/>
              </a:rPr>
              <a:t>bistatic</a:t>
            </a:r>
            <a:r>
              <a:rPr lang="en-US" altLang="zh-CN" sz="1600" kern="0" dirty="0">
                <a:solidFill>
                  <a:schemeClr val="tx1"/>
                </a:solidFill>
                <a:latin typeface="Calibri" panose="020F0502020204030204" pitchFamily="34" charset="0"/>
                <a:cs typeface="Calibri" panose="020F0502020204030204" pitchFamily="34" charset="0"/>
              </a:rPr>
              <a:t> backscatter - part 1,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11-25/1229, Interference mitigation in </a:t>
            </a:r>
            <a:r>
              <a:rPr lang="en-US" altLang="zh-CN" sz="1600" kern="0" dirty="0" err="1">
                <a:solidFill>
                  <a:schemeClr val="tx1"/>
                </a:solidFill>
                <a:latin typeface="Calibri" panose="020F0502020204030204" pitchFamily="34" charset="0"/>
                <a:cs typeface="Calibri" panose="020F0502020204030204" pitchFamily="34" charset="0"/>
              </a:rPr>
              <a:t>bistatic</a:t>
            </a:r>
            <a:r>
              <a:rPr lang="en-US" altLang="zh-CN" sz="1600" kern="0" dirty="0">
                <a:solidFill>
                  <a:schemeClr val="tx1"/>
                </a:solidFill>
                <a:latin typeface="Calibri" panose="020F0502020204030204" pitchFamily="34" charset="0"/>
                <a:cs typeface="Calibri" panose="020F0502020204030204" pitchFamily="34" charset="0"/>
              </a:rPr>
              <a:t> backscatter - part 2,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11-25/1308, Discussion on OFDM Sample-level Modulation for Uplink Backscatter AMP STAs, </a:t>
            </a:r>
            <a:r>
              <a:rPr lang="en-US" altLang="zh-CN" sz="1600" kern="0" dirty="0" err="1">
                <a:solidFill>
                  <a:srgbClr val="FFC000"/>
                </a:solidFill>
                <a:latin typeface="Calibri" panose="020F0502020204030204" pitchFamily="34" charset="0"/>
                <a:cs typeface="Calibri" panose="020F0502020204030204" pitchFamily="34" charset="0"/>
              </a:rPr>
              <a:t>Yaoshen</a:t>
            </a:r>
            <a:r>
              <a:rPr lang="en-US" altLang="zh-CN" sz="1600" kern="0" dirty="0">
                <a:solidFill>
                  <a:srgbClr val="FFC000"/>
                </a:solidFill>
                <a:latin typeface="Calibri" panose="020F0502020204030204" pitchFamily="34" charset="0"/>
                <a:cs typeface="Calibri" panose="020F0502020204030204" pitchFamily="34" charset="0"/>
              </a:rPr>
              <a:t> Cui (TP-LINK)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633164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11-25/1128, ACK Message in Time-Slot Based Channel Access, Ugo Campiglio (Cisco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11-25/1240</a:t>
            </a:r>
            <a:r>
              <a:rPr lang="en-US" altLang="zh-CN" sz="1600" kern="0" dirty="0">
                <a:solidFill>
                  <a:schemeClr val="tx1"/>
                </a:solidFill>
                <a:latin typeface="Calibri" panose="020F0502020204030204" pitchFamily="34" charset="0"/>
                <a:cs typeface="Calibri" panose="020F0502020204030204" pitchFamily="34" charset="0"/>
              </a:rPr>
              <a:t>, AMP Channel Access,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11-25/1242, AMP Acknowledgments,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11-25/1244, Power Savings with AMP Service Period,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11-25/1245, AMP SP Timing Synchronization for Positive Clock Drift, Ian Bajaj (Huawei)</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11-25/1251</a:t>
            </a:r>
            <a:r>
              <a:rPr lang="en-US" altLang="zh-CN" sz="1600" kern="0" dirty="0">
                <a:solidFill>
                  <a:schemeClr val="tx1"/>
                </a:solidFill>
                <a:latin typeface="Calibri" panose="020F0502020204030204" pitchFamily="34" charset="0"/>
                <a:cs typeface="Calibri" panose="020F0502020204030204" pitchFamily="34" charset="0"/>
              </a:rPr>
              <a:t>, Follow up on TSF for trigger based AMP </a:t>
            </a:r>
            <a:r>
              <a:rPr lang="en-US" altLang="zh-CN" sz="1600" kern="0" dirty="0" smtClean="0">
                <a:solidFill>
                  <a:schemeClr val="tx1"/>
                </a:solidFill>
                <a:latin typeface="Calibri" panose="020F0502020204030204" pitchFamily="34" charset="0"/>
                <a:cs typeface="Calibri" panose="020F0502020204030204" pitchFamily="34" charset="0"/>
              </a:rPr>
              <a:t>communication,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He (OPPO)</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11-25/1252, Further details of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11-25/1259, Some Issues for Access of AMP 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11-25/1253</a:t>
            </a:r>
            <a:r>
              <a:rPr lang="en-US" altLang="zh-CN" sz="1600" kern="0" dirty="0">
                <a:solidFill>
                  <a:schemeClr val="tx1"/>
                </a:solidFill>
                <a:latin typeface="Calibri" panose="020F0502020204030204" pitchFamily="34" charset="0"/>
                <a:cs typeface="Calibri" panose="020F0502020204030204" pitchFamily="34" charset="0"/>
              </a:rPr>
              <a:t>, Trigger based UL access for Active </a:t>
            </a:r>
            <a:r>
              <a:rPr lang="en-US" altLang="zh-CN" sz="1600" kern="0" dirty="0" err="1">
                <a:solidFill>
                  <a:schemeClr val="tx1"/>
                </a:solidFill>
                <a:latin typeface="Calibri" panose="020F0502020204030204" pitchFamily="34" charset="0"/>
                <a:cs typeface="Calibri" panose="020F0502020204030204" pitchFamily="34" charset="0"/>
              </a:rPr>
              <a:t>Tx</a:t>
            </a:r>
            <a:r>
              <a:rPr lang="en-US" altLang="zh-CN" sz="1600" kern="0" dirty="0">
                <a:solidFill>
                  <a:schemeClr val="tx1"/>
                </a:solidFill>
                <a:latin typeface="Calibri" panose="020F0502020204030204" pitchFamily="34" charset="0"/>
                <a:cs typeface="Calibri" panose="020F0502020204030204" pitchFamily="34" charset="0"/>
              </a:rPr>
              <a:t> AMP STAs,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11-25/1309, Discussion on OFDMA Multiple Access Mechanism, </a:t>
            </a:r>
            <a:r>
              <a:rPr lang="en-US" altLang="zh-CN" sz="1600" kern="0" dirty="0" err="1">
                <a:solidFill>
                  <a:schemeClr val="tx1"/>
                </a:solidFill>
                <a:latin typeface="Calibri" panose="020F0502020204030204" pitchFamily="34" charset="0"/>
                <a:cs typeface="Calibri" panose="020F0502020204030204" pitchFamily="34" charset="0"/>
              </a:rPr>
              <a:t>Yaoshen</a:t>
            </a:r>
            <a:r>
              <a:rPr lang="en-US" altLang="zh-CN" sz="1600" kern="0" dirty="0">
                <a:solidFill>
                  <a:schemeClr val="tx1"/>
                </a:solidFill>
                <a:latin typeface="Calibri" panose="020F0502020204030204" pitchFamily="34" charset="0"/>
                <a:cs typeface="Calibri" panose="020F0502020204030204" pitchFamily="34" charset="0"/>
              </a:rPr>
              <a:t> Cui (TP-LINK</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11-25/1102r1, AMP Frame format,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a:solidFill>
                  <a:schemeClr val="tx1"/>
                </a:solidFill>
                <a:latin typeface="Calibri" panose="020F0502020204030204" pitchFamily="34" charset="0"/>
                <a:cs typeface="Calibri" panose="020F0502020204030204" pitchFamily="34" charset="0"/>
              </a:rPr>
              <a:t>mins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11-25/1246, AMP WUR Frame Format,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11-25/1247, AMP Beacon,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11-25/1257 WUR-based frame formats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11-25/1258  WUR-based Trigger frame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endParaRPr lang="en-US" altLang="zh-CN" sz="1600" kern="0" dirty="0" smtClean="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smtClean="0"/>
              <a:t>Jul </a:t>
            </a:r>
            <a:r>
              <a:rPr lang="en-US" altLang="zh-CN" dirty="0"/>
              <a:t>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11-25/1235, </a:t>
            </a:r>
            <a:r>
              <a:rPr lang="en-IE" altLang="zh-CN" sz="1600" kern="0" dirty="0">
                <a:solidFill>
                  <a:schemeClr val="tx1"/>
                </a:solidFill>
                <a:latin typeface="Calibri" panose="020F0502020204030204" pitchFamily="34" charset="0"/>
                <a:cs typeface="Calibri" panose="020F0502020204030204" pitchFamily="34" charset="0"/>
              </a:rPr>
              <a:t>AMP Multi Energizer/Exciter Deployment </a:t>
            </a:r>
            <a:r>
              <a:rPr lang="en-IE" altLang="zh-CN" sz="1600" kern="0" dirty="0" smtClean="0">
                <a:solidFill>
                  <a:schemeClr val="tx1"/>
                </a:solidFill>
                <a:latin typeface="Calibri" panose="020F0502020204030204" pitchFamily="34" charset="0"/>
                <a:cs typeface="Calibri" panose="020F0502020204030204" pitchFamily="34" charset="0"/>
              </a:rPr>
              <a:t>Scenarios, </a:t>
            </a:r>
            <a:r>
              <a:rPr lang="en-IE" altLang="zh-CN" sz="1600" kern="0" dirty="0" err="1" smtClean="0">
                <a:solidFill>
                  <a:schemeClr val="tx1"/>
                </a:solidFill>
                <a:latin typeface="Calibri" panose="020F0502020204030204" pitchFamily="34" charset="0"/>
                <a:cs typeface="Calibri" panose="020F0502020204030204" pitchFamily="34" charset="0"/>
              </a:rPr>
              <a:t>Dror</a:t>
            </a:r>
            <a:r>
              <a:rPr lang="en-IE" altLang="zh-CN" sz="1600" kern="0" dirty="0" smtClean="0">
                <a:solidFill>
                  <a:schemeClr val="tx1"/>
                </a:solidFill>
                <a:latin typeface="Calibri" panose="020F0502020204030204" pitchFamily="34" charset="0"/>
                <a:cs typeface="Calibri" panose="020F0502020204030204" pitchFamily="34" charset="0"/>
              </a:rPr>
              <a:t> </a:t>
            </a:r>
            <a:r>
              <a:rPr lang="en-IE" altLang="zh-CN" sz="1600" kern="0" dirty="0" err="1" smtClean="0">
                <a:solidFill>
                  <a:schemeClr val="tx1"/>
                </a:solidFill>
                <a:latin typeface="Calibri" panose="020F0502020204030204" pitchFamily="34" charset="0"/>
                <a:cs typeface="Calibri" panose="020F0502020204030204" pitchFamily="34" charset="0"/>
              </a:rPr>
              <a:t>Regev</a:t>
            </a:r>
            <a:r>
              <a:rPr lang="en-IE" altLang="zh-CN" sz="1600" kern="0" dirty="0" smtClean="0">
                <a:solidFill>
                  <a:schemeClr val="tx1"/>
                </a:solidFill>
                <a:latin typeface="Calibri" panose="020F0502020204030204" pitchFamily="34" charset="0"/>
                <a:cs typeface="Calibri" panose="020F0502020204030204" pitchFamily="34" charset="0"/>
              </a:rPr>
              <a:t> (Huawei)</a:t>
            </a:r>
            <a:endParaRPr lang="en-IE"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11-25/1263</a:t>
            </a:r>
            <a:r>
              <a:rPr lang="en-US" altLang="zh-CN" sz="1600" kern="0" dirty="0">
                <a:solidFill>
                  <a:srgbClr val="FFC00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FFC000"/>
                </a:solidFill>
                <a:latin typeface="Calibri" panose="020F0502020204030204" pitchFamily="34" charset="0"/>
                <a:cs typeface="Calibri" panose="020F0502020204030204" pitchFamily="34" charset="0"/>
              </a:rPr>
              <a:t>Yinan</a:t>
            </a:r>
            <a:r>
              <a:rPr lang="en-US" altLang="zh-CN" sz="1600" kern="0" dirty="0">
                <a:solidFill>
                  <a:srgbClr val="FFC000"/>
                </a:solidFill>
                <a:latin typeface="Calibri" panose="020F0502020204030204" pitchFamily="34" charset="0"/>
                <a:cs typeface="Calibri" panose="020F0502020204030204" pitchFamily="34" charset="0"/>
              </a:rPr>
              <a:t> Qi (</a:t>
            </a:r>
            <a:r>
              <a:rPr lang="en-US" altLang="zh-CN" sz="1600" kern="0" dirty="0" smtClean="0">
                <a:solidFill>
                  <a:srgbClr val="FFC00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11-25/1243</a:t>
            </a:r>
            <a:r>
              <a:rPr lang="en-US" altLang="zh-CN" sz="1600" kern="0" dirty="0">
                <a:solidFill>
                  <a:srgbClr val="FFC000"/>
                </a:solidFill>
                <a:latin typeface="Calibri" panose="020F0502020204030204" pitchFamily="34" charset="0"/>
                <a:cs typeface="Calibri" panose="020F0502020204030204" pitchFamily="34" charset="0"/>
              </a:rPr>
              <a:t>, Follow-up on AMP Operation Status Reporting, Ian Bajaj (Huawei)</a:t>
            </a:r>
          </a:p>
          <a:p>
            <a:pPr marL="499745" indent="-342900" algn="just">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11-25/1086, Low-Complexity Provisioning Methods for Low-Complexity Secure AMP Communications Follow Up, Hui </a:t>
            </a:r>
            <a:r>
              <a:rPr lang="en-US" altLang="zh-CN" sz="1600" kern="0" dirty="0" smtClean="0">
                <a:solidFill>
                  <a:schemeClr val="tx1"/>
                </a:solidFill>
                <a:latin typeface="Calibri" panose="020F0502020204030204" pitchFamily="34" charset="0"/>
                <a:cs typeface="Calibri" panose="020F0502020204030204" pitchFamily="34" charset="0"/>
              </a:rPr>
              <a:t>Luo (</a:t>
            </a:r>
            <a:r>
              <a:rPr lang="en-US" altLang="zh-CN" sz="1600" kern="0" dirty="0">
                <a:solidFill>
                  <a:schemeClr val="tx1"/>
                </a:solidFill>
                <a:latin typeface="Calibri" panose="020F0502020204030204" pitchFamily="34" charset="0"/>
                <a:cs typeface="Calibri" panose="020F0502020204030204" pitchFamily="34" charset="0"/>
              </a:rPr>
              <a:t>Infineon)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11-25/0819, amp-security-follow-up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a:solidFill>
                  <a:schemeClr val="tx1"/>
                </a:solidFill>
                <a:latin typeface="Calibri" panose="020F0502020204030204" pitchFamily="34" charset="0"/>
                <a:cs typeface="Calibri" panose="020F0502020204030204" pitchFamily="34" charset="0"/>
              </a:rPr>
              <a:t>mins</a:t>
            </a:r>
            <a:r>
              <a:rPr lang="en-US" altLang="zh-CN" sz="1600" kern="0" dirty="0">
                <a:solidFill>
                  <a:schemeClr val="tx1"/>
                </a:solidFill>
                <a:latin typeface="Calibri" panose="020F0502020204030204" pitchFamily="34" charset="0"/>
                <a:cs typeface="Calibri" panose="020F0502020204030204" pitchFamily="34" charset="0"/>
              </a:rPr>
              <a:t>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 Topics</a:t>
            </a:r>
            <a:r>
              <a:rPr lang="en-US" altLang="zh-CN" sz="1800" b="1" kern="0" dirty="0">
                <a:solidFill>
                  <a:schemeClr val="tx1"/>
                </a:solidFill>
                <a:latin typeface="Calibri" panose="020F0502020204030204" pitchFamily="34" charset="0"/>
                <a:cs typeface="Calibri" panose="020F0502020204030204" pitchFamily="34" charset="0"/>
              </a:rPr>
              <a:t> </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11-25/1239, MAC Aspects of Backscatter non-AP AMP STAs,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11-25/1241, AMP Pairing and ID assignment,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smtClean="0">
                <a:solidFill>
                  <a:srgbClr val="FFC000"/>
                </a:solidFill>
                <a:latin typeface="Calibri" panose="020F0502020204030204" pitchFamily="34" charset="0"/>
                <a:cs typeface="Calibri" panose="020F0502020204030204" pitchFamily="34" charset="0"/>
              </a:rPr>
              <a:t>11-25/1234</a:t>
            </a:r>
            <a:r>
              <a:rPr lang="en-SG" altLang="zh-CN" sz="1600" kern="0" dirty="0">
                <a:solidFill>
                  <a:srgbClr val="FFC000"/>
                </a:solidFill>
                <a:latin typeface="Calibri" panose="020F0502020204030204" pitchFamily="34" charset="0"/>
                <a:cs typeface="Calibri" panose="020F0502020204030204" pitchFamily="34" charset="0"/>
              </a:rPr>
              <a:t>, AMP Tag Active Mode Performance Example and Review, </a:t>
            </a:r>
            <a:r>
              <a:rPr lang="en-SG" altLang="zh-CN" sz="1600" kern="0" dirty="0" err="1">
                <a:solidFill>
                  <a:srgbClr val="FFC000"/>
                </a:solidFill>
                <a:latin typeface="Calibri" panose="020F0502020204030204" pitchFamily="34" charset="0"/>
                <a:cs typeface="Calibri" panose="020F0502020204030204" pitchFamily="34" charset="0"/>
              </a:rPr>
              <a:t>Dror</a:t>
            </a:r>
            <a:r>
              <a:rPr lang="en-SG" altLang="zh-CN" sz="1600" kern="0" dirty="0">
                <a:solidFill>
                  <a:srgbClr val="FFC000"/>
                </a:solidFill>
                <a:latin typeface="Calibri" panose="020F0502020204030204" pitchFamily="34" charset="0"/>
                <a:cs typeface="Calibri" panose="020F0502020204030204" pitchFamily="34" charset="0"/>
              </a:rPr>
              <a:t> </a:t>
            </a:r>
            <a:r>
              <a:rPr lang="en-SG" altLang="zh-CN" sz="1600" kern="0" dirty="0" err="1">
                <a:solidFill>
                  <a:srgbClr val="FFC000"/>
                </a:solidFill>
                <a:latin typeface="Calibri" panose="020F0502020204030204" pitchFamily="34" charset="0"/>
                <a:cs typeface="Calibri" panose="020F0502020204030204" pitchFamily="34" charset="0"/>
              </a:rPr>
              <a:t>Regev</a:t>
            </a:r>
            <a:r>
              <a:rPr lang="en-SG"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endParaRPr lang="en-US" altLang="en-US" sz="1800" b="1" kern="0" dirty="0" smtClean="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219258"/>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a:sym typeface="+mn-ea"/>
              </a:rPr>
              <a:t>Tuesday</a:t>
            </a:r>
            <a:r>
              <a:rPr lang="en-GB" altLang="en-US" sz="1800" u="sng" dirty="0">
                <a:sym typeface="+mn-ea"/>
              </a:rPr>
              <a:t> (</a:t>
            </a:r>
            <a:r>
              <a:rPr lang="en-US" altLang="en-GB" sz="1800" u="sng" dirty="0">
                <a:sym typeface="+mn-ea"/>
              </a:rPr>
              <a:t>P</a:t>
            </a:r>
            <a:r>
              <a:rPr lang="en-GB" altLang="en-US" sz="1800" u="sng" dirty="0">
                <a:sym typeface="+mn-ea"/>
              </a:rPr>
              <a:t>M1</a:t>
            </a:r>
            <a:r>
              <a:rPr lang="en-US" altLang="en-GB" sz="1800" u="sng" dirty="0">
                <a:sym typeface="+mn-ea"/>
              </a:rPr>
              <a:t>, </a:t>
            </a:r>
            <a:r>
              <a:rPr lang="en-US" altLang="en-GB" sz="1800" u="sng" dirty="0" err="1"/>
              <a:t>Comendador</a:t>
            </a:r>
            <a:r>
              <a:rPr lang="en-GB" altLang="en-US" sz="1800" u="sng" dirty="0">
                <a:sym typeface="+mn-ea"/>
              </a:rPr>
              <a:t>)</a:t>
            </a:r>
            <a:endParaRPr lang="en-GB" altLang="en-US" sz="1800" u="sng" dirty="0"/>
          </a:p>
          <a:p>
            <a:pPr lvl="0" eaLnBrk="0" hangingPunct="0">
              <a:spcBef>
                <a:spcPts val="0"/>
              </a:spcBef>
              <a:defRPr/>
            </a:pPr>
            <a:r>
              <a:rPr lang="en-US" altLang="zh-CN" sz="1800" dirty="0">
                <a:sym typeface="+mn-ea"/>
              </a:rPr>
              <a:t>Regular items</a:t>
            </a:r>
            <a:endParaRPr lang="en-US" altLang="zh-CN" sz="1800" dirty="0"/>
          </a:p>
          <a:p>
            <a:pPr eaLnBrk="0" hangingPunct="0">
              <a:spcBef>
                <a:spcPts val="0"/>
              </a:spcBef>
              <a:defRPr/>
            </a:pPr>
            <a:r>
              <a:rPr lang="en-US" altLang="en-GB" sz="1800" dirty="0">
                <a:sym typeface="+mn-ea"/>
              </a:rPr>
              <a:t>Contribution discussion</a:t>
            </a:r>
            <a:endParaRPr lang="en-US" altLang="en-GB" sz="1800" dirty="0"/>
          </a:p>
          <a:p>
            <a:pPr lvl="0" eaLnBrk="0" hangingPunct="0">
              <a:spcBef>
                <a:spcPts val="0"/>
              </a:spcBef>
              <a:defRPr/>
            </a:pPr>
            <a:r>
              <a:rPr lang="en-GB" altLang="en-US" sz="1800" dirty="0" smtClean="0">
                <a:sym typeface="+mn-ea"/>
              </a:rPr>
              <a:t>Recess</a:t>
            </a:r>
          </a:p>
          <a:p>
            <a:pPr lvl="0" eaLnBrk="0" hangingPunct="0">
              <a:spcBef>
                <a:spcPts val="0"/>
              </a:spcBef>
              <a:defRPr/>
            </a:pPr>
            <a:endParaRPr lang="en-GB" altLang="en-US" sz="1800" dirty="0">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GB" altLang="en-US" sz="1800" u="sng" dirty="0" smtClean="0">
                <a:solidFill>
                  <a:schemeClr val="tx1"/>
                </a:solidFill>
              </a:rPr>
              <a:t>(</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err="1"/>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219258"/>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err="1"/>
              <a:t>Comendador</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219258"/>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(PM1</a:t>
            </a:r>
            <a:r>
              <a:rPr lang="en-US" altLang="en-GB" sz="1800" u="sng" dirty="0" smtClean="0">
                <a:solidFill>
                  <a:schemeClr val="tx1"/>
                </a:solidFill>
              </a:rPr>
              <a:t>, </a:t>
            </a:r>
            <a:r>
              <a:rPr lang="en-US" altLang="en-GB" sz="1800" u="sng" dirty="0" err="1" smtClean="0">
                <a:solidFill>
                  <a:schemeClr val="tx1"/>
                </a:solidFill>
              </a:rPr>
              <a:t>Comendador</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and PDT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err="1"/>
              <a:t>Comendador</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619757011"/>
              </p:ext>
            </p:extLst>
          </p:nvPr>
        </p:nvGraphicFramePr>
        <p:xfrm>
          <a:off x="826770" y="1981200"/>
          <a:ext cx="10448925" cy="411473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2127280">
                  <a:extLst>
                    <a:ext uri="{9D8B030D-6E8A-4147-A177-3AD203B41FA5}">
                      <a16:colId xmlns:a16="http://schemas.microsoft.com/office/drawing/2014/main" val="20001"/>
                    </a:ext>
                  </a:extLst>
                </a:gridCol>
                <a:gridCol w="1371564">
                  <a:extLst>
                    <a:ext uri="{9D8B030D-6E8A-4147-A177-3AD203B41FA5}">
                      <a16:colId xmlns:a16="http://schemas.microsoft.com/office/drawing/2014/main" val="20002"/>
                    </a:ext>
                  </a:extLst>
                </a:gridCol>
                <a:gridCol w="1607191">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501943">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777711">
                <a:tc>
                  <a:txBody>
                    <a:bodyPr/>
                    <a:lstStyle/>
                    <a:p>
                      <a:pPr>
                        <a:buNone/>
                      </a:pPr>
                      <a:r>
                        <a:rPr lang="en-US" altLang="zh-CN" sz="1800" dirty="0"/>
                        <a:t>AM1 </a:t>
                      </a:r>
                      <a:r>
                        <a:rPr lang="en-US" altLang="zh-CN" sz="1800" dirty="0" smtClean="0"/>
                        <a:t>(9:00~11:00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776960">
                <a:tc>
                  <a:txBody>
                    <a:bodyPr/>
                    <a:lstStyle/>
                    <a:p>
                      <a:pPr>
                        <a:buNone/>
                      </a:pPr>
                      <a:r>
                        <a:rPr lang="en-US" altLang="zh-CN" sz="1800" dirty="0"/>
                        <a:t>AM2 (</a:t>
                      </a:r>
                      <a:r>
                        <a:rPr lang="en-US" altLang="zh-CN" sz="1800" dirty="0" smtClean="0"/>
                        <a:t>11:30~13:30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(MAC)</a:t>
                      </a:r>
                    </a:p>
                  </a:txBody>
                  <a:tcPr anchor="ctr"/>
                </a:tc>
                <a:tc>
                  <a:txBody>
                    <a:bodyPr/>
                    <a:lstStyle/>
                    <a:p>
                      <a:pPr algn="ctr">
                        <a:buNone/>
                      </a:pP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777711">
                <a:tc>
                  <a:txBody>
                    <a:bodyPr/>
                    <a:lstStyle/>
                    <a:p>
                      <a:pPr>
                        <a:buNone/>
                      </a:pPr>
                      <a:r>
                        <a:rPr lang="en-US" altLang="zh-CN" sz="1800" dirty="0"/>
                        <a:t>PM1 (</a:t>
                      </a:r>
                      <a:r>
                        <a:rPr lang="en-US" altLang="zh-CN" sz="1800" dirty="0" smtClean="0"/>
                        <a:t>14:30~16:30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(Opening/GEN/PHY)</a:t>
                      </a:r>
                      <a:endParaRPr lang="en-US" altLang="zh-CN"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777711">
                <a:tc>
                  <a:txBody>
                    <a:bodyPr/>
                    <a:lstStyle/>
                    <a:p>
                      <a:pPr>
                        <a:buNone/>
                      </a:pPr>
                      <a:r>
                        <a:rPr lang="en-US" altLang="zh-CN" sz="1800" dirty="0"/>
                        <a:t>PM2 (</a:t>
                      </a:r>
                      <a:r>
                        <a:rPr lang="en-US" altLang="zh-CN" sz="1800" dirty="0" smtClean="0"/>
                        <a:t>17:00~19:00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50269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1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(11-24/1613r10) motions</a:t>
            </a:r>
          </a:p>
          <a:p>
            <a:pPr eaLnBrk="0" hangingPunct="0">
              <a:defRPr/>
            </a:pPr>
            <a:r>
              <a:rPr lang="en-US" altLang="en-US" dirty="0" smtClean="0"/>
              <a:t>Spec skeleton (11-25/0614) and </a:t>
            </a:r>
            <a:r>
              <a:rPr lang="en-US" altLang="en-US" dirty="0" err="1" smtClean="0"/>
              <a:t>PoC</a:t>
            </a:r>
            <a:r>
              <a:rPr lang="en-US" altLang="en-US" dirty="0" smtClean="0"/>
              <a:t> assignment review (11-25/0613) [Editor]</a:t>
            </a: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buSzTx/>
              <a:buFontTx/>
              <a:buChar char="–"/>
              <a:defRPr/>
            </a:pPr>
            <a:r>
              <a:rPr lang="en-SG" altLang="zh-CN" sz="2100" dirty="0" smtClean="0"/>
              <a:t>11-25/1236</a:t>
            </a:r>
            <a:r>
              <a:rPr lang="en-SG" altLang="zh-CN" sz="2100" dirty="0"/>
              <a:t>, </a:t>
            </a:r>
            <a:r>
              <a:rPr lang="en-IE" altLang="zh-CN" sz="2100" dirty="0"/>
              <a:t>AMP Enhanced Bi-Static Back Scattering Non AP STA with Gains, </a:t>
            </a:r>
            <a:r>
              <a:rPr lang="en-IE" altLang="zh-CN" sz="2100" dirty="0" err="1"/>
              <a:t>Dror</a:t>
            </a:r>
            <a:r>
              <a:rPr lang="en-IE" altLang="zh-CN" sz="2100" dirty="0"/>
              <a:t> </a:t>
            </a:r>
            <a:r>
              <a:rPr lang="en-IE" altLang="zh-CN" sz="2100" dirty="0" err="1"/>
              <a:t>Regev</a:t>
            </a:r>
            <a:r>
              <a:rPr lang="en-IE" altLang="zh-CN" sz="2100" dirty="0"/>
              <a:t> (Huawei) [together with 1260]</a:t>
            </a:r>
            <a:endParaRPr lang="en-SG" altLang="zh-CN" sz="2100" dirty="0"/>
          </a:p>
          <a:p>
            <a:pPr lvl="1" eaLnBrk="0" hangingPunct="0">
              <a:defRPr/>
            </a:pPr>
            <a:r>
              <a:rPr lang="en-US" altLang="zh-CN" sz="2100" dirty="0"/>
              <a:t>11-25/1260, Enhanced Bi-Static Backscattering AMP STAs for Extended Ranges and Spatial Coverage, </a:t>
            </a:r>
            <a:r>
              <a:rPr lang="en-US" altLang="zh-CN" sz="2100" dirty="0" err="1"/>
              <a:t>Dror</a:t>
            </a:r>
            <a:r>
              <a:rPr lang="en-US" altLang="zh-CN" sz="2100" dirty="0"/>
              <a:t> </a:t>
            </a:r>
            <a:r>
              <a:rPr lang="en-US" altLang="zh-CN" sz="2100" dirty="0" err="1"/>
              <a:t>Regev</a:t>
            </a:r>
            <a:r>
              <a:rPr lang="en-US" altLang="zh-CN" sz="2100" dirty="0"/>
              <a:t> (Huawei)</a:t>
            </a:r>
          </a:p>
          <a:p>
            <a:pPr lvl="1" eaLnBrk="0" hangingPunct="0">
              <a:defRPr/>
            </a:pPr>
            <a:r>
              <a:rPr lang="en-US" altLang="zh-CN" sz="2100" dirty="0"/>
              <a:t>11-25/1320, A novel application, Guido R. </a:t>
            </a:r>
            <a:r>
              <a:rPr lang="en-US" altLang="zh-CN" sz="2100" dirty="0" err="1"/>
              <a:t>Hiertz</a:t>
            </a:r>
            <a:r>
              <a:rPr lang="en-US" altLang="zh-CN" sz="2100" dirty="0"/>
              <a:t> (Ericsson GmbH)</a:t>
            </a:r>
          </a:p>
          <a:p>
            <a:pPr lvl="1" eaLnBrk="0" hangingPunct="0">
              <a:defRPr/>
            </a:pPr>
            <a:r>
              <a:rPr lang="en-US" altLang="zh-CN" sz="2100" dirty="0"/>
              <a:t>11-25/1215, Discussion on AMP Active Transmission, Alice Chen (Qualcomm)</a:t>
            </a:r>
          </a:p>
          <a:p>
            <a:pPr lvl="1" eaLnBrk="0" hangingPunct="0">
              <a:defRPr/>
            </a:pPr>
            <a:r>
              <a:rPr lang="en-US" altLang="zh-CN" sz="2100" dirty="0" smtClean="0"/>
              <a:t>11-25/1216</a:t>
            </a:r>
            <a:r>
              <a:rPr lang="en-US" altLang="zh-CN" sz="2100" dirty="0"/>
              <a:t>, Uplink backscatter SYNC Field Design, </a:t>
            </a:r>
            <a:r>
              <a:rPr lang="en-US" altLang="zh-CN" sz="2100" dirty="0" err="1"/>
              <a:t>Manideep</a:t>
            </a:r>
            <a:r>
              <a:rPr lang="en-US" altLang="zh-CN" sz="2100" dirty="0"/>
              <a:t> </a:t>
            </a:r>
            <a:r>
              <a:rPr lang="en-US" altLang="zh-CN" sz="2100" dirty="0" err="1"/>
              <a:t>Dunna</a:t>
            </a:r>
            <a:r>
              <a:rPr lang="en-US" altLang="zh-CN" sz="2100" dirty="0"/>
              <a:t> (Qualcomm)</a:t>
            </a:r>
          </a:p>
          <a:p>
            <a:pPr eaLnBrk="0" hangingPunct="0">
              <a:defRPr/>
            </a:pPr>
            <a:r>
              <a:rPr lang="en-GB" altLang="en-US" dirty="0" smtClean="0"/>
              <a:t>Any </a:t>
            </a:r>
            <a:r>
              <a:rPr lang="en-GB" altLang="en-US" dirty="0" smtClean="0"/>
              <a:t>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May interim</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802 Jul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mentor.ieee.org/802.11/dcn/25/11-25-0921-00-00bp-2025-05-interim-meeting-minutes.docx</a:t>
            </a:r>
            <a:endParaRPr lang="en-GB" altLang="en-US" sz="2400" dirty="0" smtClean="0">
              <a:sym typeface="+mn-ea"/>
            </a:endParaRP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a:t>
            </a:r>
            <a:r>
              <a:rPr lang="en-GB" altLang="en-US" sz="2400" dirty="0" smtClean="0">
                <a:sym typeface="+mn-ea"/>
                <a:hlinkClick r:id="rId3"/>
              </a:rPr>
              <a:t>mentor.ieee.org/802.11/dcn/25/11-25-0991-03-00bp-teleconference-minutes-may-june-july-2025.docx</a:t>
            </a:r>
            <a:endParaRPr lang="en-GB" altLang="en-US" sz="2400" dirty="0" smtClean="0">
              <a:sym typeface="+mn-ea"/>
            </a:endParaRPr>
          </a:p>
          <a:p>
            <a:pPr lvl="1" indent="-342900" eaLnBrk="0" hangingPunct="0">
              <a:buFontTx/>
              <a:buChar char="-"/>
              <a:defRPr/>
            </a:pP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a:t>
            </a:r>
            <a:r>
              <a:rPr lang="en-GB" altLang="en-US" sz="2400" dirty="0">
                <a:sym typeface="+mn-ea"/>
                <a:hlinkClick r:id="rId2"/>
              </a:rPr>
              <a:t>://</a:t>
            </a:r>
            <a:r>
              <a:rPr lang="en-GB" altLang="en-US" sz="2400" dirty="0" smtClean="0">
                <a:sym typeface="+mn-ea"/>
                <a:hlinkClick r:id="rId2"/>
              </a:rPr>
              <a:t>mentor.ieee.org/802.11/dcn/24/11-24-1613-10-00bp-specification-framework-for-tgbp.docx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599535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t>11-25/1217, SYNC design for AMP Active Transmission, Alice Chen (Qualcomm)</a:t>
            </a:r>
          </a:p>
          <a:p>
            <a:pPr lvl="1" eaLnBrk="0" hangingPunct="0">
              <a:buFontTx/>
              <a:buChar char="–"/>
              <a:defRPr/>
            </a:pPr>
            <a:r>
              <a:rPr lang="en-US" altLang="zh-CN" sz="1800" dirty="0" smtClean="0"/>
              <a:t>11-25/1218</a:t>
            </a:r>
            <a:r>
              <a:rPr lang="en-US" altLang="zh-CN" sz="1800" dirty="0" smtClean="0"/>
              <a:t>, Downlink backscatter SYNC Field Design, </a:t>
            </a:r>
            <a:r>
              <a:rPr lang="en-US" altLang="zh-CN" sz="1800" dirty="0" err="1" smtClean="0"/>
              <a:t>Manideep</a:t>
            </a:r>
            <a:r>
              <a:rPr lang="en-US" altLang="zh-CN" sz="1800" dirty="0" smtClean="0"/>
              <a:t> </a:t>
            </a:r>
            <a:r>
              <a:rPr lang="en-US" altLang="zh-CN" sz="1800" dirty="0" err="1" smtClean="0"/>
              <a:t>Dunna</a:t>
            </a:r>
            <a:r>
              <a:rPr lang="en-US" altLang="zh-CN" sz="1800" dirty="0" smtClean="0"/>
              <a:t> (Qualcomm)</a:t>
            </a:r>
          </a:p>
          <a:p>
            <a:pPr lvl="1" eaLnBrk="0" hangingPunct="0">
              <a:defRPr/>
            </a:pPr>
            <a:r>
              <a:rPr lang="en-US" altLang="zh-CN" sz="1800" dirty="0"/>
              <a:t>11-25/1220, AMP Downlink Special Segment, Steve </a:t>
            </a:r>
            <a:r>
              <a:rPr lang="en-US" altLang="zh-CN" sz="1800" dirty="0" err="1"/>
              <a:t>Shellhammer</a:t>
            </a:r>
            <a:r>
              <a:rPr lang="en-US" altLang="zh-CN" sz="1800" dirty="0"/>
              <a:t> (Qualcomm) [preferred PM2, PM1]</a:t>
            </a:r>
          </a:p>
          <a:p>
            <a:pPr lvl="1" eaLnBrk="0" hangingPunct="0">
              <a:buFontTx/>
              <a:buChar char="–"/>
              <a:defRPr/>
            </a:pPr>
            <a:r>
              <a:rPr lang="en-US" altLang="zh-CN" sz="1800" dirty="0" smtClean="0"/>
              <a:t>11-25/1221</a:t>
            </a:r>
            <a:r>
              <a:rPr lang="en-US" altLang="zh-CN" sz="1800" dirty="0"/>
              <a:t>, Two AMP Downlink Sync Field Detectors, Steve </a:t>
            </a:r>
            <a:r>
              <a:rPr lang="en-US" altLang="zh-CN" sz="1800" dirty="0" err="1"/>
              <a:t>Shellhammer</a:t>
            </a:r>
            <a:r>
              <a:rPr lang="en-US" altLang="zh-CN" sz="1800" dirty="0"/>
              <a:t> (Qualcomm) [preferred PM2, PM1]</a:t>
            </a:r>
          </a:p>
          <a:p>
            <a:pPr lvl="1" eaLnBrk="0" hangingPunct="0">
              <a:buFontTx/>
              <a:buChar char="–"/>
              <a:defRPr/>
            </a:pPr>
            <a:r>
              <a:rPr lang="en-US" altLang="zh-CN" sz="1800" dirty="0"/>
              <a:t>11-25/1222, AMP Downlink Sync Field Design, Steve </a:t>
            </a:r>
            <a:r>
              <a:rPr lang="en-US" altLang="zh-CN" sz="1800" dirty="0" err="1"/>
              <a:t>Shellhammer</a:t>
            </a:r>
            <a:r>
              <a:rPr lang="en-US" altLang="zh-CN" sz="1800" dirty="0"/>
              <a:t> (Qualcomm) [preferred PM2, PM1] </a:t>
            </a:r>
          </a:p>
          <a:p>
            <a:pPr lvl="1" eaLnBrk="0" hangingPunct="0">
              <a:buFontTx/>
              <a:buChar char="–"/>
              <a:defRPr/>
            </a:pPr>
            <a:r>
              <a:rPr lang="en-US" altLang="zh-CN" sz="1800" dirty="0"/>
              <a:t>11-25/1223, Sync Field Design Discussion, </a:t>
            </a:r>
            <a:r>
              <a:rPr lang="en-US" altLang="zh-CN" sz="1800" dirty="0" err="1"/>
              <a:t>Shengquan</a:t>
            </a:r>
            <a:r>
              <a:rPr lang="en-US" altLang="zh-CN" sz="1800" dirty="0"/>
              <a:t> Hu (</a:t>
            </a:r>
            <a:r>
              <a:rPr lang="en-US" altLang="zh-CN" sz="1800" dirty="0" err="1"/>
              <a:t>MediaTek</a:t>
            </a:r>
            <a:r>
              <a:rPr lang="en-US" altLang="zh-CN" sz="1800" dirty="0"/>
              <a:t>)</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553972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0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zh-CN" altLang="zh-CN" sz="2400" dirty="0"/>
              <a:t>11-25/1230, AMP DL SYNC design considerations, Rui Cao (NXP)</a:t>
            </a:r>
            <a:endParaRPr lang="en-US" altLang="zh-CN" sz="2400" dirty="0"/>
          </a:p>
          <a:p>
            <a:pPr lvl="1" eaLnBrk="0" hangingPunct="0">
              <a:defRPr/>
            </a:pPr>
            <a:r>
              <a:rPr lang="zh-CN" altLang="zh-CN" sz="2400" dirty="0"/>
              <a:t>11-25/1231, Backscattering UL SYNC design considerations, Xilin Cheng (NXP)</a:t>
            </a:r>
          </a:p>
          <a:p>
            <a:pPr lvl="1" eaLnBrk="0" hangingPunct="0">
              <a:buFontTx/>
              <a:buChar char="–"/>
              <a:defRPr/>
            </a:pPr>
            <a:r>
              <a:rPr lang="en-US" altLang="zh-CN" sz="2400" dirty="0" smtClean="0"/>
              <a:t>11-25/1248 </a:t>
            </a:r>
            <a:r>
              <a:rPr lang="en-US" altLang="zh-CN" sz="2400" dirty="0"/>
              <a:t>Discussions on DL Sync Field for Non-Backscatter STAs: Part 1, Bin Qian (Huawei)</a:t>
            </a:r>
          </a:p>
          <a:p>
            <a:pPr lvl="1" eaLnBrk="0" hangingPunct="0">
              <a:buFontTx/>
              <a:buChar char="–"/>
              <a:defRPr/>
            </a:pPr>
            <a:r>
              <a:rPr lang="en-US" altLang="zh-CN" sz="2400" dirty="0"/>
              <a:t>11-25/1249 Discussions on DL Sync Field for Non-Backscatter STAs: Part 2, Bin Qian (Huawei)</a:t>
            </a:r>
          </a:p>
          <a:p>
            <a:pPr lvl="1" eaLnBrk="0" hangingPunct="0">
              <a:defRPr/>
            </a:pPr>
            <a:r>
              <a:rPr lang="en-US" altLang="zh-CN" sz="2400" dirty="0"/>
              <a:t>11-25/1265, Follow-up on Sync field for AMP PPDU, </a:t>
            </a:r>
            <a:r>
              <a:rPr lang="en-US" altLang="zh-CN" sz="2400" dirty="0" err="1"/>
              <a:t>Ke</a:t>
            </a:r>
            <a:r>
              <a:rPr lang="en-US" altLang="zh-CN" sz="2400" dirty="0"/>
              <a:t> Wang (OPPO</a:t>
            </a:r>
            <a:r>
              <a:rPr lang="en-US" altLang="zh-CN" sz="2400" dirty="0" smtClean="0"/>
              <a:t>)</a:t>
            </a:r>
          </a:p>
          <a:p>
            <a:pPr lvl="1" eaLnBrk="0" hangingPunct="0">
              <a:defRPr/>
            </a:pPr>
            <a:r>
              <a:rPr lang="en-US" altLang="en-US" sz="2400" dirty="0" smtClean="0">
                <a:sym typeface="+mn-ea"/>
              </a:rPr>
              <a:t>11-25/1002</a:t>
            </a:r>
            <a:r>
              <a:rPr lang="en-US" altLang="en-US" sz="2400" dirty="0">
                <a:sym typeface="+mn-ea"/>
              </a:rPr>
              <a:t>, </a:t>
            </a:r>
            <a:r>
              <a:rPr lang="en-US" altLang="zh-CN" sz="2400" dirty="0"/>
              <a:t>Comparison between FEC/no-FEC for UL of active TX AMP STA, </a:t>
            </a:r>
            <a:r>
              <a:rPr lang="en-US" altLang="zh-CN" sz="2400" dirty="0" err="1"/>
              <a:t>Amichai</a:t>
            </a:r>
            <a:r>
              <a:rPr lang="en-US" altLang="zh-CN" sz="2400" dirty="0"/>
              <a:t> </a:t>
            </a:r>
            <a:r>
              <a:rPr lang="en-US" altLang="zh-CN" sz="2400" dirty="0" err="1"/>
              <a:t>Sanderovich</a:t>
            </a:r>
            <a:r>
              <a:rPr lang="en-US" altLang="zh-CN" sz="2400" dirty="0"/>
              <a:t> (</a:t>
            </a:r>
            <a:r>
              <a:rPr lang="en-US" altLang="zh-CN" sz="2400" dirty="0" err="1"/>
              <a:t>Wiliot</a:t>
            </a:r>
            <a:r>
              <a:rPr lang="en-US" altLang="zh-CN" sz="2400" dirty="0" smtClean="0"/>
              <a:t>)</a:t>
            </a:r>
            <a:endParaRPr lang="en-US" altLang="zh-CN" sz="24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709721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GB" altLang="en-US" sz="2400" dirty="0" smtClean="0">
                <a:sym typeface="+mn-ea"/>
              </a:rPr>
              <a:t>(PHY</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zh-CN" sz="2300" dirty="0" smtClean="0"/>
              <a:t>11-25/1219</a:t>
            </a:r>
            <a:r>
              <a:rPr lang="en-US" altLang="zh-CN" sz="2300" dirty="0"/>
              <a:t>, Non-AMP portion of AMP PHY preamble, You-Wei Chen (</a:t>
            </a:r>
            <a:r>
              <a:rPr lang="en-US" altLang="zh-CN" sz="2300" dirty="0" err="1"/>
              <a:t>MediaTek</a:t>
            </a:r>
            <a:r>
              <a:rPr lang="en-US" altLang="zh-CN" sz="2300" dirty="0"/>
              <a:t>)</a:t>
            </a:r>
          </a:p>
          <a:p>
            <a:pPr lvl="1" eaLnBrk="0" hangingPunct="0">
              <a:defRPr/>
            </a:pPr>
            <a:r>
              <a:rPr lang="zh-CN" altLang="zh-CN" sz="2300" dirty="0" smtClean="0"/>
              <a:t>11</a:t>
            </a:r>
            <a:r>
              <a:rPr lang="zh-CN" altLang="zh-CN" sz="2300" dirty="0"/>
              <a:t>-25/1232, DL PPDU format for backscattering communication, Rui Cao (NXP</a:t>
            </a:r>
            <a:r>
              <a:rPr lang="en-US" altLang="zh-CN" sz="2300" dirty="0"/>
              <a:t>)</a:t>
            </a:r>
          </a:p>
          <a:p>
            <a:pPr lvl="1" eaLnBrk="0" hangingPunct="0">
              <a:defRPr/>
            </a:pPr>
            <a:r>
              <a:rPr lang="en-US" altLang="zh-CN" sz="2300" dirty="0"/>
              <a:t>11-25/1262, Remaining Issues of AMP PPDU Design, </a:t>
            </a:r>
            <a:r>
              <a:rPr lang="en-US" altLang="zh-CN" sz="2300" dirty="0" err="1"/>
              <a:t>Yinan</a:t>
            </a:r>
            <a:r>
              <a:rPr lang="en-US" altLang="zh-CN" sz="2300" dirty="0"/>
              <a:t> Qi (OPPO)</a:t>
            </a:r>
          </a:p>
          <a:p>
            <a:pPr lvl="1" eaLnBrk="0" hangingPunct="0">
              <a:defRPr/>
            </a:pPr>
            <a:r>
              <a:rPr lang="en-US" altLang="zh-CN" sz="2300" dirty="0" smtClean="0"/>
              <a:t>11-25/1227</a:t>
            </a:r>
            <a:r>
              <a:rPr lang="en-US" altLang="zh-CN" sz="2300" dirty="0"/>
              <a:t>, WPT waveform discussion, </a:t>
            </a:r>
            <a:r>
              <a:rPr lang="en-US" altLang="zh-CN" sz="2300" dirty="0" err="1"/>
              <a:t>Panpan</a:t>
            </a:r>
            <a:r>
              <a:rPr lang="en-US" altLang="zh-CN" sz="2300" dirty="0"/>
              <a:t> Li (Huawei)</a:t>
            </a:r>
          </a:p>
          <a:p>
            <a:pPr lvl="1" eaLnBrk="0" hangingPunct="0">
              <a:defRPr/>
            </a:pPr>
            <a:r>
              <a:rPr lang="en-US" altLang="zh-CN" sz="2300" dirty="0"/>
              <a:t>11-25/1264, WPT PHY Design Considerations, </a:t>
            </a:r>
            <a:r>
              <a:rPr lang="en-US" altLang="zh-CN" sz="2300" dirty="0" err="1"/>
              <a:t>Yinan</a:t>
            </a:r>
            <a:r>
              <a:rPr lang="en-US" altLang="zh-CN" sz="2300" dirty="0"/>
              <a:t> Qi (OPPO)</a:t>
            </a:r>
          </a:p>
          <a:p>
            <a:pPr lvl="1" eaLnBrk="0" hangingPunct="0">
              <a:buFontTx/>
              <a:buChar char="–"/>
              <a:defRPr/>
            </a:pPr>
            <a:r>
              <a:rPr lang="en-US" altLang="en-US" sz="2300" dirty="0" smtClean="0">
                <a:sym typeface="+mn-ea"/>
              </a:rPr>
              <a:t>11-25/1028</a:t>
            </a:r>
            <a:r>
              <a:rPr lang="en-US" altLang="en-US" sz="2300" dirty="0">
                <a:sym typeface="+mn-ea"/>
              </a:rPr>
              <a:t>, </a:t>
            </a:r>
            <a:r>
              <a:rPr lang="en-US" altLang="zh-CN" sz="2300" dirty="0"/>
              <a:t>Uplink BPSK Modulation for AMP Backscatter, </a:t>
            </a:r>
            <a:r>
              <a:rPr lang="en-US" altLang="zh-CN" sz="2300" dirty="0" err="1"/>
              <a:t>Yuxiao</a:t>
            </a:r>
            <a:r>
              <a:rPr lang="en-US" altLang="zh-CN" sz="2300" dirty="0"/>
              <a:t> </a:t>
            </a:r>
            <a:r>
              <a:rPr lang="en-US" altLang="zh-CN" sz="2300" dirty="0" err="1"/>
              <a:t>Hou</a:t>
            </a:r>
            <a:r>
              <a:rPr lang="en-US" altLang="zh-CN" sz="2300" dirty="0"/>
              <a:t> (TP-Link System Inc.)</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a:t>
            </a:r>
            <a:r>
              <a:rPr lang="en-US" altLang="en-US" sz="3600" kern="0" dirty="0" smtClean="0">
                <a:latin typeface="Arial" panose="020B0604020202020204" pitchFamily="34" charset="0"/>
              </a:rPr>
              <a:t>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287965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a:t>
            </a:r>
            <a:r>
              <a:rPr lang="en-US" altLang="en-GB" dirty="0" smtClean="0"/>
              <a:t>(PHY)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buFontTx/>
              <a:buChar char="–"/>
              <a:defRPr/>
            </a:pPr>
            <a:r>
              <a:rPr lang="en-US" altLang="zh-CN" dirty="0"/>
              <a:t>11-25/1224, Initial thought on AMP-S1G channelization, </a:t>
            </a:r>
            <a:r>
              <a:rPr lang="en-US" altLang="zh-CN" dirty="0" err="1"/>
              <a:t>Panpan</a:t>
            </a:r>
            <a:r>
              <a:rPr lang="en-US" altLang="zh-CN" dirty="0"/>
              <a:t> Li (Huawei)</a:t>
            </a:r>
          </a:p>
          <a:p>
            <a:pPr lvl="1" eaLnBrk="0" hangingPunct="0">
              <a:buFontTx/>
              <a:buChar char="–"/>
              <a:defRPr/>
            </a:pPr>
            <a:r>
              <a:rPr lang="en-US" altLang="zh-CN" dirty="0"/>
              <a:t>11-25/1225, Initial thought on AMP-S1G PHY design, </a:t>
            </a:r>
            <a:r>
              <a:rPr lang="en-US" altLang="zh-CN" dirty="0" err="1"/>
              <a:t>Panpan</a:t>
            </a:r>
            <a:r>
              <a:rPr lang="en-US" altLang="zh-CN" dirty="0"/>
              <a:t> Li (Huawei)</a:t>
            </a:r>
          </a:p>
          <a:p>
            <a:pPr lvl="1" eaLnBrk="0" hangingPunct="0">
              <a:buFontTx/>
              <a:buChar char="–"/>
              <a:defRPr/>
            </a:pPr>
            <a:r>
              <a:rPr lang="en-US" altLang="zh-CN" dirty="0"/>
              <a:t>11-25/1226, Initial thought on AMP-S1G transmit mask, </a:t>
            </a:r>
            <a:r>
              <a:rPr lang="en-US" altLang="zh-CN" dirty="0" err="1"/>
              <a:t>Panpan</a:t>
            </a:r>
            <a:r>
              <a:rPr lang="en-US" altLang="zh-CN" dirty="0"/>
              <a:t> Li (Huawei)</a:t>
            </a:r>
          </a:p>
          <a:p>
            <a:pPr lvl="1" eaLnBrk="0" hangingPunct="0">
              <a:defRPr/>
            </a:pPr>
            <a:r>
              <a:rPr lang="en-US" altLang="zh-CN" dirty="0"/>
              <a:t>11-25/1261, PHY Design for AMP in S1G, </a:t>
            </a:r>
            <a:r>
              <a:rPr lang="en-US" altLang="zh-CN" dirty="0" err="1"/>
              <a:t>Yinan</a:t>
            </a:r>
            <a:r>
              <a:rPr lang="en-US" altLang="zh-CN" dirty="0"/>
              <a:t> Qi (OPPO)</a:t>
            </a:r>
          </a:p>
          <a:p>
            <a:pPr lvl="1" eaLnBrk="0" hangingPunct="0">
              <a:defRPr/>
            </a:pPr>
            <a:r>
              <a:rPr lang="en-US" altLang="zh-CN" dirty="0"/>
              <a:t>11-25/1228, Interference mitigation in </a:t>
            </a:r>
            <a:r>
              <a:rPr lang="en-US" altLang="zh-CN" dirty="0" err="1"/>
              <a:t>bistatic</a:t>
            </a:r>
            <a:r>
              <a:rPr lang="en-US" altLang="zh-CN" dirty="0"/>
              <a:t> backscatter - part 1, Nelson Costa (</a:t>
            </a:r>
            <a:r>
              <a:rPr lang="en-US" altLang="zh-CN" dirty="0" err="1"/>
              <a:t>HaiLa</a:t>
            </a:r>
            <a:r>
              <a:rPr lang="en-US" altLang="zh-CN" dirty="0"/>
              <a:t> Technologies)</a:t>
            </a:r>
          </a:p>
          <a:p>
            <a:pPr lvl="1" eaLnBrk="0" hangingPunct="0">
              <a:defRPr/>
            </a:pPr>
            <a:r>
              <a:rPr lang="en-US" altLang="zh-CN" dirty="0"/>
              <a:t>11-25/1229, Interference mitigation in </a:t>
            </a:r>
            <a:r>
              <a:rPr lang="en-US" altLang="zh-CN" dirty="0" err="1"/>
              <a:t>bistatic</a:t>
            </a:r>
            <a:r>
              <a:rPr lang="en-US" altLang="zh-CN" dirty="0"/>
              <a:t> backscatter - part 2, Nelson Costa (</a:t>
            </a:r>
            <a:r>
              <a:rPr lang="en-US" altLang="zh-CN" dirty="0" err="1"/>
              <a:t>HaiLa</a:t>
            </a:r>
            <a:r>
              <a:rPr lang="en-US" altLang="zh-CN" dirty="0"/>
              <a:t> Technologies</a:t>
            </a:r>
            <a:r>
              <a:rPr lang="en-US" altLang="zh-CN" dirty="0" smtClean="0"/>
              <a:t>)</a:t>
            </a:r>
            <a:endParaRPr lang="en-US" altLang="zh-CN"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1043035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en-US" altLang="zh-CN" sz="2100" dirty="0"/>
              <a:t>11-25/0819, amp-security-follow-up,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r>
              <a:rPr lang="en-US" altLang="zh-CN" sz="2100" dirty="0"/>
              <a:t> </a:t>
            </a:r>
          </a:p>
          <a:p>
            <a:pPr lvl="1" eaLnBrk="0" hangingPunct="0">
              <a:defRPr/>
            </a:pPr>
            <a:r>
              <a:rPr lang="en-US" altLang="zh-CN" sz="2100" dirty="0" smtClean="0"/>
              <a:t>11-25/1086</a:t>
            </a:r>
            <a:r>
              <a:rPr lang="en-US" altLang="zh-CN" sz="2100" dirty="0"/>
              <a:t>, Low-Complexity Provisioning Methods for Low-Complexity Secure AMP Communications Follow Up, Hui Luo (Infineon) </a:t>
            </a:r>
          </a:p>
          <a:p>
            <a:pPr lvl="1" eaLnBrk="0" hangingPunct="0">
              <a:buFontTx/>
              <a:buChar char="–"/>
              <a:defRPr/>
            </a:pPr>
            <a:r>
              <a:rPr lang="en-US" altLang="zh-CN" sz="2100" dirty="0" smtClean="0"/>
              <a:t>11-25/1128</a:t>
            </a:r>
            <a:r>
              <a:rPr lang="en-US" altLang="zh-CN" sz="2100" dirty="0"/>
              <a:t>, ACK Message in Time-Slot Based Channel Access, Ugo Campiglio (Cisco )</a:t>
            </a:r>
          </a:p>
          <a:p>
            <a:pPr lvl="1" eaLnBrk="0" hangingPunct="0">
              <a:buFontTx/>
              <a:buChar char="–"/>
              <a:defRPr/>
            </a:pPr>
            <a:r>
              <a:rPr lang="en-US" altLang="zh-CN" sz="2100" dirty="0"/>
              <a:t>11-25/1240, AMP Channel Access, </a:t>
            </a:r>
            <a:r>
              <a:rPr lang="en-US" altLang="zh-CN" sz="2100" dirty="0" err="1"/>
              <a:t>Rojan</a:t>
            </a:r>
            <a:r>
              <a:rPr lang="en-US" altLang="zh-CN" sz="2100" dirty="0"/>
              <a:t> </a:t>
            </a:r>
            <a:r>
              <a:rPr lang="en-US" altLang="zh-CN" sz="2100" dirty="0" err="1"/>
              <a:t>Chitrakar</a:t>
            </a:r>
            <a:r>
              <a:rPr lang="en-US" altLang="zh-CN" sz="2100" dirty="0"/>
              <a:t> (Huawei) </a:t>
            </a:r>
          </a:p>
          <a:p>
            <a:pPr lvl="1" eaLnBrk="0" hangingPunct="0">
              <a:buFontTx/>
              <a:buChar char="–"/>
              <a:defRPr/>
            </a:pPr>
            <a:r>
              <a:rPr lang="en-US" altLang="zh-CN" sz="2100" dirty="0"/>
              <a:t>11-25/1242, AMP Acknowledgments, </a:t>
            </a:r>
            <a:r>
              <a:rPr lang="en-US" altLang="zh-CN" sz="2100" dirty="0" err="1"/>
              <a:t>Rojan</a:t>
            </a:r>
            <a:r>
              <a:rPr lang="en-US" altLang="zh-CN" sz="2100" dirty="0"/>
              <a:t> </a:t>
            </a:r>
            <a:r>
              <a:rPr lang="en-US" altLang="zh-CN" sz="2100" dirty="0" err="1"/>
              <a:t>Chitrakar</a:t>
            </a:r>
            <a:r>
              <a:rPr lang="en-US" altLang="zh-CN" sz="2100" dirty="0"/>
              <a:t> (Huawei</a:t>
            </a:r>
            <a:r>
              <a:rPr lang="en-US" altLang="zh-CN" sz="2100" dirty="0" smtClean="0"/>
              <a:t>)</a:t>
            </a:r>
          </a:p>
          <a:p>
            <a:pPr lvl="1" eaLnBrk="0" hangingPunct="0">
              <a:defRPr/>
            </a:pPr>
            <a:r>
              <a:rPr lang="en-US" altLang="zh-CN" sz="2100" dirty="0"/>
              <a:t>11-25/1244, Power Savings with AMP Service Period, Ian Bajaj (Huawei)</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00842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100" dirty="0"/>
              <a:t>11-25/1245, AMP SP Timing Synchronization for Positive Clock Drift, Ian Bajaj (Huawei)</a:t>
            </a:r>
          </a:p>
          <a:p>
            <a:pPr lvl="1" eaLnBrk="0" hangingPunct="0">
              <a:defRPr/>
            </a:pPr>
            <a:r>
              <a:rPr lang="en-US" altLang="zh-CN" sz="2100" dirty="0"/>
              <a:t>11-25/1251, Follow up on TSF for trigger based AMP communication, </a:t>
            </a:r>
            <a:r>
              <a:rPr lang="en-US" altLang="zh-CN" sz="2100" dirty="0" err="1"/>
              <a:t>Chuanfeng</a:t>
            </a:r>
            <a:r>
              <a:rPr lang="en-US" altLang="zh-CN" sz="2100" dirty="0"/>
              <a:t> He (OPPO)</a:t>
            </a:r>
          </a:p>
          <a:p>
            <a:pPr lvl="1" eaLnBrk="0" hangingPunct="0">
              <a:defRPr/>
            </a:pPr>
            <a:r>
              <a:rPr lang="en-US" altLang="zh-CN" sz="2100" dirty="0"/>
              <a:t>11-25/1252</a:t>
            </a:r>
            <a:r>
              <a:rPr lang="en-US" altLang="zh-CN" sz="2100" dirty="0"/>
              <a:t>, Further details of Duty-cycle operation for AMP, </a:t>
            </a:r>
            <a:r>
              <a:rPr lang="en-US" altLang="zh-CN" sz="2100" dirty="0" err="1"/>
              <a:t>Chuanfeng</a:t>
            </a:r>
            <a:r>
              <a:rPr lang="en-US" altLang="zh-CN" sz="2100" dirty="0"/>
              <a:t> He (OPPO)</a:t>
            </a:r>
          </a:p>
          <a:p>
            <a:pPr lvl="1" eaLnBrk="0" hangingPunct="0">
              <a:defRPr/>
            </a:pPr>
            <a:r>
              <a:rPr lang="en-US" altLang="zh-CN" sz="2100" dirty="0"/>
              <a:t>11-25/1259, Some Issues for Access of AMP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a:t>
            </a:r>
          </a:p>
          <a:p>
            <a:pPr lvl="1" eaLnBrk="0" hangingPunct="0">
              <a:defRPr/>
            </a:pPr>
            <a:r>
              <a:rPr lang="en-US" altLang="zh-CN" sz="2100" dirty="0"/>
              <a:t>11-25/1253</a:t>
            </a:r>
            <a:r>
              <a:rPr lang="en-US" altLang="zh-CN" sz="2100" dirty="0"/>
              <a:t>, Trigger based UL access for Active </a:t>
            </a:r>
            <a:r>
              <a:rPr lang="en-US" altLang="zh-CN" sz="2100" dirty="0" err="1"/>
              <a:t>Tx</a:t>
            </a:r>
            <a:r>
              <a:rPr lang="en-US" altLang="zh-CN" sz="2100" dirty="0"/>
              <a:t> AMP STAs, </a:t>
            </a:r>
            <a:r>
              <a:rPr lang="en-US" altLang="zh-CN" sz="2100" dirty="0" err="1"/>
              <a:t>Chuanfeng</a:t>
            </a:r>
            <a:r>
              <a:rPr lang="en-US" altLang="zh-CN" sz="2100" dirty="0"/>
              <a:t> He (OPPO)</a:t>
            </a:r>
          </a:p>
          <a:p>
            <a:pPr lvl="1" eaLnBrk="0" hangingPunct="0">
              <a:defRPr/>
            </a:pPr>
            <a:r>
              <a:rPr lang="en-US" altLang="zh-CN" sz="2100" dirty="0"/>
              <a:t>11-25/1309, Discussion on OFDMA Multiple Access Mechanism, </a:t>
            </a:r>
            <a:r>
              <a:rPr lang="en-US" altLang="zh-CN" sz="2100" dirty="0" err="1"/>
              <a:t>Yaoshen</a:t>
            </a:r>
            <a:r>
              <a:rPr lang="en-US" altLang="zh-CN" sz="2100" dirty="0"/>
              <a:t> Cui (TP-LINK</a:t>
            </a:r>
            <a:r>
              <a:rPr lang="en-US" altLang="zh-CN" sz="2100" dirty="0" smtClean="0"/>
              <a:t>)</a:t>
            </a:r>
            <a:r>
              <a:rPr lang="en-US" altLang="en-US" sz="2100" dirty="0"/>
              <a:t>	</a:t>
            </a:r>
          </a:p>
          <a:p>
            <a:pPr algn="l" eaLnBrk="0" hangingPunct="0">
              <a:buClrTx/>
              <a:buSzTx/>
              <a:buFontTx/>
              <a:defRPr/>
            </a:pPr>
            <a:r>
              <a:rPr lang="en-US" altLang="en-GB" dirty="0" smtClean="0"/>
              <a:t>Any other business?</a:t>
            </a:r>
          </a:p>
          <a:p>
            <a:pPr lvl="0" eaLnBrk="0" hangingPunct="0">
              <a:defRPr/>
            </a:pPr>
            <a:r>
              <a:rPr lang="en-US" altLang="en-GB" dirty="0" smtClean="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38147728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a:t>
            </a:r>
            <a:r>
              <a:rPr lang="en-US" altLang="en-GB" dirty="0" smtClean="0"/>
              <a:t>MAC)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en-US" altLang="zh-CN" sz="2100" dirty="0" smtClean="0"/>
              <a:t>11-25/1102r1</a:t>
            </a:r>
            <a:r>
              <a:rPr lang="en-US" altLang="zh-CN" sz="2100" dirty="0"/>
              <a:t>, AMP Frame format,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buFontTx/>
              <a:buChar char="–"/>
              <a:defRPr/>
            </a:pPr>
            <a:r>
              <a:rPr lang="en-US" altLang="zh-CN" sz="2100" dirty="0"/>
              <a:t>11-25/1246, AMP WUR Frame Format, Ian Bajaj (Huawei)</a:t>
            </a:r>
          </a:p>
          <a:p>
            <a:pPr lvl="1" eaLnBrk="0" hangingPunct="0">
              <a:buFontTx/>
              <a:buChar char="–"/>
              <a:defRPr/>
            </a:pPr>
            <a:r>
              <a:rPr lang="en-US" altLang="zh-CN" sz="2100" dirty="0"/>
              <a:t>11-25/1247, AMP Beacon, Ian Bajaj (Huawei)</a:t>
            </a:r>
          </a:p>
          <a:p>
            <a:pPr lvl="1" eaLnBrk="0" hangingPunct="0">
              <a:buFontTx/>
              <a:buChar char="–"/>
              <a:defRPr/>
            </a:pPr>
            <a:r>
              <a:rPr lang="en-US" altLang="zh-CN" sz="2100" dirty="0"/>
              <a:t>11-25/1257 WUR-based frame formats for AMP devices, Kamran </a:t>
            </a:r>
            <a:r>
              <a:rPr lang="en-US" altLang="zh-CN" sz="2100" dirty="0" err="1"/>
              <a:t>Nishat</a:t>
            </a:r>
            <a:r>
              <a:rPr lang="en-US" altLang="zh-CN" sz="2100" dirty="0"/>
              <a:t> (</a:t>
            </a:r>
            <a:r>
              <a:rPr lang="en-US" altLang="zh-CN" sz="2100" dirty="0" err="1"/>
              <a:t>Haila</a:t>
            </a:r>
            <a:r>
              <a:rPr lang="en-US" altLang="zh-CN" sz="2100" dirty="0"/>
              <a:t> Technologies)</a:t>
            </a:r>
          </a:p>
          <a:p>
            <a:pPr lvl="1" eaLnBrk="0" hangingPunct="0">
              <a:defRPr/>
            </a:pPr>
            <a:r>
              <a:rPr lang="en-US" altLang="zh-CN" sz="2100" dirty="0"/>
              <a:t>11-25/1258  WUR-based Trigger frame for AMP devices, Kamran </a:t>
            </a:r>
            <a:r>
              <a:rPr lang="en-US" altLang="zh-CN" sz="2100" dirty="0" err="1"/>
              <a:t>Nishat</a:t>
            </a:r>
            <a:r>
              <a:rPr lang="en-US" altLang="zh-CN" sz="2100" dirty="0"/>
              <a:t> (</a:t>
            </a:r>
            <a:r>
              <a:rPr lang="en-US" altLang="zh-CN" sz="2100" dirty="0" err="1"/>
              <a:t>Haila</a:t>
            </a:r>
            <a:r>
              <a:rPr lang="en-US" altLang="zh-CN" sz="2100" dirty="0"/>
              <a:t> Technologies)</a:t>
            </a:r>
          </a:p>
          <a:p>
            <a:pPr lvl="1" eaLnBrk="0" hangingPunct="0">
              <a:defRPr/>
            </a:pPr>
            <a:r>
              <a:rPr lang="en-SG" altLang="zh-CN" sz="2100" dirty="0"/>
              <a:t>11-25/1235, </a:t>
            </a:r>
            <a:r>
              <a:rPr lang="en-IE" altLang="zh-CN" sz="2100" dirty="0"/>
              <a:t>AMP Multi Energizer/Exciter Deployment Scenarios, </a:t>
            </a:r>
            <a:r>
              <a:rPr lang="en-IE" altLang="zh-CN" sz="2100" dirty="0" err="1"/>
              <a:t>Dror</a:t>
            </a:r>
            <a:r>
              <a:rPr lang="en-IE" altLang="zh-CN" sz="2100" dirty="0"/>
              <a:t> </a:t>
            </a:r>
            <a:r>
              <a:rPr lang="en-IE" altLang="zh-CN" sz="2100" dirty="0" err="1"/>
              <a:t>Regev</a:t>
            </a:r>
            <a:r>
              <a:rPr lang="en-IE" altLang="zh-CN" sz="2100" dirty="0"/>
              <a:t> (Huawei</a:t>
            </a:r>
            <a:r>
              <a:rPr lang="en-IE" altLang="zh-CN" sz="2100" dirty="0" smtClean="0"/>
              <a:t>)</a:t>
            </a:r>
            <a:r>
              <a:rPr lang="en-US" altLang="en-US" sz="2100" dirty="0"/>
              <a:t>	</a:t>
            </a:r>
          </a:p>
          <a:p>
            <a:pPr algn="l" eaLnBrk="0" hangingPunct="0">
              <a:buClrTx/>
              <a:buSzTx/>
              <a:buFontTx/>
              <a:defRPr/>
            </a:pPr>
            <a:r>
              <a:rPr lang="en-US" altLang="en-GB" dirty="0" smtClean="0"/>
              <a:t>Any other business?</a:t>
            </a:r>
          </a:p>
          <a:p>
            <a:pPr lvl="0" eaLnBrk="0" hangingPunct="0">
              <a:defRPr/>
            </a:pPr>
            <a:r>
              <a:rPr lang="en-US" altLang="en-GB" dirty="0" smtClean="0">
                <a:sym typeface="+mn-ea"/>
              </a:rPr>
              <a:t>Recess</a:t>
            </a:r>
            <a:endParaRPr lang="en-US" altLang="en-GB" dirty="0"/>
          </a:p>
        </p:txBody>
      </p:sp>
    </p:spTree>
    <p:extLst>
      <p:ext uri="{BB962C8B-B14F-4D97-AF65-F5344CB8AC3E}">
        <p14:creationId xmlns:p14="http://schemas.microsoft.com/office/powerpoint/2010/main" val="295102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2025 Jul IEEE 802 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extLst>
      <p:ext uri="{BB962C8B-B14F-4D97-AF65-F5344CB8AC3E}">
        <p14:creationId xmlns:p14="http://schemas.microsoft.com/office/powerpoint/2010/main" val="4097768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 </a:t>
            </a:r>
            <a:r>
              <a:rPr lang="en-US" altLang="en-US" sz="2000" kern="0" dirty="0" smtClean="0">
                <a:solidFill>
                  <a:schemeClr val="tx1"/>
                </a:solidFill>
                <a:sym typeface="Wingdings" panose="05000000000000000000" pitchFamily="2" charset="2"/>
              </a:rPr>
              <a:t> Sep,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(updated)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12</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zh-CN"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19</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26</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2</a:t>
            </a:r>
            <a:r>
              <a:rPr lang="en-US" altLang="en-US" sz="2400" kern="0" baseline="30000" dirty="0" smtClean="0">
                <a:solidFill>
                  <a:schemeClr val="tx1"/>
                </a:solidFill>
                <a:sym typeface="+mn-ea"/>
              </a:rPr>
              <a:t>nd</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Sep </a:t>
            </a:r>
            <a:r>
              <a:rPr lang="en-US" altLang="en-US" sz="2400" kern="0" dirty="0" smtClean="0">
                <a:solidFill>
                  <a:schemeClr val="tx1"/>
                </a:solidFill>
                <a:sym typeface="+mn-ea"/>
              </a:rPr>
              <a:t>9</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smtClean="0"/>
              <a:t>Teleconference Plan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13820</TotalTime>
  <Words>3300</Words>
  <Application>Microsoft Office PowerPoint</Application>
  <PresentationFormat>宽屏</PresentationFormat>
  <Paragraphs>625</Paragraphs>
  <Slides>41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699</cp:revision>
  <cp:lastPrinted>2014-11-04T15:04:00Z</cp:lastPrinted>
  <dcterms:created xsi:type="dcterms:W3CDTF">2007-04-17T18:10:00Z</dcterms:created>
  <dcterms:modified xsi:type="dcterms:W3CDTF">2025-07-27T20:19:35Z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