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1"/>
  </p:notesMasterIdLst>
  <p:handoutMasterIdLst>
    <p:handoutMasterId r:id="rId42"/>
  </p:handoutMasterIdLst>
  <p:sldIdLst>
    <p:sldId id="1263" r:id="rId2"/>
    <p:sldId id="1266" r:id="rId3"/>
    <p:sldId id="1267" r:id="rId4"/>
    <p:sldId id="1269" r:id="rId5"/>
    <p:sldId id="1270" r:id="rId6"/>
    <p:sldId id="1271" r:id="rId7"/>
    <p:sldId id="1273" r:id="rId8"/>
    <p:sldId id="1274" r:id="rId9"/>
    <p:sldId id="1275" r:id="rId10"/>
    <p:sldId id="1276" r:id="rId11"/>
    <p:sldId id="1278" r:id="rId12"/>
    <p:sldId id="1279" r:id="rId13"/>
    <p:sldId id="1385" r:id="rId14"/>
    <p:sldId id="1388" r:id="rId15"/>
    <p:sldId id="1554" r:id="rId16"/>
    <p:sldId id="1513" r:id="rId17"/>
    <p:sldId id="1386" r:id="rId18"/>
    <p:sldId id="1296" r:id="rId19"/>
    <p:sldId id="1389" r:id="rId20"/>
    <p:sldId id="1283" r:id="rId21"/>
    <p:sldId id="1284" r:id="rId22"/>
    <p:sldId id="1366" r:id="rId23"/>
    <p:sldId id="1429" r:id="rId24"/>
    <p:sldId id="1547" r:id="rId25"/>
    <p:sldId id="1287" r:id="rId26"/>
    <p:sldId id="1548" r:id="rId27"/>
    <p:sldId id="1336" r:id="rId28"/>
    <p:sldId id="1549" r:id="rId29"/>
    <p:sldId id="1427" r:id="rId30"/>
    <p:sldId id="1550" r:id="rId31"/>
    <p:sldId id="1313" r:id="rId32"/>
    <p:sldId id="1551" r:id="rId33"/>
    <p:sldId id="1367" r:id="rId34"/>
    <p:sldId id="1552" r:id="rId35"/>
    <p:sldId id="1379" r:id="rId36"/>
    <p:sldId id="1553" r:id="rId37"/>
    <p:sldId id="1291" r:id="rId38"/>
    <p:sldId id="1346" r:id="rId39"/>
    <p:sldId id="1347" r:id="rId40"/>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5405"/>
  </p:normalViewPr>
  <p:slideViewPr>
    <p:cSldViewPr showGuides="1">
      <p:cViewPr varScale="1">
        <p:scale>
          <a:sx n="80" d="100"/>
          <a:sy n="80" d="100"/>
        </p:scale>
        <p:origin x="62" y="485"/>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Jan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Jan 2025</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0990r0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cvent.me/xAYo82"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5/11-25-0991-03-00bp-teleconference-minutes-may-june-july-2025.docx" TargetMode="External"/><Relationship Id="rId2" Type="http://schemas.openxmlformats.org/officeDocument/2006/relationships/hyperlink" Target="https://mentor.ieee.org/802.11/dcn/25/11-25-0921-00-00bp-2025-05-interim-meeting-minutes.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1613-10-00bp-specification-framework-for-tgbp.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Jul </a:t>
            </a:r>
            <a:r>
              <a:rPr lang="en-US" dirty="0" smtClean="0"/>
              <a:t>2025</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Jul Plenary 2025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2025-07-20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837"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endParaRPr lang="en-US" altLang="zh-C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370" y="1866265"/>
            <a:ext cx="10361930" cy="4606290"/>
          </a:xfrm>
          <a:prstGeom prst="rect">
            <a:avLst/>
          </a:prstGeom>
        </p:spPr>
        <p:txBody>
          <a:bodyPr>
            <a:normAutofit fontScale="9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indent="-457200">
              <a:buAutoNum type="arabicPeriod"/>
            </a:pPr>
            <a:r>
              <a:rPr lang="en-US" sz="2000" dirty="0">
                <a:sym typeface="+mn-ea"/>
              </a:rPr>
              <a:t>One central laptop/computer per meeting connects at head table.</a:t>
            </a:r>
            <a:endParaRPr lang="en-US" sz="2000" dirty="0"/>
          </a:p>
          <a:p>
            <a:pPr marL="457200" indent="-457200">
              <a:buAutoNum type="arabicPeriod"/>
            </a:pPr>
            <a:r>
              <a:rPr lang="en-US" sz="2000" dirty="0">
                <a:sym typeface="+mn-ea"/>
              </a:rPr>
              <a:t>Local speakers queue/speak only at a microphone when called on.</a:t>
            </a:r>
            <a:endParaRPr lang="en-US" sz="2000" dirty="0"/>
          </a:p>
          <a:p>
            <a:pPr marL="457200" indent="-457200">
              <a:buAutoNum type="arabicPeriod"/>
            </a:pPr>
            <a:r>
              <a:rPr lang="en-US" sz="2000" dirty="0">
                <a:sym typeface="+mn-ea"/>
              </a:rPr>
              <a:t>Remote speakers request to speak via chat window and only speak when called on.</a:t>
            </a:r>
            <a:endParaRPr lang="en-US" sz="2000" dirty="0"/>
          </a:p>
          <a:p>
            <a:pPr marL="457200" indent="-457200">
              <a:buAutoNum type="arabicPeriod"/>
            </a:pPr>
            <a:r>
              <a:rPr lang="en-US" sz="2000" dirty="0">
                <a:sym typeface="+mn-ea"/>
              </a:rPr>
              <a:t>Presenters share the presentation via conferencing tool or have chair (central laptop) present for them.</a:t>
            </a:r>
            <a:endParaRPr lang="en-US" sz="2000" dirty="0"/>
          </a:p>
          <a:p>
            <a:pPr marL="457200" indent="-457200">
              <a:buAutoNum type="arabicPeriod"/>
            </a:pPr>
            <a:r>
              <a:rPr lang="en-US" sz="2000" dirty="0">
                <a:sym typeface="+mn-ea"/>
              </a:rPr>
              <a:t>Local attendees when logged into WebEx </a:t>
            </a:r>
            <a:r>
              <a:rPr lang="en-US" sz="2000" dirty="0">
                <a:solidFill>
                  <a:srgbClr val="FF0000"/>
                </a:solidFill>
                <a:sym typeface="+mn-ea"/>
              </a:rPr>
              <a:t>SHALL</a:t>
            </a:r>
            <a:r>
              <a:rPr lang="en-US" sz="2000" dirty="0">
                <a:sym typeface="+mn-ea"/>
              </a:rPr>
              <a:t> </a:t>
            </a:r>
            <a:r>
              <a:rPr lang="en-US" sz="2000" dirty="0">
                <a:solidFill>
                  <a:srgbClr val="C00000"/>
                </a:solidFill>
                <a:sym typeface="+mn-ea"/>
              </a:rPr>
              <a:t>NOT connect Audio.</a:t>
            </a:r>
            <a:endParaRPr lang="en-US" sz="2000" dirty="0">
              <a:solidFill>
                <a:srgbClr val="C00000"/>
              </a:solidFill>
            </a:endParaRPr>
          </a:p>
          <a:p>
            <a:pPr marL="457200" indent="-457200">
              <a:buAutoNum type="arabicPeriod"/>
            </a:pPr>
            <a:r>
              <a:rPr lang="en-US" sz="2000" dirty="0">
                <a:solidFill>
                  <a:schemeClr val="tx1"/>
                </a:solidFill>
                <a:sym typeface="+mn-ea"/>
              </a:rPr>
              <a:t>When Starting a meeting the host should do the following:</a:t>
            </a:r>
            <a:endParaRPr lang="en-US" sz="2000" dirty="0">
              <a:solidFill>
                <a:schemeClr val="tx1"/>
              </a:solidFill>
            </a:endParaRPr>
          </a:p>
          <a:p>
            <a:pPr marL="857250" lvl="1" indent="-457200">
              <a:buAutoNum type="arabicPeriod"/>
            </a:pPr>
            <a:r>
              <a:rPr lang="en-US" sz="2000" dirty="0">
                <a:solidFill>
                  <a:schemeClr val="tx1"/>
                </a:solidFill>
                <a:sym typeface="+mn-ea"/>
              </a:rPr>
              <a:t>Select “Meeting” -&gt; “Meeting Options” -&gt; [Disable] “Allow Participant to turn on Video”</a:t>
            </a:r>
            <a:endParaRPr lang="en-US" sz="2000" dirty="0">
              <a:solidFill>
                <a:schemeClr val="tx1"/>
              </a:solidFill>
            </a:endParaRPr>
          </a:p>
          <a:p>
            <a:pPr marL="857250" lvl="1" indent="-457200">
              <a:buAutoNum type="arabicPeriod"/>
            </a:pPr>
            <a:r>
              <a:rPr lang="en-US" sz="2000" dirty="0">
                <a:solidFill>
                  <a:schemeClr val="tx1"/>
                </a:solidFill>
                <a:sym typeface="+mn-ea"/>
              </a:rPr>
              <a:t>Select “Participant” -&gt; [Enable] “Mute on Entry”.</a:t>
            </a:r>
            <a:endParaRPr lang="en-US" sz="2000" dirty="0">
              <a:solidFill>
                <a:schemeClr val="tx1"/>
              </a:solidFill>
            </a:endParaRPr>
          </a:p>
          <a:p>
            <a:pPr marL="457200" indent="-457200">
              <a:buAutoNum type="arabicPeriod"/>
            </a:pPr>
            <a:r>
              <a:rPr lang="en-US" sz="2000" dirty="0">
                <a:solidFill>
                  <a:schemeClr val="tx1"/>
                </a:solidFill>
                <a:sym typeface="+mn-ea"/>
              </a:rPr>
              <a:t>For those Remote Attendees connecting to Webex, Configure Webex Audio to use “Music Mode”.</a:t>
            </a:r>
            <a:endParaRPr lang="en-US" sz="2000" dirty="0">
              <a:solidFill>
                <a:schemeClr val="tx1"/>
              </a:solidFill>
            </a:endParaRPr>
          </a:p>
          <a:p>
            <a:pPr marL="457200" indent="-457200">
              <a:buAutoNum type="arabicPeriod"/>
            </a:pPr>
            <a:r>
              <a:rPr lang="en-US" sz="2000" dirty="0">
                <a:solidFill>
                  <a:schemeClr val="tx1"/>
                </a:solidFill>
                <a:sym typeface="+mn-ea"/>
              </a:rPr>
              <a:t>Treat All Microphones as hot and live – Conversations in a room may be heard online.</a:t>
            </a:r>
            <a:endParaRPr lang="en-US" sz="2000" dirty="0">
              <a:solidFill>
                <a:schemeClr val="tx1"/>
              </a:solidFill>
            </a:endParaRPr>
          </a:p>
          <a:p>
            <a:pPr>
              <a:lnSpc>
                <a:spcPct val="120000"/>
              </a:lnSpc>
            </a:pPr>
            <a:endParaRPr lang="en-US" altLang="zh-CN" sz="2100" kern="0" dirty="0" smtClean="0"/>
          </a:p>
          <a:p>
            <a:pPr>
              <a:lnSpc>
                <a:spcPct val="120000"/>
              </a:lnSpc>
            </a:pPr>
            <a:r>
              <a:rPr lang="en-US" altLang="zh-CN" sz="2000" kern="0" dirty="0" smtClean="0"/>
              <a:t>Reference:</a:t>
            </a:r>
          </a:p>
          <a:p>
            <a:pPr marL="99695" indent="0">
              <a:lnSpc>
                <a:spcPct val="120000"/>
              </a:lnSpc>
            </a:pPr>
            <a:r>
              <a:rPr lang="en-US" altLang="zh-CN" sz="1800" b="0" u="sng" kern="0" dirty="0" smtClean="0">
                <a:hlinkClick r:id="rId2"/>
              </a:rPr>
              <a:t>https://mentor.ieee.org/802-ec/dcn/24/ec-24-0271-00-00EC-mixed-mode-interim-session-av-training-2024-nov-vancouver.pptx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endParaRPr lang="en-US" altLang="zh-C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altLang="en-US" sz="3200" dirty="0">
                <a:sym typeface="+mn-ea"/>
              </a:rPr>
              <a:t>for the </a:t>
            </a:r>
            <a:r>
              <a:rPr lang="en-US" altLang="en-US" sz="3200" dirty="0" smtClean="0">
                <a:sym typeface="+mn-ea"/>
              </a:rPr>
              <a:t>Jul </a:t>
            </a:r>
            <a:r>
              <a:rPr lang="en-US" altLang="en-US" sz="3200" dirty="0">
                <a:sym typeface="+mn-ea"/>
              </a:rPr>
              <a:t>IEEE 802 </a:t>
            </a:r>
            <a:r>
              <a:rPr lang="en-US" altLang="en-US" sz="3200" dirty="0" smtClean="0">
                <a:sym typeface="+mn-ea"/>
              </a:rPr>
              <a:t>plenary </a:t>
            </a:r>
            <a:r>
              <a:rPr lang="en-US" alt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altLang="en-US" sz="2400" b="0" dirty="0"/>
              <a:t>This meeting is part of the July IEEE 802 plenary session</a:t>
            </a:r>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t>You must pay the registration fee whether attending in-person or remotely</a:t>
            </a:r>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t>If you have not already done so, you can register here: </a:t>
            </a:r>
          </a:p>
          <a:p>
            <a:pPr marL="0" indent="0"/>
            <a:r>
              <a:rPr lang="en-US" altLang="en-US" sz="2400" b="0" dirty="0"/>
              <a:t>	</a:t>
            </a:r>
            <a:r>
              <a:rPr lang="en-US" altLang="en-US" sz="2400" b="0" dirty="0">
                <a:hlinkClick r:id="rId2"/>
              </a:rPr>
              <a:t>https://cvent.me/xAYo82</a:t>
            </a:r>
            <a:r>
              <a:rPr lang="en-US" altLang="en-US" sz="2400" b="0" dirty="0"/>
              <a:t> </a:t>
            </a:r>
          </a:p>
          <a:p>
            <a:pPr marL="0" indent="0"/>
            <a:endParaRPr lang="en-US" altLang="en-US" sz="2400" b="0" dirty="0"/>
          </a:p>
          <a:p>
            <a:pPr>
              <a:buFont typeface="Arial" panose="020B0604020202020204" pitchFamily="34" charset="0"/>
              <a:buChar char="•"/>
            </a:pPr>
            <a:r>
              <a:rPr lang="en-US" altLang="en-US" sz="2400" b="0" dirty="0"/>
              <a:t>If you do not intend to register for this session you must leave this meeting and, if you have logged attendance on IMAT, email the 802.11 chair or vice chairs to have your attendance cancelled</a:t>
            </a:r>
            <a:endParaRPr lang="en-US" altLang="en-US" sz="24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endParaRPr lang="en-US" altLang="zh-C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t>General</a:t>
            </a:r>
            <a:endParaRPr lang="en-US" altLang="zh-CN" sz="3200" kern="0" dirty="0"/>
          </a:p>
        </p:txBody>
      </p:sp>
      <p:sp>
        <p:nvSpPr>
          <p:cNvPr id="8" name="文本占位符 2"/>
          <p:cNvSpPr txBox="1"/>
          <p:nvPr/>
        </p:nvSpPr>
        <p:spPr>
          <a:xfrm>
            <a:off x="928688" y="1981238"/>
            <a:ext cx="10210532" cy="4113146"/>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SG" altLang="zh-CN" sz="1600" kern="0" dirty="0">
                <a:solidFill>
                  <a:schemeClr val="tx1"/>
                </a:solidFill>
                <a:latin typeface="Calibri" panose="020F0502020204030204" pitchFamily="34" charset="0"/>
                <a:cs typeface="Calibri" panose="020F0502020204030204" pitchFamily="34" charset="0"/>
              </a:rPr>
              <a:t>11-25/1236, </a:t>
            </a:r>
            <a:r>
              <a:rPr lang="en-IE" altLang="zh-CN" sz="1600" kern="0" dirty="0">
                <a:solidFill>
                  <a:schemeClr val="tx1"/>
                </a:solidFill>
                <a:latin typeface="Calibri" panose="020F0502020204030204" pitchFamily="34" charset="0"/>
                <a:cs typeface="Calibri" panose="020F0502020204030204" pitchFamily="34" charset="0"/>
              </a:rPr>
              <a:t>AMP Enhanced Bi-Static Back Scattering Non AP STA with Gains, </a:t>
            </a:r>
            <a:r>
              <a:rPr lang="en-IE" altLang="zh-CN" sz="1600" kern="0" dirty="0" err="1">
                <a:solidFill>
                  <a:schemeClr val="tx1"/>
                </a:solidFill>
                <a:latin typeface="Calibri" panose="020F0502020204030204" pitchFamily="34" charset="0"/>
                <a:cs typeface="Calibri" panose="020F0502020204030204" pitchFamily="34" charset="0"/>
              </a:rPr>
              <a:t>Dror</a:t>
            </a:r>
            <a:r>
              <a:rPr lang="en-IE" altLang="zh-CN" sz="1600" kern="0" dirty="0">
                <a:solidFill>
                  <a:schemeClr val="tx1"/>
                </a:solidFill>
                <a:latin typeface="Calibri" panose="020F0502020204030204" pitchFamily="34" charset="0"/>
                <a:cs typeface="Calibri" panose="020F0502020204030204" pitchFamily="34" charset="0"/>
              </a:rPr>
              <a:t> </a:t>
            </a:r>
            <a:r>
              <a:rPr lang="en-IE" altLang="zh-CN" sz="1600" kern="0" dirty="0" err="1">
                <a:solidFill>
                  <a:schemeClr val="tx1"/>
                </a:solidFill>
                <a:latin typeface="Calibri" panose="020F0502020204030204" pitchFamily="34" charset="0"/>
                <a:cs typeface="Calibri" panose="020F0502020204030204" pitchFamily="34" charset="0"/>
              </a:rPr>
              <a:t>Regev</a:t>
            </a:r>
            <a:r>
              <a:rPr lang="en-IE" altLang="zh-CN" sz="1600" kern="0" dirty="0">
                <a:solidFill>
                  <a:schemeClr val="tx1"/>
                </a:solidFill>
                <a:latin typeface="Calibri" panose="020F0502020204030204" pitchFamily="34" charset="0"/>
                <a:cs typeface="Calibri" panose="020F0502020204030204" pitchFamily="34" charset="0"/>
              </a:rPr>
              <a:t> (Huawei) [together with 1260]</a:t>
            </a:r>
            <a:endParaRPr lang="en-SG"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11-25/1260, Enhanced Bi-Static Backscattering AMP STAs for Extended Ranges and Spatial Coverage, </a:t>
            </a:r>
            <a:r>
              <a:rPr lang="en-US" altLang="zh-CN" sz="1600" kern="0" dirty="0" err="1">
                <a:solidFill>
                  <a:schemeClr val="tx1"/>
                </a:solidFill>
                <a:latin typeface="Calibri" panose="020F0502020204030204" pitchFamily="34" charset="0"/>
                <a:cs typeface="Calibri" panose="020F0502020204030204" pitchFamily="34" charset="0"/>
              </a:rPr>
              <a:t>Dror</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Regev</a:t>
            </a:r>
            <a:r>
              <a:rPr lang="en-US" altLang="zh-CN" sz="1600" kern="0" dirty="0">
                <a:solidFill>
                  <a:schemeClr val="tx1"/>
                </a:solidFill>
                <a:latin typeface="Calibri" panose="020F0502020204030204" pitchFamily="34" charset="0"/>
                <a:cs typeface="Calibri" panose="020F0502020204030204" pitchFamily="34" charset="0"/>
              </a:rPr>
              <a:t> (Huawei)</a:t>
            </a:r>
          </a:p>
          <a:p>
            <a:pPr marL="800100" lvl="1" indent="-342900" algn="just">
              <a:buSzTx/>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11-25/1320, A novel application, Guido R. </a:t>
            </a:r>
            <a:r>
              <a:rPr lang="en-US" altLang="zh-CN" sz="1600" kern="0" dirty="0" err="1">
                <a:solidFill>
                  <a:schemeClr val="tx1"/>
                </a:solidFill>
                <a:latin typeface="Calibri" panose="020F0502020204030204" pitchFamily="34" charset="0"/>
                <a:cs typeface="Calibri" panose="020F0502020204030204" pitchFamily="34" charset="0"/>
              </a:rPr>
              <a:t>Hiertz</a:t>
            </a:r>
            <a:r>
              <a:rPr lang="en-US" altLang="zh-CN" sz="1600" kern="0" dirty="0">
                <a:solidFill>
                  <a:schemeClr val="tx1"/>
                </a:solidFill>
                <a:latin typeface="Calibri" panose="020F0502020204030204" pitchFamily="34" charset="0"/>
                <a:cs typeface="Calibri" panose="020F0502020204030204" pitchFamily="34" charset="0"/>
              </a:rPr>
              <a:t> (Ericsson GmbH)</a:t>
            </a: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buFontTx/>
              <a:buChar char="•"/>
              <a:defRPr/>
            </a:pPr>
            <a:r>
              <a:rPr lang="en-US" altLang="en-US" sz="1800" kern="0" dirty="0" smtClean="0">
                <a:solidFill>
                  <a:schemeClr val="tx1"/>
                </a:solidFill>
                <a:latin typeface="Calibri" panose="020F0502020204030204" pitchFamily="34" charset="0"/>
                <a:cs typeface="Calibri" panose="020F0502020204030204" pitchFamily="34" charset="0"/>
                <a:sym typeface="+mn-ea"/>
              </a:rPr>
              <a:t>SYNC field design</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11-25/1216, Uplink backscatter SYNC Field Design, </a:t>
            </a:r>
            <a:r>
              <a:rPr lang="en-US" altLang="zh-CN" sz="1600" kern="0" dirty="0" err="1">
                <a:solidFill>
                  <a:schemeClr val="tx1"/>
                </a:solidFill>
                <a:latin typeface="Calibri" panose="020F0502020204030204" pitchFamily="34" charset="0"/>
                <a:cs typeface="Calibri" panose="020F0502020204030204" pitchFamily="34" charset="0"/>
              </a:rPr>
              <a:t>Manideep</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Dunna</a:t>
            </a:r>
            <a:r>
              <a:rPr lang="en-US" altLang="zh-CN" sz="1600" kern="0" dirty="0">
                <a:solidFill>
                  <a:schemeClr val="tx1"/>
                </a:solidFill>
                <a:latin typeface="Calibri" panose="020F0502020204030204" pitchFamily="34" charset="0"/>
                <a:cs typeface="Calibri" panose="020F0502020204030204" pitchFamily="34" charset="0"/>
              </a:rPr>
              <a:t> (Qualcomm)</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11-25/1217, SYNC design for AMP Active Transmission, Alice Chen (Qualcomm)</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11-25/1218</a:t>
            </a:r>
            <a:r>
              <a:rPr lang="en-US" altLang="zh-CN" sz="1600" kern="0" dirty="0">
                <a:solidFill>
                  <a:schemeClr val="tx1"/>
                </a:solidFill>
                <a:latin typeface="Calibri" panose="020F0502020204030204" pitchFamily="34" charset="0"/>
                <a:cs typeface="Calibri" panose="020F0502020204030204" pitchFamily="34" charset="0"/>
              </a:rPr>
              <a:t>, Downlink backscatter SYNC Field Design, </a:t>
            </a:r>
            <a:r>
              <a:rPr lang="en-US" altLang="zh-CN" sz="1600" kern="0" dirty="0" err="1">
                <a:solidFill>
                  <a:schemeClr val="tx1"/>
                </a:solidFill>
                <a:latin typeface="Calibri" panose="020F0502020204030204" pitchFamily="34" charset="0"/>
                <a:cs typeface="Calibri" panose="020F0502020204030204" pitchFamily="34" charset="0"/>
              </a:rPr>
              <a:t>Manideep</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Dunna</a:t>
            </a:r>
            <a:r>
              <a:rPr lang="en-US" altLang="zh-CN" sz="1600" kern="0" dirty="0">
                <a:solidFill>
                  <a:schemeClr val="tx1"/>
                </a:solidFill>
                <a:latin typeface="Calibri" panose="020F0502020204030204" pitchFamily="34" charset="0"/>
                <a:cs typeface="Calibri" panose="020F0502020204030204" pitchFamily="34" charset="0"/>
              </a:rPr>
              <a:t> (Qualcomm)</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11-25/1221</a:t>
            </a:r>
            <a:r>
              <a:rPr lang="en-US" altLang="zh-CN" sz="1600" kern="0" dirty="0">
                <a:solidFill>
                  <a:schemeClr val="tx1"/>
                </a:solidFill>
                <a:latin typeface="Calibri" panose="020F0502020204030204" pitchFamily="34" charset="0"/>
                <a:cs typeface="Calibri" panose="020F0502020204030204" pitchFamily="34" charset="0"/>
              </a:rPr>
              <a:t>, Two AMP Downlink Sync Field Detectors, Steve </a:t>
            </a:r>
            <a:r>
              <a:rPr lang="en-US" altLang="zh-CN" sz="1600" kern="0" dirty="0" err="1">
                <a:solidFill>
                  <a:schemeClr val="tx1"/>
                </a:solidFill>
                <a:latin typeface="Calibri" panose="020F0502020204030204" pitchFamily="34" charset="0"/>
                <a:cs typeface="Calibri" panose="020F0502020204030204" pitchFamily="34" charset="0"/>
              </a:rPr>
              <a:t>Shellhammer</a:t>
            </a:r>
            <a:r>
              <a:rPr lang="en-US" altLang="zh-CN" sz="1600" kern="0" dirty="0">
                <a:solidFill>
                  <a:schemeClr val="tx1"/>
                </a:solidFill>
                <a:latin typeface="Calibri" panose="020F0502020204030204" pitchFamily="34" charset="0"/>
                <a:cs typeface="Calibri" panose="020F0502020204030204" pitchFamily="34" charset="0"/>
              </a:rPr>
              <a:t> (Qualcomm) [preferred PM2, PM1]</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11-25/1222</a:t>
            </a:r>
            <a:r>
              <a:rPr lang="en-US" altLang="zh-CN" sz="1600" kern="0" dirty="0">
                <a:solidFill>
                  <a:schemeClr val="tx1"/>
                </a:solidFill>
                <a:latin typeface="Calibri" panose="020F0502020204030204" pitchFamily="34" charset="0"/>
                <a:cs typeface="Calibri" panose="020F0502020204030204" pitchFamily="34" charset="0"/>
              </a:rPr>
              <a:t>, AMP Downlink Sync Field Design, Steve </a:t>
            </a:r>
            <a:r>
              <a:rPr lang="en-US" altLang="zh-CN" sz="1600" kern="0" dirty="0" err="1">
                <a:solidFill>
                  <a:schemeClr val="tx1"/>
                </a:solidFill>
                <a:latin typeface="Calibri" panose="020F0502020204030204" pitchFamily="34" charset="0"/>
                <a:cs typeface="Calibri" panose="020F0502020204030204" pitchFamily="34" charset="0"/>
              </a:rPr>
              <a:t>Shellhammer</a:t>
            </a:r>
            <a:r>
              <a:rPr lang="en-US" altLang="zh-CN" sz="1600" kern="0" dirty="0">
                <a:solidFill>
                  <a:schemeClr val="tx1"/>
                </a:solidFill>
                <a:latin typeface="Calibri" panose="020F0502020204030204" pitchFamily="34" charset="0"/>
                <a:cs typeface="Calibri" panose="020F0502020204030204" pitchFamily="34" charset="0"/>
              </a:rPr>
              <a:t> (Qualcomm) [preferred PM2, PM1] </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11-25/1223,</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smtClean="0">
                <a:solidFill>
                  <a:schemeClr val="tx1"/>
                </a:solidFill>
                <a:latin typeface="Calibri" panose="020F0502020204030204" pitchFamily="34" charset="0"/>
                <a:cs typeface="Calibri" panose="020F0502020204030204" pitchFamily="34" charset="0"/>
              </a:rPr>
              <a:t>Sync </a:t>
            </a:r>
            <a:r>
              <a:rPr lang="en-US" altLang="zh-CN" sz="1600" kern="0" dirty="0">
                <a:solidFill>
                  <a:schemeClr val="tx1"/>
                </a:solidFill>
                <a:latin typeface="Calibri" panose="020F0502020204030204" pitchFamily="34" charset="0"/>
                <a:cs typeface="Calibri" panose="020F0502020204030204" pitchFamily="34" charset="0"/>
              </a:rPr>
              <a:t>Field Design Discussion, </a:t>
            </a:r>
            <a:r>
              <a:rPr lang="en-US" altLang="zh-CN" sz="1600" kern="0" dirty="0" err="1" smtClean="0">
                <a:solidFill>
                  <a:schemeClr val="tx1"/>
                </a:solidFill>
                <a:latin typeface="Calibri" panose="020F0502020204030204" pitchFamily="34" charset="0"/>
                <a:cs typeface="Calibri" panose="020F0502020204030204" pitchFamily="34" charset="0"/>
              </a:rPr>
              <a:t>Shengquan</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a:solidFill>
                  <a:schemeClr val="tx1"/>
                </a:solidFill>
                <a:latin typeface="Calibri" panose="020F0502020204030204" pitchFamily="34" charset="0"/>
                <a:cs typeface="Calibri" panose="020F0502020204030204" pitchFamily="34" charset="0"/>
              </a:rPr>
              <a:t>Hu (</a:t>
            </a:r>
            <a:r>
              <a:rPr lang="en-US" altLang="zh-CN" sz="1600" kern="0" dirty="0" err="1">
                <a:solidFill>
                  <a:schemeClr val="tx1"/>
                </a:solidFill>
                <a:latin typeface="Calibri" panose="020F0502020204030204" pitchFamily="34" charset="0"/>
                <a:cs typeface="Calibri" panose="020F0502020204030204" pitchFamily="34" charset="0"/>
              </a:rPr>
              <a:t>MediaTek</a:t>
            </a:r>
            <a:r>
              <a:rPr lang="en-US" altLang="zh-CN" sz="1600" kern="0" dirty="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zh-CN" altLang="zh-CN" sz="1600" kern="0" dirty="0" smtClean="0">
                <a:solidFill>
                  <a:schemeClr val="tx1"/>
                </a:solidFill>
                <a:latin typeface="Calibri" panose="020F0502020204030204" pitchFamily="34" charset="0"/>
                <a:cs typeface="Calibri" panose="020F0502020204030204" pitchFamily="34" charset="0"/>
              </a:rPr>
              <a:t>11</a:t>
            </a:r>
            <a:r>
              <a:rPr lang="zh-CN" altLang="zh-CN" sz="1600" kern="0" dirty="0">
                <a:solidFill>
                  <a:schemeClr val="tx1"/>
                </a:solidFill>
                <a:latin typeface="Calibri" panose="020F0502020204030204" pitchFamily="34" charset="0"/>
                <a:cs typeface="Calibri" panose="020F0502020204030204" pitchFamily="34" charset="0"/>
              </a:rPr>
              <a:t>-25/1230, AMP DL SYNC design considerations, Rui Cao (NXP)</a:t>
            </a: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11-25/1231, Backscattering UL SYNC design considerations, Xilin Cheng (NXP)</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11-25/1248 </a:t>
            </a:r>
            <a:r>
              <a:rPr lang="en-US" altLang="zh-CN" sz="1600" kern="0" dirty="0">
                <a:solidFill>
                  <a:schemeClr val="tx1"/>
                </a:solidFill>
                <a:latin typeface="Calibri" panose="020F0502020204030204" pitchFamily="34" charset="0"/>
                <a:cs typeface="Calibri" panose="020F0502020204030204" pitchFamily="34" charset="0"/>
              </a:rPr>
              <a:t>Discussions on DL Sync Field for Non-Backscatter STAs: Part </a:t>
            </a:r>
            <a:r>
              <a:rPr lang="en-US" altLang="zh-CN" sz="1600" kern="0" dirty="0">
                <a:solidFill>
                  <a:schemeClr val="tx1"/>
                </a:solidFill>
                <a:latin typeface="Calibri" panose="020F0502020204030204" pitchFamily="34" charset="0"/>
                <a:cs typeface="Calibri" panose="020F0502020204030204" pitchFamily="34" charset="0"/>
              </a:rPr>
              <a:t>1, Bin Qian (Huawei)</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11-25/1249 Discussions on DL Sync Field for Non-Backscatter STAs: Part </a:t>
            </a:r>
            <a:r>
              <a:rPr lang="en-US" altLang="zh-CN" sz="1600" kern="0" dirty="0">
                <a:solidFill>
                  <a:schemeClr val="tx1"/>
                </a:solidFill>
                <a:latin typeface="Calibri" panose="020F0502020204030204" pitchFamily="34" charset="0"/>
                <a:cs typeface="Calibri" panose="020F0502020204030204" pitchFamily="34" charset="0"/>
              </a:rPr>
              <a:t>2, Bin Qian (Huawei)</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11-25/1265</a:t>
            </a:r>
            <a:r>
              <a:rPr lang="en-US" altLang="zh-CN" sz="1600" kern="0" dirty="0">
                <a:solidFill>
                  <a:schemeClr val="tx1"/>
                </a:solidFill>
                <a:latin typeface="Calibri" panose="020F0502020204030204" pitchFamily="34" charset="0"/>
                <a:cs typeface="Calibri" panose="020F0502020204030204" pitchFamily="34" charset="0"/>
              </a:rPr>
              <a:t>, Follow-up on Sync field for AMP </a:t>
            </a:r>
            <a:r>
              <a:rPr lang="en-US" altLang="zh-CN" sz="1600" kern="0" dirty="0">
                <a:solidFill>
                  <a:schemeClr val="tx1"/>
                </a:solidFill>
                <a:latin typeface="Calibri" panose="020F0502020204030204" pitchFamily="34" charset="0"/>
                <a:cs typeface="Calibri" panose="020F0502020204030204" pitchFamily="34" charset="0"/>
              </a:rPr>
              <a:t>PPDU, </a:t>
            </a:r>
            <a:r>
              <a:rPr lang="en-US" altLang="zh-CN" sz="1600" kern="0" dirty="0" err="1">
                <a:solidFill>
                  <a:schemeClr val="tx1"/>
                </a:solidFill>
                <a:latin typeface="Calibri" panose="020F0502020204030204" pitchFamily="34" charset="0"/>
                <a:cs typeface="Calibri" panose="020F0502020204030204" pitchFamily="34" charset="0"/>
              </a:rPr>
              <a:t>Ke</a:t>
            </a:r>
            <a:r>
              <a:rPr lang="en-US" altLang="zh-CN" sz="1600" kern="0" dirty="0">
                <a:solidFill>
                  <a:schemeClr val="tx1"/>
                </a:solidFill>
                <a:latin typeface="Calibri" panose="020F0502020204030204" pitchFamily="34" charset="0"/>
                <a:cs typeface="Calibri" panose="020F0502020204030204" pitchFamily="34" charset="0"/>
              </a:rPr>
              <a:t> Wang (OPPO</a:t>
            </a:r>
            <a:r>
              <a:rPr lang="en-US" altLang="zh-CN" sz="1600" kern="0" dirty="0" smtClean="0">
                <a:solidFill>
                  <a:schemeClr val="tx1"/>
                </a:solidFill>
                <a:latin typeface="Calibri" panose="020F0502020204030204" pitchFamily="34" charset="0"/>
                <a:cs typeface="Calibri" panose="020F0502020204030204" pitchFamily="34" charset="0"/>
              </a:rPr>
              <a:t>)</a:t>
            </a:r>
          </a:p>
          <a:p>
            <a:pPr marL="499745" lvl="1" indent="-342900">
              <a:spcBef>
                <a:spcPts val="450"/>
              </a:spcBef>
              <a:buFontTx/>
              <a:buChar char="•"/>
              <a:defRPr/>
            </a:pPr>
            <a:r>
              <a:rPr lang="en-US" altLang="zh-CN" sz="1800" b="1" kern="0" dirty="0">
                <a:solidFill>
                  <a:schemeClr val="tx1"/>
                </a:solidFill>
                <a:latin typeface="Calibri" panose="020F0502020204030204" pitchFamily="34" charset="0"/>
                <a:cs typeface="Calibri" panose="020F0502020204030204" pitchFamily="34" charset="0"/>
              </a:rPr>
              <a:t>PPDU Format</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11-25/1219, Non-AMP portion of AMP PHY preamble, You-Wei Chen (</a:t>
            </a:r>
            <a:r>
              <a:rPr lang="en-US" altLang="zh-CN" sz="1600" kern="0" dirty="0" err="1">
                <a:solidFill>
                  <a:schemeClr val="tx1"/>
                </a:solidFill>
                <a:latin typeface="Calibri" panose="020F0502020204030204" pitchFamily="34" charset="0"/>
                <a:cs typeface="Calibri" panose="020F0502020204030204" pitchFamily="34" charset="0"/>
              </a:rPr>
              <a:t>MediaTek</a:t>
            </a:r>
            <a:r>
              <a:rPr lang="en-US" altLang="zh-CN" sz="1600" kern="0" dirty="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11-25/1220, AMP Downlink Special Segment, Steve </a:t>
            </a:r>
            <a:r>
              <a:rPr lang="en-US" altLang="zh-CN" sz="1600" kern="0" dirty="0" err="1">
                <a:solidFill>
                  <a:schemeClr val="tx1"/>
                </a:solidFill>
                <a:latin typeface="Calibri" panose="020F0502020204030204" pitchFamily="34" charset="0"/>
                <a:cs typeface="Calibri" panose="020F0502020204030204" pitchFamily="34" charset="0"/>
              </a:rPr>
              <a:t>Shellhammer</a:t>
            </a:r>
            <a:r>
              <a:rPr lang="en-US" altLang="zh-CN" sz="1600" kern="0" dirty="0">
                <a:solidFill>
                  <a:schemeClr val="tx1"/>
                </a:solidFill>
                <a:latin typeface="Calibri" panose="020F0502020204030204" pitchFamily="34" charset="0"/>
                <a:cs typeface="Calibri" panose="020F0502020204030204" pitchFamily="34" charset="0"/>
              </a:rPr>
              <a:t> (Qualcomm) [preferred PM2, PM1]</a:t>
            </a:r>
          </a:p>
          <a:p>
            <a:pPr marL="800100" lvl="1" indent="-342900">
              <a:lnSpc>
                <a:spcPct val="110000"/>
              </a:lnSpc>
              <a:buFontTx/>
              <a:buChar char="•"/>
              <a:defRPr/>
            </a:pPr>
            <a:r>
              <a:rPr lang="zh-CN" altLang="zh-CN" sz="1600" kern="0" dirty="0">
                <a:solidFill>
                  <a:schemeClr val="tx1"/>
                </a:solidFill>
                <a:latin typeface="Calibri" panose="020F0502020204030204" pitchFamily="34" charset="0"/>
                <a:cs typeface="Calibri" panose="020F0502020204030204" pitchFamily="34" charset="0"/>
              </a:rPr>
              <a:t>11</a:t>
            </a:r>
            <a:r>
              <a:rPr lang="zh-CN" altLang="zh-CN" sz="1600" kern="0" dirty="0">
                <a:solidFill>
                  <a:schemeClr val="tx1"/>
                </a:solidFill>
                <a:latin typeface="Calibri" panose="020F0502020204030204" pitchFamily="34" charset="0"/>
                <a:cs typeface="Calibri" panose="020F0502020204030204" pitchFamily="34" charset="0"/>
              </a:rPr>
              <a:t>-25/1232, DL PPDU format for backscattering communication, Rui Cao (NXP</a:t>
            </a:r>
            <a:r>
              <a:rPr lang="en-US" altLang="zh-CN" sz="1600" kern="0" dirty="0">
                <a:solidFill>
                  <a:schemeClr val="tx1"/>
                </a:solidFill>
                <a:latin typeface="Calibri" panose="020F0502020204030204" pitchFamily="34" charset="0"/>
                <a:cs typeface="Calibri" panose="020F0502020204030204" pitchFamily="34" charset="0"/>
              </a:rPr>
              <a:t>)</a:t>
            </a:r>
          </a:p>
          <a:p>
            <a:pPr marL="800100" lvl="1" indent="-342900">
              <a:lnSpc>
                <a:spcPct val="110000"/>
              </a:lnSpc>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11-25/1262, Remaining Issues of AMP PPDU Design, </a:t>
            </a:r>
            <a:r>
              <a:rPr lang="en-US" altLang="zh-CN" sz="1600" kern="0" dirty="0" err="1">
                <a:solidFill>
                  <a:schemeClr val="tx1"/>
                </a:solidFill>
                <a:latin typeface="Calibri" panose="020F0502020204030204" pitchFamily="34" charset="0"/>
                <a:cs typeface="Calibri" panose="020F0502020204030204" pitchFamily="34" charset="0"/>
              </a:rPr>
              <a:t>Yinan</a:t>
            </a:r>
            <a:r>
              <a:rPr lang="en-US" altLang="zh-CN" sz="1600" kern="0" dirty="0">
                <a:solidFill>
                  <a:schemeClr val="tx1"/>
                </a:solidFill>
                <a:latin typeface="Calibri" panose="020F0502020204030204" pitchFamily="34" charset="0"/>
                <a:cs typeface="Calibri" panose="020F0502020204030204" pitchFamily="34" charset="0"/>
              </a:rPr>
              <a:t> Qi (OPPO</a:t>
            </a:r>
            <a:r>
              <a:rPr lang="en-US" altLang="zh-CN" sz="1600" kern="0" dirty="0">
                <a:solidFill>
                  <a:schemeClr val="tx1"/>
                </a:solidFill>
                <a:latin typeface="Calibri" panose="020F0502020204030204" pitchFamily="34" charset="0"/>
                <a:cs typeface="Calibri" panose="020F0502020204030204" pitchFamily="34" charset="0"/>
              </a:rPr>
              <a:t>)</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buFontTx/>
              <a:buChar char="•"/>
              <a:defRPr/>
            </a:pPr>
            <a:r>
              <a:rPr lang="en-US" altLang="en-US" sz="1800" kern="0" dirty="0" smtClean="0">
                <a:solidFill>
                  <a:schemeClr val="tx1"/>
                </a:solidFill>
                <a:latin typeface="Calibri" panose="020F0502020204030204" pitchFamily="34" charset="0"/>
                <a:cs typeface="Calibri" panose="020F0502020204030204" pitchFamily="34" charset="0"/>
                <a:sym typeface="+mn-ea"/>
              </a:rPr>
              <a:t>AMP S1G Design</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11-25/1224, Initial thought on AMP-S1G channelization, </a:t>
            </a:r>
            <a:r>
              <a:rPr lang="en-US" altLang="zh-CN" sz="1600" kern="0" dirty="0" err="1">
                <a:solidFill>
                  <a:schemeClr val="tx1"/>
                </a:solidFill>
                <a:latin typeface="Calibri" panose="020F0502020204030204" pitchFamily="34" charset="0"/>
                <a:cs typeface="Calibri" panose="020F0502020204030204" pitchFamily="34" charset="0"/>
              </a:rPr>
              <a:t>Panpan</a:t>
            </a:r>
            <a:r>
              <a:rPr lang="en-US" altLang="zh-CN" sz="1600" kern="0" dirty="0">
                <a:solidFill>
                  <a:schemeClr val="tx1"/>
                </a:solidFill>
                <a:latin typeface="Calibri" panose="020F0502020204030204" pitchFamily="34" charset="0"/>
                <a:cs typeface="Calibri" panose="020F0502020204030204" pitchFamily="34" charset="0"/>
              </a:rPr>
              <a:t> Li (Huawei)</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11-25/1225, Initial thought on AMP-S1G PHY design, </a:t>
            </a:r>
            <a:r>
              <a:rPr lang="en-US" altLang="zh-CN" sz="1600" kern="0" dirty="0" err="1">
                <a:solidFill>
                  <a:schemeClr val="tx1"/>
                </a:solidFill>
                <a:latin typeface="Calibri" panose="020F0502020204030204" pitchFamily="34" charset="0"/>
                <a:cs typeface="Calibri" panose="020F0502020204030204" pitchFamily="34" charset="0"/>
              </a:rPr>
              <a:t>Panpan</a:t>
            </a:r>
            <a:r>
              <a:rPr lang="en-US" altLang="zh-CN" sz="1600" kern="0" dirty="0">
                <a:solidFill>
                  <a:schemeClr val="tx1"/>
                </a:solidFill>
                <a:latin typeface="Calibri" panose="020F0502020204030204" pitchFamily="34" charset="0"/>
                <a:cs typeface="Calibri" panose="020F0502020204030204" pitchFamily="34" charset="0"/>
              </a:rPr>
              <a:t> Li (Huawei)</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11-25/1226, Initial thought on AMP-S1G transmit mask, </a:t>
            </a:r>
            <a:r>
              <a:rPr lang="en-US" altLang="zh-CN" sz="1600" kern="0" dirty="0" err="1">
                <a:solidFill>
                  <a:schemeClr val="tx1"/>
                </a:solidFill>
                <a:latin typeface="Calibri" panose="020F0502020204030204" pitchFamily="34" charset="0"/>
                <a:cs typeface="Calibri" panose="020F0502020204030204" pitchFamily="34" charset="0"/>
              </a:rPr>
              <a:t>Panpan</a:t>
            </a:r>
            <a:r>
              <a:rPr lang="en-US" altLang="zh-CN" sz="1600" kern="0" dirty="0">
                <a:solidFill>
                  <a:schemeClr val="tx1"/>
                </a:solidFill>
                <a:latin typeface="Calibri" panose="020F0502020204030204" pitchFamily="34" charset="0"/>
                <a:cs typeface="Calibri" panose="020F0502020204030204" pitchFamily="34" charset="0"/>
              </a:rPr>
              <a:t> Li (Huawei)</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11-25/1261, PHY Design for AMP in S1G, </a:t>
            </a:r>
            <a:r>
              <a:rPr lang="en-US" altLang="zh-CN" sz="1600" kern="0" dirty="0" err="1">
                <a:solidFill>
                  <a:schemeClr val="tx1"/>
                </a:solidFill>
                <a:latin typeface="Calibri" panose="020F0502020204030204" pitchFamily="34" charset="0"/>
                <a:cs typeface="Calibri" panose="020F0502020204030204" pitchFamily="34" charset="0"/>
              </a:rPr>
              <a:t>Yinan</a:t>
            </a:r>
            <a:r>
              <a:rPr lang="en-US" altLang="zh-CN" sz="1600" kern="0" dirty="0">
                <a:solidFill>
                  <a:schemeClr val="tx1"/>
                </a:solidFill>
                <a:latin typeface="Calibri" panose="020F0502020204030204" pitchFamily="34" charset="0"/>
                <a:cs typeface="Calibri" panose="020F0502020204030204" pitchFamily="34" charset="0"/>
              </a:rPr>
              <a:t> Qi (OPPO</a:t>
            </a:r>
            <a:r>
              <a:rPr lang="en-US" altLang="zh-CN" sz="1600" kern="0" dirty="0">
                <a:solidFill>
                  <a:schemeClr val="tx1"/>
                </a:solidFill>
                <a:latin typeface="Calibri" panose="020F0502020204030204" pitchFamily="34" charset="0"/>
                <a:cs typeface="Calibri" panose="020F0502020204030204" pitchFamily="34" charset="0"/>
              </a:rPr>
              <a:t>)</a:t>
            </a:r>
          </a:p>
          <a:p>
            <a:pPr marL="499745" lvl="1" indent="-342900">
              <a:spcBef>
                <a:spcPts val="450"/>
              </a:spcBef>
              <a:buFontTx/>
              <a:buChar char="•"/>
              <a:defRPr/>
            </a:pPr>
            <a:r>
              <a:rPr lang="en-US" altLang="zh-CN" sz="1800" b="1" kern="0" dirty="0">
                <a:solidFill>
                  <a:schemeClr val="tx1"/>
                </a:solidFill>
                <a:latin typeface="Calibri" panose="020F0502020204030204" pitchFamily="34" charset="0"/>
                <a:cs typeface="Calibri" panose="020F0502020204030204" pitchFamily="34" charset="0"/>
              </a:rPr>
              <a:t>WPT PHY Design</a:t>
            </a:r>
            <a:endParaRPr lang="en-US" altLang="zh-CN" sz="1800" b="1"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11-25/1227, WPT waveform discussion, </a:t>
            </a:r>
            <a:r>
              <a:rPr lang="en-US" altLang="zh-CN" sz="1600" kern="0" dirty="0" err="1">
                <a:solidFill>
                  <a:schemeClr val="tx1"/>
                </a:solidFill>
                <a:latin typeface="Calibri" panose="020F0502020204030204" pitchFamily="34" charset="0"/>
                <a:cs typeface="Calibri" panose="020F0502020204030204" pitchFamily="34" charset="0"/>
              </a:rPr>
              <a:t>Panpan</a:t>
            </a:r>
            <a:r>
              <a:rPr lang="en-US" altLang="zh-CN" sz="1600" kern="0" dirty="0">
                <a:solidFill>
                  <a:schemeClr val="tx1"/>
                </a:solidFill>
                <a:latin typeface="Calibri" panose="020F0502020204030204" pitchFamily="34" charset="0"/>
                <a:cs typeface="Calibri" panose="020F0502020204030204" pitchFamily="34" charset="0"/>
              </a:rPr>
              <a:t> Li (Huawei)</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11-25/1264, WPT PHY Design Considerations, </a:t>
            </a:r>
            <a:r>
              <a:rPr lang="en-US" altLang="zh-CN" sz="1600" kern="0" dirty="0" err="1">
                <a:solidFill>
                  <a:schemeClr val="tx1"/>
                </a:solidFill>
                <a:latin typeface="Calibri" panose="020F0502020204030204" pitchFamily="34" charset="0"/>
                <a:cs typeface="Calibri" panose="020F0502020204030204" pitchFamily="34" charset="0"/>
              </a:rPr>
              <a:t>Yinan</a:t>
            </a:r>
            <a:r>
              <a:rPr lang="en-US" altLang="zh-CN" sz="1600" kern="0" dirty="0">
                <a:solidFill>
                  <a:schemeClr val="tx1"/>
                </a:solidFill>
                <a:latin typeface="Calibri" panose="020F0502020204030204" pitchFamily="34" charset="0"/>
                <a:cs typeface="Calibri" panose="020F0502020204030204" pitchFamily="34" charset="0"/>
              </a:rPr>
              <a:t> Qi (OPPO</a:t>
            </a:r>
            <a:r>
              <a:rPr lang="en-US" altLang="zh-CN" sz="1600" kern="0" dirty="0" smtClean="0">
                <a:solidFill>
                  <a:schemeClr val="tx1"/>
                </a:solidFill>
                <a:latin typeface="Calibri" panose="020F0502020204030204" pitchFamily="34" charset="0"/>
                <a:cs typeface="Calibri" panose="020F0502020204030204" pitchFamily="34" charset="0"/>
              </a:rPr>
              <a:t>)</a:t>
            </a:r>
          </a:p>
          <a:p>
            <a:pPr marL="499745" lvl="1" indent="-342900">
              <a:spcBef>
                <a:spcPts val="450"/>
              </a:spcBef>
              <a:buFontTx/>
              <a:buChar char="•"/>
              <a:defRPr/>
            </a:pPr>
            <a:r>
              <a:rPr lang="en-US" altLang="zh-CN" sz="1800" b="1" kern="0" dirty="0">
                <a:solidFill>
                  <a:schemeClr val="tx1"/>
                </a:solidFill>
                <a:latin typeface="Calibri" panose="020F0502020204030204" pitchFamily="34" charset="0"/>
                <a:cs typeface="Calibri" panose="020F0502020204030204" pitchFamily="34" charset="0"/>
              </a:rPr>
              <a:t>Misc. Topics</a:t>
            </a:r>
            <a:endParaRPr lang="en-US" altLang="zh-CN" sz="1800" b="1"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11-25/1002</a:t>
            </a:r>
            <a:r>
              <a:rPr lang="en-US" altLang="en-US" sz="1600" kern="0" dirty="0">
                <a:solidFill>
                  <a:schemeClr val="tx1"/>
                </a:solidFill>
                <a:latin typeface="Calibri" panose="020F0502020204030204" pitchFamily="34" charset="0"/>
                <a:cs typeface="Calibri" panose="020F0502020204030204" pitchFamily="34" charset="0"/>
                <a:sym typeface="+mn-ea"/>
              </a:rPr>
              <a:t>, </a:t>
            </a:r>
            <a:r>
              <a:rPr lang="en-US" altLang="zh-CN" sz="1600" kern="0" dirty="0">
                <a:solidFill>
                  <a:schemeClr val="tx1"/>
                </a:solidFill>
                <a:latin typeface="Calibri" panose="020F0502020204030204" pitchFamily="34" charset="0"/>
                <a:cs typeface="Calibri" panose="020F0502020204030204" pitchFamily="34" charset="0"/>
              </a:rPr>
              <a:t>Comparison between FEC/no-FEC for UL of active TX AMP STA, </a:t>
            </a:r>
            <a:r>
              <a:rPr lang="en-US" altLang="zh-CN" sz="1600" kern="0" dirty="0" err="1">
                <a:solidFill>
                  <a:schemeClr val="tx1"/>
                </a:solidFill>
                <a:latin typeface="Calibri" panose="020F0502020204030204" pitchFamily="34" charset="0"/>
                <a:cs typeface="Calibri" panose="020F0502020204030204" pitchFamily="34" charset="0"/>
              </a:rPr>
              <a:t>Amichai</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Sanderovich</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Wiliot</a:t>
            </a:r>
            <a:r>
              <a:rPr lang="en-US" altLang="zh-CN" sz="1600" kern="0" dirty="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11-25/1028, </a:t>
            </a:r>
            <a:r>
              <a:rPr lang="en-US" altLang="zh-CN" sz="1600" kern="0" dirty="0">
                <a:solidFill>
                  <a:schemeClr val="tx1"/>
                </a:solidFill>
                <a:latin typeface="Calibri" panose="020F0502020204030204" pitchFamily="34" charset="0"/>
                <a:cs typeface="Calibri" panose="020F0502020204030204" pitchFamily="34" charset="0"/>
              </a:rPr>
              <a:t>Uplink BPSK Modulation for AMP Backscatter, </a:t>
            </a:r>
            <a:r>
              <a:rPr lang="en-US" altLang="zh-CN" sz="1600" kern="0" dirty="0" err="1">
                <a:solidFill>
                  <a:schemeClr val="tx1"/>
                </a:solidFill>
                <a:latin typeface="Calibri" panose="020F0502020204030204" pitchFamily="34" charset="0"/>
                <a:cs typeface="Calibri" panose="020F0502020204030204" pitchFamily="34" charset="0"/>
              </a:rPr>
              <a:t>Yuxiao</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Hou</a:t>
            </a:r>
            <a:r>
              <a:rPr lang="en-US" altLang="zh-CN" sz="1600" kern="0" dirty="0">
                <a:solidFill>
                  <a:schemeClr val="tx1"/>
                </a:solidFill>
                <a:latin typeface="Calibri" panose="020F0502020204030204" pitchFamily="34" charset="0"/>
                <a:cs typeface="Calibri" panose="020F0502020204030204" pitchFamily="34" charset="0"/>
              </a:rPr>
              <a:t> (TP-Link System Inc</a:t>
            </a:r>
            <a:r>
              <a:rPr lang="en-US" altLang="zh-CN" sz="1600" kern="0" dirty="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11-25/1215, Discussion on AMP Active Transmission, Alice Chen (Qualcomm)</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11-25/1228, </a:t>
            </a:r>
            <a:r>
              <a:rPr lang="en-US" altLang="zh-CN" sz="1600" kern="0" dirty="0">
                <a:solidFill>
                  <a:schemeClr val="tx1"/>
                </a:solidFill>
                <a:latin typeface="Calibri" panose="020F0502020204030204" pitchFamily="34" charset="0"/>
                <a:cs typeface="Calibri" panose="020F0502020204030204" pitchFamily="34" charset="0"/>
              </a:rPr>
              <a:t>Interference mitigation in </a:t>
            </a:r>
            <a:r>
              <a:rPr lang="en-US" altLang="zh-CN" sz="1600" kern="0" dirty="0" err="1">
                <a:solidFill>
                  <a:schemeClr val="tx1"/>
                </a:solidFill>
                <a:latin typeface="Calibri" panose="020F0502020204030204" pitchFamily="34" charset="0"/>
                <a:cs typeface="Calibri" panose="020F0502020204030204" pitchFamily="34" charset="0"/>
              </a:rPr>
              <a:t>bistatic</a:t>
            </a:r>
            <a:r>
              <a:rPr lang="en-US" altLang="zh-CN" sz="1600" kern="0" dirty="0">
                <a:solidFill>
                  <a:schemeClr val="tx1"/>
                </a:solidFill>
                <a:latin typeface="Calibri" panose="020F0502020204030204" pitchFamily="34" charset="0"/>
                <a:cs typeface="Calibri" panose="020F0502020204030204" pitchFamily="34" charset="0"/>
              </a:rPr>
              <a:t> backscatter - part </a:t>
            </a:r>
            <a:r>
              <a:rPr lang="en-US" altLang="zh-CN" sz="1600" kern="0" dirty="0">
                <a:solidFill>
                  <a:schemeClr val="tx1"/>
                </a:solidFill>
                <a:latin typeface="Calibri" panose="020F0502020204030204" pitchFamily="34" charset="0"/>
                <a:cs typeface="Calibri" panose="020F0502020204030204" pitchFamily="34" charset="0"/>
              </a:rPr>
              <a:t>1, Nelson </a:t>
            </a:r>
            <a:r>
              <a:rPr lang="en-US" altLang="zh-CN" sz="1600" kern="0" dirty="0">
                <a:solidFill>
                  <a:schemeClr val="tx1"/>
                </a:solidFill>
                <a:latin typeface="Calibri" panose="020F0502020204030204" pitchFamily="34" charset="0"/>
                <a:cs typeface="Calibri" panose="020F0502020204030204" pitchFamily="34" charset="0"/>
              </a:rPr>
              <a:t>Costa (</a:t>
            </a:r>
            <a:r>
              <a:rPr lang="en-US" altLang="zh-CN" sz="1600" kern="0" dirty="0" err="1">
                <a:solidFill>
                  <a:schemeClr val="tx1"/>
                </a:solidFill>
                <a:latin typeface="Calibri" panose="020F0502020204030204" pitchFamily="34" charset="0"/>
                <a:cs typeface="Calibri" panose="020F0502020204030204" pitchFamily="34" charset="0"/>
              </a:rPr>
              <a:t>HaiLa</a:t>
            </a:r>
            <a:r>
              <a:rPr lang="en-US" altLang="zh-CN" sz="1600" kern="0" dirty="0">
                <a:solidFill>
                  <a:schemeClr val="tx1"/>
                </a:solidFill>
                <a:latin typeface="Calibri" panose="020F0502020204030204" pitchFamily="34" charset="0"/>
                <a:cs typeface="Calibri" panose="020F0502020204030204" pitchFamily="34" charset="0"/>
              </a:rPr>
              <a:t> Technologies)</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11-25/1229, </a:t>
            </a:r>
            <a:r>
              <a:rPr lang="en-US" altLang="zh-CN" sz="1600" kern="0" dirty="0">
                <a:solidFill>
                  <a:schemeClr val="tx1"/>
                </a:solidFill>
                <a:latin typeface="Calibri" panose="020F0502020204030204" pitchFamily="34" charset="0"/>
                <a:cs typeface="Calibri" panose="020F0502020204030204" pitchFamily="34" charset="0"/>
              </a:rPr>
              <a:t>Interference mitigation in </a:t>
            </a:r>
            <a:r>
              <a:rPr lang="en-US" altLang="zh-CN" sz="1600" kern="0" dirty="0" err="1">
                <a:solidFill>
                  <a:schemeClr val="tx1"/>
                </a:solidFill>
                <a:latin typeface="Calibri" panose="020F0502020204030204" pitchFamily="34" charset="0"/>
                <a:cs typeface="Calibri" panose="020F0502020204030204" pitchFamily="34" charset="0"/>
              </a:rPr>
              <a:t>bistatic</a:t>
            </a:r>
            <a:r>
              <a:rPr lang="en-US" altLang="zh-CN" sz="1600" kern="0" dirty="0">
                <a:solidFill>
                  <a:schemeClr val="tx1"/>
                </a:solidFill>
                <a:latin typeface="Calibri" panose="020F0502020204030204" pitchFamily="34" charset="0"/>
                <a:cs typeface="Calibri" panose="020F0502020204030204" pitchFamily="34" charset="0"/>
              </a:rPr>
              <a:t> backscatter - part </a:t>
            </a:r>
            <a:r>
              <a:rPr lang="en-US" altLang="zh-CN" sz="1600" kern="0" dirty="0">
                <a:solidFill>
                  <a:schemeClr val="tx1"/>
                </a:solidFill>
                <a:latin typeface="Calibri" panose="020F0502020204030204" pitchFamily="34" charset="0"/>
                <a:cs typeface="Calibri" panose="020F0502020204030204" pitchFamily="34" charset="0"/>
              </a:rPr>
              <a:t>2,</a:t>
            </a:r>
            <a:r>
              <a:rPr lang="en-US" altLang="zh-CN" sz="1600" kern="0" dirty="0">
                <a:solidFill>
                  <a:schemeClr val="tx1"/>
                </a:solidFill>
                <a:latin typeface="Calibri" panose="020F0502020204030204" pitchFamily="34" charset="0"/>
                <a:cs typeface="Calibri" panose="020F0502020204030204" pitchFamily="34" charset="0"/>
              </a:rPr>
              <a:t> Nelson Costa (</a:t>
            </a:r>
            <a:r>
              <a:rPr lang="en-US" altLang="zh-CN" sz="1600" kern="0" dirty="0" err="1">
                <a:solidFill>
                  <a:schemeClr val="tx1"/>
                </a:solidFill>
                <a:latin typeface="Calibri" panose="020F0502020204030204" pitchFamily="34" charset="0"/>
                <a:cs typeface="Calibri" panose="020F0502020204030204" pitchFamily="34" charset="0"/>
              </a:rPr>
              <a:t>HaiLa</a:t>
            </a:r>
            <a:r>
              <a:rPr lang="en-US" altLang="zh-CN" sz="1600" kern="0" dirty="0">
                <a:solidFill>
                  <a:schemeClr val="tx1"/>
                </a:solidFill>
                <a:latin typeface="Calibri" panose="020F0502020204030204" pitchFamily="34" charset="0"/>
                <a:cs typeface="Calibri" panose="020F0502020204030204" pitchFamily="34" charset="0"/>
              </a:rPr>
              <a:t> Technologies</a:t>
            </a:r>
            <a:r>
              <a:rPr lang="en-US" altLang="zh-CN" sz="1600" kern="0" dirty="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kern="0" dirty="0">
                <a:solidFill>
                  <a:srgbClr val="FFC000"/>
                </a:solidFill>
                <a:latin typeface="Calibri" panose="020F0502020204030204" pitchFamily="34" charset="0"/>
                <a:cs typeface="Calibri" panose="020F0502020204030204" pitchFamily="34" charset="0"/>
              </a:rPr>
              <a:t>11-25/1308</a:t>
            </a:r>
            <a:r>
              <a:rPr lang="en-US" altLang="zh-CN" sz="1600" kern="0" dirty="0">
                <a:solidFill>
                  <a:srgbClr val="FFC000"/>
                </a:solidFill>
                <a:latin typeface="Calibri" panose="020F0502020204030204" pitchFamily="34" charset="0"/>
                <a:cs typeface="Calibri" panose="020F0502020204030204" pitchFamily="34" charset="0"/>
              </a:rPr>
              <a:t>, Discussion on OFDM Sample-level Modulation for Uplink Backscatter AMP </a:t>
            </a:r>
            <a:r>
              <a:rPr lang="en-US" altLang="zh-CN" sz="1600" kern="0" dirty="0">
                <a:solidFill>
                  <a:srgbClr val="FFC000"/>
                </a:solidFill>
                <a:latin typeface="Calibri" panose="020F0502020204030204" pitchFamily="34" charset="0"/>
                <a:cs typeface="Calibri" panose="020F0502020204030204" pitchFamily="34" charset="0"/>
              </a:rPr>
              <a:t>STAs, </a:t>
            </a:r>
            <a:r>
              <a:rPr lang="en-US" altLang="zh-CN" sz="1600" kern="0" dirty="0" err="1">
                <a:solidFill>
                  <a:srgbClr val="FFC000"/>
                </a:solidFill>
                <a:latin typeface="Calibri" panose="020F0502020204030204" pitchFamily="34" charset="0"/>
                <a:cs typeface="Calibri" panose="020F0502020204030204" pitchFamily="34" charset="0"/>
              </a:rPr>
              <a:t>Yaoshen</a:t>
            </a:r>
            <a:r>
              <a:rPr lang="en-US" altLang="zh-CN" sz="1600" kern="0" dirty="0">
                <a:solidFill>
                  <a:srgbClr val="FFC000"/>
                </a:solidFill>
                <a:latin typeface="Calibri" panose="020F0502020204030204" pitchFamily="34" charset="0"/>
                <a:cs typeface="Calibri" panose="020F0502020204030204" pitchFamily="34" charset="0"/>
              </a:rPr>
              <a:t> Cui (TP-LINK)</a:t>
            </a:r>
            <a:endParaRPr lang="en-US" altLang="zh-CN" sz="1600" kern="0" dirty="0">
              <a:solidFill>
                <a:srgbClr val="FFC000"/>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extLst>
      <p:ext uri="{BB962C8B-B14F-4D97-AF65-F5344CB8AC3E}">
        <p14:creationId xmlns:p14="http://schemas.microsoft.com/office/powerpoint/2010/main" val="6331646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951413"/>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lvl="1" indent="-342900" algn="just">
              <a:lnSpc>
                <a:spcPct val="110000"/>
              </a:lnSpc>
              <a:spcBef>
                <a:spcPts val="450"/>
              </a:spcBef>
              <a:buFontTx/>
              <a:buChar char="•"/>
              <a:defRPr/>
            </a:pPr>
            <a:r>
              <a:rPr lang="en-US" altLang="en-US" sz="1800" b="1" kern="0" dirty="0">
                <a:solidFill>
                  <a:schemeClr val="tx1"/>
                </a:solidFill>
                <a:latin typeface="Calibri" panose="020F0502020204030204" pitchFamily="34" charset="0"/>
                <a:cs typeface="Calibri" panose="020F0502020204030204" pitchFamily="34" charset="0"/>
                <a:sym typeface="+mn-ea"/>
              </a:rPr>
              <a:t>Channel Access</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11-25/1128, ACK Message in Time-Slot Based Channel Access, Ugo Campiglio (Cisco )</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11-25/1240</a:t>
            </a:r>
            <a:r>
              <a:rPr lang="en-US" altLang="zh-CN" sz="1600" kern="0" dirty="0">
                <a:solidFill>
                  <a:schemeClr val="tx1"/>
                </a:solidFill>
                <a:latin typeface="Calibri" panose="020F0502020204030204" pitchFamily="34" charset="0"/>
                <a:cs typeface="Calibri" panose="020F0502020204030204" pitchFamily="34" charset="0"/>
              </a:rPr>
              <a:t>, AMP Channel Access,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 </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11-25/1242, AMP Acknowledgments,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11-25/1251</a:t>
            </a:r>
            <a:r>
              <a:rPr lang="en-US" altLang="zh-CN" sz="1600" kern="0" dirty="0">
                <a:solidFill>
                  <a:schemeClr val="tx1"/>
                </a:solidFill>
                <a:latin typeface="Calibri" panose="020F0502020204030204" pitchFamily="34" charset="0"/>
                <a:cs typeface="Calibri" panose="020F0502020204030204" pitchFamily="34" charset="0"/>
              </a:rPr>
              <a:t>, Follow up on TSF for trigger based AMP </a:t>
            </a:r>
            <a:r>
              <a:rPr lang="en-US" altLang="zh-CN" sz="1600" kern="0" dirty="0" smtClean="0">
                <a:solidFill>
                  <a:schemeClr val="tx1"/>
                </a:solidFill>
                <a:latin typeface="Calibri" panose="020F0502020204030204" pitchFamily="34" charset="0"/>
                <a:cs typeface="Calibri" panose="020F0502020204030204" pitchFamily="34" charset="0"/>
              </a:rPr>
              <a:t>communication, </a:t>
            </a:r>
            <a:r>
              <a:rPr lang="en-US" altLang="zh-CN" sz="1600" kern="0" dirty="0" err="1" smtClean="0">
                <a:solidFill>
                  <a:schemeClr val="tx1"/>
                </a:solidFill>
                <a:latin typeface="Calibri" panose="020F0502020204030204" pitchFamily="34" charset="0"/>
                <a:cs typeface="Calibri" panose="020F0502020204030204" pitchFamily="34" charset="0"/>
              </a:rPr>
              <a:t>Chuanfeng</a:t>
            </a:r>
            <a:r>
              <a:rPr lang="en-US" altLang="zh-CN" sz="1600" kern="0" dirty="0" smtClean="0">
                <a:solidFill>
                  <a:schemeClr val="tx1"/>
                </a:solidFill>
                <a:latin typeface="Calibri" panose="020F0502020204030204" pitchFamily="34" charset="0"/>
                <a:cs typeface="Calibri" panose="020F0502020204030204" pitchFamily="34" charset="0"/>
              </a:rPr>
              <a:t> He (OPPO)</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11-25/1252, Further details of Duty-cycle operation for </a:t>
            </a:r>
            <a:r>
              <a:rPr lang="en-US" altLang="zh-CN" sz="1600" kern="0" dirty="0" smtClean="0">
                <a:solidFill>
                  <a:schemeClr val="tx1"/>
                </a:solidFill>
                <a:latin typeface="Calibri" panose="020F0502020204030204" pitchFamily="34" charset="0"/>
                <a:cs typeface="Calibri" panose="020F0502020204030204" pitchFamily="34" charset="0"/>
              </a:rPr>
              <a:t>AMP, </a:t>
            </a:r>
            <a:r>
              <a:rPr lang="en-US" altLang="zh-CN" sz="1600" kern="0" dirty="0" err="1">
                <a:solidFill>
                  <a:schemeClr val="tx1"/>
                </a:solidFill>
                <a:latin typeface="Calibri" panose="020F0502020204030204" pitchFamily="34" charset="0"/>
                <a:cs typeface="Calibri" panose="020F0502020204030204" pitchFamily="34" charset="0"/>
              </a:rPr>
              <a:t>Chuanfeng</a:t>
            </a:r>
            <a:r>
              <a:rPr lang="en-US" altLang="zh-CN" sz="1600" kern="0" dirty="0">
                <a:solidFill>
                  <a:schemeClr val="tx1"/>
                </a:solidFill>
                <a:latin typeface="Calibri" panose="020F0502020204030204" pitchFamily="34" charset="0"/>
                <a:cs typeface="Calibri" panose="020F0502020204030204" pitchFamily="34" charset="0"/>
              </a:rPr>
              <a:t> He (OPPO)</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11-25/1259, Some Issues for Access of AMP Devices, </a:t>
            </a:r>
            <a:r>
              <a:rPr lang="en-US" altLang="zh-CN" sz="1600" kern="0" dirty="0" err="1">
                <a:solidFill>
                  <a:schemeClr val="tx1"/>
                </a:solidFill>
                <a:latin typeface="Calibri" panose="020F0502020204030204" pitchFamily="34" charset="0"/>
                <a:cs typeface="Calibri" panose="020F0502020204030204" pitchFamily="34" charset="0"/>
              </a:rPr>
              <a:t>Amichai</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Sanderovich</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smtClean="0">
                <a:solidFill>
                  <a:schemeClr val="tx1"/>
                </a:solidFill>
                <a:latin typeface="Calibri" panose="020F0502020204030204" pitchFamily="34" charset="0"/>
                <a:cs typeface="Calibri" panose="020F0502020204030204" pitchFamily="34" charset="0"/>
              </a:rPr>
              <a:t>(</a:t>
            </a:r>
            <a:r>
              <a:rPr lang="en-US" altLang="zh-CN" sz="1600" kern="0" dirty="0" err="1" smtClean="0">
                <a:solidFill>
                  <a:schemeClr val="tx1"/>
                </a:solidFill>
                <a:latin typeface="Calibri" panose="020F0502020204030204" pitchFamily="34" charset="0"/>
                <a:cs typeface="Calibri" panose="020F0502020204030204" pitchFamily="34" charset="0"/>
              </a:rPr>
              <a:t>Wiliot</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11-25/1253</a:t>
            </a:r>
            <a:r>
              <a:rPr lang="en-US" altLang="zh-CN" sz="1600" kern="0" dirty="0">
                <a:solidFill>
                  <a:schemeClr val="tx1"/>
                </a:solidFill>
                <a:latin typeface="Calibri" panose="020F0502020204030204" pitchFamily="34" charset="0"/>
                <a:cs typeface="Calibri" panose="020F0502020204030204" pitchFamily="34" charset="0"/>
              </a:rPr>
              <a:t>, Trigger based UL access for Active </a:t>
            </a:r>
            <a:r>
              <a:rPr lang="en-US" altLang="zh-CN" sz="1600" kern="0" dirty="0" err="1">
                <a:solidFill>
                  <a:schemeClr val="tx1"/>
                </a:solidFill>
                <a:latin typeface="Calibri" panose="020F0502020204030204" pitchFamily="34" charset="0"/>
                <a:cs typeface="Calibri" panose="020F0502020204030204" pitchFamily="34" charset="0"/>
              </a:rPr>
              <a:t>Tx</a:t>
            </a:r>
            <a:r>
              <a:rPr lang="en-US" altLang="zh-CN" sz="1600" kern="0" dirty="0">
                <a:solidFill>
                  <a:schemeClr val="tx1"/>
                </a:solidFill>
                <a:latin typeface="Calibri" panose="020F0502020204030204" pitchFamily="34" charset="0"/>
                <a:cs typeface="Calibri" panose="020F0502020204030204" pitchFamily="34" charset="0"/>
              </a:rPr>
              <a:t> AMP </a:t>
            </a:r>
            <a:r>
              <a:rPr lang="en-US" altLang="zh-CN" sz="1600" kern="0" dirty="0">
                <a:solidFill>
                  <a:schemeClr val="tx1"/>
                </a:solidFill>
                <a:latin typeface="Calibri" panose="020F0502020204030204" pitchFamily="34" charset="0"/>
                <a:cs typeface="Calibri" panose="020F0502020204030204" pitchFamily="34" charset="0"/>
              </a:rPr>
              <a:t>STAs, </a:t>
            </a:r>
            <a:r>
              <a:rPr lang="en-US" altLang="zh-CN" sz="1600" kern="0" dirty="0" err="1">
                <a:solidFill>
                  <a:schemeClr val="tx1"/>
                </a:solidFill>
                <a:latin typeface="Calibri" panose="020F0502020204030204" pitchFamily="34" charset="0"/>
                <a:cs typeface="Calibri" panose="020F0502020204030204" pitchFamily="34" charset="0"/>
              </a:rPr>
              <a:t>Chuanfeng</a:t>
            </a:r>
            <a:r>
              <a:rPr lang="en-US" altLang="zh-CN" sz="1600" kern="0" dirty="0">
                <a:solidFill>
                  <a:schemeClr val="tx1"/>
                </a:solidFill>
                <a:latin typeface="Calibri" panose="020F0502020204030204" pitchFamily="34" charset="0"/>
                <a:cs typeface="Calibri" panose="020F0502020204030204" pitchFamily="34" charset="0"/>
              </a:rPr>
              <a:t> He (OPPO</a:t>
            </a:r>
            <a:r>
              <a:rPr lang="en-US" altLang="zh-CN" sz="1600" kern="0" dirty="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11-25/1309, Discussion on OFDMA Multiple Access </a:t>
            </a:r>
            <a:r>
              <a:rPr lang="en-US" altLang="zh-CN" sz="1600" kern="0" dirty="0">
                <a:solidFill>
                  <a:schemeClr val="tx1"/>
                </a:solidFill>
                <a:latin typeface="Calibri" panose="020F0502020204030204" pitchFamily="34" charset="0"/>
                <a:cs typeface="Calibri" panose="020F0502020204030204" pitchFamily="34" charset="0"/>
              </a:rPr>
              <a:t>Mechanism, </a:t>
            </a:r>
            <a:r>
              <a:rPr lang="en-US" altLang="zh-CN" sz="1600" kern="0" dirty="0" err="1">
                <a:solidFill>
                  <a:schemeClr val="tx1"/>
                </a:solidFill>
                <a:latin typeface="Calibri" panose="020F0502020204030204" pitchFamily="34" charset="0"/>
                <a:cs typeface="Calibri" panose="020F0502020204030204" pitchFamily="34" charset="0"/>
              </a:rPr>
              <a:t>Yaoshen</a:t>
            </a:r>
            <a:r>
              <a:rPr lang="en-US" altLang="zh-CN" sz="1600" kern="0" dirty="0">
                <a:solidFill>
                  <a:schemeClr val="tx1"/>
                </a:solidFill>
                <a:latin typeface="Calibri" panose="020F0502020204030204" pitchFamily="34" charset="0"/>
                <a:cs typeface="Calibri" panose="020F0502020204030204" pitchFamily="34" charset="0"/>
              </a:rPr>
              <a:t> Cui (TP-LINK</a:t>
            </a:r>
            <a:r>
              <a:rPr lang="en-US" altLang="zh-CN" sz="1600" kern="0" dirty="0" smtClean="0">
                <a:solidFill>
                  <a:schemeClr val="tx1"/>
                </a:solidFill>
                <a:latin typeface="Calibri" panose="020F0502020204030204" pitchFamily="34" charset="0"/>
                <a:cs typeface="Calibri" panose="020F0502020204030204" pitchFamily="34" charset="0"/>
              </a:rPr>
              <a:t>)</a:t>
            </a:r>
          </a:p>
          <a:p>
            <a:pPr marL="800100" lvl="1" indent="-342900">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499745" lvl="1" indent="-342900" algn="just">
              <a:lnSpc>
                <a:spcPct val="110000"/>
              </a:lnSpc>
              <a:spcBef>
                <a:spcPts val="450"/>
              </a:spcBef>
              <a:buFontTx/>
              <a:buChar char="•"/>
              <a:defRPr/>
            </a:pPr>
            <a:r>
              <a:rPr lang="en-US" altLang="en-US" sz="1800" b="1" kern="0" dirty="0">
                <a:solidFill>
                  <a:schemeClr val="tx1"/>
                </a:solidFill>
                <a:latin typeface="Calibri" panose="020F0502020204030204" pitchFamily="34" charset="0"/>
                <a:cs typeface="Calibri" panose="020F0502020204030204" pitchFamily="34" charset="0"/>
                <a:sym typeface="+mn-ea"/>
              </a:rPr>
              <a:t>Frame Format</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11-25/1102r1, AMP Frame format,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 - Quick recap - 10 </a:t>
            </a:r>
            <a:r>
              <a:rPr lang="en-US" altLang="zh-CN" sz="1600" kern="0" dirty="0" err="1">
                <a:solidFill>
                  <a:schemeClr val="tx1"/>
                </a:solidFill>
                <a:latin typeface="Calibri" panose="020F0502020204030204" pitchFamily="34" charset="0"/>
                <a:cs typeface="Calibri" panose="020F0502020204030204" pitchFamily="34" charset="0"/>
              </a:rPr>
              <a:t>mins</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11-25/1246, AMP WUR Frame Format, Ian Bajaj (Huawei)</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11-25/1247, AMP Beacon, Ian Bajaj (Huawei)</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11-25/1257 WUR-based frame formats for AMP devices, Kamran </a:t>
            </a:r>
            <a:r>
              <a:rPr lang="en-US" altLang="zh-CN" sz="1600" kern="0" dirty="0" err="1">
                <a:solidFill>
                  <a:schemeClr val="tx1"/>
                </a:solidFill>
                <a:latin typeface="Calibri" panose="020F0502020204030204" pitchFamily="34" charset="0"/>
                <a:cs typeface="Calibri" panose="020F0502020204030204" pitchFamily="34" charset="0"/>
              </a:rPr>
              <a:t>Nishat</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smtClean="0">
                <a:solidFill>
                  <a:schemeClr val="tx1"/>
                </a:solidFill>
                <a:latin typeface="Calibri" panose="020F0502020204030204" pitchFamily="34" charset="0"/>
                <a:cs typeface="Calibri" panose="020F0502020204030204" pitchFamily="34" charset="0"/>
              </a:rPr>
              <a:t>(</a:t>
            </a:r>
            <a:r>
              <a:rPr lang="en-US" altLang="zh-CN" sz="1600" kern="0" dirty="0" err="1" smtClean="0">
                <a:solidFill>
                  <a:schemeClr val="tx1"/>
                </a:solidFill>
                <a:latin typeface="Calibri" panose="020F0502020204030204" pitchFamily="34" charset="0"/>
                <a:cs typeface="Calibri" panose="020F0502020204030204" pitchFamily="34" charset="0"/>
              </a:rPr>
              <a:t>Haila</a:t>
            </a:r>
            <a:r>
              <a:rPr lang="en-US" altLang="zh-CN" sz="1600" kern="0" dirty="0" smtClean="0">
                <a:solidFill>
                  <a:schemeClr val="tx1"/>
                </a:solidFill>
                <a:latin typeface="Calibri" panose="020F0502020204030204" pitchFamily="34" charset="0"/>
                <a:cs typeface="Calibri" panose="020F0502020204030204" pitchFamily="34" charset="0"/>
              </a:rPr>
              <a:t> Technologies)</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11-25/1258  WUR-based Trigger frame for AMP devices, Kamran </a:t>
            </a:r>
            <a:r>
              <a:rPr lang="en-US" altLang="zh-CN" sz="1600" kern="0" dirty="0" err="1">
                <a:solidFill>
                  <a:schemeClr val="tx1"/>
                </a:solidFill>
                <a:latin typeface="Calibri" panose="020F0502020204030204" pitchFamily="34" charset="0"/>
                <a:cs typeface="Calibri" panose="020F0502020204030204" pitchFamily="34" charset="0"/>
              </a:rPr>
              <a:t>Nishat</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smtClean="0">
                <a:solidFill>
                  <a:schemeClr val="tx1"/>
                </a:solidFill>
                <a:latin typeface="Calibri" panose="020F0502020204030204" pitchFamily="34" charset="0"/>
                <a:cs typeface="Calibri" panose="020F0502020204030204" pitchFamily="34" charset="0"/>
              </a:rPr>
              <a:t>(</a:t>
            </a:r>
            <a:r>
              <a:rPr lang="en-US" altLang="zh-CN" sz="1600" kern="0" dirty="0" err="1" smtClean="0">
                <a:solidFill>
                  <a:schemeClr val="tx1"/>
                </a:solidFill>
                <a:latin typeface="Calibri" panose="020F0502020204030204" pitchFamily="34" charset="0"/>
                <a:cs typeface="Calibri" panose="020F0502020204030204" pitchFamily="34" charset="0"/>
              </a:rPr>
              <a:t>Haila</a:t>
            </a:r>
            <a:r>
              <a:rPr lang="en-US" altLang="zh-CN" sz="1600" kern="0" dirty="0" smtClean="0">
                <a:solidFill>
                  <a:schemeClr val="tx1"/>
                </a:solidFill>
                <a:latin typeface="Calibri" panose="020F0502020204030204" pitchFamily="34" charset="0"/>
                <a:cs typeface="Calibri" panose="020F0502020204030204" pitchFamily="34" charset="0"/>
              </a:rPr>
              <a:t> Technologies)</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nSpc>
                <a:spcPct val="110000"/>
              </a:lnSpc>
              <a:buFontTx/>
              <a:buChar char="•"/>
              <a:defRPr/>
            </a:pPr>
            <a:endParaRPr lang="en-US" altLang="zh-CN" sz="1600" kern="0" dirty="0" smtClean="0">
              <a:solidFill>
                <a:srgbClr val="00B050"/>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extLst>
      <p:ext uri="{BB962C8B-B14F-4D97-AF65-F5344CB8AC3E}">
        <p14:creationId xmlns:p14="http://schemas.microsoft.com/office/powerpoint/2010/main" val="14428052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altLang="zh-CN" dirty="0" smtClean="0"/>
              <a:t>Jul </a:t>
            </a:r>
            <a:r>
              <a:rPr lang="en-US" altLang="zh-CN" dirty="0"/>
              <a:t>2025</a:t>
            </a:r>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t>MAC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buFontTx/>
              <a:buChar char="•"/>
              <a:defRPr/>
            </a:pPr>
            <a:r>
              <a:rPr lang="en-SG" altLang="zh-CN" sz="1600" kern="0" dirty="0">
                <a:solidFill>
                  <a:srgbClr val="FFC000"/>
                </a:solidFill>
                <a:latin typeface="Calibri" panose="020F0502020204030204" pitchFamily="34" charset="0"/>
                <a:cs typeface="Calibri" panose="020F0502020204030204" pitchFamily="34" charset="0"/>
              </a:rPr>
              <a:t>11-25/1235, </a:t>
            </a:r>
            <a:r>
              <a:rPr lang="en-IE" altLang="zh-CN" sz="1600" kern="0" dirty="0">
                <a:solidFill>
                  <a:srgbClr val="FFC000"/>
                </a:solidFill>
                <a:latin typeface="Calibri" panose="020F0502020204030204" pitchFamily="34" charset="0"/>
                <a:cs typeface="Calibri" panose="020F0502020204030204" pitchFamily="34" charset="0"/>
              </a:rPr>
              <a:t>AMP Multi Energizer/Exciter Deployment </a:t>
            </a:r>
            <a:r>
              <a:rPr lang="en-IE" altLang="zh-CN" sz="1600" kern="0" dirty="0" smtClean="0">
                <a:solidFill>
                  <a:srgbClr val="FFC000"/>
                </a:solidFill>
                <a:latin typeface="Calibri" panose="020F0502020204030204" pitchFamily="34" charset="0"/>
                <a:cs typeface="Calibri" panose="020F0502020204030204" pitchFamily="34" charset="0"/>
              </a:rPr>
              <a:t>Scenarios, </a:t>
            </a:r>
            <a:r>
              <a:rPr lang="en-IE" altLang="zh-CN" sz="1600" kern="0" dirty="0" err="1" smtClean="0">
                <a:solidFill>
                  <a:srgbClr val="FFC000"/>
                </a:solidFill>
                <a:latin typeface="Calibri" panose="020F0502020204030204" pitchFamily="34" charset="0"/>
                <a:cs typeface="Calibri" panose="020F0502020204030204" pitchFamily="34" charset="0"/>
              </a:rPr>
              <a:t>Dror</a:t>
            </a:r>
            <a:r>
              <a:rPr lang="en-IE" altLang="zh-CN" sz="1600" kern="0" dirty="0" smtClean="0">
                <a:solidFill>
                  <a:srgbClr val="FFC000"/>
                </a:solidFill>
                <a:latin typeface="Calibri" panose="020F0502020204030204" pitchFamily="34" charset="0"/>
                <a:cs typeface="Calibri" panose="020F0502020204030204" pitchFamily="34" charset="0"/>
              </a:rPr>
              <a:t> </a:t>
            </a:r>
            <a:r>
              <a:rPr lang="en-IE" altLang="zh-CN" sz="1600" kern="0" dirty="0" err="1" smtClean="0">
                <a:solidFill>
                  <a:srgbClr val="FFC000"/>
                </a:solidFill>
                <a:latin typeface="Calibri" panose="020F0502020204030204" pitchFamily="34" charset="0"/>
                <a:cs typeface="Calibri" panose="020F0502020204030204" pitchFamily="34" charset="0"/>
              </a:rPr>
              <a:t>Regev</a:t>
            </a:r>
            <a:r>
              <a:rPr lang="en-IE" altLang="zh-CN" sz="1600" kern="0" dirty="0" smtClean="0">
                <a:solidFill>
                  <a:srgbClr val="FFC000"/>
                </a:solidFill>
                <a:latin typeface="Calibri" panose="020F0502020204030204" pitchFamily="34" charset="0"/>
                <a:cs typeface="Calibri" panose="020F0502020204030204" pitchFamily="34" charset="0"/>
              </a:rPr>
              <a:t> (Huawei)</a:t>
            </a:r>
            <a:endParaRPr lang="en-IE" altLang="zh-CN" sz="1600" kern="0" dirty="0">
              <a:solidFill>
                <a:srgbClr val="FFC00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rgbClr val="FFC000"/>
                </a:solidFill>
                <a:latin typeface="Calibri" panose="020F0502020204030204" pitchFamily="34" charset="0"/>
                <a:cs typeface="Calibri" panose="020F0502020204030204" pitchFamily="34" charset="0"/>
              </a:rPr>
              <a:t>11-25/1263</a:t>
            </a:r>
            <a:r>
              <a:rPr lang="en-US" altLang="zh-CN" sz="1600" kern="0" dirty="0">
                <a:solidFill>
                  <a:srgbClr val="FFC000"/>
                </a:solidFill>
                <a:latin typeface="Calibri" panose="020F0502020204030204" pitchFamily="34" charset="0"/>
                <a:cs typeface="Calibri" panose="020F0502020204030204" pitchFamily="34" charset="0"/>
              </a:rPr>
              <a:t>, Remaining Issues on WPT </a:t>
            </a:r>
            <a:r>
              <a:rPr lang="en-US" altLang="zh-CN" sz="1600" kern="0" dirty="0">
                <a:solidFill>
                  <a:srgbClr val="FFC000"/>
                </a:solidFill>
                <a:latin typeface="Calibri" panose="020F0502020204030204" pitchFamily="34" charset="0"/>
                <a:cs typeface="Calibri" panose="020F0502020204030204" pitchFamily="34" charset="0"/>
              </a:rPr>
              <a:t>Protocols, </a:t>
            </a:r>
            <a:r>
              <a:rPr lang="en-US" altLang="zh-CN" sz="1600" kern="0" dirty="0" err="1">
                <a:solidFill>
                  <a:srgbClr val="FFC000"/>
                </a:solidFill>
                <a:latin typeface="Calibri" panose="020F0502020204030204" pitchFamily="34" charset="0"/>
                <a:cs typeface="Calibri" panose="020F0502020204030204" pitchFamily="34" charset="0"/>
              </a:rPr>
              <a:t>Yinan</a:t>
            </a:r>
            <a:r>
              <a:rPr lang="en-US" altLang="zh-CN" sz="1600" kern="0" dirty="0">
                <a:solidFill>
                  <a:srgbClr val="FFC000"/>
                </a:solidFill>
                <a:latin typeface="Calibri" panose="020F0502020204030204" pitchFamily="34" charset="0"/>
                <a:cs typeface="Calibri" panose="020F0502020204030204" pitchFamily="34" charset="0"/>
              </a:rPr>
              <a:t> Qi (OPPO)</a:t>
            </a:r>
            <a:endParaRPr lang="en-US" altLang="zh-CN" sz="1600" kern="0" dirty="0">
              <a:solidFill>
                <a:srgbClr val="FFC000"/>
              </a:solidFill>
              <a:latin typeface="Calibri" panose="020F0502020204030204" pitchFamily="34" charset="0"/>
              <a:cs typeface="Calibri" panose="020F0502020204030204" pitchFamily="34" charset="0"/>
            </a:endParaRPr>
          </a:p>
          <a:p>
            <a:pPr marL="499745" indent="-342900" algn="just">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rgbClr val="FFC000"/>
                </a:solidFill>
                <a:latin typeface="Calibri" panose="020F0502020204030204" pitchFamily="34" charset="0"/>
                <a:cs typeface="Calibri" panose="020F0502020204030204" pitchFamily="34" charset="0"/>
              </a:rPr>
              <a:t>11-25/1086, Low-Complexity Provisioning Methods for Low-Complexity Secure AMP Communications Follow Up, Hui </a:t>
            </a:r>
            <a:r>
              <a:rPr lang="en-US" altLang="zh-CN" sz="1600" kern="0" dirty="0" smtClean="0">
                <a:solidFill>
                  <a:srgbClr val="FFC000"/>
                </a:solidFill>
                <a:latin typeface="Calibri" panose="020F0502020204030204" pitchFamily="34" charset="0"/>
                <a:cs typeface="Calibri" panose="020F0502020204030204" pitchFamily="34" charset="0"/>
              </a:rPr>
              <a:t>Luo (</a:t>
            </a:r>
            <a:r>
              <a:rPr lang="en-US" altLang="zh-CN" sz="1600" kern="0" dirty="0">
                <a:solidFill>
                  <a:srgbClr val="FFC000"/>
                </a:solidFill>
                <a:latin typeface="Calibri" panose="020F0502020204030204" pitchFamily="34" charset="0"/>
                <a:cs typeface="Calibri" panose="020F0502020204030204" pitchFamily="34" charset="0"/>
              </a:rPr>
              <a:t>Infineon) </a:t>
            </a:r>
            <a:endParaRPr lang="en-US" altLang="zh-CN" sz="1600" kern="0" dirty="0">
              <a:solidFill>
                <a:srgbClr val="FFC00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rgbClr val="FFC000"/>
                </a:solidFill>
                <a:latin typeface="Calibri" panose="020F0502020204030204" pitchFamily="34" charset="0"/>
                <a:cs typeface="Calibri" panose="020F0502020204030204" pitchFamily="34" charset="0"/>
              </a:rPr>
              <a:t>11-25/0819, amp-security-follow-up</a:t>
            </a:r>
            <a:r>
              <a:rPr lang="en-US" altLang="zh-CN" sz="1600" kern="0" dirty="0">
                <a:solidFill>
                  <a:srgbClr val="FFC000"/>
                </a:solidFill>
                <a:latin typeface="Calibri" panose="020F0502020204030204" pitchFamily="34" charset="0"/>
                <a:cs typeface="Calibri" panose="020F0502020204030204" pitchFamily="34" charset="0"/>
              </a:rPr>
              <a:t>, </a:t>
            </a:r>
            <a:r>
              <a:rPr lang="en-US" altLang="zh-CN" sz="1600" kern="0" dirty="0" err="1">
                <a:solidFill>
                  <a:srgbClr val="FFC000"/>
                </a:solidFill>
                <a:latin typeface="Calibri" panose="020F0502020204030204" pitchFamily="34" charset="0"/>
                <a:cs typeface="Calibri" panose="020F0502020204030204" pitchFamily="34" charset="0"/>
              </a:rPr>
              <a:t>Rojan</a:t>
            </a:r>
            <a:r>
              <a:rPr lang="en-US" altLang="zh-CN" sz="1600" kern="0" dirty="0">
                <a:solidFill>
                  <a:srgbClr val="FFC000"/>
                </a:solidFill>
                <a:latin typeface="Calibri" panose="020F0502020204030204" pitchFamily="34" charset="0"/>
                <a:cs typeface="Calibri" panose="020F0502020204030204" pitchFamily="34" charset="0"/>
              </a:rPr>
              <a:t> </a:t>
            </a:r>
            <a:r>
              <a:rPr lang="en-US" altLang="zh-CN" sz="1600" kern="0" dirty="0" err="1">
                <a:solidFill>
                  <a:srgbClr val="FFC000"/>
                </a:solidFill>
                <a:latin typeface="Calibri" panose="020F0502020204030204" pitchFamily="34" charset="0"/>
                <a:cs typeface="Calibri" panose="020F0502020204030204" pitchFamily="34" charset="0"/>
              </a:rPr>
              <a:t>Chitrakar</a:t>
            </a:r>
            <a:r>
              <a:rPr lang="en-US" altLang="zh-CN" sz="1600" kern="0" dirty="0">
                <a:solidFill>
                  <a:srgbClr val="FFC000"/>
                </a:solidFill>
                <a:latin typeface="Calibri" panose="020F0502020204030204" pitchFamily="34" charset="0"/>
                <a:cs typeface="Calibri" panose="020F0502020204030204" pitchFamily="34" charset="0"/>
              </a:rPr>
              <a:t> (Huawei) - Quick recap - 10 </a:t>
            </a:r>
            <a:r>
              <a:rPr lang="en-US" altLang="zh-CN" sz="1600" kern="0" dirty="0" err="1">
                <a:solidFill>
                  <a:srgbClr val="FFC000"/>
                </a:solidFill>
                <a:latin typeface="Calibri" panose="020F0502020204030204" pitchFamily="34" charset="0"/>
                <a:cs typeface="Calibri" panose="020F0502020204030204" pitchFamily="34" charset="0"/>
              </a:rPr>
              <a:t>mins</a:t>
            </a:r>
            <a:r>
              <a:rPr lang="en-US" altLang="zh-CN" sz="1600" kern="0" dirty="0">
                <a:solidFill>
                  <a:srgbClr val="FFC000"/>
                </a:solidFill>
                <a:latin typeface="Calibri" panose="020F0502020204030204" pitchFamily="34" charset="0"/>
                <a:cs typeface="Calibri" panose="020F0502020204030204" pitchFamily="34" charset="0"/>
              </a:rPr>
              <a:t> </a:t>
            </a:r>
            <a:endParaRPr lang="en-US" altLang="zh-CN" sz="1600" kern="0" dirty="0" smtClean="0">
              <a:solidFill>
                <a:srgbClr val="FFC000"/>
              </a:solidFill>
              <a:latin typeface="Calibri" panose="020F0502020204030204" pitchFamily="34" charset="0"/>
              <a:cs typeface="Calibri" panose="020F0502020204030204" pitchFamily="34" charset="0"/>
            </a:endParaRPr>
          </a:p>
          <a:p>
            <a:pPr marL="800100" lvl="1" indent="-342900">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99745" lvl="1" indent="-342900" algn="just">
              <a:spcBef>
                <a:spcPts val="450"/>
              </a:spcBef>
              <a:buFontTx/>
              <a:buChar char="•"/>
              <a:defRPr/>
            </a:pPr>
            <a:r>
              <a:rPr lang="en-US" altLang="zh-CN" sz="1800" b="1" kern="0" dirty="0" smtClean="0">
                <a:solidFill>
                  <a:schemeClr val="tx1"/>
                </a:solidFill>
                <a:latin typeface="Calibri" panose="020F0502020204030204" pitchFamily="34" charset="0"/>
                <a:cs typeface="Calibri" panose="020F0502020204030204" pitchFamily="34" charset="0"/>
              </a:rPr>
              <a:t>Misc. Topics</a:t>
            </a:r>
            <a:r>
              <a:rPr lang="en-US" altLang="zh-CN" sz="1800" b="1" kern="0" dirty="0">
                <a:solidFill>
                  <a:schemeClr val="tx1"/>
                </a:solidFill>
                <a:latin typeface="Calibri" panose="020F0502020204030204" pitchFamily="34" charset="0"/>
                <a:cs typeface="Calibri" panose="020F0502020204030204" pitchFamily="34" charset="0"/>
              </a:rPr>
              <a:t> </a:t>
            </a:r>
          </a:p>
          <a:p>
            <a:pPr marL="800100" lvl="1" indent="-342900">
              <a:buFontTx/>
              <a:buChar char="•"/>
              <a:defRPr/>
            </a:pPr>
            <a:r>
              <a:rPr lang="en-US" altLang="zh-CN" sz="1600" kern="0" dirty="0">
                <a:solidFill>
                  <a:srgbClr val="FFC000"/>
                </a:solidFill>
                <a:latin typeface="Calibri" panose="020F0502020204030204" pitchFamily="34" charset="0"/>
                <a:cs typeface="Calibri" panose="020F0502020204030204" pitchFamily="34" charset="0"/>
              </a:rPr>
              <a:t>11-25/1239, MAC Aspects of Backscatter non-AP AMP STAs, </a:t>
            </a:r>
            <a:r>
              <a:rPr lang="en-US" altLang="zh-CN" sz="1600" kern="0" dirty="0" err="1">
                <a:solidFill>
                  <a:srgbClr val="FFC000"/>
                </a:solidFill>
                <a:latin typeface="Calibri" panose="020F0502020204030204" pitchFamily="34" charset="0"/>
                <a:cs typeface="Calibri" panose="020F0502020204030204" pitchFamily="34" charset="0"/>
              </a:rPr>
              <a:t>Rojan</a:t>
            </a:r>
            <a:r>
              <a:rPr lang="en-US" altLang="zh-CN" sz="1600" kern="0" dirty="0">
                <a:solidFill>
                  <a:srgbClr val="FFC000"/>
                </a:solidFill>
                <a:latin typeface="Calibri" panose="020F0502020204030204" pitchFamily="34" charset="0"/>
                <a:cs typeface="Calibri" panose="020F0502020204030204" pitchFamily="34" charset="0"/>
              </a:rPr>
              <a:t> </a:t>
            </a:r>
            <a:r>
              <a:rPr lang="en-US" altLang="zh-CN" sz="1600" kern="0" dirty="0" err="1">
                <a:solidFill>
                  <a:srgbClr val="FFC000"/>
                </a:solidFill>
                <a:latin typeface="Calibri" panose="020F0502020204030204" pitchFamily="34" charset="0"/>
                <a:cs typeface="Calibri" panose="020F0502020204030204" pitchFamily="34" charset="0"/>
              </a:rPr>
              <a:t>Chitrakar</a:t>
            </a:r>
            <a:r>
              <a:rPr lang="en-US" altLang="zh-CN" sz="1600" kern="0" dirty="0">
                <a:solidFill>
                  <a:srgbClr val="FFC000"/>
                </a:solidFill>
                <a:latin typeface="Calibri" panose="020F0502020204030204" pitchFamily="34" charset="0"/>
                <a:cs typeface="Calibri" panose="020F0502020204030204" pitchFamily="34" charset="0"/>
              </a:rPr>
              <a:t> (Huawei)</a:t>
            </a:r>
          </a:p>
          <a:p>
            <a:pPr marL="800100" lvl="1" indent="-342900">
              <a:buFontTx/>
              <a:buChar char="•"/>
              <a:defRPr/>
            </a:pPr>
            <a:r>
              <a:rPr lang="en-US" altLang="zh-CN" sz="1600" kern="0" dirty="0">
                <a:solidFill>
                  <a:srgbClr val="FFC000"/>
                </a:solidFill>
                <a:latin typeface="Calibri" panose="020F0502020204030204" pitchFamily="34" charset="0"/>
                <a:cs typeface="Calibri" panose="020F0502020204030204" pitchFamily="34" charset="0"/>
              </a:rPr>
              <a:t>11-25/1241, AMP Pairing and ID assignment, </a:t>
            </a:r>
            <a:r>
              <a:rPr lang="en-US" altLang="zh-CN" sz="1600" kern="0" dirty="0" err="1">
                <a:solidFill>
                  <a:srgbClr val="FFC000"/>
                </a:solidFill>
                <a:latin typeface="Calibri" panose="020F0502020204030204" pitchFamily="34" charset="0"/>
                <a:cs typeface="Calibri" panose="020F0502020204030204" pitchFamily="34" charset="0"/>
              </a:rPr>
              <a:t>Rojan</a:t>
            </a:r>
            <a:r>
              <a:rPr lang="en-US" altLang="zh-CN" sz="1600" kern="0" dirty="0">
                <a:solidFill>
                  <a:srgbClr val="FFC000"/>
                </a:solidFill>
                <a:latin typeface="Calibri" panose="020F0502020204030204" pitchFamily="34" charset="0"/>
                <a:cs typeface="Calibri" panose="020F0502020204030204" pitchFamily="34" charset="0"/>
              </a:rPr>
              <a:t> </a:t>
            </a:r>
            <a:r>
              <a:rPr lang="en-US" altLang="zh-CN" sz="1600" kern="0" dirty="0" err="1">
                <a:solidFill>
                  <a:srgbClr val="FFC000"/>
                </a:solidFill>
                <a:latin typeface="Calibri" panose="020F0502020204030204" pitchFamily="34" charset="0"/>
                <a:cs typeface="Calibri" panose="020F0502020204030204" pitchFamily="34" charset="0"/>
              </a:rPr>
              <a:t>Chitrakar</a:t>
            </a:r>
            <a:r>
              <a:rPr lang="en-US" altLang="zh-CN" sz="1600" kern="0" dirty="0">
                <a:solidFill>
                  <a:srgbClr val="FFC000"/>
                </a:solidFill>
                <a:latin typeface="Calibri" panose="020F0502020204030204" pitchFamily="34" charset="0"/>
                <a:cs typeface="Calibri" panose="020F0502020204030204" pitchFamily="34" charset="0"/>
              </a:rPr>
              <a:t> (Huawei)</a:t>
            </a:r>
          </a:p>
          <a:p>
            <a:pPr marL="800100" lvl="1" indent="-342900">
              <a:buFontTx/>
              <a:buChar char="•"/>
              <a:defRPr/>
            </a:pPr>
            <a:r>
              <a:rPr lang="en-US" altLang="zh-CN" sz="1600" kern="0" dirty="0">
                <a:solidFill>
                  <a:srgbClr val="FFC000"/>
                </a:solidFill>
                <a:latin typeface="Calibri" panose="020F0502020204030204" pitchFamily="34" charset="0"/>
                <a:cs typeface="Calibri" panose="020F0502020204030204" pitchFamily="34" charset="0"/>
              </a:rPr>
              <a:t>11-25/1243, Follow-up on AMP Operation Status Reporting, Ian Bajaj (Huawei)</a:t>
            </a:r>
          </a:p>
          <a:p>
            <a:pPr marL="800100" lvl="1" indent="-342900">
              <a:lnSpc>
                <a:spcPct val="110000"/>
              </a:lnSpc>
              <a:buFontTx/>
              <a:buChar char="•"/>
              <a:defRPr/>
            </a:pPr>
            <a:r>
              <a:rPr lang="en-US" altLang="zh-CN" sz="1600" kern="0" dirty="0">
                <a:solidFill>
                  <a:srgbClr val="FFC000"/>
                </a:solidFill>
                <a:latin typeface="Calibri" panose="020F0502020204030204" pitchFamily="34" charset="0"/>
                <a:cs typeface="Calibri" panose="020F0502020204030204" pitchFamily="34" charset="0"/>
              </a:rPr>
              <a:t>11-25/1244, Power Savings with AMP Service Period, Ian Bajaj (Huawei)</a:t>
            </a:r>
          </a:p>
          <a:p>
            <a:pPr marL="800100" lvl="1" indent="-342900">
              <a:lnSpc>
                <a:spcPct val="110000"/>
              </a:lnSpc>
              <a:buFontTx/>
              <a:buChar char="•"/>
              <a:defRPr/>
            </a:pPr>
            <a:r>
              <a:rPr lang="en-US" altLang="zh-CN" sz="1600" kern="0" dirty="0" smtClean="0">
                <a:solidFill>
                  <a:srgbClr val="FFC000"/>
                </a:solidFill>
                <a:latin typeface="Calibri" panose="020F0502020204030204" pitchFamily="34" charset="0"/>
                <a:cs typeface="Calibri" panose="020F0502020204030204" pitchFamily="34" charset="0"/>
              </a:rPr>
              <a:t>11-25/1245</a:t>
            </a:r>
            <a:r>
              <a:rPr lang="en-US" altLang="zh-CN" sz="1600" kern="0" dirty="0">
                <a:solidFill>
                  <a:srgbClr val="FFC000"/>
                </a:solidFill>
                <a:latin typeface="Calibri" panose="020F0502020204030204" pitchFamily="34" charset="0"/>
                <a:cs typeface="Calibri" panose="020F0502020204030204" pitchFamily="34" charset="0"/>
              </a:rPr>
              <a:t>, AMP SP Timing Synchronization for Positive Clock Drift, Ian Bajaj (Huawei)</a:t>
            </a:r>
          </a:p>
          <a:p>
            <a:pPr marL="800100" lvl="1" indent="-342900">
              <a:lnSpc>
                <a:spcPct val="110000"/>
              </a:lnSpc>
              <a:buFontTx/>
              <a:buChar char="•"/>
              <a:defRPr/>
            </a:pPr>
            <a:r>
              <a:rPr lang="en-SG" altLang="zh-CN" sz="1600" kern="0" dirty="0">
                <a:solidFill>
                  <a:srgbClr val="FFC000"/>
                </a:solidFill>
                <a:latin typeface="Calibri" panose="020F0502020204030204" pitchFamily="34" charset="0"/>
                <a:cs typeface="Calibri" panose="020F0502020204030204" pitchFamily="34" charset="0"/>
              </a:rPr>
              <a:t>11-25/1234, AMP Tag Active Mode Performance Example and Review, </a:t>
            </a:r>
            <a:r>
              <a:rPr lang="en-SG" altLang="zh-CN" sz="1600" kern="0" dirty="0" err="1">
                <a:solidFill>
                  <a:srgbClr val="FFC000"/>
                </a:solidFill>
                <a:latin typeface="Calibri" panose="020F0502020204030204" pitchFamily="34" charset="0"/>
                <a:cs typeface="Calibri" panose="020F0502020204030204" pitchFamily="34" charset="0"/>
              </a:rPr>
              <a:t>Dror</a:t>
            </a:r>
            <a:r>
              <a:rPr lang="en-SG" altLang="zh-CN" sz="1600" kern="0" dirty="0">
                <a:solidFill>
                  <a:srgbClr val="FFC000"/>
                </a:solidFill>
                <a:latin typeface="Calibri" panose="020F0502020204030204" pitchFamily="34" charset="0"/>
                <a:cs typeface="Calibri" panose="020F0502020204030204" pitchFamily="34" charset="0"/>
              </a:rPr>
              <a:t> </a:t>
            </a:r>
            <a:r>
              <a:rPr lang="en-SG" altLang="zh-CN" sz="1600" kern="0" dirty="0" err="1">
                <a:solidFill>
                  <a:srgbClr val="FFC000"/>
                </a:solidFill>
                <a:latin typeface="Calibri" panose="020F0502020204030204" pitchFamily="34" charset="0"/>
                <a:cs typeface="Calibri" panose="020F0502020204030204" pitchFamily="34" charset="0"/>
              </a:rPr>
              <a:t>Regev</a:t>
            </a:r>
            <a:r>
              <a:rPr lang="en-SG" altLang="zh-CN" sz="1600" kern="0" dirty="0">
                <a:solidFill>
                  <a:srgbClr val="FFC000"/>
                </a:solidFill>
                <a:latin typeface="Calibri" panose="020F0502020204030204" pitchFamily="34" charset="0"/>
                <a:cs typeface="Calibri" panose="020F0502020204030204" pitchFamily="34" charset="0"/>
              </a:rPr>
              <a:t> (Huawei)</a:t>
            </a:r>
          </a:p>
          <a:p>
            <a:pPr marL="800100" lvl="1" indent="-342900">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99745" lvl="1" indent="-342900" algn="just">
              <a:lnSpc>
                <a:spcPct val="110000"/>
              </a:lnSpc>
              <a:spcBef>
                <a:spcPts val="450"/>
              </a:spcBef>
              <a:buFontTx/>
              <a:buChar char="•"/>
              <a:defRPr/>
            </a:pPr>
            <a:endParaRPr lang="en-US" altLang="en-US" sz="1800" b="1" kern="0" dirty="0" smtClean="0">
              <a:solidFill>
                <a:schemeClr val="tx1"/>
              </a:solidFill>
              <a:latin typeface="Calibri" panose="020F0502020204030204" pitchFamily="34" charset="0"/>
              <a:cs typeface="Calibri" panose="020F0502020204030204" pitchFamily="34" charset="0"/>
              <a:sym typeface="+mn-ea"/>
            </a:endParaRPr>
          </a:p>
          <a:p>
            <a:pPr marL="800100" lvl="1" indent="-342900">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372870"/>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M1</a:t>
            </a:r>
            <a:r>
              <a:rPr lang="en-US" altLang="en-GB" sz="1800" u="sng" dirty="0" smtClean="0">
                <a:sym typeface="+mn-ea"/>
              </a:rPr>
              <a:t>, </a:t>
            </a:r>
            <a:r>
              <a:rPr lang="en-US" altLang="en-GB" sz="1800" u="sng" dirty="0"/>
              <a:t>Baltic II</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a:t>Baltic II</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a:t>
            </a:r>
            <a:r>
              <a:rPr lang="en-US" altLang="en-GB" sz="1800" u="sng" dirty="0" smtClean="0">
                <a:solidFill>
                  <a:schemeClr val="tx1"/>
                </a:solidFill>
                <a:sym typeface="+mn-ea"/>
              </a:rPr>
              <a:t>M2,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372870"/>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Thursday</a:t>
            </a:r>
            <a:r>
              <a:rPr lang="en-GB" altLang="en-US" sz="1800" u="sng" dirty="0" smtClean="0">
                <a:sym typeface="+mn-ea"/>
              </a:rPr>
              <a:t> (</a:t>
            </a:r>
            <a:r>
              <a:rPr lang="en-US" altLang="en-GB" sz="1800" u="sng" dirty="0" smtClean="0">
                <a:sym typeface="+mn-ea"/>
              </a:rPr>
              <a:t>AM1, </a:t>
            </a:r>
            <a:r>
              <a:rPr lang="en-US" altLang="en-GB" sz="1800" u="sng" dirty="0"/>
              <a:t>Baltic II</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1</a:t>
            </a:r>
            <a:r>
              <a:rPr lang="en-GB" altLang="en-US" sz="1800" u="sng" dirty="0" smtClean="0">
                <a:solidFill>
                  <a:schemeClr val="tx1"/>
                </a:solidFill>
                <a:sym typeface="+mn-ea"/>
              </a:rPr>
              <a:t>,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p>
          <a:p>
            <a:pPr eaLnBrk="0" hangingPunct="0">
              <a:spcBef>
                <a:spcPts val="0"/>
              </a:spcBef>
              <a:defRPr/>
            </a:pPr>
            <a:r>
              <a:rPr lang="en-US" altLang="en-GB" sz="1800" dirty="0">
                <a:sym typeface="+mn-ea"/>
              </a:rPr>
              <a:t>SPs and Motions</a:t>
            </a:r>
          </a:p>
          <a:p>
            <a:pPr eaLnBrk="0" hangingPunct="0">
              <a:spcBef>
                <a:spcPts val="0"/>
              </a:spcBef>
              <a:defRPr/>
            </a:pPr>
            <a:r>
              <a:rPr lang="en-US" altLang="en-GB" sz="1800" dirty="0" smtClean="0">
                <a:solidFill>
                  <a:schemeClr val="tx1"/>
                </a:solidFill>
                <a:sym typeface="+mn-ea"/>
              </a:rPr>
              <a:t>Contribution discussion</a:t>
            </a:r>
          </a:p>
          <a:p>
            <a:pPr eaLnBrk="0" hangingPunct="0">
              <a:spcBef>
                <a:spcPts val="0"/>
              </a:spcBef>
              <a:defRPr/>
            </a:pPr>
            <a:r>
              <a:rPr lang="en-US" altLang="en-GB" sz="1800" dirty="0" smtClean="0">
                <a:solidFill>
                  <a:schemeClr val="tx1"/>
                </a:solidFill>
                <a:sym typeface="+mn-ea"/>
              </a:rPr>
              <a:t>Timeline Review</a:t>
            </a: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a:t>
            </a:r>
            <a:r>
              <a:rPr lang="en-US" dirty="0" smtClean="0">
                <a:sym typeface="+mn-ea"/>
              </a:rPr>
              <a:t>2025</a:t>
            </a:r>
            <a:endParaRPr lang="en-US" dirty="0"/>
          </a:p>
        </p:txBody>
      </p:sp>
      <p:sp>
        <p:nvSpPr>
          <p:cNvPr id="3" name="文本框 2"/>
          <p:cNvSpPr txBox="1"/>
          <p:nvPr/>
        </p:nvSpPr>
        <p:spPr>
          <a:xfrm>
            <a:off x="7315200" y="487489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374062"/>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t>
            </a:r>
            <a:r>
              <a:rPr lang="en-GB" altLang="en-US" sz="1800" u="sng" dirty="0" smtClean="0">
                <a:solidFill>
                  <a:schemeClr val="tx1"/>
                </a:solidFill>
              </a:rPr>
              <a:t>(PM1</a:t>
            </a:r>
            <a:r>
              <a:rPr lang="en-US" altLang="en-GB" sz="1800" u="sng" dirty="0" smtClean="0">
                <a:solidFill>
                  <a:schemeClr val="tx1"/>
                </a:solidFill>
              </a:rPr>
              <a:t>, </a:t>
            </a:r>
            <a:r>
              <a:rPr lang="en-US" altLang="en-GB" sz="1800" u="sng" dirty="0" smtClean="0">
                <a:solidFill>
                  <a:schemeClr val="tx1"/>
                </a:solidFill>
              </a:rPr>
              <a:t>Baltic II</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lvl="0" eaLnBrk="0" hangingPunct="0">
              <a:lnSpc>
                <a:spcPct val="100000"/>
              </a:lnSpc>
              <a:spcBef>
                <a:spcPts val="0"/>
              </a:spcBef>
              <a:defRPr/>
            </a:pPr>
            <a:r>
              <a:rPr lang="en-US" sz="1800" dirty="0" smtClean="0">
                <a:solidFill>
                  <a:schemeClr val="tx1"/>
                </a:solidFill>
              </a:rPr>
              <a:t>Approve TG minutes</a:t>
            </a:r>
          </a:p>
          <a:p>
            <a:pPr eaLnBrk="0" hangingPunct="0">
              <a:lnSpc>
                <a:spcPct val="100000"/>
              </a:lnSpc>
              <a:spcBef>
                <a:spcPts val="0"/>
              </a:spcBef>
              <a:defRPr/>
            </a:pPr>
            <a:r>
              <a:rPr lang="en-US" altLang="en-GB" sz="1800" dirty="0" smtClean="0">
                <a:solidFill>
                  <a:schemeClr val="tx1"/>
                </a:solidFill>
              </a:rPr>
              <a:t>SFD motion</a:t>
            </a:r>
          </a:p>
          <a:p>
            <a:pPr eaLnBrk="0" hangingPunct="0">
              <a:lnSpc>
                <a:spcPct val="100000"/>
              </a:lnSpc>
              <a:spcBef>
                <a:spcPts val="0"/>
              </a:spcBef>
              <a:defRPr/>
            </a:pPr>
            <a:r>
              <a:rPr lang="en-US" altLang="en-GB" sz="1800" dirty="0" smtClean="0"/>
              <a:t>Spec Skeleton and PDT review</a:t>
            </a:r>
            <a:endParaRPr lang="en-US" altLang="en-GB"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ym typeface="+mn-ea"/>
              </a:rPr>
              <a:t>PM2,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AM2,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a:t>
            </a:r>
            <a:r>
              <a:rPr lang="en-US" dirty="0" smtClean="0">
                <a:sym typeface="+mn-ea"/>
              </a:rPr>
              <a:t> </a:t>
            </a:r>
            <a:r>
              <a:rPr lang="en-US" dirty="0" smtClean="0">
                <a:sym typeface="+mn-ea"/>
              </a:rPr>
              <a:t>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extLst>
              <p:ext uri="{D42A27DB-BD31-4B8C-83A1-F6EECF244321}">
                <p14:modId xmlns:p14="http://schemas.microsoft.com/office/powerpoint/2010/main" val="1918503261"/>
              </p:ext>
            </p:extLst>
          </p:nvPr>
        </p:nvGraphicFramePr>
        <p:xfrm>
          <a:off x="826770" y="1981200"/>
          <a:ext cx="10448925" cy="4114730"/>
        </p:xfrm>
        <a:graphic>
          <a:graphicData uri="http://schemas.openxmlformats.org/drawingml/2006/table">
            <a:tbl>
              <a:tblPr firstRow="1" bandRow="1">
                <a:tableStyleId>{00A15C55-8517-42AA-B614-E9B94910E393}</a:tableStyleId>
              </a:tblPr>
              <a:tblGrid>
                <a:gridCol w="1998980">
                  <a:extLst>
                    <a:ext uri="{9D8B030D-6E8A-4147-A177-3AD203B41FA5}">
                      <a16:colId xmlns:a16="http://schemas.microsoft.com/office/drawing/2014/main" val="20000"/>
                    </a:ext>
                  </a:extLst>
                </a:gridCol>
                <a:gridCol w="2127280">
                  <a:extLst>
                    <a:ext uri="{9D8B030D-6E8A-4147-A177-3AD203B41FA5}">
                      <a16:colId xmlns:a16="http://schemas.microsoft.com/office/drawing/2014/main" val="20001"/>
                    </a:ext>
                  </a:extLst>
                </a:gridCol>
                <a:gridCol w="1371564">
                  <a:extLst>
                    <a:ext uri="{9D8B030D-6E8A-4147-A177-3AD203B41FA5}">
                      <a16:colId xmlns:a16="http://schemas.microsoft.com/office/drawing/2014/main" val="20002"/>
                    </a:ext>
                  </a:extLst>
                </a:gridCol>
                <a:gridCol w="1607191">
                  <a:extLst>
                    <a:ext uri="{9D8B030D-6E8A-4147-A177-3AD203B41FA5}">
                      <a16:colId xmlns:a16="http://schemas.microsoft.com/office/drawing/2014/main" val="20003"/>
                    </a:ext>
                  </a:extLst>
                </a:gridCol>
                <a:gridCol w="2193925">
                  <a:extLst>
                    <a:ext uri="{9D8B030D-6E8A-4147-A177-3AD203B41FA5}">
                      <a16:colId xmlns:a16="http://schemas.microsoft.com/office/drawing/2014/main" val="20004"/>
                    </a:ext>
                  </a:extLst>
                </a:gridCol>
                <a:gridCol w="1149985">
                  <a:extLst>
                    <a:ext uri="{9D8B030D-6E8A-4147-A177-3AD203B41FA5}">
                      <a16:colId xmlns:a16="http://schemas.microsoft.com/office/drawing/2014/main" val="20005"/>
                    </a:ext>
                  </a:extLst>
                </a:gridCol>
              </a:tblGrid>
              <a:tr h="501943">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777711">
                <a:tc>
                  <a:txBody>
                    <a:bodyPr/>
                    <a:lstStyle/>
                    <a:p>
                      <a:pPr>
                        <a:buNone/>
                      </a:pPr>
                      <a:r>
                        <a:rPr lang="en-US" altLang="zh-CN" sz="1800" dirty="0"/>
                        <a:t>AM1 </a:t>
                      </a:r>
                      <a:r>
                        <a:rPr lang="en-US" altLang="zh-CN" sz="1800" dirty="0" smtClean="0"/>
                        <a:t>(9:00~11:00</a:t>
                      </a:r>
                      <a:r>
                        <a:rPr lang="en-US" altLang="zh-CN" sz="1800" dirty="0"/>
                        <a:t>)</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altLang="zh-CN" sz="1800" dirty="0" smtClean="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(PHY)</a:t>
                      </a:r>
                      <a:endParaRPr lang="zh-CN" altLang="en-US" sz="1800" dirty="0"/>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r>
                        <a:rPr lang="en-US" altLang="zh-CN" sz="1800" dirty="0" smtClean="0">
                          <a:sym typeface="+mn-ea"/>
                        </a:rPr>
                        <a:t>)</a:t>
                      </a:r>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776960">
                <a:tc>
                  <a:txBody>
                    <a:bodyPr/>
                    <a:lstStyle/>
                    <a:p>
                      <a:pPr>
                        <a:buNone/>
                      </a:pPr>
                      <a:r>
                        <a:rPr lang="en-US" altLang="zh-CN" sz="1800" dirty="0"/>
                        <a:t>AM2 (</a:t>
                      </a:r>
                      <a:r>
                        <a:rPr lang="en-US" altLang="zh-CN" sz="1800" dirty="0" smtClean="0"/>
                        <a:t>11:30~13:30</a:t>
                      </a:r>
                      <a:r>
                        <a:rPr lang="en-US" altLang="zh-CN" sz="1800" dirty="0"/>
                        <a:t>)</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smtClean="0">
                          <a:solidFill>
                            <a:schemeClr val="bg1">
                              <a:lumMod val="50000"/>
                            </a:schemeClr>
                          </a:solidFill>
                          <a:sym typeface="+mn-ea"/>
                        </a:rPr>
                        <a:t>802.11 Opening Plenary</a:t>
                      </a: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p>
                  </a:txBody>
                  <a:tcPr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err="1" smtClean="0">
                          <a:sym typeface="+mn-ea"/>
                        </a:rPr>
                        <a:t>TGbp</a:t>
                      </a:r>
                      <a:r>
                        <a:rPr lang="en-US" altLang="zh-CN" sz="1800" dirty="0" smtClean="0">
                          <a:sym typeface="+mn-ea"/>
                        </a:rPr>
                        <a:t> </a:t>
                      </a:r>
                      <a:endParaRPr lang="en-US" altLang="zh-CN" sz="1800" dirty="0" smtClean="0">
                        <a:sym typeface="+mn-ea"/>
                      </a:endParaRPr>
                    </a:p>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smtClean="0">
                          <a:sym typeface="+mn-ea"/>
                        </a:rPr>
                        <a:t>(MAC</a:t>
                      </a:r>
                      <a:r>
                        <a:rPr lang="en-US" altLang="zh-CN" sz="1800" dirty="0" smtClean="0">
                          <a:sym typeface="+mn-ea"/>
                        </a:rPr>
                        <a:t>)</a:t>
                      </a:r>
                    </a:p>
                  </a:txBody>
                  <a:tcPr anchor="ctr"/>
                </a:tc>
                <a:tc>
                  <a:txBody>
                    <a:bodyPr/>
                    <a:lstStyle/>
                    <a:p>
                      <a:pPr algn="ctr">
                        <a:buNone/>
                      </a:pPr>
                      <a:endParaRPr lang="en-US" altLang="zh-CN" sz="1800" i="1" dirty="0">
                        <a:solidFill>
                          <a:schemeClr val="bg1">
                            <a:lumMod val="50000"/>
                          </a:schemeClr>
                        </a:solidFill>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777711">
                <a:tc>
                  <a:txBody>
                    <a:bodyPr/>
                    <a:lstStyle/>
                    <a:p>
                      <a:pPr>
                        <a:buNone/>
                      </a:pPr>
                      <a:r>
                        <a:rPr lang="en-US" altLang="zh-CN" sz="1800" dirty="0"/>
                        <a:t>PM1 (</a:t>
                      </a:r>
                      <a:r>
                        <a:rPr lang="en-US" altLang="zh-CN" sz="1800" dirty="0" smtClean="0"/>
                        <a:t>14:30~16:30</a:t>
                      </a:r>
                      <a:r>
                        <a:rPr lang="en-US" altLang="zh-CN" sz="1800" dirty="0"/>
                        <a:t>)</a:t>
                      </a:r>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(Opening/GEN/PHY)</a:t>
                      </a:r>
                      <a:endParaRPr lang="en-US" altLang="zh-CN" sz="18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endParaRPr lang="zh-CN" altLang="en-US" sz="1800" dirty="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r>
                        <a:rPr lang="en-US" altLang="zh-CN" sz="1800" dirty="0" err="1" smtClean="0">
                          <a:sym typeface="+mn-ea"/>
                        </a:rPr>
                        <a:t>TGbp</a:t>
                      </a:r>
                      <a:r>
                        <a:rPr lang="en-US" altLang="zh-CN" sz="1800" dirty="0" smtClean="0">
                          <a:sym typeface="+mn-ea"/>
                        </a:rPr>
                        <a:t> (SP/Motions/Closing)</a:t>
                      </a: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3"/>
                  </a:ext>
                </a:extLst>
              </a:tr>
              <a:tr h="777711">
                <a:tc>
                  <a:txBody>
                    <a:bodyPr/>
                    <a:lstStyle/>
                    <a:p>
                      <a:pPr>
                        <a:buNone/>
                      </a:pPr>
                      <a:r>
                        <a:rPr lang="en-US" altLang="zh-CN" sz="1800" dirty="0"/>
                        <a:t>PM2 (</a:t>
                      </a:r>
                      <a:r>
                        <a:rPr lang="en-US" altLang="zh-CN" sz="1800" dirty="0" smtClean="0"/>
                        <a:t>17:00~19:00</a:t>
                      </a:r>
                      <a:r>
                        <a:rPr lang="en-US" altLang="zh-CN" sz="1800" dirty="0"/>
                        <a:t>)</a:t>
                      </a:r>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zh-CN" altLang="en-US" sz="1800" dirty="0"/>
                    </a:p>
                  </a:txBody>
                  <a:tcPr anchor="ctr"/>
                </a:tc>
                <a:tc>
                  <a:txBody>
                    <a:bodyPr/>
                    <a:lstStyle/>
                    <a:p>
                      <a:pPr algn="ctr">
                        <a:buNone/>
                      </a:pP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502694">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a:t>
            </a:r>
            <a:r>
              <a:rPr lang="en-US" sz="3200" kern="0" dirty="0" smtClean="0">
                <a:solidFill>
                  <a:srgbClr val="0000FF"/>
                </a:solidFill>
                <a:latin typeface="Arial Black" panose="020B0A04020102020204" pitchFamily="34" charset="0"/>
              </a:rPr>
              <a:t>2025 Jul IEEE 802 </a:t>
            </a:r>
            <a:r>
              <a:rPr lang="en-US" sz="3200" kern="0" dirty="0" smtClean="0">
                <a:solidFill>
                  <a:srgbClr val="0000FF"/>
                </a:solidFill>
                <a:latin typeface="Arial Black" panose="020B0A04020102020204" pitchFamily="34" charset="0"/>
              </a:rPr>
              <a:t>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28</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a:t>
            </a:r>
            <a:r>
              <a:rPr lang="en-US" dirty="0" smtClean="0">
                <a:sym typeface="+mn-ea"/>
              </a:rPr>
              <a:t>2025</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13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GB" altLang="en-US" dirty="0" smtClean="0"/>
              <a:t>SFD </a:t>
            </a:r>
            <a:r>
              <a:rPr lang="en-US" altLang="en-GB" dirty="0" smtClean="0"/>
              <a:t>(</a:t>
            </a:r>
            <a:r>
              <a:rPr lang="en-US" altLang="en-GB" dirty="0" smtClean="0"/>
              <a:t>11-24/1613r10) </a:t>
            </a:r>
            <a:r>
              <a:rPr lang="en-US" altLang="en-GB" dirty="0" smtClean="0"/>
              <a:t>motions</a:t>
            </a:r>
          </a:p>
          <a:p>
            <a:pPr eaLnBrk="0" hangingPunct="0">
              <a:defRPr/>
            </a:pPr>
            <a:r>
              <a:rPr lang="en-US" altLang="en-US" dirty="0" smtClean="0"/>
              <a:t>Spec skeleton </a:t>
            </a:r>
            <a:r>
              <a:rPr lang="en-US" altLang="en-US" dirty="0" smtClean="0"/>
              <a:t>(11-25/0614) and </a:t>
            </a:r>
            <a:r>
              <a:rPr lang="en-US" altLang="en-US" dirty="0" err="1" smtClean="0"/>
              <a:t>PoC</a:t>
            </a:r>
            <a:r>
              <a:rPr lang="en-US" altLang="en-US" dirty="0" smtClean="0"/>
              <a:t> assignment review (11-25/0613) [Editor]</a:t>
            </a:r>
            <a:endParaRPr lang="en-US" altLang="en-US" dirty="0" smtClean="0"/>
          </a:p>
          <a:p>
            <a:pPr eaLnBrk="0" hangingPunct="0">
              <a:defRPr/>
            </a:pPr>
            <a:r>
              <a:rPr lang="en-GB" altLang="en-US" dirty="0" smtClean="0"/>
              <a:t>Contribution </a:t>
            </a:r>
            <a:r>
              <a:rPr lang="en-GB" altLang="en-US" dirty="0" smtClean="0"/>
              <a:t>discussion (</a:t>
            </a:r>
            <a:r>
              <a:rPr lang="en-US" altLang="en-GB" dirty="0" smtClean="0"/>
              <a:t>PHY</a:t>
            </a:r>
            <a:r>
              <a:rPr lang="en-GB" altLang="en-US" dirty="0" smtClean="0"/>
              <a:t>) [</a:t>
            </a:r>
            <a:r>
              <a:rPr lang="en-GB" altLang="en-US" sz="2100" i="1" dirty="0" smtClean="0"/>
              <a:t>2</a:t>
            </a:r>
            <a:r>
              <a:rPr lang="en-US" altLang="en-GB" sz="2100" i="1" dirty="0" smtClean="0"/>
              <a:t>0</a:t>
            </a:r>
            <a:r>
              <a:rPr lang="en-GB" altLang="en-US" sz="2100" i="1" dirty="0" smtClean="0"/>
              <a:t> </a:t>
            </a:r>
            <a:r>
              <a:rPr lang="en-GB" altLang="en-US" sz="2100" i="1" dirty="0" err="1" smtClean="0"/>
              <a:t>mins</a:t>
            </a:r>
            <a:r>
              <a:rPr lang="en-GB" altLang="en-US" sz="2100" i="1" dirty="0" smtClean="0"/>
              <a:t> for each including Q&amp;A if no prior request received</a:t>
            </a:r>
            <a:r>
              <a:rPr lang="en-GB" altLang="en-US" dirty="0" smtClean="0"/>
              <a:t>]</a:t>
            </a:r>
          </a:p>
          <a:p>
            <a:pPr lvl="1" eaLnBrk="0" hangingPunct="0">
              <a:buSzTx/>
              <a:buFontTx/>
              <a:buChar char="–"/>
              <a:defRPr/>
            </a:pPr>
            <a:r>
              <a:rPr lang="en-SG" altLang="zh-CN" sz="2100" dirty="0" smtClean="0"/>
              <a:t>11-25/1236</a:t>
            </a:r>
            <a:r>
              <a:rPr lang="en-SG" altLang="zh-CN" sz="2100" dirty="0"/>
              <a:t>, </a:t>
            </a:r>
            <a:r>
              <a:rPr lang="en-IE" altLang="zh-CN" sz="2100" dirty="0"/>
              <a:t>AMP Enhanced Bi-Static Back Scattering Non AP STA with Gains, </a:t>
            </a:r>
            <a:r>
              <a:rPr lang="en-IE" altLang="zh-CN" sz="2100" dirty="0" err="1"/>
              <a:t>Dror</a:t>
            </a:r>
            <a:r>
              <a:rPr lang="en-IE" altLang="zh-CN" sz="2100" dirty="0"/>
              <a:t> </a:t>
            </a:r>
            <a:r>
              <a:rPr lang="en-IE" altLang="zh-CN" sz="2100" dirty="0" err="1"/>
              <a:t>Regev</a:t>
            </a:r>
            <a:r>
              <a:rPr lang="en-IE" altLang="zh-CN" sz="2100" dirty="0"/>
              <a:t> (Huawei) [together with 1260]</a:t>
            </a:r>
            <a:endParaRPr lang="en-SG" altLang="zh-CN" sz="2100" dirty="0"/>
          </a:p>
          <a:p>
            <a:pPr lvl="1" eaLnBrk="0" hangingPunct="0">
              <a:defRPr/>
            </a:pPr>
            <a:r>
              <a:rPr lang="en-US" altLang="zh-CN" sz="2100" dirty="0"/>
              <a:t>11-25/1260, Enhanced Bi-Static Backscattering AMP STAs for Extended Ranges and Spatial Coverage, </a:t>
            </a:r>
            <a:r>
              <a:rPr lang="en-US" altLang="zh-CN" sz="2100" dirty="0" err="1"/>
              <a:t>Dror</a:t>
            </a:r>
            <a:r>
              <a:rPr lang="en-US" altLang="zh-CN" sz="2100" dirty="0"/>
              <a:t> </a:t>
            </a:r>
            <a:r>
              <a:rPr lang="en-US" altLang="zh-CN" sz="2100" dirty="0" err="1"/>
              <a:t>Regev</a:t>
            </a:r>
            <a:r>
              <a:rPr lang="en-US" altLang="zh-CN" sz="2100" dirty="0"/>
              <a:t> (Huawei)</a:t>
            </a:r>
          </a:p>
          <a:p>
            <a:pPr lvl="1" eaLnBrk="0" hangingPunct="0">
              <a:defRPr/>
            </a:pPr>
            <a:r>
              <a:rPr lang="en-US" altLang="zh-CN" sz="2100" dirty="0"/>
              <a:t>11-25/1320, A novel application, Guido R. </a:t>
            </a:r>
            <a:r>
              <a:rPr lang="en-US" altLang="zh-CN" sz="2100" dirty="0" err="1"/>
              <a:t>Hiertz</a:t>
            </a:r>
            <a:r>
              <a:rPr lang="en-US" altLang="zh-CN" sz="2100" dirty="0"/>
              <a:t> (Ericsson GmbH</a:t>
            </a:r>
            <a:r>
              <a:rPr lang="en-US" altLang="zh-CN" sz="2100" dirty="0"/>
              <a:t>)</a:t>
            </a:r>
          </a:p>
          <a:p>
            <a:pPr lvl="1" eaLnBrk="0" hangingPunct="0">
              <a:defRPr/>
            </a:pPr>
            <a:r>
              <a:rPr lang="en-US" altLang="zh-CN" sz="2100" dirty="0"/>
              <a:t>11-25/1216, Uplink backscatter SYNC Field Design, </a:t>
            </a:r>
            <a:r>
              <a:rPr lang="en-US" altLang="zh-CN" sz="2100" dirty="0" err="1"/>
              <a:t>Manideep</a:t>
            </a:r>
            <a:r>
              <a:rPr lang="en-US" altLang="zh-CN" sz="2100" dirty="0"/>
              <a:t> </a:t>
            </a:r>
            <a:r>
              <a:rPr lang="en-US" altLang="zh-CN" sz="2100" dirty="0" err="1"/>
              <a:t>Dunna</a:t>
            </a:r>
            <a:r>
              <a:rPr lang="en-US" altLang="zh-CN" sz="2100" dirty="0"/>
              <a:t> (Qualcomm)</a:t>
            </a:r>
          </a:p>
          <a:p>
            <a:pPr lvl="1" eaLnBrk="0" hangingPunct="0">
              <a:defRPr/>
            </a:pPr>
            <a:r>
              <a:rPr lang="en-US" altLang="zh-CN" sz="2100" dirty="0" smtClean="0"/>
              <a:t>11-25/1217, SYNC design for AMP Active Transmission, Alice Chen (Qualcomm)</a:t>
            </a:r>
            <a:endParaRPr lang="en-US" altLang="zh-CN" sz="2100" dirty="0" smtClean="0"/>
          </a:p>
          <a:p>
            <a:pPr eaLnBrk="0" hangingPunct="0">
              <a:defRPr/>
            </a:pPr>
            <a:r>
              <a:rPr lang="en-GB" altLang="en-US" dirty="0" smtClean="0"/>
              <a:t>Any </a:t>
            </a:r>
            <a:r>
              <a:rPr lang="en-GB" altLang="en-US" dirty="0" smtClean="0"/>
              <a:t>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a:t>
            </a:r>
            <a:r>
              <a:rPr lang="en-US" dirty="0" smtClean="0">
                <a:sym typeface="+mn-ea"/>
              </a:rPr>
              <a:t>2025</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Jul </a:t>
            </a:r>
            <a:r>
              <a:rPr lang="en-US" dirty="0" smtClean="0">
                <a:sym typeface="+mn-ea"/>
              </a:rPr>
              <a:t>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GB" altLang="en-US" sz="2400" dirty="0" smtClean="0">
                <a:sym typeface="+mn-ea"/>
              </a:rPr>
              <a:t>May interim</a:t>
            </a:r>
            <a:r>
              <a:rPr lang="en-US" altLang="en-GB" sz="2400" dirty="0" smtClean="0">
                <a:sym typeface="+mn-ea"/>
              </a:rPr>
              <a:t> </a:t>
            </a:r>
            <a:r>
              <a:rPr lang="en-GB" altLang="en-US" sz="2400" dirty="0" smtClean="0">
                <a:sym typeface="+mn-ea"/>
              </a:rPr>
              <a:t>session </a:t>
            </a:r>
            <a:r>
              <a:rPr lang="en-US" altLang="en-GB" sz="2400" dirty="0" smtClean="0">
                <a:sym typeface="+mn-ea"/>
              </a:rPr>
              <a:t>and TGbp TCs before </a:t>
            </a:r>
            <a:r>
              <a:rPr lang="en-US" altLang="en-GB" sz="2400" dirty="0" smtClean="0">
                <a:sym typeface="+mn-ea"/>
              </a:rPr>
              <a:t>802 Jul plenary </a:t>
            </a:r>
            <a:r>
              <a:rPr lang="en-US" altLang="en-GB" sz="2400" dirty="0" smtClean="0">
                <a:sym typeface="+mn-ea"/>
              </a:rPr>
              <a:t>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a:t>
            </a:r>
            <a:r>
              <a:rPr lang="en-GB" altLang="en-US" sz="2400" dirty="0" smtClean="0">
                <a:sym typeface="+mn-ea"/>
                <a:hlinkClick r:id="rId2"/>
              </a:rPr>
              <a:t>mentor.ieee.org/802.11/dcn/25/11-25-0921-00-00bp-2025-05-interim-meeting-minutes.docx</a:t>
            </a:r>
            <a:endParaRPr lang="en-GB" altLang="en-US" sz="2400" dirty="0" smtClean="0">
              <a:sym typeface="+mn-ea"/>
            </a:endParaRPr>
          </a:p>
          <a:p>
            <a:pPr lvl="1" indent="-342900" eaLnBrk="0" hangingPunct="0">
              <a:buFontTx/>
              <a:buChar char="-"/>
              <a:defRPr/>
            </a:pPr>
            <a:r>
              <a:rPr lang="en-GB" altLang="en-US" sz="2400" dirty="0" smtClean="0">
                <a:sym typeface="+mn-ea"/>
                <a:hlinkClick r:id="rId3"/>
              </a:rPr>
              <a:t>https</a:t>
            </a:r>
            <a:r>
              <a:rPr lang="en-GB" altLang="en-US" sz="2400" dirty="0">
                <a:sym typeface="+mn-ea"/>
                <a:hlinkClick r:id="rId3"/>
              </a:rPr>
              <a:t>://</a:t>
            </a:r>
            <a:r>
              <a:rPr lang="en-GB" altLang="en-US" sz="2400" dirty="0" smtClean="0">
                <a:sym typeface="+mn-ea"/>
                <a:hlinkClick r:id="rId3"/>
              </a:rPr>
              <a:t>mentor.ieee.org/802.11/dcn/25/11-25-0991-03-00bp-teleconference-minutes-may-june-july-2025.docx</a:t>
            </a:r>
            <a:endParaRPr lang="en-GB" altLang="en-US" sz="2400" dirty="0" smtClean="0">
              <a:sym typeface="+mn-ea"/>
            </a:endParaRPr>
          </a:p>
          <a:p>
            <a:pPr lvl="1" indent="-342900" eaLnBrk="0" hangingPunct="0">
              <a:buFontTx/>
              <a:buChar char="-"/>
              <a:defRPr/>
            </a:pPr>
            <a:endParaRPr lang="en-GB" altLang="en-US" sz="2400" dirty="0" smtClean="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endParaRPr lang="en-GB" altLang="en-US" sz="2400" dirty="0"/>
          </a:p>
          <a:p>
            <a:pPr marL="0" lvl="0" indent="0" eaLnBrk="0" hangingPunct="0">
              <a:buNone/>
              <a:defRPr/>
            </a:pPr>
            <a:r>
              <a:rPr lang="en-GB" altLang="en-US" sz="2400" dirty="0" smtClean="0">
                <a:sym typeface="+mn-ea"/>
              </a:rPr>
              <a:t>Result</a:t>
            </a:r>
            <a:r>
              <a:rPr lang="en-GB" altLang="en-US" sz="2400" dirty="0" smtClean="0">
                <a:sym typeface="+mn-ea"/>
              </a:rPr>
              <a:t>:</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Jul </a:t>
            </a:r>
            <a:r>
              <a:rPr lang="en-US" dirty="0" smtClean="0">
                <a:sym typeface="+mn-ea"/>
              </a:rPr>
              <a:t>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smtClean="0">
                <a:sym typeface="+mn-ea"/>
                <a:hlinkClick r:id="rId2"/>
              </a:rPr>
              <a:t>https</a:t>
            </a:r>
            <a:r>
              <a:rPr lang="en-GB" altLang="en-US" sz="2400" dirty="0">
                <a:sym typeface="+mn-ea"/>
                <a:hlinkClick r:id="rId2"/>
              </a:rPr>
              <a:t>://</a:t>
            </a:r>
            <a:r>
              <a:rPr lang="en-GB" altLang="en-US" sz="2400" dirty="0" smtClean="0">
                <a:sym typeface="+mn-ea"/>
                <a:hlinkClick r:id="rId2"/>
              </a:rPr>
              <a:t>mentor.ieee.org/802.11/dcn/24/11-24-1613-10-00bp-specification-framework-for-tgbp.docx</a:t>
            </a:r>
            <a:endParaRPr lang="en-GB" altLang="en-US" sz="2400" dirty="0" smtClean="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a:t>
            </a:r>
            <a:endParaRPr lang="en-GB" altLang="en-US" sz="2400" dirty="0"/>
          </a:p>
          <a:p>
            <a:pPr marL="0" lvl="0" indent="0" eaLnBrk="0" hangingPunct="0">
              <a:buNone/>
              <a:defRPr/>
            </a:pPr>
            <a:r>
              <a:rPr lang="en-GB" altLang="en-US" sz="2400" dirty="0" smtClean="0">
                <a:sym typeface="+mn-ea"/>
              </a:rPr>
              <a:t>Result</a:t>
            </a:r>
            <a:r>
              <a:rPr lang="en-GB" altLang="en-US" sz="2400" dirty="0" smtClean="0">
                <a:sym typeface="+mn-ea"/>
              </a:rPr>
              <a:t>:</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a:t>
            </a:r>
            <a:r>
              <a:rPr lang="en-US" sz="3200" kern="0" dirty="0" smtClean="0">
                <a:solidFill>
                  <a:srgbClr val="0000FF"/>
                </a:solidFill>
                <a:latin typeface="Arial Black" panose="020B0A04020102020204" pitchFamily="34" charset="0"/>
              </a:rPr>
              <a:t>2025 Jul IEEE 802 </a:t>
            </a:r>
            <a:r>
              <a:rPr lang="en-US" sz="3200" kern="0" dirty="0" smtClean="0">
                <a:solidFill>
                  <a:srgbClr val="0000FF"/>
                </a:solidFill>
                <a:latin typeface="Arial Black" panose="020B0A04020102020204" pitchFamily="34" charset="0"/>
              </a:rPr>
              <a:t>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28</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a:t>
            </a:r>
            <a:r>
              <a:rPr lang="en-US" dirty="0" smtClean="0">
                <a:sym typeface="+mn-ea"/>
              </a:rPr>
              <a:t>2025</a:t>
            </a:r>
            <a:endParaRPr lang="en-US" dirty="0"/>
          </a:p>
        </p:txBody>
      </p:sp>
    </p:spTree>
    <p:extLst>
      <p:ext uri="{BB962C8B-B14F-4D97-AF65-F5344CB8AC3E}">
        <p14:creationId xmlns:p14="http://schemas.microsoft.com/office/powerpoint/2010/main" val="5995352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a:t>
            </a:r>
            <a:r>
              <a:rPr lang="en-US" dirty="0" smtClean="0">
                <a:sym typeface="+mn-ea"/>
              </a:rPr>
              <a:t>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480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sz="1800" dirty="0"/>
              <a:t>Call </a:t>
            </a:r>
            <a:r>
              <a:rPr lang="en-US" altLang="en-GB" sz="1800" dirty="0"/>
              <a:t>meeting to order and remind the group to record </a:t>
            </a:r>
            <a:r>
              <a:rPr lang="en-US" altLang="en-GB" sz="1800" dirty="0" smtClean="0"/>
              <a:t>attendance </a:t>
            </a:r>
            <a:r>
              <a:rPr lang="en-US" altLang="en-GB" sz="1800" dirty="0"/>
              <a:t>on imat.ieee.org</a:t>
            </a:r>
            <a:endParaRPr lang="en-GB" altLang="en-US" sz="1800" dirty="0"/>
          </a:p>
          <a:p>
            <a:pPr lvl="0" eaLnBrk="0" hangingPunct="0">
              <a:defRPr/>
            </a:pPr>
            <a:r>
              <a:rPr lang="en-GB" altLang="en-US" sz="1800" dirty="0"/>
              <a:t>IEEE-SA IPR policies </a:t>
            </a:r>
            <a:r>
              <a:rPr lang="en-US" altLang="en-GB" sz="1800" dirty="0"/>
              <a:t>and meeting rules</a:t>
            </a:r>
          </a:p>
          <a:p>
            <a:pPr lvl="0" eaLnBrk="0" hangingPunct="0">
              <a:defRPr/>
            </a:pPr>
            <a:r>
              <a:rPr lang="en-US" altLang="en-GB" sz="1800" dirty="0"/>
              <a:t>Approval of </a:t>
            </a:r>
            <a:r>
              <a:rPr lang="en-GB" altLang="en-US" sz="1800" dirty="0"/>
              <a:t>agenda</a:t>
            </a:r>
          </a:p>
          <a:p>
            <a:pPr eaLnBrk="0" hangingPunct="0">
              <a:defRPr/>
            </a:pPr>
            <a:r>
              <a:rPr lang="en-US" altLang="en-GB" sz="1800" dirty="0">
                <a:sym typeface="+mn-ea"/>
              </a:rPr>
              <a:t>Contribution discussion (PHY) </a:t>
            </a:r>
            <a:r>
              <a:rPr lang="en-GB" altLang="en-US" sz="1800" dirty="0"/>
              <a:t>[</a:t>
            </a:r>
            <a:r>
              <a:rPr lang="en-GB" altLang="en-US" sz="1800" i="1" dirty="0"/>
              <a:t>2</a:t>
            </a:r>
            <a:r>
              <a:rPr lang="en-US" altLang="en-GB" sz="1800" i="1" dirty="0"/>
              <a:t>0</a:t>
            </a:r>
            <a:r>
              <a:rPr lang="en-GB" altLang="en-US" sz="1800" i="1" dirty="0"/>
              <a:t> </a:t>
            </a:r>
            <a:r>
              <a:rPr lang="en-GB" altLang="en-US" sz="1800" i="1" dirty="0" err="1"/>
              <a:t>mins</a:t>
            </a:r>
            <a:r>
              <a:rPr lang="en-GB" altLang="en-US" sz="1800" i="1" dirty="0"/>
              <a:t> for each including Q&amp;A if no prior request received</a:t>
            </a:r>
            <a:r>
              <a:rPr lang="en-GB" altLang="en-US" sz="1800" dirty="0" smtClean="0"/>
              <a:t>]</a:t>
            </a:r>
            <a:endParaRPr lang="en-US" altLang="en-GB" sz="1800" dirty="0"/>
          </a:p>
          <a:p>
            <a:pPr lvl="1" eaLnBrk="0" hangingPunct="0">
              <a:buFontTx/>
              <a:buChar char="–"/>
              <a:defRPr/>
            </a:pPr>
            <a:r>
              <a:rPr lang="en-US" altLang="zh-CN" sz="1800" dirty="0" smtClean="0"/>
              <a:t>11-25/1218, Downlink backscatter SYNC Field Design, </a:t>
            </a:r>
            <a:r>
              <a:rPr lang="en-US" altLang="zh-CN" sz="1800" dirty="0" err="1" smtClean="0"/>
              <a:t>Manideep</a:t>
            </a:r>
            <a:r>
              <a:rPr lang="en-US" altLang="zh-CN" sz="1800" dirty="0" smtClean="0"/>
              <a:t> </a:t>
            </a:r>
            <a:r>
              <a:rPr lang="en-US" altLang="zh-CN" sz="1800" dirty="0" err="1" smtClean="0"/>
              <a:t>Dunna</a:t>
            </a:r>
            <a:r>
              <a:rPr lang="en-US" altLang="zh-CN" sz="1800" dirty="0" smtClean="0"/>
              <a:t> (Qualcomm)</a:t>
            </a:r>
          </a:p>
          <a:p>
            <a:pPr lvl="1" eaLnBrk="0" hangingPunct="0">
              <a:buFontTx/>
              <a:buChar char="–"/>
              <a:defRPr/>
            </a:pPr>
            <a:r>
              <a:rPr lang="en-US" altLang="zh-CN" sz="1800" dirty="0" smtClean="0"/>
              <a:t>11-25/1221</a:t>
            </a:r>
            <a:r>
              <a:rPr lang="en-US" altLang="zh-CN" sz="1800" dirty="0"/>
              <a:t>, Two AMP Downlink Sync Field Detectors, Steve </a:t>
            </a:r>
            <a:r>
              <a:rPr lang="en-US" altLang="zh-CN" sz="1800" dirty="0" err="1"/>
              <a:t>Shellhammer</a:t>
            </a:r>
            <a:r>
              <a:rPr lang="en-US" altLang="zh-CN" sz="1800" dirty="0"/>
              <a:t> (Qualcomm) [preferred PM2, PM1]</a:t>
            </a:r>
          </a:p>
          <a:p>
            <a:pPr lvl="1" eaLnBrk="0" hangingPunct="0">
              <a:buFontTx/>
              <a:buChar char="–"/>
              <a:defRPr/>
            </a:pPr>
            <a:r>
              <a:rPr lang="en-US" altLang="zh-CN" sz="1800" dirty="0"/>
              <a:t>11-25/1222, AMP Downlink Sync Field Design, Steve </a:t>
            </a:r>
            <a:r>
              <a:rPr lang="en-US" altLang="zh-CN" sz="1800" dirty="0" err="1"/>
              <a:t>Shellhammer</a:t>
            </a:r>
            <a:r>
              <a:rPr lang="en-US" altLang="zh-CN" sz="1800" dirty="0"/>
              <a:t> (Qualcomm) [preferred PM2, PM1] </a:t>
            </a:r>
          </a:p>
          <a:p>
            <a:pPr lvl="1" eaLnBrk="0" hangingPunct="0">
              <a:buFontTx/>
              <a:buChar char="–"/>
              <a:defRPr/>
            </a:pPr>
            <a:r>
              <a:rPr lang="en-US" altLang="zh-CN" sz="1800" dirty="0"/>
              <a:t>11-25/1223, Sync Field Design Discussion, </a:t>
            </a:r>
            <a:r>
              <a:rPr lang="en-US" altLang="zh-CN" sz="1800" dirty="0" err="1"/>
              <a:t>Shengquan</a:t>
            </a:r>
            <a:r>
              <a:rPr lang="en-US" altLang="zh-CN" sz="1800" dirty="0"/>
              <a:t> Hu (</a:t>
            </a:r>
            <a:r>
              <a:rPr lang="en-US" altLang="zh-CN" sz="1800" dirty="0" err="1"/>
              <a:t>MediaTek</a:t>
            </a:r>
            <a:r>
              <a:rPr lang="en-US" altLang="zh-CN" sz="1800" dirty="0"/>
              <a:t>)</a:t>
            </a:r>
          </a:p>
          <a:p>
            <a:pPr lvl="1" eaLnBrk="0" hangingPunct="0">
              <a:buFontTx/>
              <a:buChar char="–"/>
              <a:defRPr/>
            </a:pPr>
            <a:r>
              <a:rPr lang="zh-CN" altLang="zh-CN" sz="1800" dirty="0"/>
              <a:t>11-25/1230, AMP DL SYNC design considerations, Rui Cao (NXP</a:t>
            </a:r>
            <a:r>
              <a:rPr lang="zh-CN" altLang="zh-CN" sz="1800" dirty="0" smtClean="0"/>
              <a:t>)</a:t>
            </a:r>
            <a:endParaRPr lang="en-US" altLang="zh-CN" sz="1800" dirty="0" smtClean="0"/>
          </a:p>
          <a:p>
            <a:pPr lvl="1" eaLnBrk="0" hangingPunct="0">
              <a:defRPr/>
            </a:pPr>
            <a:r>
              <a:rPr lang="zh-CN" altLang="zh-CN" sz="1800" dirty="0"/>
              <a:t>11-25/1231, Backscattering UL SYNC design considerations, Xilin Cheng (NXP</a:t>
            </a:r>
            <a:r>
              <a:rPr lang="zh-CN" altLang="zh-CN" sz="1800" dirty="0" smtClean="0"/>
              <a:t>)</a:t>
            </a:r>
            <a:endParaRPr lang="zh-CN" altLang="zh-CN" sz="1800" dirty="0"/>
          </a:p>
          <a:p>
            <a:pPr eaLnBrk="0" hangingPunct="0">
              <a:defRPr/>
            </a:pPr>
            <a:r>
              <a:rPr lang="en-GB" altLang="en-US" sz="1800" dirty="0" smtClean="0"/>
              <a:t>Any </a:t>
            </a:r>
            <a:r>
              <a:rPr lang="en-GB" altLang="en-US" sz="1800" dirty="0"/>
              <a:t>other business?</a:t>
            </a:r>
          </a:p>
          <a:p>
            <a:pPr lvl="0" eaLnBrk="0" hangingPunct="0">
              <a:defRPr/>
            </a:pPr>
            <a:r>
              <a:rPr lang="en-GB" altLang="en-US" sz="1800" dirty="0" smtClean="0">
                <a:sym typeface="+mn-ea"/>
              </a:rPr>
              <a:t>Recess</a:t>
            </a:r>
            <a:endParaRPr lang="en-GB" altLang="en-US" sz="1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a:t>
            </a:r>
            <a:r>
              <a:rPr lang="en-US" sz="3200" kern="0" dirty="0" smtClean="0">
                <a:solidFill>
                  <a:srgbClr val="0000FF"/>
                </a:solidFill>
                <a:latin typeface="Arial Black" panose="020B0A04020102020204" pitchFamily="34" charset="0"/>
              </a:rPr>
              <a:t>2025 Jul IEEE 802 </a:t>
            </a:r>
            <a:r>
              <a:rPr lang="en-US" sz="3200" kern="0" dirty="0" smtClean="0">
                <a:solidFill>
                  <a:srgbClr val="0000FF"/>
                </a:solidFill>
                <a:latin typeface="Arial Black" panose="020B0A04020102020204" pitchFamily="34" charset="0"/>
              </a:rPr>
              <a:t>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29</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a:t>
            </a:r>
            <a:r>
              <a:rPr lang="en-US" dirty="0" smtClean="0">
                <a:sym typeface="+mn-ea"/>
              </a:rPr>
              <a:t>2025</a:t>
            </a:r>
            <a:endParaRPr lang="en-US" dirty="0"/>
          </a:p>
        </p:txBody>
      </p:sp>
    </p:spTree>
    <p:extLst>
      <p:ext uri="{BB962C8B-B14F-4D97-AF65-F5344CB8AC3E}">
        <p14:creationId xmlns:p14="http://schemas.microsoft.com/office/powerpoint/2010/main" val="35539725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a:t>
            </a:r>
            <a:r>
              <a:rPr lang="en-US" dirty="0" smtClean="0">
                <a:sym typeface="+mn-ea"/>
              </a:rPr>
              <a:t>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40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t>[</a:t>
            </a:r>
            <a:r>
              <a:rPr lang="en-GB" altLang="en-US" i="1" dirty="0"/>
              <a:t>2</a:t>
            </a:r>
            <a:r>
              <a:rPr lang="en-US" altLang="en-GB" i="1" dirty="0"/>
              <a:t>0</a:t>
            </a:r>
            <a:r>
              <a:rPr lang="en-GB" altLang="en-US" i="1" dirty="0"/>
              <a:t> </a:t>
            </a:r>
            <a:r>
              <a:rPr lang="en-GB" altLang="en-US" i="1" dirty="0" err="1"/>
              <a:t>mins</a:t>
            </a:r>
            <a:r>
              <a:rPr lang="en-GB" altLang="en-US" i="1" dirty="0"/>
              <a:t> for each including Q&amp;A if no prior request received</a:t>
            </a:r>
            <a:r>
              <a:rPr lang="en-GB" altLang="en-US" dirty="0" smtClean="0"/>
              <a:t>]</a:t>
            </a:r>
            <a:endParaRPr lang="en-GB" altLang="en-US" sz="2400" dirty="0" smtClean="0"/>
          </a:p>
          <a:p>
            <a:pPr lvl="1" eaLnBrk="0" hangingPunct="0">
              <a:buFontTx/>
              <a:buChar char="–"/>
              <a:defRPr/>
            </a:pPr>
            <a:r>
              <a:rPr lang="en-US" altLang="zh-CN" sz="2400" dirty="0" smtClean="0"/>
              <a:t>11-25/1248 </a:t>
            </a:r>
            <a:r>
              <a:rPr lang="en-US" altLang="zh-CN" sz="2400" dirty="0"/>
              <a:t>Discussions on DL Sync Field for Non-Backscatter STAs: Part 1, Bin Qian (Huawei)</a:t>
            </a:r>
          </a:p>
          <a:p>
            <a:pPr lvl="1" eaLnBrk="0" hangingPunct="0">
              <a:buFontTx/>
              <a:buChar char="–"/>
              <a:defRPr/>
            </a:pPr>
            <a:r>
              <a:rPr lang="en-US" altLang="zh-CN" sz="2400" dirty="0"/>
              <a:t>11-25/1249 Discussions on DL Sync Field for Non-Backscatter STAs: Part 2, Bin Qian (Huawei)</a:t>
            </a:r>
          </a:p>
          <a:p>
            <a:pPr lvl="1" eaLnBrk="0" hangingPunct="0">
              <a:defRPr/>
            </a:pPr>
            <a:r>
              <a:rPr lang="en-US" altLang="zh-CN" sz="2400" dirty="0"/>
              <a:t>11-25/1265, Follow-up on Sync field for AMP PPDU, </a:t>
            </a:r>
            <a:r>
              <a:rPr lang="en-US" altLang="zh-CN" sz="2400" dirty="0" err="1"/>
              <a:t>Ke</a:t>
            </a:r>
            <a:r>
              <a:rPr lang="en-US" altLang="zh-CN" sz="2400" dirty="0"/>
              <a:t> Wang (OPPO</a:t>
            </a:r>
            <a:r>
              <a:rPr lang="en-US" altLang="zh-CN" sz="2400" dirty="0" smtClean="0"/>
              <a:t>)</a:t>
            </a:r>
          </a:p>
          <a:p>
            <a:pPr lvl="1" eaLnBrk="0" hangingPunct="0">
              <a:defRPr/>
            </a:pPr>
            <a:r>
              <a:rPr lang="en-US" altLang="zh-CN" sz="2400" dirty="0"/>
              <a:t>11-25/1227, WPT waveform discussion, </a:t>
            </a:r>
            <a:r>
              <a:rPr lang="en-US" altLang="zh-CN" sz="2400" dirty="0" err="1"/>
              <a:t>Panpan</a:t>
            </a:r>
            <a:r>
              <a:rPr lang="en-US" altLang="zh-CN" sz="2400" dirty="0"/>
              <a:t> Li (Huawei)</a:t>
            </a:r>
          </a:p>
          <a:p>
            <a:pPr lvl="1" eaLnBrk="0" hangingPunct="0">
              <a:defRPr/>
            </a:pPr>
            <a:r>
              <a:rPr lang="en-US" altLang="zh-CN" sz="2400" dirty="0"/>
              <a:t>11-25/1264, WPT PHY Design Considerations, </a:t>
            </a:r>
            <a:r>
              <a:rPr lang="en-US" altLang="zh-CN" sz="2400" dirty="0" err="1"/>
              <a:t>Yinan</a:t>
            </a:r>
            <a:r>
              <a:rPr lang="en-US" altLang="zh-CN" sz="2400" dirty="0"/>
              <a:t> Qi (OPPO)</a:t>
            </a:r>
          </a:p>
          <a:p>
            <a:pPr lvl="1" eaLnBrk="0" hangingPunct="0">
              <a:defRPr/>
            </a:pPr>
            <a:r>
              <a:rPr lang="en-US" altLang="en-US" sz="2400" dirty="0" smtClean="0">
                <a:sym typeface="+mn-ea"/>
              </a:rPr>
              <a:t>11-25/1002</a:t>
            </a:r>
            <a:r>
              <a:rPr lang="en-US" altLang="en-US" sz="2400" dirty="0">
                <a:sym typeface="+mn-ea"/>
              </a:rPr>
              <a:t>, </a:t>
            </a:r>
            <a:r>
              <a:rPr lang="en-US" altLang="zh-CN" sz="2400" dirty="0"/>
              <a:t>Comparison between FEC/no-FEC for UL of active TX AMP STA, </a:t>
            </a:r>
            <a:r>
              <a:rPr lang="en-US" altLang="zh-CN" sz="2400" dirty="0" err="1"/>
              <a:t>Amichai</a:t>
            </a:r>
            <a:r>
              <a:rPr lang="en-US" altLang="zh-CN" sz="2400" dirty="0"/>
              <a:t> </a:t>
            </a:r>
            <a:r>
              <a:rPr lang="en-US" altLang="zh-CN" sz="2400" dirty="0" err="1"/>
              <a:t>Sanderovich</a:t>
            </a:r>
            <a:r>
              <a:rPr lang="en-US" altLang="zh-CN" sz="2400" dirty="0"/>
              <a:t> (</a:t>
            </a:r>
            <a:r>
              <a:rPr lang="en-US" altLang="zh-CN" sz="2400" dirty="0" err="1"/>
              <a:t>Wiliot</a:t>
            </a:r>
            <a:r>
              <a:rPr lang="en-US" altLang="zh-CN" sz="2400" dirty="0" smtClean="0"/>
              <a:t>)</a:t>
            </a:r>
            <a:endParaRPr lang="en-US" altLang="zh-CN" sz="2400" dirty="0"/>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a:t>
            </a:r>
            <a:r>
              <a:rPr lang="en-US" sz="3200" kern="0" dirty="0" smtClean="0">
                <a:solidFill>
                  <a:srgbClr val="0000FF"/>
                </a:solidFill>
                <a:latin typeface="Arial Black" panose="020B0A04020102020204" pitchFamily="34" charset="0"/>
              </a:rPr>
              <a:t>2025 Jul IEEE 802 </a:t>
            </a:r>
            <a:r>
              <a:rPr lang="en-US" sz="3200" kern="0" dirty="0" smtClean="0">
                <a:solidFill>
                  <a:srgbClr val="0000FF"/>
                </a:solidFill>
                <a:latin typeface="Arial Black" panose="020B0A04020102020204" pitchFamily="34" charset="0"/>
              </a:rPr>
              <a:t>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29</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a:t>
            </a:r>
            <a:r>
              <a:rPr lang="en-US" dirty="0" smtClean="0">
                <a:sym typeface="+mn-ea"/>
              </a:rPr>
              <a:t>2025</a:t>
            </a:r>
            <a:endParaRPr lang="en-US" dirty="0"/>
          </a:p>
        </p:txBody>
      </p:sp>
    </p:spTree>
    <p:extLst>
      <p:ext uri="{BB962C8B-B14F-4D97-AF65-F5344CB8AC3E}">
        <p14:creationId xmlns:p14="http://schemas.microsoft.com/office/powerpoint/2010/main" val="37097212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a:t>
            </a:r>
            <a:r>
              <a:rPr lang="en-US" dirty="0" smtClean="0">
                <a:sym typeface="+mn-ea"/>
              </a:rPr>
              <a:t>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835660" y="1994535"/>
            <a:ext cx="10544175" cy="4330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a:t>
            </a:r>
            <a:r>
              <a:rPr lang="en-US" altLang="en-GB" sz="2400" dirty="0" smtClean="0">
                <a:sym typeface="+mn-ea"/>
              </a:rPr>
              <a:t>MAC</a:t>
            </a:r>
            <a:r>
              <a:rPr lang="en-GB" altLang="en-US" dirty="0" smtClean="0">
                <a:sym typeface="+mn-ea"/>
              </a:rPr>
              <a:t>) </a:t>
            </a:r>
            <a:r>
              <a:rPr lang="en-GB" altLang="en-US" sz="2000" dirty="0"/>
              <a:t>[</a:t>
            </a:r>
            <a:r>
              <a:rPr lang="en-GB" altLang="en-US" i="1" dirty="0"/>
              <a:t>2</a:t>
            </a:r>
            <a:r>
              <a:rPr lang="en-US" altLang="en-GB" i="1" dirty="0"/>
              <a:t>0</a:t>
            </a:r>
            <a:r>
              <a:rPr lang="en-GB" altLang="en-US" i="1" dirty="0"/>
              <a:t> </a:t>
            </a:r>
            <a:r>
              <a:rPr lang="en-GB" altLang="en-US" i="1" dirty="0" err="1"/>
              <a:t>mins</a:t>
            </a:r>
            <a:r>
              <a:rPr lang="en-GB" altLang="en-US" i="1" dirty="0"/>
              <a:t> for each including Q&amp;A if no prior request received</a:t>
            </a:r>
            <a:r>
              <a:rPr lang="en-GB" altLang="en-US" sz="2000" dirty="0" smtClean="0"/>
              <a:t>]</a:t>
            </a:r>
            <a:r>
              <a:rPr lang="en-US" altLang="zh-CN" sz="2000" b="0" i="1" dirty="0" smtClean="0">
                <a:sym typeface="+mn-ea"/>
              </a:rPr>
              <a:t> </a:t>
            </a:r>
            <a:endParaRPr lang="en-US" altLang="zh-CN" sz="2000" b="0" i="1" dirty="0">
              <a:solidFill>
                <a:schemeClr val="tx1"/>
              </a:solidFill>
              <a:sym typeface="+mn-ea"/>
            </a:endParaRPr>
          </a:p>
          <a:p>
            <a:pPr lvl="1" eaLnBrk="0" hangingPunct="0">
              <a:defRPr/>
            </a:pPr>
            <a:r>
              <a:rPr lang="en-US" altLang="zh-CN" sz="2300" dirty="0"/>
              <a:t>11-25/1219, Non-AMP portion of AMP PHY preamble, You-Wei Chen (</a:t>
            </a:r>
            <a:r>
              <a:rPr lang="en-US" altLang="zh-CN" sz="2300" dirty="0" err="1"/>
              <a:t>MediaTek</a:t>
            </a:r>
            <a:r>
              <a:rPr lang="en-US" altLang="zh-CN" sz="2300" dirty="0"/>
              <a:t>)</a:t>
            </a:r>
          </a:p>
          <a:p>
            <a:pPr lvl="1" eaLnBrk="0" hangingPunct="0">
              <a:defRPr/>
            </a:pPr>
            <a:r>
              <a:rPr lang="en-US" altLang="zh-CN" sz="2300" dirty="0"/>
              <a:t>11-25/1220, AMP Downlink Special Segment, Steve </a:t>
            </a:r>
            <a:r>
              <a:rPr lang="en-US" altLang="zh-CN" sz="2300" dirty="0" err="1"/>
              <a:t>Shellhammer</a:t>
            </a:r>
            <a:r>
              <a:rPr lang="en-US" altLang="zh-CN" sz="2300" dirty="0"/>
              <a:t> (Qualcomm) [preferred PM2, PM1]</a:t>
            </a:r>
          </a:p>
          <a:p>
            <a:pPr lvl="1" eaLnBrk="0" hangingPunct="0">
              <a:defRPr/>
            </a:pPr>
            <a:r>
              <a:rPr lang="zh-CN" altLang="zh-CN" sz="2300" dirty="0"/>
              <a:t>11-25/1232, DL PPDU format for backscattering communication, Rui Cao (NXP</a:t>
            </a:r>
            <a:r>
              <a:rPr lang="en-US" altLang="zh-CN" sz="2300" dirty="0"/>
              <a:t>)</a:t>
            </a:r>
          </a:p>
          <a:p>
            <a:pPr lvl="1" eaLnBrk="0" hangingPunct="0">
              <a:defRPr/>
            </a:pPr>
            <a:r>
              <a:rPr lang="en-US" altLang="zh-CN" sz="2300" dirty="0"/>
              <a:t>11-25/1262, Remaining Issues of AMP PPDU Design, </a:t>
            </a:r>
            <a:r>
              <a:rPr lang="en-US" altLang="zh-CN" sz="2300" dirty="0" err="1"/>
              <a:t>Yinan</a:t>
            </a:r>
            <a:r>
              <a:rPr lang="en-US" altLang="zh-CN" sz="2300" dirty="0"/>
              <a:t> Qi (OPPO</a:t>
            </a:r>
            <a:r>
              <a:rPr lang="en-US" altLang="zh-CN" sz="2300" dirty="0"/>
              <a:t>)</a:t>
            </a:r>
          </a:p>
          <a:p>
            <a:pPr lvl="1" eaLnBrk="0" hangingPunct="0">
              <a:buFontTx/>
              <a:buChar char="–"/>
              <a:defRPr/>
            </a:pPr>
            <a:r>
              <a:rPr lang="en-US" altLang="en-US" sz="2300" dirty="0">
                <a:sym typeface="+mn-ea"/>
              </a:rPr>
              <a:t>11-25/1028, </a:t>
            </a:r>
            <a:r>
              <a:rPr lang="en-US" altLang="zh-CN" sz="2300" dirty="0"/>
              <a:t>Uplink BPSK Modulation for AMP Backscatter, </a:t>
            </a:r>
            <a:r>
              <a:rPr lang="en-US" altLang="zh-CN" sz="2300" dirty="0" err="1"/>
              <a:t>Yuxiao</a:t>
            </a:r>
            <a:r>
              <a:rPr lang="en-US" altLang="zh-CN" sz="2300" dirty="0"/>
              <a:t> </a:t>
            </a:r>
            <a:r>
              <a:rPr lang="en-US" altLang="zh-CN" sz="2300" dirty="0" err="1"/>
              <a:t>Hou</a:t>
            </a:r>
            <a:r>
              <a:rPr lang="en-US" altLang="zh-CN" sz="2300" dirty="0"/>
              <a:t> (TP-Link System Inc.)</a:t>
            </a:r>
          </a:p>
          <a:p>
            <a:pPr lvl="1" eaLnBrk="0" hangingPunct="0">
              <a:buFontTx/>
              <a:buChar char="–"/>
              <a:defRPr/>
            </a:pPr>
            <a:r>
              <a:rPr lang="en-US" altLang="zh-CN" sz="2300" dirty="0"/>
              <a:t>11-25/1215, Discussion on AMP Active Transmission, Alice Chen (Qualcomm</a:t>
            </a:r>
            <a:r>
              <a:rPr lang="en-US" altLang="zh-CN" sz="2300" dirty="0" smtClean="0"/>
              <a:t>)</a:t>
            </a:r>
            <a:endParaRPr lang="en-US" altLang="zh-CN" sz="2300" dirty="0"/>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a:t>
            </a:r>
            <a:r>
              <a:rPr lang="en-US" sz="3200" kern="0" dirty="0" smtClean="0">
                <a:solidFill>
                  <a:srgbClr val="0000FF"/>
                </a:solidFill>
                <a:latin typeface="Arial Black" panose="020B0A04020102020204" pitchFamily="34" charset="0"/>
              </a:rPr>
              <a:t>2025 Jul IEEE 802 </a:t>
            </a:r>
            <a:r>
              <a:rPr lang="en-US" sz="3200" kern="0" dirty="0" smtClean="0">
                <a:solidFill>
                  <a:srgbClr val="0000FF"/>
                </a:solidFill>
                <a:latin typeface="Arial Black" panose="020B0A04020102020204" pitchFamily="34" charset="0"/>
              </a:rPr>
              <a:t>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30</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a:t>
            </a:r>
            <a:r>
              <a:rPr lang="en-US" dirty="0" smtClean="0">
                <a:sym typeface="+mn-ea"/>
              </a:rPr>
              <a:t>2025</a:t>
            </a:r>
            <a:endParaRPr lang="en-US" dirty="0"/>
          </a:p>
        </p:txBody>
      </p:sp>
    </p:spTree>
    <p:extLst>
      <p:ext uri="{BB962C8B-B14F-4D97-AF65-F5344CB8AC3E}">
        <p14:creationId xmlns:p14="http://schemas.microsoft.com/office/powerpoint/2010/main" val="32879658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a:t>
            </a:r>
            <a:r>
              <a:rPr lang="en-US" dirty="0" smtClean="0">
                <a:sym typeface="+mn-ea"/>
              </a:rPr>
              <a:t>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2"/>
            <a:ext cx="10567526" cy="452245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t>
            </a:r>
            <a:r>
              <a:rPr lang="en-US" altLang="en-GB" dirty="0" smtClean="0"/>
              <a:t>agenda</a:t>
            </a:r>
          </a:p>
          <a:p>
            <a:pPr eaLnBrk="0" hangingPunct="0">
              <a:defRPr/>
            </a:pPr>
            <a:r>
              <a:rPr lang="en-US" altLang="en-GB" dirty="0"/>
              <a:t>Contribution discussion </a:t>
            </a:r>
            <a:r>
              <a:rPr lang="en-US" altLang="en-GB" dirty="0" smtClean="0"/>
              <a:t>(PHY) </a:t>
            </a:r>
            <a:r>
              <a:rPr lang="en-GB" altLang="en-US" sz="2200" i="1" dirty="0" smtClean="0">
                <a:sym typeface="+mn-ea"/>
              </a:rPr>
              <a:t>[</a:t>
            </a:r>
            <a:r>
              <a:rPr lang="en-US" altLang="en-GB" sz="2200" i="1" dirty="0">
                <a:sym typeface="+mn-ea"/>
              </a:rPr>
              <a:t>20 </a:t>
            </a:r>
            <a:r>
              <a:rPr lang="en-US" altLang="en-GB" sz="2200" i="1" dirty="0" err="1">
                <a:sym typeface="+mn-ea"/>
              </a:rPr>
              <a:t>mins</a:t>
            </a:r>
            <a:r>
              <a:rPr lang="en-US" altLang="en-GB" sz="2200" i="1" dirty="0">
                <a:sym typeface="+mn-ea"/>
              </a:rPr>
              <a:t> for each including Q&amp;A if no prior request </a:t>
            </a:r>
            <a:r>
              <a:rPr lang="en-GB" altLang="en-US" sz="2200" i="1" dirty="0">
                <a:sym typeface="+mn-ea"/>
              </a:rPr>
              <a:t>]</a:t>
            </a:r>
            <a:r>
              <a:rPr lang="en-US" altLang="zh-CN" sz="2200" b="0" i="1" dirty="0">
                <a:sym typeface="+mn-ea"/>
              </a:rPr>
              <a:t> </a:t>
            </a:r>
            <a:endParaRPr lang="en-US" altLang="en-GB" sz="2200" b="0" i="1" dirty="0"/>
          </a:p>
          <a:p>
            <a:pPr lvl="1" eaLnBrk="0" hangingPunct="0">
              <a:buFontTx/>
              <a:buChar char="–"/>
              <a:defRPr/>
            </a:pPr>
            <a:r>
              <a:rPr lang="en-US" altLang="zh-CN" dirty="0"/>
              <a:t>11-25/1224, Initial thought on AMP-S1G channelization, </a:t>
            </a:r>
            <a:r>
              <a:rPr lang="en-US" altLang="zh-CN" dirty="0" err="1"/>
              <a:t>Panpan</a:t>
            </a:r>
            <a:r>
              <a:rPr lang="en-US" altLang="zh-CN" dirty="0"/>
              <a:t> Li (Huawei)</a:t>
            </a:r>
          </a:p>
          <a:p>
            <a:pPr lvl="1" eaLnBrk="0" hangingPunct="0">
              <a:buFontTx/>
              <a:buChar char="–"/>
              <a:defRPr/>
            </a:pPr>
            <a:r>
              <a:rPr lang="en-US" altLang="zh-CN" dirty="0"/>
              <a:t>11-25/1225, Initial thought on AMP-S1G PHY design, </a:t>
            </a:r>
            <a:r>
              <a:rPr lang="en-US" altLang="zh-CN" dirty="0" err="1"/>
              <a:t>Panpan</a:t>
            </a:r>
            <a:r>
              <a:rPr lang="en-US" altLang="zh-CN" dirty="0"/>
              <a:t> Li (Huawei)</a:t>
            </a:r>
          </a:p>
          <a:p>
            <a:pPr lvl="1" eaLnBrk="0" hangingPunct="0">
              <a:buFontTx/>
              <a:buChar char="–"/>
              <a:defRPr/>
            </a:pPr>
            <a:r>
              <a:rPr lang="en-US" altLang="zh-CN" dirty="0"/>
              <a:t>11-25/1226, Initial thought on AMP-S1G transmit mask, </a:t>
            </a:r>
            <a:r>
              <a:rPr lang="en-US" altLang="zh-CN" dirty="0" err="1"/>
              <a:t>Panpan</a:t>
            </a:r>
            <a:r>
              <a:rPr lang="en-US" altLang="zh-CN" dirty="0"/>
              <a:t> Li (Huawei)</a:t>
            </a:r>
          </a:p>
          <a:p>
            <a:pPr lvl="1" eaLnBrk="0" hangingPunct="0">
              <a:defRPr/>
            </a:pPr>
            <a:r>
              <a:rPr lang="en-US" altLang="zh-CN" dirty="0"/>
              <a:t>11-25/1261, PHY Design for AMP in S1G, </a:t>
            </a:r>
            <a:r>
              <a:rPr lang="en-US" altLang="zh-CN" dirty="0" err="1"/>
              <a:t>Yinan</a:t>
            </a:r>
            <a:r>
              <a:rPr lang="en-US" altLang="zh-CN" dirty="0"/>
              <a:t> Qi (OPPO</a:t>
            </a:r>
            <a:r>
              <a:rPr lang="en-US" altLang="zh-CN" dirty="0"/>
              <a:t>)</a:t>
            </a:r>
          </a:p>
          <a:p>
            <a:pPr lvl="1" eaLnBrk="0" hangingPunct="0">
              <a:defRPr/>
            </a:pPr>
            <a:r>
              <a:rPr lang="en-US" altLang="zh-CN" dirty="0"/>
              <a:t>11-25/1228, Interference mitigation in </a:t>
            </a:r>
            <a:r>
              <a:rPr lang="en-US" altLang="zh-CN" dirty="0" err="1"/>
              <a:t>bistatic</a:t>
            </a:r>
            <a:r>
              <a:rPr lang="en-US" altLang="zh-CN" dirty="0"/>
              <a:t> backscatter - part 1, Nelson Costa (</a:t>
            </a:r>
            <a:r>
              <a:rPr lang="en-US" altLang="zh-CN" dirty="0" err="1"/>
              <a:t>HaiLa</a:t>
            </a:r>
            <a:r>
              <a:rPr lang="en-US" altLang="zh-CN" dirty="0"/>
              <a:t> Technologies)</a:t>
            </a:r>
          </a:p>
          <a:p>
            <a:pPr lvl="1" eaLnBrk="0" hangingPunct="0">
              <a:defRPr/>
            </a:pPr>
            <a:r>
              <a:rPr lang="en-US" altLang="zh-CN" dirty="0"/>
              <a:t>11-25/1229, Interference mitigation in </a:t>
            </a:r>
            <a:r>
              <a:rPr lang="en-US" altLang="zh-CN" dirty="0" err="1"/>
              <a:t>bistatic</a:t>
            </a:r>
            <a:r>
              <a:rPr lang="en-US" altLang="zh-CN" dirty="0"/>
              <a:t> backscatter - part 2, Nelson Costa (</a:t>
            </a:r>
            <a:r>
              <a:rPr lang="en-US" altLang="zh-CN" dirty="0" err="1"/>
              <a:t>HaiLa</a:t>
            </a:r>
            <a:r>
              <a:rPr lang="en-US" altLang="zh-CN" dirty="0"/>
              <a:t> Technologies</a:t>
            </a:r>
            <a:r>
              <a:rPr lang="en-US" altLang="zh-CN" dirty="0" smtClean="0"/>
              <a:t>)</a:t>
            </a:r>
            <a:endParaRPr lang="en-US" altLang="zh-CN" dirty="0"/>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a:t>
            </a:r>
            <a:r>
              <a:rPr lang="en-US" sz="3200" kern="0" dirty="0" smtClean="0">
                <a:solidFill>
                  <a:srgbClr val="0000FF"/>
                </a:solidFill>
                <a:latin typeface="Arial Black" panose="020B0A04020102020204" pitchFamily="34" charset="0"/>
              </a:rPr>
              <a:t>2025 Jul IEEE 802 </a:t>
            </a:r>
            <a:r>
              <a:rPr lang="en-US" sz="3200" kern="0" dirty="0" smtClean="0">
                <a:solidFill>
                  <a:srgbClr val="0000FF"/>
                </a:solidFill>
                <a:latin typeface="Arial Black" panose="020B0A04020102020204" pitchFamily="34" charset="0"/>
              </a:rPr>
              <a:t>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30</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a:t>
            </a:r>
            <a:r>
              <a:rPr lang="en-US" dirty="0" smtClean="0">
                <a:sym typeface="+mn-ea"/>
              </a:rPr>
              <a:t>2025</a:t>
            </a:r>
            <a:endParaRPr lang="en-US" dirty="0"/>
          </a:p>
        </p:txBody>
      </p:sp>
    </p:spTree>
    <p:extLst>
      <p:ext uri="{BB962C8B-B14F-4D97-AF65-F5344CB8AC3E}">
        <p14:creationId xmlns:p14="http://schemas.microsoft.com/office/powerpoint/2010/main" val="30084203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Jul </a:t>
            </a:r>
            <a:r>
              <a:rPr lang="en-US" dirty="0" smtClean="0">
                <a:sym typeface="+mn-ea"/>
              </a:rPr>
              <a:t>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smtClean="0"/>
              <a:t>[20</a:t>
            </a:r>
            <a:r>
              <a:rPr lang="en-GB" altLang="en-US" sz="2200" i="1" dirty="0" smtClean="0"/>
              <a:t> </a:t>
            </a:r>
            <a:r>
              <a:rPr lang="en-GB" altLang="en-US" sz="2200" i="1" dirty="0" err="1"/>
              <a:t>mins</a:t>
            </a:r>
            <a:r>
              <a:rPr lang="en-GB" altLang="en-US" sz="2200" i="1" dirty="0"/>
              <a:t> for each including Q&amp;A if no prior request received</a:t>
            </a:r>
            <a:r>
              <a:rPr lang="en-GB" altLang="en-US" dirty="0" smtClean="0"/>
              <a:t>]</a:t>
            </a:r>
            <a:endParaRPr lang="en-US" altLang="en-GB" dirty="0"/>
          </a:p>
          <a:p>
            <a:pPr lvl="1" eaLnBrk="0" hangingPunct="0">
              <a:buFontTx/>
              <a:buChar char="–"/>
              <a:defRPr/>
            </a:pPr>
            <a:r>
              <a:rPr lang="en-US" altLang="zh-CN" sz="2100" dirty="0"/>
              <a:t>11-25/1128, ACK Message in Time-Slot Based Channel Access, Ugo Campiglio (Cisco )</a:t>
            </a:r>
          </a:p>
          <a:p>
            <a:pPr lvl="1" eaLnBrk="0" hangingPunct="0">
              <a:buFontTx/>
              <a:buChar char="–"/>
              <a:defRPr/>
            </a:pPr>
            <a:r>
              <a:rPr lang="en-US" altLang="zh-CN" sz="2100" dirty="0"/>
              <a:t>11-25/1240, AMP Channel Access, </a:t>
            </a:r>
            <a:r>
              <a:rPr lang="en-US" altLang="zh-CN" sz="2100" dirty="0" err="1"/>
              <a:t>Rojan</a:t>
            </a:r>
            <a:r>
              <a:rPr lang="en-US" altLang="zh-CN" sz="2100" dirty="0"/>
              <a:t> </a:t>
            </a:r>
            <a:r>
              <a:rPr lang="en-US" altLang="zh-CN" sz="2100" dirty="0" err="1"/>
              <a:t>Chitrakar</a:t>
            </a:r>
            <a:r>
              <a:rPr lang="en-US" altLang="zh-CN" sz="2100" dirty="0"/>
              <a:t> (Huawei) </a:t>
            </a:r>
          </a:p>
          <a:p>
            <a:pPr lvl="1" eaLnBrk="0" hangingPunct="0">
              <a:buFontTx/>
              <a:buChar char="–"/>
              <a:defRPr/>
            </a:pPr>
            <a:r>
              <a:rPr lang="en-US" altLang="zh-CN" sz="2100" dirty="0"/>
              <a:t>11-25/1242, AMP Acknowledgments, </a:t>
            </a:r>
            <a:r>
              <a:rPr lang="en-US" altLang="zh-CN" sz="2100" dirty="0" err="1"/>
              <a:t>Rojan</a:t>
            </a:r>
            <a:r>
              <a:rPr lang="en-US" altLang="zh-CN" sz="2100" dirty="0"/>
              <a:t> </a:t>
            </a:r>
            <a:r>
              <a:rPr lang="en-US" altLang="zh-CN" sz="2100" dirty="0" err="1"/>
              <a:t>Chitrakar</a:t>
            </a:r>
            <a:r>
              <a:rPr lang="en-US" altLang="zh-CN" sz="2100" dirty="0"/>
              <a:t> (Huawei)</a:t>
            </a:r>
          </a:p>
          <a:p>
            <a:pPr lvl="1" eaLnBrk="0" hangingPunct="0">
              <a:buFontTx/>
              <a:buChar char="–"/>
              <a:defRPr/>
            </a:pPr>
            <a:r>
              <a:rPr lang="en-US" altLang="zh-CN" sz="2100" dirty="0"/>
              <a:t>11-25/1251, Follow up on TSF for trigger based AMP communication, </a:t>
            </a:r>
            <a:r>
              <a:rPr lang="en-US" altLang="zh-CN" sz="2100" dirty="0" err="1"/>
              <a:t>Chuanfeng</a:t>
            </a:r>
            <a:r>
              <a:rPr lang="en-US" altLang="zh-CN" sz="2100" dirty="0"/>
              <a:t> He (OPPO)</a:t>
            </a:r>
          </a:p>
          <a:p>
            <a:pPr lvl="1" eaLnBrk="0" hangingPunct="0">
              <a:buFontTx/>
              <a:buChar char="–"/>
              <a:defRPr/>
            </a:pPr>
            <a:r>
              <a:rPr lang="en-US" altLang="zh-CN" sz="2100" dirty="0"/>
              <a:t>11-25/1252, Further details of Duty-cycle operation for AMP, </a:t>
            </a:r>
            <a:r>
              <a:rPr lang="en-US" altLang="zh-CN" sz="2100" dirty="0" err="1"/>
              <a:t>Chuanfeng</a:t>
            </a:r>
            <a:r>
              <a:rPr lang="en-US" altLang="zh-CN" sz="2100" dirty="0"/>
              <a:t> He (OPPO)</a:t>
            </a:r>
          </a:p>
          <a:p>
            <a:pPr lvl="1" eaLnBrk="0" hangingPunct="0">
              <a:buFontTx/>
              <a:buChar char="–"/>
              <a:defRPr/>
            </a:pPr>
            <a:r>
              <a:rPr lang="en-US" altLang="zh-CN" sz="2100" dirty="0"/>
              <a:t>11-25/1259, Some Issues for Access of AMP Devices, </a:t>
            </a:r>
            <a:r>
              <a:rPr lang="en-US" altLang="zh-CN" sz="2100" dirty="0" err="1"/>
              <a:t>Amichai</a:t>
            </a:r>
            <a:r>
              <a:rPr lang="en-US" altLang="zh-CN" sz="2100" dirty="0"/>
              <a:t> </a:t>
            </a:r>
            <a:r>
              <a:rPr lang="en-US" altLang="zh-CN" sz="2100" dirty="0" err="1"/>
              <a:t>Sanderovich</a:t>
            </a:r>
            <a:r>
              <a:rPr lang="en-US" altLang="zh-CN" sz="2100" dirty="0"/>
              <a:t> (</a:t>
            </a:r>
            <a:r>
              <a:rPr lang="en-US" altLang="zh-CN" sz="2100" dirty="0" err="1" smtClean="0"/>
              <a:t>Wiliot</a:t>
            </a:r>
            <a:r>
              <a:rPr lang="en-US" altLang="zh-CN" sz="2100" dirty="0" smtClean="0"/>
              <a:t>)</a:t>
            </a:r>
            <a:endParaRPr lang="en-US" altLang="zh-CN" sz="2100" dirty="0"/>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a:t>
            </a:r>
            <a:r>
              <a:rPr lang="en-US" sz="3200" kern="0" dirty="0" smtClean="0">
                <a:solidFill>
                  <a:srgbClr val="0000FF"/>
                </a:solidFill>
                <a:latin typeface="Arial Black" panose="020B0A04020102020204" pitchFamily="34" charset="0"/>
              </a:rPr>
              <a:t>2025 Jul IEEE 802 </a:t>
            </a:r>
            <a:r>
              <a:rPr lang="en-US" sz="3200" kern="0" dirty="0" smtClean="0">
                <a:solidFill>
                  <a:srgbClr val="0000FF"/>
                </a:solidFill>
                <a:latin typeface="Arial Black" panose="020B0A04020102020204" pitchFamily="34" charset="0"/>
              </a:rPr>
              <a:t>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31</a:t>
            </a:r>
            <a:r>
              <a:rPr lang="en-US" altLang="en-US" sz="3600" kern="0" baseline="30000" dirty="0" smtClean="0">
                <a:latin typeface="Arial" panose="020B0604020202020204" pitchFamily="34" charset="0"/>
              </a:rPr>
              <a:t>st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a:t>
            </a:r>
            <a:r>
              <a:rPr lang="en-US" dirty="0" smtClean="0">
                <a:sym typeface="+mn-ea"/>
              </a:rPr>
              <a:t>2025</a:t>
            </a:r>
            <a:endParaRPr lang="en-US" dirty="0"/>
          </a:p>
        </p:txBody>
      </p:sp>
    </p:spTree>
    <p:extLst>
      <p:ext uri="{BB962C8B-B14F-4D97-AF65-F5344CB8AC3E}">
        <p14:creationId xmlns:p14="http://schemas.microsoft.com/office/powerpoint/2010/main" val="38147728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sym typeface="+mn-ea"/>
              </a:rPr>
              <a:t>Jul </a:t>
            </a:r>
            <a:r>
              <a:rPr lang="en-US" dirty="0" smtClean="0">
                <a:sym typeface="+mn-ea"/>
              </a:rPr>
              <a:t>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3"/>
            <a:ext cx="10375583"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smtClean="0"/>
              <a:t>Contribution discussion (MAC/WPT/SEC) </a:t>
            </a:r>
            <a:r>
              <a:rPr lang="en-GB" altLang="en-US" dirty="0" smtClean="0">
                <a:sym typeface="+mn-ea"/>
              </a:rPr>
              <a:t>[</a:t>
            </a:r>
            <a:r>
              <a:rPr lang="en-GB" altLang="en-US" sz="2300" i="1" dirty="0"/>
              <a:t>2</a:t>
            </a:r>
            <a:r>
              <a:rPr lang="en-US" altLang="en-GB" sz="2300" i="1" dirty="0"/>
              <a:t>0</a:t>
            </a:r>
            <a:r>
              <a:rPr lang="en-GB" altLang="en-US" sz="2300" i="1" dirty="0"/>
              <a:t> </a:t>
            </a:r>
            <a:r>
              <a:rPr lang="en-GB" altLang="en-US" sz="2300" i="1" dirty="0" err="1"/>
              <a:t>mins</a:t>
            </a:r>
            <a:r>
              <a:rPr lang="en-GB" altLang="en-US" sz="2300" i="1" dirty="0"/>
              <a:t> for each including Q&amp;A if no prior request received</a:t>
            </a:r>
            <a:r>
              <a:rPr lang="en-GB" altLang="en-US" dirty="0" smtClean="0">
                <a:sym typeface="+mn-ea"/>
              </a:rPr>
              <a:t>]</a:t>
            </a:r>
            <a:endParaRPr lang="en-US" altLang="en-GB" dirty="0"/>
          </a:p>
          <a:p>
            <a:pPr lvl="1" eaLnBrk="0" hangingPunct="0">
              <a:defRPr/>
            </a:pPr>
            <a:r>
              <a:rPr lang="en-US" altLang="zh-CN" sz="2300" dirty="0"/>
              <a:t>11-25/1253, Trigger based UL access for Active </a:t>
            </a:r>
            <a:r>
              <a:rPr lang="en-US" altLang="zh-CN" sz="2300" dirty="0" err="1"/>
              <a:t>Tx</a:t>
            </a:r>
            <a:r>
              <a:rPr lang="en-US" altLang="zh-CN" sz="2300" dirty="0"/>
              <a:t> AMP STAs, </a:t>
            </a:r>
            <a:r>
              <a:rPr lang="en-US" altLang="zh-CN" sz="2300" dirty="0" err="1"/>
              <a:t>Chuanfeng</a:t>
            </a:r>
            <a:r>
              <a:rPr lang="en-US" altLang="zh-CN" sz="2300" dirty="0"/>
              <a:t> He (OPPO)</a:t>
            </a:r>
          </a:p>
          <a:p>
            <a:pPr lvl="1" eaLnBrk="0" hangingPunct="0">
              <a:defRPr/>
            </a:pPr>
            <a:r>
              <a:rPr lang="en-US" altLang="zh-CN" sz="2300" dirty="0"/>
              <a:t>11-25/1309, Discussion on OFDMA Multiple Access Mechanism, </a:t>
            </a:r>
            <a:r>
              <a:rPr lang="en-US" altLang="zh-CN" sz="2300" dirty="0" err="1"/>
              <a:t>Yaoshen</a:t>
            </a:r>
            <a:r>
              <a:rPr lang="en-US" altLang="zh-CN" sz="2300" dirty="0"/>
              <a:t> Cui (TP-LINK</a:t>
            </a:r>
            <a:r>
              <a:rPr lang="en-US" altLang="zh-CN" sz="2300" dirty="0" smtClean="0"/>
              <a:t>)</a:t>
            </a:r>
          </a:p>
          <a:p>
            <a:pPr lvl="1" eaLnBrk="0" hangingPunct="0">
              <a:buFontTx/>
              <a:buChar char="–"/>
              <a:defRPr/>
            </a:pPr>
            <a:r>
              <a:rPr lang="en-US" altLang="zh-CN" sz="2300" dirty="0"/>
              <a:t>11-25/1102r1, AMP Frame format, </a:t>
            </a:r>
            <a:r>
              <a:rPr lang="en-US" altLang="zh-CN" sz="2300" dirty="0" err="1"/>
              <a:t>Rojan</a:t>
            </a:r>
            <a:r>
              <a:rPr lang="en-US" altLang="zh-CN" sz="2300" dirty="0"/>
              <a:t> </a:t>
            </a:r>
            <a:r>
              <a:rPr lang="en-US" altLang="zh-CN" sz="2300" dirty="0" err="1"/>
              <a:t>Chitrakar</a:t>
            </a:r>
            <a:r>
              <a:rPr lang="en-US" altLang="zh-CN" sz="2300" dirty="0"/>
              <a:t> (Huawei) - Quick recap - 10 </a:t>
            </a:r>
            <a:r>
              <a:rPr lang="en-US" altLang="zh-CN" sz="2300" dirty="0" err="1"/>
              <a:t>mins</a:t>
            </a:r>
            <a:endParaRPr lang="en-US" altLang="zh-CN" sz="2300" dirty="0"/>
          </a:p>
          <a:p>
            <a:pPr lvl="1" eaLnBrk="0" hangingPunct="0">
              <a:buFontTx/>
              <a:buChar char="–"/>
              <a:defRPr/>
            </a:pPr>
            <a:r>
              <a:rPr lang="en-US" altLang="zh-CN" sz="2300" dirty="0"/>
              <a:t>11-25/1246, AMP WUR Frame Format, Ian Bajaj (Huawei)</a:t>
            </a:r>
          </a:p>
          <a:p>
            <a:pPr lvl="1" eaLnBrk="0" hangingPunct="0">
              <a:buFontTx/>
              <a:buChar char="–"/>
              <a:defRPr/>
            </a:pPr>
            <a:r>
              <a:rPr lang="en-US" altLang="zh-CN" sz="2300" dirty="0"/>
              <a:t>11-25/1247, AMP Beacon, Ian Bajaj (Huawei)</a:t>
            </a:r>
          </a:p>
          <a:p>
            <a:pPr lvl="1" eaLnBrk="0" hangingPunct="0">
              <a:buFontTx/>
              <a:buChar char="–"/>
              <a:defRPr/>
            </a:pPr>
            <a:r>
              <a:rPr lang="en-US" altLang="zh-CN" sz="2300" dirty="0"/>
              <a:t>11-25/1257 WUR-based frame formats for AMP devices, Kamran </a:t>
            </a:r>
            <a:r>
              <a:rPr lang="en-US" altLang="zh-CN" sz="2300" dirty="0" err="1"/>
              <a:t>Nishat</a:t>
            </a:r>
            <a:r>
              <a:rPr lang="en-US" altLang="zh-CN" sz="2300" dirty="0"/>
              <a:t> (</a:t>
            </a:r>
            <a:r>
              <a:rPr lang="en-US" altLang="zh-CN" sz="2300" dirty="0" err="1"/>
              <a:t>Haila</a:t>
            </a:r>
            <a:r>
              <a:rPr lang="en-US" altLang="zh-CN" sz="2300" dirty="0"/>
              <a:t> Technologies)</a:t>
            </a:r>
          </a:p>
          <a:p>
            <a:pPr lvl="1" eaLnBrk="0" hangingPunct="0">
              <a:buFontTx/>
              <a:buChar char="–"/>
              <a:defRPr/>
            </a:pPr>
            <a:r>
              <a:rPr lang="en-US" altLang="zh-CN" sz="2300" dirty="0"/>
              <a:t>11-25/1258  WUR-based Trigger frame for AMP devices, Kamran </a:t>
            </a:r>
            <a:r>
              <a:rPr lang="en-US" altLang="zh-CN" sz="2300" dirty="0" err="1"/>
              <a:t>Nishat</a:t>
            </a:r>
            <a:r>
              <a:rPr lang="en-US" altLang="zh-CN" sz="2300" dirty="0"/>
              <a:t> (</a:t>
            </a:r>
            <a:r>
              <a:rPr lang="en-US" altLang="zh-CN" sz="2300" dirty="0" err="1"/>
              <a:t>Haila</a:t>
            </a:r>
            <a:r>
              <a:rPr lang="en-US" altLang="zh-CN" sz="2300" dirty="0"/>
              <a:t> Technologies</a:t>
            </a:r>
            <a:r>
              <a:rPr lang="en-US" altLang="zh-CN" sz="2300" dirty="0" smtClean="0"/>
              <a:t>)</a:t>
            </a:r>
            <a:r>
              <a:rPr lang="en-US" altLang="en-US" sz="2300" dirty="0"/>
              <a:t>	</a:t>
            </a:r>
          </a:p>
          <a:p>
            <a:pPr algn="l" eaLnBrk="0" hangingPunct="0">
              <a:buClrTx/>
              <a:buSzTx/>
              <a:buFontTx/>
              <a:defRPr/>
            </a:pPr>
            <a:r>
              <a:rPr lang="en-US" altLang="en-GB" dirty="0" smtClean="0"/>
              <a:t>Any other business?</a:t>
            </a:r>
          </a:p>
          <a:p>
            <a:pPr lvl="0" eaLnBrk="0" hangingPunct="0">
              <a:defRPr/>
            </a:pPr>
            <a:r>
              <a:rPr lang="en-US" altLang="en-GB" dirty="0" smtClean="0">
                <a:sym typeface="+mn-ea"/>
              </a:rPr>
              <a:t>Recess</a:t>
            </a:r>
            <a:endParaRPr lang="en-US" alt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a:t>
            </a:r>
            <a:r>
              <a:rPr lang="en-US" sz="3200" kern="0" dirty="0" smtClean="0">
                <a:solidFill>
                  <a:srgbClr val="0000FF"/>
                </a:solidFill>
                <a:latin typeface="Arial Black" panose="020B0A04020102020204" pitchFamily="34" charset="0"/>
              </a:rPr>
              <a:t>2025 Jul IEEE 802 </a:t>
            </a:r>
            <a:r>
              <a:rPr lang="en-US" sz="3200" kern="0" dirty="0" smtClean="0">
                <a:solidFill>
                  <a:srgbClr val="0000FF"/>
                </a:solidFill>
                <a:latin typeface="Arial Black" panose="020B0A04020102020204" pitchFamily="34" charset="0"/>
              </a:rPr>
              <a:t>Plenary</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31</a:t>
            </a:r>
            <a:r>
              <a:rPr lang="en-US" altLang="en-US" sz="3600" kern="0" baseline="30000" dirty="0" smtClean="0">
                <a:latin typeface="Arial" panose="020B0604020202020204" pitchFamily="34" charset="0"/>
              </a:rPr>
              <a:t>st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a:t>
            </a:r>
            <a:r>
              <a:rPr lang="en-US" dirty="0" smtClean="0">
                <a:sym typeface="+mn-ea"/>
              </a:rPr>
              <a:t>2025</a:t>
            </a:r>
            <a:endParaRPr lang="en-US" dirty="0"/>
          </a:p>
        </p:txBody>
      </p:sp>
    </p:spTree>
    <p:extLst>
      <p:ext uri="{BB962C8B-B14F-4D97-AF65-F5344CB8AC3E}">
        <p14:creationId xmlns:p14="http://schemas.microsoft.com/office/powerpoint/2010/main" val="40977685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sym typeface="+mn-ea"/>
              </a:rPr>
              <a:t>SPs and </a:t>
            </a:r>
            <a:r>
              <a:rPr lang="en-US" altLang="en-GB" dirty="0" smtClean="0">
                <a:sym typeface="+mn-ea"/>
              </a:rPr>
              <a:t>Motions</a:t>
            </a:r>
            <a:endParaRPr lang="en-US" altLang="en-GB" dirty="0">
              <a:sym typeface="+mn-ea"/>
            </a:endParaRPr>
          </a:p>
          <a:p>
            <a:pPr eaLnBrk="0" hangingPunct="0">
              <a:defRPr/>
            </a:pPr>
            <a:r>
              <a:rPr lang="en-US" altLang="en-GB" dirty="0">
                <a:sym typeface="+mn-ea"/>
              </a:rPr>
              <a:t>Timeline Review</a:t>
            </a:r>
            <a:endParaRPr lang="en-US" altLang="en-GB" dirty="0"/>
          </a:p>
          <a:p>
            <a:pPr eaLnBrk="0" hangingPunct="0">
              <a:defRPr/>
            </a:pPr>
            <a:r>
              <a:rPr lang="en-US" altLang="en-GB" dirty="0"/>
              <a:t>Teleconference 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Jul </a:t>
            </a:r>
            <a:r>
              <a:rPr lang="en-US" dirty="0" smtClean="0">
                <a:sym typeface="+mn-ea"/>
              </a:rPr>
              <a:t>2025</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Jul </a:t>
            </a:r>
            <a:r>
              <a:rPr lang="en-US" dirty="0" smtClean="0">
                <a:sym typeface="+mn-ea"/>
              </a:rPr>
              <a:t>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a:t>
            </a:r>
            <a:r>
              <a:rPr lang="en-US" altLang="en-US" sz="2000" kern="0" dirty="0" smtClean="0">
                <a:solidFill>
                  <a:schemeClr val="tx1"/>
                </a:solidFill>
                <a:sym typeface="+mn-ea"/>
              </a:rPr>
              <a:t>Jul, </a:t>
            </a:r>
            <a:r>
              <a:rPr lang="en-US" altLang="en-US" sz="2000" kern="0" dirty="0" smtClean="0">
                <a:solidFill>
                  <a:schemeClr val="tx1"/>
                </a:solidFill>
                <a:sym typeface="+mn-ea"/>
              </a:rPr>
              <a:t>2025 </a:t>
            </a:r>
            <a:r>
              <a:rPr lang="en-US" altLang="en-US" sz="2000" kern="0" dirty="0" smtClean="0">
                <a:solidFill>
                  <a:schemeClr val="tx1"/>
                </a:solidFill>
                <a:sym typeface="Wingdings" panose="05000000000000000000" pitchFamily="2" charset="2"/>
              </a:rPr>
              <a:t> Sep, 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 </a:t>
            </a:r>
            <a:r>
              <a:rPr lang="en-US" altLang="zh-CN" sz="2800" kern="0" dirty="0" smtClean="0"/>
              <a:t>(updated)</a:t>
            </a:r>
            <a:endParaRPr lang="en-US" altLang="zh-CN" sz="2800" kern="0"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Jul </a:t>
            </a:r>
            <a:r>
              <a:rPr lang="en-US" dirty="0" smtClean="0">
                <a:sym typeface="+mn-ea"/>
              </a:rPr>
              <a:t>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8610374"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Aug 12</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zh-CN"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Aug 19</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smtClean="0">
                <a:solidFill>
                  <a:schemeClr val="tx1"/>
                </a:solidFill>
                <a:sym typeface="+mn-ea"/>
              </a:rPr>
              <a:t>(Tuesday),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Aug 26</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Sep 2</a:t>
            </a:r>
            <a:r>
              <a:rPr lang="en-US" altLang="en-US" sz="2400" kern="0" baseline="30000" dirty="0" smtClean="0">
                <a:solidFill>
                  <a:schemeClr val="tx1"/>
                </a:solidFill>
                <a:sym typeface="+mn-ea"/>
              </a:rPr>
              <a:t>nd</a:t>
            </a:r>
            <a:r>
              <a:rPr lang="en-US" altLang="en-US"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a:solidFill>
                  <a:schemeClr val="tx1"/>
                </a:solidFill>
                <a:sym typeface="+mn-ea"/>
              </a:rPr>
              <a:t>Sep </a:t>
            </a:r>
            <a:r>
              <a:rPr lang="en-US" altLang="en-US" sz="2400" kern="0" dirty="0" smtClean="0">
                <a:solidFill>
                  <a:schemeClr val="tx1"/>
                </a:solidFill>
                <a:sym typeface="+mn-ea"/>
              </a:rPr>
              <a:t>9</a:t>
            </a:r>
            <a:r>
              <a:rPr lang="en-US" altLang="en-US" sz="2400" kern="0" baseline="30000" dirty="0" smtClean="0">
                <a:solidFill>
                  <a:schemeClr val="tx1"/>
                </a:solidFill>
                <a:sym typeface="+mn-ea"/>
              </a:rPr>
              <a:t>th</a:t>
            </a:r>
            <a:r>
              <a:rPr lang="en-US" altLang="en-US" sz="2400" kern="0" dirty="0" smtClean="0">
                <a:solidFill>
                  <a:schemeClr val="tx1"/>
                </a:solidFill>
                <a:sym typeface="+mn-ea"/>
              </a:rPr>
              <a:t> </a:t>
            </a:r>
            <a:r>
              <a:rPr lang="en-US" altLang="en-US" sz="2400" kern="0" dirty="0" smtClean="0">
                <a:solidFill>
                  <a:schemeClr val="tx1"/>
                </a:solidFill>
                <a:sym typeface="+mn-ea"/>
              </a:rPr>
              <a:t>(Tuesday</a:t>
            </a:r>
            <a:r>
              <a:rPr lang="en-US" altLang="en-US" sz="2400" kern="0" dirty="0" smtClean="0">
                <a:solidFill>
                  <a:schemeClr val="tx1"/>
                </a:solidFill>
                <a:sym typeface="+mn-ea"/>
              </a:rPr>
              <a:t>),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a:t>
            </a:r>
            <a:r>
              <a:rPr lang="en-US" altLang="zh-CN" sz="2800" kern="0" smtClean="0"/>
              <a:t>Teleconference Plan </a:t>
            </a:r>
            <a:endParaRPr lang="zh-CN" altLang="en-US" sz="2800" kern="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t>Jul </a:t>
            </a:r>
            <a:r>
              <a:rPr lang="en-US" altLang="zh-CN" dirty="0"/>
              <a:t>2025</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endParaRPr lang="en-US" altLang="zh-C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endParaRPr lang="en-US" altLang="zh-C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endParaRPr lang="en-US" altLang="zh-C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endParaRPr lang="en-US" altLang="zh-C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Jul 2025</a:t>
            </a:r>
            <a:endParaRPr lang="en-US" altLang="zh-CN"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12299</TotalTime>
  <Words>3072</Words>
  <Application>Microsoft Office PowerPoint</Application>
  <PresentationFormat>宽屏</PresentationFormat>
  <Paragraphs>590</Paragraphs>
  <Slides>39</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39</vt:i4>
      </vt:variant>
    </vt:vector>
  </HeadingPairs>
  <TitlesOfParts>
    <vt:vector size="50"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0318003590</cp:lastModifiedBy>
  <cp:revision>694</cp:revision>
  <cp:lastPrinted>2014-11-04T15:04:00Z</cp:lastPrinted>
  <dcterms:created xsi:type="dcterms:W3CDTF">2007-04-17T18:10:00Z</dcterms:created>
  <dcterms:modified xsi:type="dcterms:W3CDTF">2025-07-25T20:38:32Z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14ADBF2AD70042D08261EBA42F39C26D</vt:lpwstr>
  </property>
</Properties>
</file>