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1263" r:id="rId2"/>
    <p:sldId id="1266" r:id="rId3"/>
    <p:sldId id="1267" r:id="rId4"/>
    <p:sldId id="1269" r:id="rId5"/>
    <p:sldId id="1270" r:id="rId6"/>
    <p:sldId id="1271" r:id="rId7"/>
    <p:sldId id="1273" r:id="rId8"/>
    <p:sldId id="1274" r:id="rId9"/>
    <p:sldId id="1275" r:id="rId10"/>
    <p:sldId id="1276" r:id="rId11"/>
    <p:sldId id="1310" r:id="rId12"/>
    <p:sldId id="1400" r:id="rId13"/>
    <p:sldId id="1384" r:id="rId14"/>
    <p:sldId id="1379" r:id="rId15"/>
    <p:sldId id="1283" r:id="rId16"/>
    <p:sldId id="1284" r:id="rId17"/>
    <p:sldId id="1401" r:id="rId18"/>
    <p:sldId id="1402" r:id="rId19"/>
    <p:sldId id="1403" r:id="rId20"/>
    <p:sldId id="1404" r:id="rId21"/>
    <p:sldId id="1405" r:id="rId2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80">
          <p15:clr>
            <a:srgbClr val="A4A3A4"/>
          </p15:clr>
        </p15:guide>
        <p15:guide id="2" pos="3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5405"/>
  </p:normalViewPr>
  <p:slideViewPr>
    <p:cSldViewPr showGuides="1">
      <p:cViewPr varScale="1">
        <p:scale>
          <a:sx n="103" d="100"/>
          <a:sy n="103" d="100"/>
        </p:scale>
        <p:origin x="82" y="254"/>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0989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May </a:t>
            </a:r>
            <a:r>
              <a:rPr lang="en-US" dirty="0"/>
              <a:t>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Jul Plenary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2025-06-18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7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76446"/>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
        <p:nvSpPr>
          <p:cNvPr id="2" name="标题 1"/>
          <p:cNvSpPr txBox="1"/>
          <p:nvPr/>
        </p:nvSpPr>
        <p:spPr>
          <a:xfrm>
            <a:off x="890270" y="3804852"/>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4809422"/>
            <a:ext cx="10210800" cy="121031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11-25/1002, </a:t>
            </a:r>
            <a:r>
              <a:rPr lang="en-US" altLang="zh-CN" dirty="0">
                <a:latin typeface="Calibri" panose="020F0502020204030204" pitchFamily="34" charset="0"/>
                <a:ea typeface="Calibri" panose="020F0502020204030204" pitchFamily="34" charset="0"/>
                <a:cs typeface="Calibri" panose="020F0502020204030204" pitchFamily="34" charset="0"/>
              </a:rPr>
              <a:t>Comparison between FEC/no-FEC for UL of active TX AMP </a:t>
            </a:r>
            <a:r>
              <a:rPr lang="en-US" altLang="zh-CN" dirty="0" smtClean="0">
                <a:latin typeface="Calibri" panose="020F0502020204030204" pitchFamily="34" charset="0"/>
                <a:ea typeface="Calibri" panose="020F0502020204030204" pitchFamily="34" charset="0"/>
                <a:cs typeface="Calibri" panose="020F0502020204030204" pitchFamily="34" charset="0"/>
              </a:rPr>
              <a:t>STA, </a:t>
            </a:r>
            <a:r>
              <a:rPr lang="en-US" altLang="zh-CN" dirty="0" err="1" smtClean="0">
                <a:latin typeface="Calibri" panose="020F0502020204030204" pitchFamily="34" charset="0"/>
                <a:ea typeface="Calibri" panose="020F0502020204030204" pitchFamily="34" charset="0"/>
                <a:cs typeface="Calibri" panose="020F0502020204030204" pitchFamily="34" charset="0"/>
              </a:rPr>
              <a:t>Amichai</a:t>
            </a:r>
            <a:r>
              <a:rPr lang="en-US" altLang="zh-CN" dirty="0" smtClean="0">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latin typeface="Calibri" panose="020F0502020204030204" pitchFamily="34" charset="0"/>
                <a:ea typeface="Calibri" panose="020F0502020204030204" pitchFamily="34" charset="0"/>
                <a:cs typeface="Calibri" panose="020F0502020204030204" pitchFamily="34" charset="0"/>
              </a:rPr>
              <a:t>Sanderovich</a:t>
            </a:r>
            <a:r>
              <a:rPr lang="en-US" altLang="zh-CN" dirty="0" smtClean="0">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latin typeface="Calibri" panose="020F0502020204030204" pitchFamily="34" charset="0"/>
                <a:ea typeface="Calibri" panose="020F0502020204030204" pitchFamily="34" charset="0"/>
                <a:cs typeface="Calibri" panose="020F0502020204030204" pitchFamily="34" charset="0"/>
              </a:rPr>
              <a:t>Wiliot</a:t>
            </a:r>
            <a:r>
              <a:rPr lang="en-US" altLang="zh-CN" dirty="0" smtClean="0">
                <a:latin typeface="Calibri" panose="020F0502020204030204" pitchFamily="34" charset="0"/>
                <a:ea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11-25/1028, </a:t>
            </a:r>
            <a:r>
              <a:rPr lang="en-US" altLang="zh-CN" dirty="0">
                <a:latin typeface="Calibri" panose="020F0502020204030204" pitchFamily="34" charset="0"/>
                <a:ea typeface="Calibri" panose="020F0502020204030204" pitchFamily="34" charset="0"/>
                <a:cs typeface="Calibri" panose="020F0502020204030204" pitchFamily="34" charset="0"/>
              </a:rPr>
              <a:t>Uplink BPSK Modulation for AMP </a:t>
            </a:r>
            <a:r>
              <a:rPr lang="en-US" altLang="zh-CN" dirty="0" smtClean="0">
                <a:latin typeface="Calibri" panose="020F0502020204030204" pitchFamily="34" charset="0"/>
                <a:ea typeface="Calibri" panose="020F0502020204030204" pitchFamily="34" charset="0"/>
                <a:cs typeface="Calibri" panose="020F0502020204030204" pitchFamily="34" charset="0"/>
              </a:rPr>
              <a:t>Backscatter, </a:t>
            </a:r>
            <a:r>
              <a:rPr lang="en-US" altLang="zh-CN" dirty="0" err="1" smtClean="0">
                <a:latin typeface="Calibri" panose="020F0502020204030204" pitchFamily="34" charset="0"/>
                <a:ea typeface="Calibri" panose="020F0502020204030204" pitchFamily="34" charset="0"/>
                <a:cs typeface="Calibri" panose="020F0502020204030204" pitchFamily="34" charset="0"/>
              </a:rPr>
              <a:t>Yuxiao</a:t>
            </a:r>
            <a:r>
              <a:rPr lang="en-US" altLang="zh-CN" dirty="0" smtClean="0">
                <a:latin typeface="Calibri" panose="020F0502020204030204" pitchFamily="34" charset="0"/>
                <a:ea typeface="Calibri" panose="020F0502020204030204" pitchFamily="34" charset="0"/>
                <a:cs typeface="Calibri" panose="020F0502020204030204" pitchFamily="34" charset="0"/>
              </a:rPr>
              <a:t> </a:t>
            </a:r>
            <a:r>
              <a:rPr lang="en-US" altLang="zh-CN" dirty="0" err="1" smtClean="0">
                <a:latin typeface="Calibri" panose="020F0502020204030204" pitchFamily="34" charset="0"/>
                <a:ea typeface="Calibri" panose="020F0502020204030204" pitchFamily="34" charset="0"/>
                <a:cs typeface="Calibri" panose="020F0502020204030204" pitchFamily="34" charset="0"/>
              </a:rPr>
              <a:t>Hou</a:t>
            </a:r>
            <a:r>
              <a:rPr lang="en-US" altLang="zh-CN" dirty="0" smtClean="0">
                <a:latin typeface="Calibri" panose="020F0502020204030204" pitchFamily="34" charset="0"/>
                <a:ea typeface="Calibri" panose="020F0502020204030204" pitchFamily="34" charset="0"/>
                <a:cs typeface="Calibri" panose="020F0502020204030204" pitchFamily="34" charset="0"/>
              </a:rPr>
              <a:t> (TP-Link System Inc.)</a:t>
            </a:r>
            <a:endParaRPr lang="en-US" altLang="en-US" sz="1600" kern="0" dirty="0"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err="1" smtClean="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ea typeface="Calibri" panose="020F0502020204030204" pitchFamily="34" charset="0"/>
                <a:cs typeface="Calibri" panose="020F0502020204030204" pitchFamily="34" charset="0"/>
                <a:sym typeface="+mn-ea"/>
              </a:rPr>
              <a:t>.</a:t>
            </a:r>
            <a:r>
              <a:rPr lang="en-US" altLang="en-US" sz="1600" i="1" kern="0" dirty="0">
                <a:solidFill>
                  <a:schemeClr val="tx1"/>
                </a:solidFill>
                <a:latin typeface="Calibri" panose="020F0502020204030204" pitchFamily="34" charset="0"/>
                <a:ea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MAC</a:t>
            </a:r>
            <a:endParaRPr lang="en-US" altLang="zh-CN" sz="3200" kern="0" dirty="0"/>
          </a:p>
        </p:txBody>
      </p:sp>
      <p:sp>
        <p:nvSpPr>
          <p:cNvPr id="8" name="文本占位符 2"/>
          <p:cNvSpPr txBox="1"/>
          <p:nvPr/>
        </p:nvSpPr>
        <p:spPr>
          <a:xfrm>
            <a:off x="929005" y="1693545"/>
            <a:ext cx="10210800" cy="4478583"/>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defRPr/>
            </a:pPr>
            <a:r>
              <a:rPr lang="en-US" altLang="en-US" sz="1600" b="1" u="sng"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11-25/0917</a:t>
            </a:r>
            <a:r>
              <a:rPr lang="en-US" altLang="zh-CN" sz="1600" kern="0" dirty="0">
                <a:solidFill>
                  <a:srgbClr val="00B050"/>
                </a:solidFill>
                <a:latin typeface="Calibri" panose="020F0502020204030204" pitchFamily="34" charset="0"/>
                <a:cs typeface="Calibri" panose="020F0502020204030204" pitchFamily="34" charset="0"/>
              </a:rPr>
              <a:t>, multiple TXOP discussion, </a:t>
            </a:r>
            <a:r>
              <a:rPr lang="en-US" altLang="zh-CN" sz="1600" kern="0" dirty="0" err="1">
                <a:solidFill>
                  <a:srgbClr val="00B050"/>
                </a:solidFill>
                <a:latin typeface="Calibri" panose="020F0502020204030204" pitchFamily="34" charset="0"/>
                <a:cs typeface="Calibri" panose="020F0502020204030204" pitchFamily="34" charset="0"/>
              </a:rPr>
              <a:t>Liwen</a:t>
            </a:r>
            <a:r>
              <a:rPr lang="en-US" altLang="zh-CN" sz="1600" kern="0" dirty="0">
                <a:solidFill>
                  <a:srgbClr val="00B050"/>
                </a:solidFill>
                <a:latin typeface="Calibri" panose="020F0502020204030204" pitchFamily="34" charset="0"/>
                <a:cs typeface="Calibri" panose="020F0502020204030204" pitchFamily="34" charset="0"/>
              </a:rPr>
              <a:t> Chu (NXP</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i="1" kern="0" dirty="0" smtClean="0">
                <a:solidFill>
                  <a:srgbClr val="FF0000"/>
                </a:solidFill>
                <a:latin typeface="Calibri" panose="020F0502020204030204" pitchFamily="34" charset="0"/>
                <a:cs typeface="Calibri" panose="020F0502020204030204" pitchFamily="34" charset="0"/>
              </a:rPr>
              <a:t>Call for submissions</a:t>
            </a:r>
            <a:endParaRPr lang="en-US" altLang="zh-CN" sz="1600" i="1" kern="0" dirty="0">
              <a:solidFill>
                <a:srgbClr val="FF0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a:t>
            </a:r>
            <a:r>
              <a:rPr lang="en-US" altLang="zh-CN" sz="1600" b="1" u="sng" kern="0" dirty="0">
                <a:solidFill>
                  <a:schemeClr val="tx1"/>
                </a:solidFill>
                <a:latin typeface="Calibri" panose="020F0502020204030204" pitchFamily="34" charset="0"/>
                <a:cs typeface="Calibri" panose="020F0502020204030204" pitchFamily="34" charset="0"/>
              </a:rPr>
              <a:t>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a:solidFill>
                <a:srgbClr val="00B050"/>
              </a:solidFill>
              <a:latin typeface="Calibri" panose="020F0502020204030204" pitchFamily="34" charset="0"/>
              <a:cs typeface="Calibri" panose="020F0502020204030204" pitchFamily="34" charset="0"/>
            </a:endParaRPr>
          </a:p>
          <a:p>
            <a:pPr marL="457200" lvl="1" indent="0">
              <a:defRPr/>
            </a:pPr>
            <a:endParaRPr lang="en-US" altLang="en-US" sz="1600" b="1" u="sng" kern="0" dirty="0" smtClean="0">
              <a:solidFill>
                <a:schemeClr val="tx1"/>
              </a:solidFill>
              <a:latin typeface="Calibri" panose="020F0502020204030204" pitchFamily="34" charset="0"/>
              <a:cs typeface="Calibri" panose="020F0502020204030204" pitchFamily="34" charset="0"/>
              <a:sym typeface="+mn-ea"/>
            </a:endParaRPr>
          </a:p>
          <a:p>
            <a:pPr marL="457200" lvl="1" indent="0">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a:t>
            </a:r>
            <a:r>
              <a:rPr lang="en-US" altLang="en-US" sz="1600" b="1" u="sng" kern="0" dirty="0">
                <a:solidFill>
                  <a:schemeClr val="tx1"/>
                </a:solidFill>
                <a:latin typeface="Calibri" panose="020F0502020204030204" pitchFamily="34" charset="0"/>
                <a:cs typeface="Calibri" panose="020F0502020204030204" pitchFamily="34" charset="0"/>
                <a:sym typeface="+mn-ea"/>
              </a:rPr>
              <a:t>Format</a:t>
            </a:r>
          </a:p>
          <a:p>
            <a:pPr marL="800100" lvl="1" indent="-342900">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11-25/0776, AMP frames follow up, Alfred </a:t>
            </a:r>
            <a:r>
              <a:rPr lang="en-US" altLang="en-US" sz="1600" kern="0" dirty="0" err="1">
                <a:solidFill>
                  <a:schemeClr val="tx1"/>
                </a:solidFill>
                <a:latin typeface="Calibri" panose="020F0502020204030204" pitchFamily="34" charset="0"/>
                <a:cs typeface="Calibri" panose="020F0502020204030204" pitchFamily="34" charset="0"/>
                <a:sym typeface="+mn-ea"/>
              </a:rPr>
              <a:t>Asterjadhi</a:t>
            </a:r>
            <a:r>
              <a:rPr lang="en-US" altLang="en-US" sz="1600" kern="0" dirty="0">
                <a:solidFill>
                  <a:schemeClr val="tx1"/>
                </a:solidFill>
                <a:latin typeface="Calibri" panose="020F0502020204030204" pitchFamily="34" charset="0"/>
                <a:cs typeface="Calibri" panose="020F0502020204030204" pitchFamily="34" charset="0"/>
                <a:sym typeface="+mn-ea"/>
              </a:rPr>
              <a:t> (Qualcomm</a:t>
            </a:r>
            <a:r>
              <a:rPr lang="en-US" altLang="en-US" sz="1600" kern="0" dirty="0" smtClean="0">
                <a:solidFill>
                  <a:schemeClr val="tx1"/>
                </a:solidFill>
                <a:latin typeface="Calibri" panose="020F0502020204030204" pitchFamily="34" charset="0"/>
                <a:cs typeface="Calibri" panose="020F0502020204030204" pitchFamily="34" charset="0"/>
                <a:sym typeface="+mn-ea"/>
              </a:rPr>
              <a:t>) [</a:t>
            </a:r>
            <a:r>
              <a:rPr lang="en-US" altLang="zh-CN" sz="1600" kern="0" dirty="0" smtClean="0">
                <a:solidFill>
                  <a:schemeClr val="tx1"/>
                </a:solidFill>
                <a:latin typeface="Calibri" panose="020F0502020204030204" pitchFamily="34" charset="0"/>
                <a:cs typeface="Calibri" panose="020F0502020204030204" pitchFamily="34" charset="0"/>
              </a:rPr>
              <a:t>Deferred </a:t>
            </a:r>
            <a:r>
              <a:rPr lang="en-US" altLang="zh-CN" sz="1600" kern="0" dirty="0">
                <a:solidFill>
                  <a:schemeClr val="tx1"/>
                </a:solidFill>
                <a:latin typeface="Calibri" panose="020F0502020204030204" pitchFamily="34" charset="0"/>
                <a:cs typeface="Calibri" panose="020F0502020204030204" pitchFamily="34" charset="0"/>
              </a:rPr>
              <a:t>to Jul 8</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11-25/0918</a:t>
            </a:r>
            <a:r>
              <a:rPr lang="en-US" altLang="zh-CN" sz="1600" kern="0" dirty="0">
                <a:solidFill>
                  <a:schemeClr val="tx1"/>
                </a:solidFill>
                <a:latin typeface="Calibri" panose="020F0502020204030204" pitchFamily="34" charset="0"/>
                <a:cs typeface="Calibri" panose="020F0502020204030204" pitchFamily="34" charset="0"/>
              </a:rPr>
              <a:t>, Frame format discussion,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[Deferred to Jul 8</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en-US" altLang="zh-CN" sz="1600" kern="0" dirty="0">
              <a:solidFill>
                <a:srgbClr val="FFC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Misc</a:t>
            </a:r>
            <a:r>
              <a:rPr lang="en-US" altLang="zh-CN" sz="1600" b="1" u="sng" kern="0" dirty="0">
                <a:solidFill>
                  <a:schemeClr val="tx1"/>
                </a:solidFill>
                <a:latin typeface="Calibri" panose="020F0502020204030204" pitchFamily="34" charset="0"/>
                <a:cs typeface="Calibri" panose="020F0502020204030204" pitchFamily="34" charset="0"/>
              </a:rPr>
              <a:t>. Topics</a:t>
            </a: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smtClean="0">
              <a:solidFill>
                <a:srgbClr val="00B050"/>
              </a:solidFill>
              <a:latin typeface="Calibri" panose="020F0502020204030204" pitchFamily="34" charset="0"/>
              <a:cs typeface="Calibri" panose="020F0502020204030204" pitchFamily="34" charset="0"/>
            </a:endParaRP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extLst>
      <p:ext uri="{BB962C8B-B14F-4D97-AF65-F5344CB8AC3E}">
        <p14:creationId xmlns:p14="http://schemas.microsoft.com/office/powerpoint/2010/main" val="550369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409759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kern="0" dirty="0">
              <a:solidFill>
                <a:srgbClr val="FF000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i="1" kern="0" dirty="0">
              <a:solidFill>
                <a:srgbClr val="FF000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May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May 27</a:t>
            </a:r>
            <a:r>
              <a:rPr lang="en-US" altLang="zh-CN" sz="2800" kern="0" baseline="30000" dirty="0">
                <a:solidFill>
                  <a:srgbClr val="00B050"/>
                </a:solidFill>
                <a:sym typeface="+mn-ea"/>
              </a:rPr>
              <a:t>th</a:t>
            </a:r>
            <a:r>
              <a:rPr lang="en-US" altLang="zh-CN" sz="2800" kern="0" dirty="0">
                <a:solidFill>
                  <a:srgbClr val="00B050"/>
                </a:solidFill>
                <a:sym typeface="+mn-ea"/>
              </a:rPr>
              <a:t> </a:t>
            </a:r>
            <a:r>
              <a:rPr lang="en-US" altLang="en-US" sz="2800" kern="0" dirty="0">
                <a:solidFill>
                  <a:srgbClr val="00B050"/>
                </a:solidFill>
                <a:sym typeface="+mn-ea"/>
              </a:rPr>
              <a:t>(Tuesday), 10:00am,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rgbClr val="00B050"/>
                </a:solidFill>
                <a:sym typeface="+mn-ea"/>
              </a:rPr>
              <a:t>Jun 17</a:t>
            </a:r>
            <a:r>
              <a:rPr lang="en-US" altLang="en-US" sz="2800" kern="0" baseline="30000" dirty="0">
                <a:solidFill>
                  <a:srgbClr val="00B050"/>
                </a:solidFill>
                <a:sym typeface="+mn-ea"/>
              </a:rPr>
              <a:t>th</a:t>
            </a:r>
            <a:r>
              <a:rPr lang="en-US" altLang="en-US" sz="2800" kern="0" dirty="0">
                <a:solidFill>
                  <a:srgbClr val="00B050"/>
                </a:solidFill>
                <a:sym typeface="+mn-ea"/>
              </a:rPr>
              <a:t> (Tuesday), 10:00am,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Jul 8</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(11-24/1613r8)</a:t>
            </a:r>
            <a:endParaRPr lang="en-GB" altLang="en-US" dirty="0" smtClean="0"/>
          </a:p>
          <a:p>
            <a:pPr eaLnBrk="0" hangingPunct="0">
              <a:buClrTx/>
              <a:buSzTx/>
              <a:buFontTx/>
              <a:buChar char="•"/>
              <a:defRPr/>
            </a:pPr>
            <a:r>
              <a:rPr lang="en-US" altLang="en-GB" dirty="0"/>
              <a:t>Spec draft skeleton introduction (11-25/0613, 11-25/0614)</a:t>
            </a:r>
          </a:p>
          <a:p>
            <a:pPr eaLnBrk="0" hangingPunct="0">
              <a:defRPr/>
            </a:pPr>
            <a:r>
              <a:rPr lang="en-US" altLang="zh-CN" dirty="0"/>
              <a:t>Call for volunteers for </a:t>
            </a:r>
            <a:r>
              <a:rPr lang="en-US" altLang="zh-CN" dirty="0" err="1" smtClean="0"/>
              <a:t>PoC</a:t>
            </a:r>
            <a:r>
              <a:rPr lang="en-US" altLang="zh-CN" dirty="0" smtClean="0"/>
              <a:t>/TTT</a:t>
            </a:r>
            <a:endParaRPr lang="en-GB" altLang="en-US" dirty="0"/>
          </a:p>
          <a:p>
            <a:pPr eaLnBrk="0" hangingPunct="0">
              <a:defRPr/>
            </a:pPr>
            <a:r>
              <a:rPr lang="en-GB" altLang="en-US" dirty="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838337" y="606425"/>
            <a:ext cx="10551975" cy="990600"/>
          </a:xfrm>
          <a:prstGeom prst="rect">
            <a:avLst/>
          </a:prstGeom>
          <a:noFill/>
          <a:ln w="9525">
            <a:noFill/>
          </a:ln>
        </p:spPr>
        <p:txBody>
          <a:bodyPr anchor="ctr" anchorCtr="0"/>
          <a:lstStyle/>
          <a:p>
            <a:pPr algn="ctr" eaLnBrk="0" hangingPunct="0"/>
            <a:r>
              <a:rPr lang="en-US" altLang="zh-CN" sz="3200" b="1" dirty="0">
                <a:solidFill>
                  <a:schemeClr val="tx2"/>
                </a:solidFill>
              </a:rPr>
              <a:t>P</a:t>
            </a:r>
            <a:r>
              <a:rPr lang="en-US" altLang="zh-CN" sz="3200" b="1" dirty="0" smtClean="0">
                <a:solidFill>
                  <a:schemeClr val="tx2"/>
                </a:solidFill>
              </a:rPr>
              <a:t>rinciples </a:t>
            </a:r>
            <a:r>
              <a:rPr lang="en-US" altLang="zh-CN" sz="3200" b="1" dirty="0">
                <a:solidFill>
                  <a:schemeClr val="tx2"/>
                </a:solidFill>
              </a:rPr>
              <a:t>for the PDT development to generate 11bp D0.1</a:t>
            </a:r>
            <a:endParaRPr lang="en-US" altLang="en-US" sz="3200" b="1" dirty="0">
              <a:solidFill>
                <a:schemeClr val="tx2"/>
              </a:solidFill>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a:t>The PDT development is organized in a </a:t>
            </a:r>
            <a:r>
              <a:rPr lang="en-US" altLang="zh-CN" b="0" dirty="0" err="1"/>
              <a:t>PoC</a:t>
            </a:r>
            <a:r>
              <a:rPr lang="en-US" altLang="zh-CN" b="0" dirty="0"/>
              <a:t>/TTT format. </a:t>
            </a:r>
          </a:p>
          <a:p>
            <a:r>
              <a:rPr lang="en-US" altLang="zh-CN" b="0" dirty="0"/>
              <a:t>The PDT is the proposed draft text, which is used to generate the 11bp D0.1.</a:t>
            </a:r>
          </a:p>
          <a:p>
            <a:r>
              <a:rPr lang="en-US" altLang="zh-CN" b="0" dirty="0"/>
              <a:t>The PDT proposal will be submitted to </a:t>
            </a:r>
            <a:r>
              <a:rPr lang="en-US" altLang="zh-CN" b="0" dirty="0" err="1"/>
              <a:t>TGbp</a:t>
            </a:r>
            <a:r>
              <a:rPr lang="en-US" altLang="zh-CN" b="0" dirty="0"/>
              <a:t> for review and motion. Only motion-approved PDTs are used to generate D0.1.</a:t>
            </a:r>
          </a:p>
          <a:p>
            <a:r>
              <a:rPr lang="en-US" altLang="zh-CN" b="0" dirty="0"/>
              <a:t>There will be one </a:t>
            </a:r>
            <a:r>
              <a:rPr lang="en-US" altLang="zh-CN" b="0" dirty="0" err="1"/>
              <a:t>PoC</a:t>
            </a:r>
            <a:r>
              <a:rPr lang="en-US" altLang="zh-CN" b="0" dirty="0"/>
              <a:t> for one topic but multiple TTT members for the same topic.</a:t>
            </a:r>
          </a:p>
          <a:p>
            <a:r>
              <a:rPr lang="en-US" altLang="zh-CN" b="0" dirty="0"/>
              <a:t>The </a:t>
            </a:r>
            <a:r>
              <a:rPr lang="en-US" altLang="zh-CN" b="0" dirty="0" err="1"/>
              <a:t>PoC</a:t>
            </a:r>
            <a:r>
              <a:rPr lang="en-US" altLang="zh-CN" b="0" dirty="0"/>
              <a:t> is the coordinator to develop the PDT of specific topic, together with the TTT members, by email discussion on reflector.</a:t>
            </a:r>
          </a:p>
          <a:p>
            <a:r>
              <a:rPr lang="en-US" altLang="zh-CN" b="0" dirty="0"/>
              <a:t>The </a:t>
            </a:r>
            <a:r>
              <a:rPr lang="en-US" altLang="zh-CN" b="0" dirty="0" err="1"/>
              <a:t>PoC</a:t>
            </a:r>
            <a:r>
              <a:rPr lang="en-US" altLang="zh-CN" b="0" dirty="0"/>
              <a:t> could assign part of the PDT content development to TTT members to save developing time.</a:t>
            </a:r>
          </a:p>
          <a:p>
            <a:r>
              <a:rPr lang="en-US" altLang="zh-CN" b="0" dirty="0"/>
              <a:t>The </a:t>
            </a:r>
            <a:r>
              <a:rPr lang="en-US" altLang="zh-CN" b="0" dirty="0" err="1"/>
              <a:t>PoC</a:t>
            </a:r>
            <a:r>
              <a:rPr lang="en-US" altLang="zh-CN" b="0" dirty="0"/>
              <a:t> should harmonize TTT members' comments into the PDT development, and submit a merged PDT to the TG. Before submitting a merged PDT to the TG, the </a:t>
            </a:r>
            <a:r>
              <a:rPr lang="en-US" altLang="zh-CN" b="0" dirty="0" err="1"/>
              <a:t>PoC</a:t>
            </a:r>
            <a:r>
              <a:rPr lang="en-US" altLang="zh-CN" b="0" dirty="0"/>
              <a:t> should remind the TTT members to review the PDT revision ready for submission, and leave reasonable time for TTT members to review and feedback.</a:t>
            </a:r>
          </a:p>
          <a:p>
            <a:r>
              <a:rPr lang="en-US" altLang="zh-CN" b="0" dirty="0"/>
              <a:t>All discussion is encouraged to use the reflector, since we're not a very big group.</a:t>
            </a:r>
          </a:p>
          <a:p>
            <a:r>
              <a:rPr lang="en-US" altLang="zh-CN" b="0" dirty="0"/>
              <a:t>Please refer to existing 802.11 spec draft for a normative language style we used in 802.11 spec. The Editor is responsible to incorporate all motion-approved PDTs to generate D0.1, following 802.11 editorial style.</a:t>
            </a:r>
          </a:p>
          <a:p>
            <a:r>
              <a:rPr lang="en-US" altLang="zh-CN" b="0" dirty="0"/>
              <a:t>After the </a:t>
            </a:r>
            <a:r>
              <a:rPr lang="en-US" altLang="zh-CN" b="0" dirty="0" err="1"/>
              <a:t>PoCs</a:t>
            </a:r>
            <a:r>
              <a:rPr lang="en-US" altLang="zh-CN" b="0" dirty="0"/>
              <a:t> are assigned/decided, the PDT development starts. At the same time, the technical contributions are still open for discussion. We </a:t>
            </a:r>
            <a:r>
              <a:rPr lang="en-US" altLang="zh-CN" b="0" dirty="0" smtClean="0"/>
              <a:t>will </a:t>
            </a:r>
            <a:r>
              <a:rPr lang="en-US" altLang="zh-CN" b="0" dirty="0"/>
              <a:t>allocate time slots for both technical contributions and PDT proposals in future meetings and teleconferences.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2875372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Jun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812965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Spec </a:t>
            </a:r>
            <a:r>
              <a:rPr lang="en-US" altLang="en-GB" dirty="0"/>
              <a:t>draft skeleton </a:t>
            </a:r>
            <a:r>
              <a:rPr lang="en-US" altLang="zh-CN" dirty="0"/>
              <a:t>review and </a:t>
            </a:r>
            <a:r>
              <a:rPr lang="en-US" altLang="zh-CN" dirty="0" err="1"/>
              <a:t>PoC</a:t>
            </a:r>
            <a:r>
              <a:rPr lang="en-US" altLang="zh-CN" dirty="0"/>
              <a:t>/TTT assignment</a:t>
            </a:r>
            <a:endParaRPr lang="en-US" altLang="en-GB" dirty="0"/>
          </a:p>
          <a:p>
            <a:pPr eaLnBrk="0" hangingPunct="0">
              <a:defRPr/>
            </a:pPr>
            <a:r>
              <a:rPr lang="en-US" altLang="zh-CN" dirty="0" smtClean="0"/>
              <a:t>Tech contribution discussion</a:t>
            </a:r>
          </a:p>
          <a:p>
            <a:pPr lvl="1" eaLnBrk="0" hangingPunct="0">
              <a:defRPr/>
            </a:pPr>
            <a:r>
              <a:rPr lang="en-US" altLang="en-US" dirty="0" smtClean="0">
                <a:solidFill>
                  <a:srgbClr val="00B050"/>
                </a:solidFill>
              </a:rPr>
              <a:t>11-25/0917, multiple TXOP discussion, </a:t>
            </a:r>
            <a:r>
              <a:rPr lang="en-US" altLang="en-US" dirty="0" err="1" smtClean="0">
                <a:solidFill>
                  <a:srgbClr val="00B050"/>
                </a:solidFill>
              </a:rPr>
              <a:t>Liwe</a:t>
            </a:r>
            <a:r>
              <a:rPr lang="en-US" altLang="zh-CN" dirty="0" err="1" smtClean="0">
                <a:solidFill>
                  <a:srgbClr val="00B050"/>
                </a:solidFill>
              </a:rPr>
              <a:t>n</a:t>
            </a:r>
            <a:r>
              <a:rPr lang="en-US" altLang="en-US" dirty="0" smtClean="0">
                <a:solidFill>
                  <a:srgbClr val="00B050"/>
                </a:solidFill>
              </a:rPr>
              <a:t> Chu (NXP)</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4067042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Jul 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2517612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zh-CN" dirty="0" err="1"/>
              <a:t>PoC</a:t>
            </a:r>
            <a:r>
              <a:rPr lang="en-US" altLang="zh-CN" dirty="0"/>
              <a:t>/TTT </a:t>
            </a:r>
            <a:r>
              <a:rPr lang="en-US" altLang="zh-CN" dirty="0" smtClean="0"/>
              <a:t>assignment </a:t>
            </a:r>
            <a:r>
              <a:rPr lang="zh-CN" altLang="en-US" dirty="0" smtClean="0"/>
              <a:t>（</a:t>
            </a:r>
            <a:r>
              <a:rPr lang="en-US" altLang="zh-CN" dirty="0" smtClean="0"/>
              <a:t>cont.)</a:t>
            </a:r>
            <a:endParaRPr lang="en-GB" altLang="en-US" dirty="0" smtClean="0"/>
          </a:p>
          <a:p>
            <a:pPr eaLnBrk="0" hangingPunct="0">
              <a:defRPr/>
            </a:pPr>
            <a:r>
              <a:rPr lang="en-US" altLang="zh-CN" dirty="0" smtClean="0"/>
              <a:t>Tech contribution &amp; PDT discussion</a:t>
            </a:r>
          </a:p>
          <a:p>
            <a:pPr lvl="1" eaLnBrk="0" hangingPunct="0">
              <a:lnSpc>
                <a:spcPct val="110000"/>
              </a:lnSpc>
              <a:defRPr/>
            </a:pPr>
            <a:r>
              <a:rPr lang="en-US" altLang="en-US" sz="2100" dirty="0"/>
              <a:t>11-25/1002, Comparison between FEC/no-FEC for UL of active TX AMP STA, </a:t>
            </a:r>
            <a:r>
              <a:rPr lang="en-US" altLang="en-US" sz="2100" dirty="0" err="1"/>
              <a:t>Amichai</a:t>
            </a:r>
            <a:r>
              <a:rPr lang="en-US" altLang="en-US" sz="2100" dirty="0"/>
              <a:t> </a:t>
            </a:r>
            <a:r>
              <a:rPr lang="en-US" altLang="en-US" sz="2100" dirty="0" err="1"/>
              <a:t>Sanderovich</a:t>
            </a:r>
            <a:r>
              <a:rPr lang="en-US" altLang="en-US" sz="2100" dirty="0"/>
              <a:t> (</a:t>
            </a:r>
            <a:r>
              <a:rPr lang="en-US" altLang="en-US" sz="2100" dirty="0" err="1"/>
              <a:t>Wiliot</a:t>
            </a:r>
            <a:r>
              <a:rPr lang="en-US" altLang="en-US" sz="2100" dirty="0"/>
              <a:t>) </a:t>
            </a:r>
          </a:p>
          <a:p>
            <a:pPr lvl="1" eaLnBrk="0" hangingPunct="0">
              <a:defRPr/>
            </a:pPr>
            <a:r>
              <a:rPr lang="en-US" altLang="en-US" sz="2100" dirty="0" smtClean="0">
                <a:sym typeface="+mn-ea"/>
              </a:rPr>
              <a:t>11-25/0776</a:t>
            </a:r>
            <a:r>
              <a:rPr lang="en-US" altLang="en-US" sz="2100" dirty="0">
                <a:sym typeface="+mn-ea"/>
              </a:rPr>
              <a:t>, AMP frames follow up, Alfred </a:t>
            </a:r>
            <a:r>
              <a:rPr lang="en-US" altLang="en-US" sz="2100" dirty="0" err="1">
                <a:sym typeface="+mn-ea"/>
              </a:rPr>
              <a:t>Asterjadhi</a:t>
            </a:r>
            <a:r>
              <a:rPr lang="en-US" altLang="en-US" sz="2100" dirty="0">
                <a:sym typeface="+mn-ea"/>
              </a:rPr>
              <a:t> (Qualcomm) </a:t>
            </a:r>
          </a:p>
          <a:p>
            <a:pPr lvl="1" eaLnBrk="0" hangingPunct="0">
              <a:lnSpc>
                <a:spcPct val="110000"/>
              </a:lnSpc>
              <a:defRPr/>
            </a:pPr>
            <a:r>
              <a:rPr lang="en-US" altLang="en-US" dirty="0" smtClean="0"/>
              <a:t>11-25/0918, multiple TXOP discussion</a:t>
            </a:r>
            <a:r>
              <a:rPr lang="en-US" altLang="en-US" sz="2100" dirty="0"/>
              <a:t>, </a:t>
            </a:r>
            <a:r>
              <a:rPr lang="en-US" altLang="en-US" sz="2100" dirty="0" err="1"/>
              <a:t>Liwei</a:t>
            </a:r>
            <a:r>
              <a:rPr lang="en-US" altLang="en-US" sz="2100" dirty="0"/>
              <a:t> Chu (NXP)</a:t>
            </a:r>
          </a:p>
          <a:p>
            <a:pPr lvl="1" eaLnBrk="0" hangingPunct="0">
              <a:lnSpc>
                <a:spcPct val="110000"/>
              </a:lnSpc>
              <a:defRPr/>
            </a:pPr>
            <a:r>
              <a:rPr lang="en-US" altLang="zh-CN" sz="2100" dirty="0" smtClean="0"/>
              <a:t>11-25/1028, Uplink </a:t>
            </a:r>
            <a:r>
              <a:rPr lang="en-US" altLang="zh-CN" sz="2100" dirty="0"/>
              <a:t>BPSK Modulation for AMP Backscatter, </a:t>
            </a:r>
            <a:r>
              <a:rPr lang="en-US" altLang="zh-CN" sz="2100" dirty="0" err="1"/>
              <a:t>Yuxiao</a:t>
            </a:r>
            <a:r>
              <a:rPr lang="en-US" altLang="zh-CN" sz="2100" dirty="0"/>
              <a:t> </a:t>
            </a:r>
            <a:r>
              <a:rPr lang="en-US" altLang="zh-CN" sz="2100" dirty="0" err="1"/>
              <a:t>Hou</a:t>
            </a:r>
            <a:r>
              <a:rPr lang="en-US" altLang="zh-CN" sz="2100" dirty="0"/>
              <a:t> (TP-Link System Inc.)</a:t>
            </a:r>
            <a:endParaRPr lang="en-US" altLang="en-US" sz="2100"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extLst>
      <p:ext uri="{BB962C8B-B14F-4D97-AF65-F5344CB8AC3E}">
        <p14:creationId xmlns:p14="http://schemas.microsoft.com/office/powerpoint/2010/main" val="419283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5188</TotalTime>
  <Words>1407</Words>
  <Application>Microsoft Office PowerPoint</Application>
  <PresentationFormat>宽屏</PresentationFormat>
  <Paragraphs>246</Paragraphs>
  <Slides>21</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1" baseType="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May 2025</cp:keywords>
  <cp:lastModifiedBy>0318003590</cp:lastModifiedBy>
  <cp:revision>353</cp:revision>
  <cp:lastPrinted>2014-11-04T15:04:00Z</cp:lastPrinted>
  <dcterms:created xsi:type="dcterms:W3CDTF">2007-04-17T18:10:00Z</dcterms:created>
  <dcterms:modified xsi:type="dcterms:W3CDTF">2025-06-17T16:09:17Z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