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23"/>
  </p:notesMasterIdLst>
  <p:handoutMasterIdLst>
    <p:handoutMasterId r:id="rId24"/>
  </p:handoutMasterIdLst>
  <p:sldIdLst>
    <p:sldId id="1263" r:id="rId2"/>
    <p:sldId id="1266" r:id="rId3"/>
    <p:sldId id="1267" r:id="rId4"/>
    <p:sldId id="1269" r:id="rId5"/>
    <p:sldId id="1270" r:id="rId6"/>
    <p:sldId id="1271" r:id="rId7"/>
    <p:sldId id="1273" r:id="rId8"/>
    <p:sldId id="1274" r:id="rId9"/>
    <p:sldId id="1275" r:id="rId10"/>
    <p:sldId id="1276" r:id="rId11"/>
    <p:sldId id="1310" r:id="rId12"/>
    <p:sldId id="1400" r:id="rId13"/>
    <p:sldId id="1384" r:id="rId14"/>
    <p:sldId id="1379" r:id="rId15"/>
    <p:sldId id="1283" r:id="rId16"/>
    <p:sldId id="1284" r:id="rId17"/>
    <p:sldId id="1401" r:id="rId18"/>
    <p:sldId id="1402" r:id="rId19"/>
    <p:sldId id="1403" r:id="rId20"/>
    <p:sldId id="1404" r:id="rId21"/>
    <p:sldId id="1405" r:id="rId22"/>
  </p:sldIdLst>
  <p:sldSz cx="12192000" cy="6858000"/>
  <p:notesSz cx="6934200" cy="9280525"/>
  <p:defaultTextStyle>
    <a:defPPr>
      <a:defRPr lang="en-US"/>
    </a:defPPr>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vl6pPr marL="2286000" lvl="5"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6pPr>
    <a:lvl7pPr marL="2743200" lvl="6"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7pPr>
    <a:lvl8pPr marL="3200400" lvl="7"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8pPr>
    <a:lvl9pPr marL="3657600" lvl="8"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80">
          <p15:clr>
            <a:srgbClr val="A4A3A4"/>
          </p15:clr>
        </p15:guide>
        <p15:guide id="2" pos="3872">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494" autoAdjust="0"/>
    <p:restoredTop sz="95405"/>
  </p:normalViewPr>
  <p:slideViewPr>
    <p:cSldViewPr showGuides="1">
      <p:cViewPr varScale="1">
        <p:scale>
          <a:sx n="103" d="100"/>
          <a:sy n="103" d="100"/>
        </p:scale>
        <p:origin x="82" y="139"/>
      </p:cViewPr>
      <p:guideLst>
        <p:guide orient="horz" pos="2180"/>
        <p:guide pos="3872"/>
      </p:guideLst>
    </p:cSldViewPr>
  </p:slideViewPr>
  <p:outlineViewPr>
    <p:cViewPr>
      <p:scale>
        <a:sx n="50" d="100"/>
        <a:sy n="50" d="100"/>
      </p:scale>
      <p:origin x="0" y="0"/>
    </p:cViewPr>
  </p:outlineViewPr>
  <p:notesTextViewPr>
    <p:cViewPr>
      <p:scale>
        <a:sx n="100" d="100"/>
        <a:sy n="100" d="100"/>
      </p:scale>
      <p:origin x="0" y="0"/>
    </p:cViewPr>
  </p:notesTextViewPr>
  <p:sorterViewPr showFormatting="0">
    <p:cViewPr varScale="1">
      <p:scale>
        <a:sx n="1" d="1"/>
        <a:sy n="1" d="1"/>
      </p:scale>
      <p:origin x="0" y="-3115"/>
    </p:cViewPr>
  </p:sorterViewPr>
  <p:gridSpacing cx="76198" cy="7619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ln>
          <a:effectLst/>
        </p:spPr>
        <p:txBody>
          <a:bodyPr vert="horz" wrap="none" lIns="0" tIns="0" rIns="0" bIns="0" numCol="1" anchor="t" anchorCtr="0" compatLnSpc="1">
            <a:spAutoFit/>
          </a:bodyPr>
          <a:lstStyle>
            <a:lvl1pPr algn="ctr" defTabSz="933450" eaLnBrk="0" hangingPunct="0">
              <a:defRPr/>
            </a:lvl1pPr>
          </a:lstStyle>
          <a:p>
            <a:pPr marL="0" marR="0" lvl="0" indent="0" algn="ct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5D062474-144A-4A62-B2E0-EADF5A3271D9}"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a:t>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2293" name="Line 6"/>
          <p:cNvSpPr/>
          <p:nvPr/>
        </p:nvSpPr>
        <p:spPr>
          <a:xfrm>
            <a:off x="693738" y="387350"/>
            <a:ext cx="5546725" cy="0"/>
          </a:xfrm>
          <a:prstGeom prst="line">
            <a:avLst/>
          </a:prstGeom>
          <a:ln w="12700" cap="flat" cmpd="sng">
            <a:solidFill>
              <a:schemeClr val="tx1"/>
            </a:solidFill>
            <a:prstDash val="solid"/>
            <a:round/>
            <a:headEnd type="none" w="sm" len="sm"/>
            <a:tailEnd type="none" w="sm" len="sm"/>
          </a:ln>
        </p:spPr>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p>
        </p:txBody>
      </p:sp>
      <p:sp>
        <p:nvSpPr>
          <p:cNvPr id="12295" name="Line 8"/>
          <p:cNvSpPr/>
          <p:nvPr/>
        </p:nvSpPr>
        <p:spPr>
          <a:xfrm>
            <a:off x="693738" y="8970963"/>
            <a:ext cx="5700712" cy="0"/>
          </a:xfrm>
          <a:prstGeom prst="line">
            <a:avLst/>
          </a:prstGeom>
          <a:ln w="12700" cap="flat" cmpd="sng">
            <a:solidFill>
              <a:schemeClr val="tx1"/>
            </a:solidFill>
            <a:prstDash val="solid"/>
            <a:round/>
            <a:headEnd type="none" w="sm" len="sm"/>
            <a:tailEnd type="none" w="sm" len="sm"/>
          </a:ln>
        </p:spPr>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ln>
          <a:effectLst/>
        </p:spPr>
        <p:txBody>
          <a:bodyPr vert="horz" wrap="none" lIns="0" tIns="0" rIns="0" bIns="0" numCol="1" anchor="b" anchorCtr="0" compatLnSpc="1">
            <a:spAutoFit/>
          </a:bodyPr>
          <a:lstStyle>
            <a:lvl1pPr algn="r" defTabSz="933450" eaLnBrk="0" hangingPunct="0">
              <a:defRPr sz="1400" b="1">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doc.: IEEE 802.11-15/1472r0</a:t>
            </a:r>
          </a:p>
        </p:txBody>
      </p:sp>
      <p:sp>
        <p:nvSpPr>
          <p:cNvPr id="2051" name="Rectangle 3"/>
          <p:cNvSpPr>
            <a:spLocks noGrp="1" noChangeArrowheads="1"/>
          </p:cNvSpPr>
          <p:nvPr>
            <p:ph type="dt" idx="1"/>
          </p:nvPr>
        </p:nvSpPr>
        <p:spPr bwMode="auto">
          <a:xfrm>
            <a:off x="654050" y="95250"/>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p>
        </p:txBody>
      </p:sp>
      <p:sp>
        <p:nvSpPr>
          <p:cNvPr id="13316" name="Rectangle 4"/>
          <p:cNvSpPr>
            <a:spLocks noGrp="1" noRot="1" noChangeAspect="1" noTextEdit="1"/>
          </p:cNvSpPr>
          <p:nvPr>
            <p:ph type="sldImg"/>
          </p:nvPr>
        </p:nvSpPr>
        <p:spPr>
          <a:xfrm>
            <a:off x="384175" y="701675"/>
            <a:ext cx="6165850" cy="3468688"/>
          </a:xfrm>
          <a:prstGeom prst="rect">
            <a:avLst/>
          </a:prstGeom>
          <a:noFill/>
          <a:ln w="12700" cap="flat" cmpd="sng">
            <a:solidFill>
              <a:schemeClr val="tx1"/>
            </a:solidFill>
            <a:prstDash val="solid"/>
            <a:miter/>
            <a:headEnd type="none" w="med" len="med"/>
            <a:tailEnd type="none" w="med" len="med"/>
          </a:ln>
        </p:spPr>
      </p:sp>
      <p:sp>
        <p:nvSpPr>
          <p:cNvPr id="2053" name="Rectangle 5"/>
          <p:cNvSpPr>
            <a:spLocks noGrp="1" noChangeArrowheads="1"/>
          </p:cNvSpPr>
          <p:nvPr>
            <p:ph type="body" sz="quarter" idx="3"/>
          </p:nvPr>
        </p:nvSpPr>
        <p:spPr bwMode="auto">
          <a:xfrm>
            <a:off x="923925" y="4408488"/>
            <a:ext cx="5086350" cy="4176713"/>
          </a:xfrm>
          <a:prstGeom prst="rect">
            <a:avLst/>
          </a:prstGeom>
          <a:noFill/>
          <a:ln w="9525">
            <a:noFill/>
            <a:miter lim="800000"/>
          </a:ln>
          <a:effectLst/>
        </p:spPr>
        <p:txBody>
          <a:bodyPr vert="horz" wrap="square" lIns="93662" tIns="46038" rIns="93662" bIns="46038" numCol="1" anchor="t" anchorCtr="0" compatLnSpc="1"/>
          <a:lstStyle/>
          <a:p>
            <a:pPr marL="0" marR="0" lvl="0"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Click to edit Master text styles</a:t>
            </a:r>
          </a:p>
          <a:p>
            <a:pPr marL="114300" marR="0" lvl="1"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Second level</a:t>
            </a:r>
          </a:p>
          <a:p>
            <a:pPr marL="228600" marR="0" lvl="2"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Third level</a:t>
            </a:r>
          </a:p>
          <a:p>
            <a:pPr marL="342900" marR="0" lvl="3"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Fourth level</a:t>
            </a:r>
          </a:p>
          <a:p>
            <a:pPr marL="457200" marR="0" lvl="4"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ln>
          <a:effectLst/>
        </p:spPr>
        <p:txBody>
          <a:bodyPr vert="horz" wrap="none" lIns="0" tIns="0" rIns="0" bIns="0" numCol="1" anchor="t" anchorCtr="0" compatLnSpc="1">
            <a:spAutoFit/>
          </a:bodyPr>
          <a:lstStyle>
            <a:lvl5pPr marL="457200" lvl="4" algn="r" defTabSz="933450" eaLnBrk="0" hangingPunct="0">
              <a:defRPr>
                <a:latin typeface="Times New Roman" panose="02020603050405020304" pitchFamily="18" charset="0"/>
                <a:ea typeface="+mn-ea"/>
                <a:cs typeface="+mn-cs"/>
              </a:defRPr>
            </a:lvl5pPr>
          </a:lstStyle>
          <a:p>
            <a:pPr marL="457200" marR="0" lvl="4"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D25D3366-2BAB-4431-B995-A9FA48263B97}"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a:t>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p>
        </p:txBody>
      </p:sp>
      <p:sp>
        <p:nvSpPr>
          <p:cNvPr id="13321" name="Line 9"/>
          <p:cNvSpPr/>
          <p:nvPr/>
        </p:nvSpPr>
        <p:spPr>
          <a:xfrm>
            <a:off x="723900" y="8983663"/>
            <a:ext cx="5486400" cy="0"/>
          </a:xfrm>
          <a:prstGeom prst="line">
            <a:avLst/>
          </a:prstGeom>
          <a:ln w="12700" cap="flat" cmpd="sng">
            <a:solidFill>
              <a:schemeClr val="tx1"/>
            </a:solidFill>
            <a:prstDash val="solid"/>
            <a:round/>
            <a:headEnd type="none" w="sm" len="sm"/>
            <a:tailEnd type="none" w="sm" len="sm"/>
          </a:ln>
        </p:spPr>
      </p:sp>
      <p:sp>
        <p:nvSpPr>
          <p:cNvPr id="13322" name="Line 10"/>
          <p:cNvSpPr/>
          <p:nvPr/>
        </p:nvSpPr>
        <p:spPr>
          <a:xfrm>
            <a:off x="647700" y="296863"/>
            <a:ext cx="5638800" cy="0"/>
          </a:xfrm>
          <a:prstGeom prst="line">
            <a:avLst/>
          </a:prstGeom>
          <a:ln w="12700" cap="flat" cmpd="sng">
            <a:solidFill>
              <a:schemeClr val="tx1"/>
            </a:solidFill>
            <a:prstDash val="solid"/>
            <a:round/>
            <a:headEnd type="none" w="sm" len="sm"/>
            <a:tailEnd type="none" w="sm" len="sm"/>
          </a:ln>
        </p:spPr>
      </p:sp>
    </p:spTree>
  </p:cSld>
  <p:clrMap bg1="lt1" tx1="dk1" bg2="lt2" tx2="dk2" accent1="accent1" accent2="accent2" accent3="accent3" accent4="accent4" accent5="accent5" accent6="accent6" hlink="hlink" folHlink="folHlink"/>
  <p:hf sldNum="0" hdr="0" ftr="0"/>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pPr fontAlgn="base"/>
            <a:r>
              <a:rPr lang="zh-CN" altLang="en-US" strike="noStrike" noProof="1" smtClean="0"/>
              <a:t>单击此处编辑母版标题样式</a:t>
            </a:r>
            <a:endParaRPr lang="en-GB" strike="noStrike" noProof="1"/>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pPr fontAlgn="base"/>
            <a:r>
              <a:rPr lang="zh-CN" altLang="en-US" strike="noStrike" noProof="1" smtClean="0"/>
              <a:t>单击此处编辑母版副标题样式</a:t>
            </a:r>
            <a:endParaRPr lang="en-GB" strike="noStrike" noProof="1"/>
          </a:p>
        </p:txBody>
      </p:sp>
      <p:sp>
        <p:nvSpPr>
          <p:cNvPr id="4" name="日期占位符 3"/>
          <p:cNvSpPr>
            <a:spLocks noGrp="1"/>
          </p:cNvSpPr>
          <p:nvPr>
            <p:ph type="dt" idx="10"/>
          </p:nvPr>
        </p:nvSpPr>
        <p:spPr/>
        <p:txBody>
          <a:bodyPr/>
          <a:lstStyle/>
          <a:p>
            <a:pPr eaLnBrk="0" hangingPunct="0">
              <a:defRPr/>
            </a:pPr>
            <a:r>
              <a:rPr lang="en-US" dirty="0"/>
              <a:t>Feb 2025</a:t>
            </a:r>
          </a:p>
        </p:txBody>
      </p:sp>
      <p:sp>
        <p:nvSpPr>
          <p:cNvPr id="5" name="页脚占位符 4"/>
          <p:cNvSpPr>
            <a:spLocks noGrp="1"/>
          </p:cNvSpPr>
          <p:nvPr>
            <p:ph type="ftr" idx="11"/>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6" name="灯片编号占位符 5"/>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10.xml><?xml version="1.0" encoding="utf-8"?>
<p:sldLayout xmlns:a="http://schemas.openxmlformats.org/drawingml/2006/main" xmlns:r="http://schemas.openxmlformats.org/officeDocument/2006/relationships" xmlns:p="http://schemas.openxmlformats.org/presentationml/2006/main" type="tx" preserve="1">
  <p:cSld name="标题和文本">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a:defRPr/>
            </a:lvl1pPr>
          </a:lstStyle>
          <a:p>
            <a:pPr eaLnBrk="0" hangingPunct="0">
              <a:defRPr/>
            </a:pPr>
            <a:r>
              <a:rPr lang="en-US" dirty="0" smtClean="0"/>
              <a:t>Sep 2023</a:t>
            </a:r>
            <a:endParaRPr lang="en-US" dirty="0"/>
          </a:p>
        </p:txBody>
      </p:sp>
      <p:sp>
        <p:nvSpPr>
          <p:cNvPr id="5" name="页脚占位符 4"/>
          <p:cNvSpPr>
            <a:spLocks noGrp="1"/>
          </p:cNvSpPr>
          <p:nvPr>
            <p:ph type="ftr" sz="quarter" idx="11"/>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6" name="灯片编号占位符 5"/>
          <p:cNvSpPr>
            <a:spLocks noGrp="1"/>
          </p:cNvSpPr>
          <p:nvPr>
            <p:ph type="sldNum" sz="quarter"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idx="1"/>
          </p:nvPr>
        </p:nvSpPr>
        <p:spPr/>
        <p:txBody>
          <a:body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11" name="Slide Number Placeholder 5"/>
          <p:cNvSpPr>
            <a:spLocks noGrp="1"/>
          </p:cNvSpPr>
          <p:nvPr>
            <p:ph type="sldNum"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2" name="Rectangle 4"/>
          <p:cNvSpPr>
            <a:spLocks noGrp="1" noChangeArrowheads="1"/>
          </p:cNvSpPr>
          <p:nvPr>
            <p:ph type="ft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eaLnBrk="0" hangingPunct="0">
              <a:defRPr/>
            </a:pPr>
            <a:r>
              <a:rPr lang="en-US" dirty="0" smtClean="0"/>
              <a:t>Bo Sun (</a:t>
            </a:r>
            <a:r>
              <a:rPr lang="en-US" dirty="0" err="1" smtClean="0"/>
              <a:t>Sanechips</a:t>
            </a:r>
            <a:r>
              <a:rPr lang="en-US" dirty="0" smtClean="0"/>
              <a:t>)</a:t>
            </a:r>
            <a:endParaRPr lang="en-US" dirty="0"/>
          </a:p>
        </p:txBody>
      </p:sp>
      <p:sp>
        <p:nvSpPr>
          <p:cNvPr id="13" name="Rectangle 3"/>
          <p:cNvSpPr>
            <a:spLocks noGrp="1" noChangeArrowheads="1"/>
          </p:cNvSpPr>
          <p:nvPr>
            <p:ph type="dt"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dirty="0" smtClean="0"/>
              <a:t>Jul 2023</a:t>
            </a:r>
            <a:endParaRPr lang="en-US" dirty="0"/>
          </a:p>
        </p:txBody>
      </p:sp>
    </p:spTree>
  </p:cSld>
  <p:clrMapOvr>
    <a:masterClrMapping/>
  </p:clrMapOvr>
  <p:hf hdr="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3000" b="1" cap="all"/>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fontAlgn="base"/>
            <a:r>
              <a:rPr lang="zh-CN" altLang="en-US" strike="noStrike" noProof="1" smtClean="0"/>
              <a:t>单击此处编辑母版文本样式</a:t>
            </a:r>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sz="half" idx="1"/>
          </p:nvPr>
        </p:nvSpPr>
        <p:spPr>
          <a:xfrm>
            <a:off x="914402" y="1981201"/>
            <a:ext cx="5077884"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4" name="Content Placeholder 3"/>
          <p:cNvSpPr>
            <a:spLocks noGrp="1"/>
          </p:cNvSpPr>
          <p:nvPr>
            <p:ph sz="half" idx="2"/>
          </p:nvPr>
        </p:nvSpPr>
        <p:spPr>
          <a:xfrm>
            <a:off x="6195484" y="1981201"/>
            <a:ext cx="5080000"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5" name="日期占位符 4"/>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页脚占位符 5"/>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7" name="灯片编号占位符 6"/>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609600" y="1535113"/>
            <a:ext cx="5386917"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p>
        </p:txBody>
      </p:sp>
      <p:sp>
        <p:nvSpPr>
          <p:cNvPr id="4" name="Content Placeholder 3"/>
          <p:cNvSpPr>
            <a:spLocks noGrp="1"/>
          </p:cNvSpPr>
          <p:nvPr>
            <p:ph sz="half" idx="2"/>
          </p:nvPr>
        </p:nvSpPr>
        <p:spPr>
          <a:xfrm>
            <a:off x="609600" y="2174875"/>
            <a:ext cx="5386917"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p>
        </p:txBody>
      </p:sp>
      <p:sp>
        <p:nvSpPr>
          <p:cNvPr id="6" name="Content Placeholder 5"/>
          <p:cNvSpPr>
            <a:spLocks noGrp="1"/>
          </p:cNvSpPr>
          <p:nvPr>
            <p:ph sz="quarter" idx="4"/>
          </p:nvPr>
        </p:nvSpPr>
        <p:spPr>
          <a:xfrm>
            <a:off x="6193369" y="2174875"/>
            <a:ext cx="5389033"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11" name="Date Placeholder 6"/>
          <p:cNvSpPr>
            <a:spLocks noGrp="1"/>
          </p:cNvSpPr>
          <p:nvPr>
            <p:ph type="dt" idx="1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12" name="Footer Placeholder 7"/>
          <p:cNvSpPr>
            <a:spLocks noGrp="1"/>
          </p:cNvSpPr>
          <p:nvPr>
            <p:ph type="ftr" idx="13"/>
          </p:nvPr>
        </p:nvSpPr>
        <p:spPr bwMode="auto">
          <a:xfrm>
            <a:off x="7524750" y="6475413"/>
            <a:ext cx="3865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Slide Number Placeholder 8"/>
          <p:cNvSpPr>
            <a:spLocks noGrp="1"/>
          </p:cNvSpPr>
          <p:nvPr>
            <p:ph type="sldNum" idx="1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01B27F1F-5774-44D3-A48B-91152BCFEF61}"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日期占位符 2"/>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eaLnBrk="0" hangingPunct="0">
              <a:defRPr/>
            </a:pPr>
            <a:r>
              <a:rPr lang="en-US" dirty="0" smtClean="0"/>
              <a:t>Jul 2024</a:t>
            </a:r>
            <a:endParaRPr lang="en-US" dirty="0"/>
          </a:p>
        </p:txBody>
      </p:sp>
      <p:sp>
        <p:nvSpPr>
          <p:cNvPr id="4" name="页脚占位符 3"/>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eaLnBrk="0" hangingPunct="0">
              <a:defRPr/>
            </a:pPr>
            <a:r>
              <a:rPr lang="en-US" dirty="0" smtClean="0"/>
              <a:t>Bo Sun (</a:t>
            </a:r>
            <a:r>
              <a:rPr lang="en-US" dirty="0" err="1" smtClean="0"/>
              <a:t>Sanechips</a:t>
            </a:r>
            <a:r>
              <a:rPr lang="en-US" dirty="0" smtClean="0"/>
              <a:t>)</a:t>
            </a:r>
            <a:endParaRPr lang="en-US" dirty="0"/>
          </a:p>
        </p:txBody>
      </p:sp>
      <p:sp>
        <p:nvSpPr>
          <p:cNvPr id="5" name="灯片编号占位符 4"/>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bg>
      <p:bgPr>
        <a:solidFill>
          <a:srgbClr val="FFFFFF"/>
        </a:solidFill>
        <a:effectLst/>
      </p:bgPr>
    </p:bg>
    <p:spTree>
      <p:nvGrpSpPr>
        <p:cNvPr id="1" name=""/>
        <p:cNvGrpSpPr/>
        <p:nvPr/>
      </p:nvGrpSpPr>
      <p:grpSpPr>
        <a:xfrm>
          <a:off x="0" y="0"/>
          <a:ext cx="0" cy="0"/>
          <a:chOff x="0" y="0"/>
          <a:chExt cx="0" cy="0"/>
        </a:xfrm>
      </p:grpSpPr>
      <p:sp>
        <p:nvSpPr>
          <p:cNvPr id="2" name="日期占位符 1"/>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eaLnBrk="0" hangingPunct="0">
              <a:defRPr/>
            </a:pPr>
            <a:r>
              <a:rPr lang="en-US" dirty="0" smtClean="0"/>
              <a:t>Apr 2025</a:t>
            </a:r>
            <a:endParaRPr lang="en-US" dirty="0"/>
          </a:p>
        </p:txBody>
      </p:sp>
      <p:sp>
        <p:nvSpPr>
          <p:cNvPr id="3" name="页脚占位符 2"/>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eaLnBrk="0" hangingPunct="0">
              <a:defRPr/>
            </a:pPr>
            <a:r>
              <a:rPr lang="en-US" dirty="0" smtClean="0"/>
              <a:t>Bo Sun (</a:t>
            </a:r>
            <a:r>
              <a:rPr lang="en-US" dirty="0" err="1" smtClean="0"/>
              <a:t>Sanechips</a:t>
            </a:r>
            <a:r>
              <a:rPr lang="en-US" dirty="0" smtClean="0"/>
              <a:t>)</a:t>
            </a:r>
            <a:endParaRPr lang="en-US" dirty="0"/>
          </a:p>
        </p:txBody>
      </p:sp>
      <p:sp>
        <p:nvSpPr>
          <p:cNvPr id="4" name="灯片编号占位符 3"/>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标题和竖排文字">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bg>
      <p:bgPr>
        <a:solidFill>
          <a:srgbClr val="FFFFFF"/>
        </a:solidFill>
        <a:effectLst/>
      </p:bgPr>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2" y="685803"/>
            <a:ext cx="2588684" cy="5408613"/>
          </a:xfrm>
        </p:spPr>
        <p:txBody>
          <a:bodyPr vert="eaVert"/>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a:xfrm>
            <a:off x="914400" y="685803"/>
            <a:ext cx="7569200" cy="5408613"/>
          </a:xfrm>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p:cNvSpPr>
            <a:spLocks noGrp="1"/>
          </p:cNvSpPr>
          <p:nvPr>
            <p:ph type="title"/>
          </p:nvPr>
        </p:nvSpPr>
        <p:spPr>
          <a:xfrm>
            <a:off x="914400" y="685800"/>
            <a:ext cx="10361613" cy="1065213"/>
          </a:xfrm>
          <a:prstGeom prst="rect">
            <a:avLst/>
          </a:prstGeom>
          <a:noFill/>
          <a:ln w="9525">
            <a:noFill/>
          </a:ln>
        </p:spPr>
        <p:txBody>
          <a:bodyPr lIns="92160" tIns="46080" rIns="92160" bIns="46080" anchor="ctr" anchorCtr="0"/>
          <a:lstStyle/>
          <a:p>
            <a:pPr lvl="0"/>
            <a:r>
              <a:rPr lang="en-GB" altLang="zh-CN" dirty="0"/>
              <a:t>Click to edit the title text format</a:t>
            </a:r>
          </a:p>
        </p:txBody>
      </p:sp>
      <p:sp>
        <p:nvSpPr>
          <p:cNvPr id="1027" name="Rectangle 2"/>
          <p:cNvSpPr>
            <a:spLocks noGrp="1"/>
          </p:cNvSpPr>
          <p:nvPr>
            <p:ph type="body"/>
          </p:nvPr>
        </p:nvSpPr>
        <p:spPr>
          <a:xfrm>
            <a:off x="914400" y="1981200"/>
            <a:ext cx="10361613" cy="4113213"/>
          </a:xfrm>
          <a:prstGeom prst="rect">
            <a:avLst/>
          </a:prstGeom>
          <a:noFill/>
          <a:ln w="9525">
            <a:noFill/>
          </a:ln>
        </p:spPr>
        <p:txBody>
          <a:bodyPr lIns="92160" tIns="46080" rIns="92160" bIns="46080" anchor="t" anchorCtr="0"/>
          <a:lstStyle/>
          <a:p>
            <a:pPr lvl="0"/>
            <a:r>
              <a:rPr lang="en-GB" altLang="zh-CN" dirty="0"/>
              <a:t>Click to edit the outline text format</a:t>
            </a:r>
          </a:p>
          <a:p>
            <a:pPr lvl="1"/>
            <a:r>
              <a:rPr lang="en-GB" altLang="zh-CN" dirty="0"/>
              <a:t>Second Outline Level</a:t>
            </a:r>
          </a:p>
          <a:p>
            <a:pPr lvl="2"/>
            <a:r>
              <a:rPr lang="en-GB" altLang="zh-CN" dirty="0"/>
              <a:t>Third Outline Level</a:t>
            </a:r>
          </a:p>
          <a:p>
            <a:pPr lvl="3"/>
            <a:r>
              <a:rPr lang="en-GB" altLang="zh-CN" dirty="0"/>
              <a:t>Fourth Outline Level</a:t>
            </a:r>
          </a:p>
          <a:p>
            <a:pPr lvl="4"/>
            <a:r>
              <a:rPr lang="en-GB" altLang="zh-CN" dirty="0"/>
              <a:t>Fifth Outline Level</a:t>
            </a:r>
          </a:p>
          <a:p>
            <a:pPr lvl="4"/>
            <a:r>
              <a:rPr lang="en-GB" altLang="zh-CN" dirty="0"/>
              <a:t>Sixth Outline Level</a:t>
            </a:r>
          </a:p>
          <a:p>
            <a:pPr lvl="4"/>
            <a:r>
              <a:rPr lang="en-GB" altLang="zh-CN" dirty="0"/>
              <a:t>Seventh Outline Level</a:t>
            </a:r>
          </a:p>
          <a:p>
            <a:pPr lvl="4"/>
            <a:r>
              <a:rPr lang="en-GB" altLang="zh-CN" dirty="0"/>
              <a:t>Eighth Outline Level</a:t>
            </a:r>
          </a:p>
          <a:p>
            <a:pPr lvl="4"/>
            <a:r>
              <a:rPr lang="en-GB" altLang="zh-CN" dirty="0"/>
              <a:t>Ninth Outline Level</a:t>
            </a:r>
          </a:p>
        </p:txBody>
      </p:sp>
      <p:sp>
        <p:nvSpPr>
          <p:cNvPr id="2" name="Rectangle 3"/>
          <p:cNvSpPr>
            <a:spLocks noGrp="1" noChangeArrowheads="1"/>
          </p:cNvSpPr>
          <p:nvPr>
            <p:ph type="dt"/>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altLang="zh-CN" dirty="0" smtClean="0"/>
              <a:t>May 2025</a:t>
            </a:r>
            <a:endParaRPr lang="en-US" dirty="0"/>
          </a:p>
        </p:txBody>
      </p:sp>
      <p:sp>
        <p:nvSpPr>
          <p:cNvPr id="1028" name="Rectangle 4"/>
          <p:cNvSpPr>
            <a:spLocks noGrp="1" noChangeArrowheads="1"/>
          </p:cNvSpPr>
          <p:nvPr>
            <p:ph type="ftr"/>
          </p:nvPr>
        </p:nvSpPr>
        <p:spPr bwMode="auto">
          <a:xfrm>
            <a:off x="713232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eaLnBrk="0" hangingPunct="0">
              <a:defRPr/>
            </a:pPr>
            <a:r>
              <a:rPr lang="en-US" dirty="0" smtClean="0"/>
              <a:t>Bo Sun (</a:t>
            </a:r>
            <a:r>
              <a:rPr lang="en-US" dirty="0" err="1" smtClean="0"/>
              <a:t>Sanechips</a:t>
            </a:r>
            <a:r>
              <a:rPr lang="en-US" dirty="0" smtClean="0"/>
              <a:t>)</a:t>
            </a:r>
            <a:endParaRPr lang="en-US" dirty="0"/>
          </a:p>
        </p:txBody>
      </p:sp>
      <p:sp>
        <p:nvSpPr>
          <p:cNvPr id="1029" name="Rectangle 5"/>
          <p:cNvSpPr>
            <a:spLocks noGrp="1" noChangeArrowheads="1"/>
          </p:cNvSpPr>
          <p:nvPr>
            <p:ph type="sldNum"/>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lgn="ct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solidFill>
                  <a:srgbClr val="000000"/>
                </a:solidFill>
                <a:ea typeface="Arial Unicode MS" pitchFamily="34" charset="-122"/>
                <a:cs typeface="Arial Unicode MS" pitchFamily="34" charset="-122"/>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031" name="Line 6"/>
          <p:cNvSpPr/>
          <p:nvPr/>
        </p:nvSpPr>
        <p:spPr>
          <a:xfrm>
            <a:off x="914400" y="609600"/>
            <a:ext cx="10363200" cy="1588"/>
          </a:xfrm>
          <a:prstGeom prst="line">
            <a:avLst/>
          </a:prstGeom>
          <a:ln w="12600" cap="flat" cmpd="sng">
            <a:solidFill>
              <a:srgbClr val="000000"/>
            </a:solidFill>
            <a:prstDash val="solid"/>
            <a:miter/>
            <a:headEnd type="none" w="med" len="med"/>
            <a:tailEnd type="none" w="med" len="med"/>
          </a:ln>
        </p:spPr>
        <p:txBody>
          <a:bodyPr/>
          <a:lstStyle/>
          <a:p>
            <a:endParaRPr lang="zh-CN" altLang="en-US" dirty="0"/>
          </a:p>
        </p:txBody>
      </p:sp>
      <p:sp>
        <p:nvSpPr>
          <p:cNvPr id="1032" name="Rectangle 7"/>
          <p:cNvSpPr>
            <a:spLocks noChangeArrowheads="1"/>
          </p:cNvSpPr>
          <p:nvPr/>
        </p:nvSpPr>
        <p:spPr bwMode="auto">
          <a:xfrm>
            <a:off x="912813" y="6475413"/>
            <a:ext cx="479298"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wrap="none" lIns="0" tIns="0" rIns="0" bIns="0">
            <a:spAutoFit/>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1pPr>
            <a:lvl2pPr marL="742950" indent="-28575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2pPr>
            <a:lvl3pPr marL="11430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3pPr>
            <a:lvl4pPr marL="16002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4pPr>
            <a:lvl5pPr marL="20574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altLang="zh-CN" sz="1200" b="0" i="0" u="none" strike="noStrike" kern="1200" cap="none" spc="0" normalizeH="0" baseline="0" noProof="0" dirty="0" smtClean="0">
                <a:ln>
                  <a:noFill/>
                </a:ln>
                <a:solidFill>
                  <a:srgbClr val="000000"/>
                </a:solidFill>
                <a:effectLst/>
                <a:uLnTx/>
                <a:uFillTx/>
                <a:latin typeface="Times New Roman" panose="02020603050405020304" pitchFamily="18" charset="0"/>
                <a:ea typeface="MS PGothic" panose="020B0600070205080204" pitchFamily="34" charset="-128"/>
                <a:cs typeface="+mn-cs"/>
              </a:rPr>
              <a:t>Agenda</a:t>
            </a:r>
          </a:p>
        </p:txBody>
      </p:sp>
      <p:sp>
        <p:nvSpPr>
          <p:cNvPr id="1033" name="Line 8"/>
          <p:cNvSpPr/>
          <p:nvPr/>
        </p:nvSpPr>
        <p:spPr>
          <a:xfrm>
            <a:off x="914400" y="6477000"/>
            <a:ext cx="10464800" cy="1588"/>
          </a:xfrm>
          <a:prstGeom prst="line">
            <a:avLst/>
          </a:prstGeom>
          <a:ln w="12600" cap="flat" cmpd="sng">
            <a:solidFill>
              <a:srgbClr val="000000"/>
            </a:solidFill>
            <a:prstDash val="solid"/>
            <a:miter/>
            <a:headEnd type="none" w="med" len="med"/>
            <a:tailEnd type="none" w="med" len="med"/>
          </a:ln>
        </p:spPr>
      </p:sp>
      <p:sp>
        <p:nvSpPr>
          <p:cNvPr id="10" name="Date Placeholder 3"/>
          <p:cNvSpPr txBox="1"/>
          <p:nvPr/>
        </p:nvSpPr>
        <p:spPr bwMode="auto">
          <a:xfrm>
            <a:off x="6667500" y="357188"/>
            <a:ext cx="4667250" cy="273050"/>
          </a:xfrm>
          <a:prstGeom prst="rect">
            <a:avLst/>
          </a:prstGeom>
          <a:noFill/>
          <a:ln w="9525">
            <a:noFill/>
            <a:round/>
          </a:ln>
          <a:effectLst/>
        </p:spPr>
        <p:txBody>
          <a:bodyPr lIns="0" tIns="0" rIns="0" bIns="0" anchor="b"/>
          <a:lstStyle>
            <a:lvl1pPr>
              <a:defRPr/>
            </a:lvl1pPr>
          </a:lstStyle>
          <a:p>
            <a:pPr marL="0" marR="0" lvl="0" indent="0" algn="r" defTabSz="337185" rtl="0" eaLnBrk="0" fontAlgn="base" latinLnBrk="0" hangingPunct="0">
              <a:lnSpc>
                <a:spcPct val="100000"/>
              </a:lnSpc>
              <a:spcBef>
                <a:spcPct val="0"/>
              </a:spcBef>
              <a:spcAft>
                <a:spcPct val="0"/>
              </a:spcAft>
              <a:buClr>
                <a:srgbClr val="000000"/>
              </a:buClr>
              <a:buSzTx/>
              <a:buFont typeface="Times New Roman" panose="02020603050405020304" pitchFamily="18"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doc.: IEEE 802.11-</a:t>
            </a:r>
            <a:r>
              <a:rPr kumimoji="0" lang="en-US" alt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25</a:t>
            </a: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a:t>
            </a:r>
            <a:r>
              <a:rPr kumimoji="0" lang="en-US" alt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0989</a:t>
            </a: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r1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Lst>
  <p:hf sldNum="0" hdr="0" ftr="0"/>
  <p:txStyles>
    <p:title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p:titleStyle>
    <p:body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xml"/><Relationship Id="rId1" Type="http://schemas.openxmlformats.org/officeDocument/2006/relationships/vmlDrawing" Target="../drawings/vmlDrawing1.v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7.xml"/><Relationship Id="rId4" Type="http://schemas.openxmlformats.org/officeDocument/2006/relationships/hyperlink" Target="https://standards.ieee.org/develop/policies/bylaws/sb_bylaws.pdf%20section%205.2.1.3"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hyperlink" Target="mailto:jrosdahl@ieee.org" TargetMode="Externa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hyperlink" Target="http://standards.ieee.org/develop/policies/opman/sect6.html"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7.xml"/><Relationship Id="rId4" Type="http://schemas.openxmlformats.org/officeDocument/2006/relationships/hyperlink" Target="http://standards.ieee.org/about/sasb/patcom/materials.html"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7.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idx="10"/>
          </p:nvPr>
        </p:nvSpPr>
        <p:spPr/>
        <p:txBody>
          <a:bodyPr/>
          <a:lstStyle/>
          <a:p>
            <a:pPr eaLnBrk="0" hangingPunct="0">
              <a:defRPr/>
            </a:pPr>
            <a:r>
              <a:rPr lang="en-US" dirty="0" smtClean="0"/>
              <a:t>May </a:t>
            </a:r>
            <a:r>
              <a:rPr lang="en-US" dirty="0"/>
              <a:t>2025</a:t>
            </a:r>
          </a:p>
        </p:txBody>
      </p:sp>
      <p:sp>
        <p:nvSpPr>
          <p:cNvPr id="5" name="页脚占位符 4"/>
          <p:cNvSpPr>
            <a:spLocks noGrp="1"/>
          </p:cNvSpPr>
          <p:nvPr>
            <p:ph type="ftr" idx="11"/>
          </p:nvPr>
        </p:nvSpPr>
        <p:spPr/>
        <p:txBody>
          <a:bodyPr/>
          <a:lstStyle/>
          <a:p>
            <a:pPr eaLnBrk="0" hangingPunct="0">
              <a:defRPr/>
            </a:pPr>
            <a:r>
              <a:rPr lang="en-US" smtClean="0"/>
              <a:t>Bo Sun (Sanechips)</a:t>
            </a:r>
            <a:endParaRPr lang="en-US" dirty="0"/>
          </a:p>
        </p:txBody>
      </p:sp>
      <p:sp>
        <p:nvSpPr>
          <p:cNvPr id="6" name="灯片编号占位符 5"/>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7" name="Rectangle 2"/>
          <p:cNvSpPr txBox="1">
            <a:spLocks noChangeArrowheads="1"/>
          </p:cNvSpPr>
          <p:nvPr/>
        </p:nvSpPr>
        <p:spPr bwMode="auto">
          <a:xfrm>
            <a:off x="1801178" y="606425"/>
            <a:ext cx="8588375"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IEEE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802.11 TGbp TC Agenda </a:t>
            </a:r>
            <a:endPar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Till Ma</a:t>
            </a:r>
            <a:r>
              <a:rPr lang="en-US" altLang="en-US" kern="0" dirty="0" smtClean="0"/>
              <a:t>y</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 Interim 2025</a:t>
            </a:r>
            <a:endPar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8" name="Rectangle 6"/>
          <p:cNvSpPr txBox="1">
            <a:spLocks noChangeArrowheads="1"/>
          </p:cNvSpPr>
          <p:nvPr/>
        </p:nvSpPr>
        <p:spPr bwMode="auto">
          <a:xfrm>
            <a:off x="2209800" y="1768475"/>
            <a:ext cx="77724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0" indent="0" algn="ctr" rtl="0" eaLnBrk="0" fontAlgn="base" hangingPunct="0">
              <a:spcBef>
                <a:spcPct val="20000"/>
              </a:spcBef>
              <a:spcAft>
                <a:spcPct val="0"/>
              </a:spcAft>
              <a:buNone/>
              <a:defRPr sz="2400" b="1">
                <a:solidFill>
                  <a:schemeClr val="tx1"/>
                </a:solidFill>
                <a:latin typeface="+mn-lt"/>
                <a:ea typeface="MS PGothic" panose="020B0600070205080204" pitchFamily="34" charset="-128"/>
                <a:cs typeface="MS PGothic" panose="020B0600070205080204" pitchFamily="34" charset="-128"/>
              </a:defRPr>
            </a:lvl1pPr>
            <a:lvl2pPr marL="457200" indent="0" algn="ctr" rtl="0" eaLnBrk="0" fontAlgn="base" hangingPunct="0">
              <a:spcBef>
                <a:spcPct val="20000"/>
              </a:spcBef>
              <a:spcAft>
                <a:spcPct val="0"/>
              </a:spcAft>
              <a:buNone/>
              <a:defRPr sz="2000">
                <a:solidFill>
                  <a:schemeClr val="tx1"/>
                </a:solidFill>
                <a:latin typeface="+mn-lt"/>
                <a:ea typeface="MS PGothic" panose="020B0600070205080204" pitchFamily="34" charset="-128"/>
                <a:cs typeface="MS PGothic" panose="020B0600070205080204" pitchFamily="34" charset="-128"/>
              </a:defRPr>
            </a:lvl2pPr>
            <a:lvl3pPr marL="914400" indent="0" algn="ctr" rtl="0" eaLnBrk="0" fontAlgn="base" hangingPunct="0">
              <a:spcBef>
                <a:spcPct val="20000"/>
              </a:spcBef>
              <a:spcAft>
                <a:spcPct val="0"/>
              </a:spcAft>
              <a:buNone/>
              <a:defRPr>
                <a:solidFill>
                  <a:schemeClr val="tx1"/>
                </a:solidFill>
                <a:latin typeface="+mn-lt"/>
                <a:ea typeface="MS PGothic" panose="020B0600070205080204" pitchFamily="34" charset="-128"/>
                <a:cs typeface="MS PGothic" panose="020B0600070205080204" pitchFamily="34" charset="-128"/>
              </a:defRPr>
            </a:lvl3pPr>
            <a:lvl4pPr marL="13716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4pPr>
            <a:lvl5pPr marL="18288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5pPr>
            <a:lvl6pPr marL="2286000" indent="0" algn="ctr" rtl="0" eaLnBrk="0" fontAlgn="base" hangingPunct="0">
              <a:spcBef>
                <a:spcPct val="20000"/>
              </a:spcBef>
              <a:spcAft>
                <a:spcPct val="0"/>
              </a:spcAft>
              <a:buNone/>
              <a:defRPr sz="1600">
                <a:solidFill>
                  <a:schemeClr val="tx1"/>
                </a:solidFill>
                <a:latin typeface="+mn-lt"/>
              </a:defRPr>
            </a:lvl6pPr>
            <a:lvl7pPr marL="2743200" indent="0" algn="ctr" rtl="0" eaLnBrk="0" fontAlgn="base" hangingPunct="0">
              <a:spcBef>
                <a:spcPct val="20000"/>
              </a:spcBef>
              <a:spcAft>
                <a:spcPct val="0"/>
              </a:spcAft>
              <a:buNone/>
              <a:defRPr sz="1600">
                <a:solidFill>
                  <a:schemeClr val="tx1"/>
                </a:solidFill>
                <a:latin typeface="+mn-lt"/>
              </a:defRPr>
            </a:lvl7pPr>
            <a:lvl8pPr marL="3200400" indent="0" algn="ctr" rtl="0" eaLnBrk="0" fontAlgn="base" hangingPunct="0">
              <a:spcBef>
                <a:spcPct val="20000"/>
              </a:spcBef>
              <a:spcAft>
                <a:spcPct val="0"/>
              </a:spcAft>
              <a:buNone/>
              <a:defRPr sz="1600">
                <a:solidFill>
                  <a:schemeClr val="tx1"/>
                </a:solidFill>
                <a:latin typeface="+mn-lt"/>
              </a:defRPr>
            </a:lvl8pPr>
            <a:lvl9pPr marL="3657600" indent="0" algn="ctr" rtl="0" eaLnBrk="0" fontAlgn="base" hangingPunct="0">
              <a:spcBef>
                <a:spcPct val="20000"/>
              </a:spcBef>
              <a:spcAft>
                <a:spcPct val="0"/>
              </a:spcAft>
              <a:buNone/>
              <a:defRPr sz="1600">
                <a:solidFill>
                  <a:schemeClr val="tx1"/>
                </a:solidFill>
                <a:latin typeface="+mn-lt"/>
              </a:defRPr>
            </a:lvl9pPr>
          </a:lstStyle>
          <a:p>
            <a:pPr marL="0" marR="0" lvl="0" indent="0" algn="ctr" defTabSz="914400" rtl="0" eaLnBrk="0" fontAlgn="base" latinLnBrk="0" hangingPunct="0">
              <a:lnSpc>
                <a:spcPct val="10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Date:</a:t>
            </a:r>
            <a:r>
              <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a:t>
            </a:r>
            <a:r>
              <a:rPr kumimoji="0" lang="en-US" altLang="en-US" sz="2000" b="0"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2025-05-25</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graphicFrame>
        <p:nvGraphicFramePr>
          <p:cNvPr id="9" name="Object 11"/>
          <p:cNvGraphicFramePr>
            <a:graphicFrameLocks noChangeAspect="1"/>
          </p:cNvGraphicFramePr>
          <p:nvPr/>
        </p:nvGraphicFramePr>
        <p:xfrm>
          <a:off x="1481931" y="3267075"/>
          <a:ext cx="9326563" cy="1138237"/>
        </p:xfrm>
        <a:graphic>
          <a:graphicData uri="http://schemas.openxmlformats.org/presentationml/2006/ole">
            <mc:AlternateContent xmlns:mc="http://schemas.openxmlformats.org/markup-compatibility/2006">
              <mc:Choice xmlns:v="urn:schemas-microsoft-com:vml" Requires="v">
                <p:oleObj spid="_x0000_s5470" name="Document" r:id="rId3" imgW="8336280" imgH="1019810" progId="Word.Document.8">
                  <p:embed/>
                </p:oleObj>
              </mc:Choice>
              <mc:Fallback>
                <p:oleObj name="Document" r:id="rId3" imgW="8336280" imgH="1019810" progId="Word.Document.8">
                  <p:embed/>
                  <p:pic>
                    <p:nvPicPr>
                      <p:cNvPr id="0" name="Object 11"/>
                      <p:cNvPicPr/>
                      <p:nvPr/>
                    </p:nvPicPr>
                    <p:blipFill>
                      <a:blip r:embed="rId4"/>
                      <a:stretch>
                        <a:fillRect/>
                      </a:stretch>
                    </p:blipFill>
                    <p:spPr>
                      <a:xfrm>
                        <a:off x="1481931" y="3267075"/>
                        <a:ext cx="9326563" cy="1138237"/>
                      </a:xfrm>
                      <a:prstGeom prst="rect">
                        <a:avLst/>
                      </a:prstGeom>
                      <a:noFill/>
                      <a:ln w="38100">
                        <a:noFill/>
                        <a:miter/>
                      </a:ln>
                    </p:spPr>
                  </p:pic>
                </p:oleObj>
              </mc:Fallback>
            </mc:AlternateContent>
          </a:graphicData>
        </a:graphic>
      </p:graphicFrame>
      <p:sp>
        <p:nvSpPr>
          <p:cNvPr id="10" name="Rectangle 12"/>
          <p:cNvSpPr/>
          <p:nvPr/>
        </p:nvSpPr>
        <p:spPr>
          <a:xfrm>
            <a:off x="1454944" y="2613025"/>
            <a:ext cx="1447800" cy="381000"/>
          </a:xfrm>
          <a:prstGeom prst="rect">
            <a:avLst/>
          </a:prstGeom>
          <a:noFill/>
          <a:ln w="9525">
            <a:noFill/>
          </a:ln>
        </p:spPr>
        <p:txBody>
          <a:bodyPr lIns="92075" tIns="46038" rIns="92075" bIns="46038" anchor="t" anchorCtr="0"/>
          <a:lstStyle/>
          <a:p>
            <a:pPr marL="342900" indent="-342900" eaLnBrk="0" hangingPunct="0">
              <a:spcBef>
                <a:spcPct val="20000"/>
              </a:spcBef>
            </a:pPr>
            <a:r>
              <a:rPr lang="en-US" altLang="en-US" sz="2000" b="1" dirty="0">
                <a:latin typeface="Times New Roman" panose="02020603050405020304" pitchFamily="18" charset="0"/>
              </a:rPr>
              <a:t> </a:t>
            </a:r>
            <a:r>
              <a:rPr lang="en-US" altLang="en-US" sz="2000" dirty="0">
                <a:latin typeface="Times New Roman" panose="02020603050405020304" pitchFamily="18" charset="0"/>
              </a:rPr>
              <a:t>Author:</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10</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Participation in IEEE 802 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52600"/>
            <a:ext cx="9829800" cy="4495726"/>
          </a:xfrm>
          <a:prstGeom prst="rect">
            <a:avLst/>
          </a:prstGeom>
        </p:spPr>
        <p:txBody>
          <a:bodyPr>
            <a:normAutofit fontScale="775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8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All participation in IEEE 802 Working Group meetings is on an individual basis</a:t>
            </a: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Participants in the IEEE standards development individual process shall act based on their qualifications and experience. (</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2"/>
              </a:rPr>
              <a:t>https://standards.ieee.org/develop/policies/bylaws/sb_bylaws.pdf</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5.2.1)</a:t>
            </a:r>
            <a:endParaRPr kumimoji="0" lang="en-US" altLang="zh-CN"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US" altLang="zh-CN"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a:t>
            </a:r>
            <a:r>
              <a:rPr kumimoji="0" lang="en-US"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IEEE 802 </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Working Group membership is by individual; “Working Group members shall participate in the consensus process in a manner consistent with their professional expert opinion as individuals, and not as organizational representatives”. (</a:t>
            </a:r>
            <a:r>
              <a:rPr kumimoji="0" lang="en-GB" altLang="zh-CN" b="0" i="1"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3"/>
              </a:rPr>
              <a:t>http://ieee802.org/PNP/approved/IEEE_802_WG_PandP_v19.pdf</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4.2.1)</a:t>
            </a:r>
            <a:endParaRPr kumimoji="0" lang="en-US" altLang="zh-CN" sz="2000"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You have an obligation to act and vote as an individual and not under the direction of any other individual or group. Your obligation to act and vote as an individual applies in all cases, regardless of any external commitments, agreements, contracts, or orders. </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You shall not direct the actions or votes of any other member of an IEEE 802 Working Group or retaliate against any other member for their actions or votes within IEEE 802 Working Group meetings, see </a:t>
            </a:r>
            <a:r>
              <a:rPr kumimoji="0" lang="en-US" altLang="zh-CN" sz="2400" b="1" i="0"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4"/>
              </a:rPr>
              <a:t>https://standards.ieee.org/develop/policies/bylaws/sb_bylaws.pdf </a:t>
            </a: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5.2.1.3 and </a:t>
            </a:r>
            <a:r>
              <a:rPr kumimoji="0" lang="en-GB" altLang="zh-CN" sz="2400" b="1" i="0"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3"/>
              </a:rPr>
              <a:t>http://ieee802.org/PNP/approved/IEEE_802_WG_PandP_v19.pdf</a:t>
            </a:r>
            <a:r>
              <a:rPr kumimoji="0" lang="en-GB"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3.4.1, list item </a:t>
            </a:r>
            <a:r>
              <a:rPr kumimoji="0" lang="en-GB" altLang="zh-CN" sz="2400" b="1" i="0" u="none" strike="noStrike" kern="0" cap="none" spc="0" normalizeH="0" baseline="0" noProof="0" dirty="0" smtClean="0">
                <a:ln>
                  <a:noFill/>
                </a:ln>
                <a:solidFill>
                  <a:schemeClr val="tx1"/>
                </a:solidFill>
                <a:effectLst/>
                <a:uLnTx/>
                <a:uFillTx/>
                <a:latin typeface="Calibri" panose="020F0502020204030204" pitchFamily="34" charset="0"/>
                <a:cs typeface="Calibri" panose="020F0502020204030204" pitchFamily="34" charset="0"/>
              </a:rPr>
              <a:t>x</a:t>
            </a:r>
            <a:endParaRPr kumimoji="0" lang="en-GB"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None/>
              <a:defRPr/>
            </a:pPr>
            <a:r>
              <a:rPr kumimoji="0" lang="en-US" altLang="zh-CN" sz="28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By participating in IEEE 802 meetings, you accept these requirements.  If you do not agree to these policies then you shall not participate.</a:t>
            </a:r>
            <a:endParaRPr kumimoji="0" lang="zh-CN" altLang="en-US"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p:txBody>
      </p:sp>
      <p:sp>
        <p:nvSpPr>
          <p:cNvPr id="7" name="Text Box 5"/>
          <p:cNvSpPr txBox="1"/>
          <p:nvPr/>
        </p:nvSpPr>
        <p:spPr>
          <a:xfrm>
            <a:off x="838200" y="6105525"/>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#8</a:t>
            </a:r>
            <a:endParaRPr lang="en-US" altLang="en-US" sz="2400" dirty="0">
              <a:latin typeface="Times New Roman" panose="02020603050405020304" pitchFamily="18" charset="0"/>
            </a:endParaRPr>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altLang="zh-CN" dirty="0">
                <a:sym typeface="+mn-ea"/>
              </a:rPr>
              <a:t>May 2025</a:t>
            </a:r>
            <a:endParaRPr lang="en-US" altLang="zh-CN"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11</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914400" y="685800"/>
            <a:ext cx="10361613" cy="1065213"/>
          </a:xfrm>
          <a:prstGeom prst="rect">
            <a:avLst/>
          </a:prstGeom>
        </p:spPr>
        <p:txBody>
          <a:bodyPr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3200" kern="0" dirty="0" smtClean="0"/>
              <a:t>Submission List - </a:t>
            </a:r>
            <a:r>
              <a:rPr lang="en-US" altLang="zh-CN" sz="3200" kern="0" dirty="0" smtClean="0">
                <a:sym typeface="+mn-ea"/>
              </a:rPr>
              <a:t>Functional Requirements</a:t>
            </a:r>
            <a:endParaRPr lang="en-US" altLang="zh-CN" sz="3200" kern="0" dirty="0"/>
          </a:p>
        </p:txBody>
      </p:sp>
      <p:sp>
        <p:nvSpPr>
          <p:cNvPr id="8" name="文本占位符 2"/>
          <p:cNvSpPr txBox="1"/>
          <p:nvPr/>
        </p:nvSpPr>
        <p:spPr>
          <a:xfrm>
            <a:off x="929005" y="1676446"/>
            <a:ext cx="10210800" cy="845185"/>
          </a:xfrm>
          <a:prstGeom prst="rect">
            <a:avLst/>
          </a:prstGeom>
          <a:noFill/>
        </p:spPr>
        <p:txBody>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marL="800100" lvl="1" indent="-342900" algn="just">
              <a:buSzTx/>
              <a:buFontTx/>
              <a:buChar char="•"/>
              <a:defRPr/>
            </a:pPr>
            <a:r>
              <a:rPr lang="en-US" altLang="en-US" sz="1600" i="1" kern="0" dirty="0" err="1" smtClean="0">
                <a:solidFill>
                  <a:schemeClr val="tx1"/>
                </a:solidFill>
                <a:latin typeface="Calibri" panose="020F0502020204030204" pitchFamily="34" charset="0"/>
                <a:cs typeface="Calibri" panose="020F0502020204030204" pitchFamily="34" charset="0"/>
                <a:sym typeface="+mn-ea"/>
              </a:rPr>
              <a:t>t.b.d</a:t>
            </a:r>
            <a:r>
              <a:rPr lang="en-US" altLang="en-US" sz="1600" i="1" kern="0" dirty="0">
                <a:solidFill>
                  <a:schemeClr val="tx1"/>
                </a:solidFill>
                <a:latin typeface="Calibri" panose="020F0502020204030204" pitchFamily="34" charset="0"/>
                <a:cs typeface="Calibri" panose="020F0502020204030204" pitchFamily="34" charset="0"/>
                <a:sym typeface="+mn-ea"/>
              </a:rPr>
              <a:t>. (call for submissions)</a:t>
            </a:r>
            <a:endParaRPr lang="en-US" altLang="en-US" sz="1600" i="1" kern="0" dirty="0">
              <a:solidFill>
                <a:schemeClr val="tx1"/>
              </a:solidFill>
              <a:latin typeface="Calibri" panose="020F0502020204030204" pitchFamily="34" charset="0"/>
              <a:cs typeface="Calibri" panose="020F0502020204030204" pitchFamily="34" charset="0"/>
            </a:endParaRPr>
          </a:p>
          <a:p>
            <a:pPr marL="800100" lvl="1" indent="-342900" algn="just">
              <a:buFontTx/>
              <a:buChar char="•"/>
              <a:defRPr/>
            </a:pPr>
            <a:endParaRPr lang="en-US" altLang="zh-CN" sz="1600" i="1" kern="0" dirty="0">
              <a:solidFill>
                <a:schemeClr val="tx1"/>
              </a:solidFill>
              <a:latin typeface="Calibri" panose="020F0502020204030204" pitchFamily="34" charset="0"/>
              <a:cs typeface="Calibri" panose="020F0502020204030204" pitchFamily="34" charset="0"/>
            </a:endParaRPr>
          </a:p>
          <a:p>
            <a:pPr marL="800100" lvl="1" indent="-342900" algn="just">
              <a:buFontTx/>
              <a:buChar char="•"/>
              <a:defRPr/>
            </a:pPr>
            <a:endParaRPr lang="en-US" altLang="zh-CN" sz="1600" i="1" kern="0" dirty="0">
              <a:solidFill>
                <a:schemeClr val="tx1"/>
              </a:solidFill>
              <a:latin typeface="Calibri" panose="020F0502020204030204" pitchFamily="34" charset="0"/>
              <a:cs typeface="Calibri" panose="020F0502020204030204" pitchFamily="34" charset="0"/>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altLang="zh-CN" dirty="0">
                <a:sym typeface="+mn-ea"/>
              </a:rPr>
              <a:t>May 2025</a:t>
            </a:r>
            <a:endParaRPr lang="en-US" altLang="zh-CN" dirty="0"/>
          </a:p>
        </p:txBody>
      </p:sp>
      <p:sp>
        <p:nvSpPr>
          <p:cNvPr id="2" name="标题 1"/>
          <p:cNvSpPr txBox="1"/>
          <p:nvPr/>
        </p:nvSpPr>
        <p:spPr>
          <a:xfrm>
            <a:off x="890270" y="3804852"/>
            <a:ext cx="10361613" cy="1065213"/>
          </a:xfrm>
          <a:prstGeom prst="rect">
            <a:avLst/>
          </a:prstGeom>
        </p:spPr>
        <p:txBody>
          <a:bodyPr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3200" kern="0" dirty="0" smtClean="0"/>
              <a:t>Submission List - </a:t>
            </a:r>
            <a:r>
              <a:rPr lang="en-US" altLang="zh-CN" sz="3200" kern="0" dirty="0" smtClean="0">
                <a:sym typeface="+mn-ea"/>
              </a:rPr>
              <a:t>PHY</a:t>
            </a:r>
            <a:endParaRPr lang="en-US" altLang="zh-CN" sz="3200" kern="0" dirty="0"/>
          </a:p>
        </p:txBody>
      </p:sp>
      <p:sp>
        <p:nvSpPr>
          <p:cNvPr id="6" name="文本占位符 2"/>
          <p:cNvSpPr txBox="1"/>
          <p:nvPr/>
        </p:nvSpPr>
        <p:spPr>
          <a:xfrm>
            <a:off x="904875" y="4809422"/>
            <a:ext cx="10210800" cy="1210310"/>
          </a:xfrm>
          <a:prstGeom prst="rect">
            <a:avLst/>
          </a:prstGeom>
          <a:noFill/>
        </p:spPr>
        <p:txBody>
          <a:bodyPr>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marL="800100" lvl="1" indent="-342900" algn="just">
              <a:buFontTx/>
              <a:buChar char="•"/>
              <a:defRPr/>
            </a:pPr>
            <a:r>
              <a:rPr lang="en-US" altLang="en-US" sz="1600" kern="0" dirty="0" smtClean="0">
                <a:solidFill>
                  <a:schemeClr val="tx1"/>
                </a:solidFill>
                <a:latin typeface="Calibri" panose="020F0502020204030204" pitchFamily="34" charset="0"/>
                <a:ea typeface="Calibri" panose="020F0502020204030204" pitchFamily="34" charset="0"/>
                <a:cs typeface="Calibri" panose="020F0502020204030204" pitchFamily="34" charset="0"/>
                <a:sym typeface="+mn-ea"/>
              </a:rPr>
              <a:t>11-25/1002, </a:t>
            </a:r>
            <a:r>
              <a:rPr lang="en-US" altLang="zh-CN" dirty="0">
                <a:latin typeface="Calibri" panose="020F0502020204030204" pitchFamily="34" charset="0"/>
                <a:ea typeface="Calibri" panose="020F0502020204030204" pitchFamily="34" charset="0"/>
                <a:cs typeface="Calibri" panose="020F0502020204030204" pitchFamily="34" charset="0"/>
              </a:rPr>
              <a:t>Comparison between FEC/no-FEC for UL of active TX AMP </a:t>
            </a:r>
            <a:r>
              <a:rPr lang="en-US" altLang="zh-CN" dirty="0" smtClean="0">
                <a:latin typeface="Calibri" panose="020F0502020204030204" pitchFamily="34" charset="0"/>
                <a:ea typeface="Calibri" panose="020F0502020204030204" pitchFamily="34" charset="0"/>
                <a:cs typeface="Calibri" panose="020F0502020204030204" pitchFamily="34" charset="0"/>
              </a:rPr>
              <a:t>STA, </a:t>
            </a:r>
            <a:r>
              <a:rPr lang="en-US" altLang="zh-CN" dirty="0" err="1" smtClean="0">
                <a:latin typeface="Calibri" panose="020F0502020204030204" pitchFamily="34" charset="0"/>
                <a:ea typeface="Calibri" panose="020F0502020204030204" pitchFamily="34" charset="0"/>
                <a:cs typeface="Calibri" panose="020F0502020204030204" pitchFamily="34" charset="0"/>
              </a:rPr>
              <a:t>Amichai</a:t>
            </a:r>
            <a:r>
              <a:rPr lang="en-US" altLang="zh-CN" dirty="0" smtClean="0">
                <a:latin typeface="Calibri" panose="020F0502020204030204" pitchFamily="34" charset="0"/>
                <a:ea typeface="Calibri" panose="020F0502020204030204" pitchFamily="34" charset="0"/>
                <a:cs typeface="Calibri" panose="020F0502020204030204" pitchFamily="34" charset="0"/>
              </a:rPr>
              <a:t> </a:t>
            </a:r>
            <a:r>
              <a:rPr lang="en-US" altLang="zh-CN" dirty="0" err="1" smtClean="0">
                <a:latin typeface="Calibri" panose="020F0502020204030204" pitchFamily="34" charset="0"/>
                <a:ea typeface="Calibri" panose="020F0502020204030204" pitchFamily="34" charset="0"/>
                <a:cs typeface="Calibri" panose="020F0502020204030204" pitchFamily="34" charset="0"/>
              </a:rPr>
              <a:t>Sanderovich</a:t>
            </a:r>
            <a:r>
              <a:rPr lang="en-US" altLang="zh-CN" dirty="0" smtClean="0">
                <a:latin typeface="Calibri" panose="020F0502020204030204" pitchFamily="34" charset="0"/>
                <a:ea typeface="Calibri" panose="020F0502020204030204" pitchFamily="34" charset="0"/>
                <a:cs typeface="Calibri" panose="020F0502020204030204" pitchFamily="34" charset="0"/>
              </a:rPr>
              <a:t> (</a:t>
            </a:r>
            <a:r>
              <a:rPr lang="en-US" altLang="zh-CN" dirty="0" err="1" smtClean="0">
                <a:latin typeface="Calibri" panose="020F0502020204030204" pitchFamily="34" charset="0"/>
                <a:ea typeface="Calibri" panose="020F0502020204030204" pitchFamily="34" charset="0"/>
                <a:cs typeface="Calibri" panose="020F0502020204030204" pitchFamily="34" charset="0"/>
              </a:rPr>
              <a:t>Wiliot</a:t>
            </a:r>
            <a:r>
              <a:rPr lang="en-US" altLang="zh-CN" dirty="0" smtClean="0">
                <a:latin typeface="Calibri" panose="020F0502020204030204" pitchFamily="34" charset="0"/>
                <a:ea typeface="Calibri" panose="020F0502020204030204" pitchFamily="34" charset="0"/>
                <a:cs typeface="Calibri" panose="020F0502020204030204" pitchFamily="34" charset="0"/>
              </a:rPr>
              <a:t>)</a:t>
            </a:r>
          </a:p>
          <a:p>
            <a:pPr marL="800100" lvl="1" indent="-342900" algn="just">
              <a:buFontTx/>
              <a:buChar char="•"/>
              <a:defRPr/>
            </a:pPr>
            <a:r>
              <a:rPr lang="en-US" altLang="en-US" sz="1600" kern="0" dirty="0" smtClean="0">
                <a:solidFill>
                  <a:schemeClr val="tx1"/>
                </a:solidFill>
                <a:latin typeface="Calibri" panose="020F0502020204030204" pitchFamily="34" charset="0"/>
                <a:ea typeface="Calibri" panose="020F0502020204030204" pitchFamily="34" charset="0"/>
                <a:cs typeface="Calibri" panose="020F0502020204030204" pitchFamily="34" charset="0"/>
                <a:sym typeface="+mn-ea"/>
              </a:rPr>
              <a:t>11-25/1028, </a:t>
            </a:r>
            <a:r>
              <a:rPr lang="en-US" altLang="zh-CN" dirty="0">
                <a:latin typeface="Calibri" panose="020F0502020204030204" pitchFamily="34" charset="0"/>
                <a:ea typeface="Calibri" panose="020F0502020204030204" pitchFamily="34" charset="0"/>
                <a:cs typeface="Calibri" panose="020F0502020204030204" pitchFamily="34" charset="0"/>
              </a:rPr>
              <a:t>Uplink BPSK Modulation for AMP </a:t>
            </a:r>
            <a:r>
              <a:rPr lang="en-US" altLang="zh-CN" dirty="0" smtClean="0">
                <a:latin typeface="Calibri" panose="020F0502020204030204" pitchFamily="34" charset="0"/>
                <a:ea typeface="Calibri" panose="020F0502020204030204" pitchFamily="34" charset="0"/>
                <a:cs typeface="Calibri" panose="020F0502020204030204" pitchFamily="34" charset="0"/>
              </a:rPr>
              <a:t>Backscatter, </a:t>
            </a:r>
            <a:r>
              <a:rPr lang="en-US" altLang="zh-CN" dirty="0" err="1" smtClean="0">
                <a:latin typeface="Calibri" panose="020F0502020204030204" pitchFamily="34" charset="0"/>
                <a:ea typeface="Calibri" panose="020F0502020204030204" pitchFamily="34" charset="0"/>
                <a:cs typeface="Calibri" panose="020F0502020204030204" pitchFamily="34" charset="0"/>
              </a:rPr>
              <a:t>Yuxiao</a:t>
            </a:r>
            <a:r>
              <a:rPr lang="en-US" altLang="zh-CN" dirty="0" smtClean="0">
                <a:latin typeface="Calibri" panose="020F0502020204030204" pitchFamily="34" charset="0"/>
                <a:ea typeface="Calibri" panose="020F0502020204030204" pitchFamily="34" charset="0"/>
                <a:cs typeface="Calibri" panose="020F0502020204030204" pitchFamily="34" charset="0"/>
              </a:rPr>
              <a:t> </a:t>
            </a:r>
            <a:r>
              <a:rPr lang="en-US" altLang="zh-CN" dirty="0" err="1" smtClean="0">
                <a:latin typeface="Calibri" panose="020F0502020204030204" pitchFamily="34" charset="0"/>
                <a:ea typeface="Calibri" panose="020F0502020204030204" pitchFamily="34" charset="0"/>
                <a:cs typeface="Calibri" panose="020F0502020204030204" pitchFamily="34" charset="0"/>
              </a:rPr>
              <a:t>Hou</a:t>
            </a:r>
            <a:r>
              <a:rPr lang="en-US" altLang="zh-CN" dirty="0" smtClean="0">
                <a:latin typeface="Calibri" panose="020F0502020204030204" pitchFamily="34" charset="0"/>
                <a:ea typeface="Calibri" panose="020F0502020204030204" pitchFamily="34" charset="0"/>
                <a:cs typeface="Calibri" panose="020F0502020204030204" pitchFamily="34" charset="0"/>
              </a:rPr>
              <a:t> (TP-Link System Inc.)</a:t>
            </a:r>
            <a:endParaRPr lang="en-US" altLang="en-US" sz="1600" kern="0" dirty="0" smtClean="0">
              <a:solidFill>
                <a:schemeClr val="tx1"/>
              </a:solidFill>
              <a:latin typeface="Calibri" panose="020F0502020204030204" pitchFamily="34" charset="0"/>
              <a:ea typeface="Calibri" panose="020F0502020204030204" pitchFamily="34" charset="0"/>
              <a:cs typeface="Calibri" panose="020F0502020204030204" pitchFamily="34" charset="0"/>
              <a:sym typeface="+mn-ea"/>
            </a:endParaRPr>
          </a:p>
          <a:p>
            <a:pPr marL="800100" lvl="1" indent="-342900" algn="just">
              <a:buFontTx/>
              <a:buChar char="•"/>
              <a:defRPr/>
            </a:pPr>
            <a:r>
              <a:rPr lang="en-US" altLang="en-US" sz="1600" i="1" kern="0" dirty="0" err="1" smtClean="0">
                <a:solidFill>
                  <a:schemeClr val="tx1"/>
                </a:solidFill>
                <a:latin typeface="Calibri" panose="020F0502020204030204" pitchFamily="34" charset="0"/>
                <a:ea typeface="Calibri" panose="020F0502020204030204" pitchFamily="34" charset="0"/>
                <a:cs typeface="Calibri" panose="020F0502020204030204" pitchFamily="34" charset="0"/>
                <a:sym typeface="+mn-ea"/>
              </a:rPr>
              <a:t>t.b.d</a:t>
            </a:r>
            <a:r>
              <a:rPr lang="en-US" altLang="en-US" sz="1600" i="1" kern="0" dirty="0">
                <a:solidFill>
                  <a:schemeClr val="tx1"/>
                </a:solidFill>
                <a:latin typeface="Calibri" panose="020F0502020204030204" pitchFamily="34" charset="0"/>
                <a:ea typeface="Calibri" panose="020F0502020204030204" pitchFamily="34" charset="0"/>
                <a:cs typeface="Calibri" panose="020F0502020204030204" pitchFamily="34" charset="0"/>
                <a:sym typeface="+mn-ea"/>
              </a:rPr>
              <a:t>.</a:t>
            </a:r>
            <a:r>
              <a:rPr lang="en-US" altLang="en-US" sz="1600" i="1" kern="0" dirty="0">
                <a:solidFill>
                  <a:schemeClr val="tx1"/>
                </a:solidFill>
                <a:latin typeface="Calibri" panose="020F0502020204030204" pitchFamily="34" charset="0"/>
                <a:ea typeface="Calibri" panose="020F0502020204030204" pitchFamily="34" charset="0"/>
                <a:cs typeface="Calibri" panose="020F0502020204030204" pitchFamily="34" charset="0"/>
              </a:rPr>
              <a:t> (call for submissions)</a:t>
            </a:r>
            <a:endParaRPr lang="en-US" altLang="zh-CN" sz="1600" i="1" kern="0" dirty="0">
              <a:solidFill>
                <a:schemeClr val="tx1"/>
              </a:solidFill>
              <a:latin typeface="Calibri" panose="020F0502020204030204" pitchFamily="34" charset="0"/>
              <a:ea typeface="Calibri" panose="020F0502020204030204" pitchFamily="34" charset="0"/>
              <a:cs typeface="Calibri" panose="020F0502020204030204" pitchFamily="34" charset="0"/>
            </a:endParaRPr>
          </a:p>
          <a:p>
            <a:pPr marL="800100" lvl="1" indent="-342900" algn="just">
              <a:buFontTx/>
              <a:buChar char="•"/>
              <a:defRPr/>
            </a:pPr>
            <a:endParaRPr lang="en-US" altLang="zh-CN" sz="1600" i="1" kern="0" dirty="0">
              <a:solidFill>
                <a:schemeClr val="tx1"/>
              </a:solidFill>
              <a:latin typeface="Calibri" panose="020F0502020204030204" pitchFamily="34" charset="0"/>
              <a:cs typeface="Calibri" panose="020F0502020204030204" pitchFamily="34"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12</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914400" y="685800"/>
            <a:ext cx="10361613" cy="1065213"/>
          </a:xfrm>
          <a:prstGeom prst="rect">
            <a:avLst/>
          </a:prstGeom>
        </p:spPr>
        <p:txBody>
          <a:bodyPr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3200" kern="0" dirty="0" smtClean="0"/>
              <a:t>Submission List - </a:t>
            </a:r>
            <a:r>
              <a:rPr lang="en-US" altLang="zh-CN" sz="3200" kern="0" dirty="0" smtClean="0">
                <a:sym typeface="+mn-ea"/>
              </a:rPr>
              <a:t>MAC</a:t>
            </a:r>
            <a:endParaRPr lang="en-US" altLang="zh-CN" sz="3200" kern="0" dirty="0"/>
          </a:p>
        </p:txBody>
      </p:sp>
      <p:sp>
        <p:nvSpPr>
          <p:cNvPr id="8" name="文本占位符 2"/>
          <p:cNvSpPr txBox="1"/>
          <p:nvPr/>
        </p:nvSpPr>
        <p:spPr>
          <a:xfrm>
            <a:off x="929005" y="1693545"/>
            <a:ext cx="10210800" cy="4478583"/>
          </a:xfrm>
          <a:prstGeom prst="rect">
            <a:avLst/>
          </a:prstGeom>
          <a:noFill/>
        </p:spPr>
        <p:txBody>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marL="457200" lvl="1" indent="0">
              <a:defRPr/>
            </a:pPr>
            <a:r>
              <a:rPr lang="en-US" altLang="en-US" sz="1600" b="1" u="sng" kern="0" dirty="0">
                <a:solidFill>
                  <a:schemeClr val="tx1"/>
                </a:solidFill>
                <a:latin typeface="Calibri" panose="020F0502020204030204" pitchFamily="34" charset="0"/>
                <a:cs typeface="Calibri" panose="020F0502020204030204" pitchFamily="34" charset="0"/>
                <a:sym typeface="+mn-ea"/>
              </a:rPr>
              <a:t>Channel Access</a:t>
            </a:r>
          </a:p>
          <a:p>
            <a:pPr marL="800100" lvl="1" indent="-342900">
              <a:buFontTx/>
              <a:buChar char="•"/>
              <a:defRPr/>
            </a:pPr>
            <a:r>
              <a:rPr lang="en-US" altLang="zh-CN" sz="1600" kern="0" dirty="0" smtClean="0">
                <a:solidFill>
                  <a:schemeClr val="tx1"/>
                </a:solidFill>
                <a:latin typeface="Calibri" panose="020F0502020204030204" pitchFamily="34" charset="0"/>
                <a:cs typeface="Calibri" panose="020F0502020204030204" pitchFamily="34" charset="0"/>
              </a:rPr>
              <a:t>11-25/0917</a:t>
            </a:r>
            <a:r>
              <a:rPr lang="en-US" altLang="zh-CN" sz="1600" kern="0" dirty="0">
                <a:solidFill>
                  <a:schemeClr val="tx1"/>
                </a:solidFill>
                <a:latin typeface="Calibri" panose="020F0502020204030204" pitchFamily="34" charset="0"/>
                <a:cs typeface="Calibri" panose="020F0502020204030204" pitchFamily="34" charset="0"/>
              </a:rPr>
              <a:t>, multiple TXOP discussion, </a:t>
            </a:r>
            <a:r>
              <a:rPr lang="en-US" altLang="zh-CN" sz="1600" kern="0" dirty="0" err="1">
                <a:solidFill>
                  <a:schemeClr val="tx1"/>
                </a:solidFill>
                <a:latin typeface="Calibri" panose="020F0502020204030204" pitchFamily="34" charset="0"/>
                <a:cs typeface="Calibri" panose="020F0502020204030204" pitchFamily="34" charset="0"/>
              </a:rPr>
              <a:t>Liwen</a:t>
            </a:r>
            <a:r>
              <a:rPr lang="en-US" altLang="zh-CN" sz="1600" kern="0" dirty="0">
                <a:solidFill>
                  <a:schemeClr val="tx1"/>
                </a:solidFill>
                <a:latin typeface="Calibri" panose="020F0502020204030204" pitchFamily="34" charset="0"/>
                <a:cs typeface="Calibri" panose="020F0502020204030204" pitchFamily="34" charset="0"/>
              </a:rPr>
              <a:t> Chu (NXP</a:t>
            </a:r>
            <a:r>
              <a:rPr lang="en-US" altLang="zh-CN" sz="1600" kern="0" dirty="0" smtClean="0">
                <a:solidFill>
                  <a:schemeClr val="tx1"/>
                </a:solidFill>
                <a:latin typeface="Calibri" panose="020F0502020204030204" pitchFamily="34" charset="0"/>
                <a:cs typeface="Calibri" panose="020F0502020204030204" pitchFamily="34" charset="0"/>
              </a:rPr>
              <a:t>)</a:t>
            </a:r>
          </a:p>
          <a:p>
            <a:pPr marL="800100" lvl="1" indent="-342900">
              <a:buFontTx/>
              <a:buChar char="•"/>
              <a:defRPr/>
            </a:pPr>
            <a:r>
              <a:rPr lang="en-US" altLang="zh-CN" sz="1600" i="1" kern="0" dirty="0" smtClean="0">
                <a:solidFill>
                  <a:srgbClr val="FF0000"/>
                </a:solidFill>
                <a:latin typeface="Calibri" panose="020F0502020204030204" pitchFamily="34" charset="0"/>
                <a:cs typeface="Calibri" panose="020F0502020204030204" pitchFamily="34" charset="0"/>
              </a:rPr>
              <a:t>Call for submissions</a:t>
            </a:r>
            <a:endParaRPr lang="en-US" altLang="zh-CN" sz="1600" i="1" kern="0" dirty="0">
              <a:solidFill>
                <a:srgbClr val="FF0000"/>
              </a:solidFill>
              <a:latin typeface="Calibri" panose="020F0502020204030204" pitchFamily="34" charset="0"/>
              <a:cs typeface="Calibri" panose="020F0502020204030204" pitchFamily="34" charset="0"/>
            </a:endParaRPr>
          </a:p>
          <a:p>
            <a:pPr marL="457200" lvl="1" indent="0">
              <a:lnSpc>
                <a:spcPct val="110000"/>
              </a:lnSpc>
              <a:defRPr/>
            </a:pPr>
            <a:endParaRPr lang="en-US" altLang="zh-CN" sz="1600" b="1" u="sng" kern="0" dirty="0" smtClean="0">
              <a:solidFill>
                <a:schemeClr val="tx1"/>
              </a:solidFill>
              <a:latin typeface="Calibri" panose="020F0502020204030204" pitchFamily="34" charset="0"/>
              <a:cs typeface="Calibri" panose="020F0502020204030204" pitchFamily="34" charset="0"/>
            </a:endParaRPr>
          </a:p>
          <a:p>
            <a:pPr marL="457200" lvl="1" indent="0">
              <a:lnSpc>
                <a:spcPct val="110000"/>
              </a:lnSpc>
              <a:defRPr/>
            </a:pPr>
            <a:r>
              <a:rPr lang="en-US" altLang="zh-CN" sz="1600" b="1" u="sng" kern="0" dirty="0" smtClean="0">
                <a:solidFill>
                  <a:schemeClr val="tx1"/>
                </a:solidFill>
                <a:latin typeface="Calibri" panose="020F0502020204030204" pitchFamily="34" charset="0"/>
                <a:cs typeface="Calibri" panose="020F0502020204030204" pitchFamily="34" charset="0"/>
              </a:rPr>
              <a:t>Duty </a:t>
            </a:r>
            <a:r>
              <a:rPr lang="en-US" altLang="zh-CN" sz="1600" b="1" u="sng" kern="0" dirty="0">
                <a:solidFill>
                  <a:schemeClr val="tx1"/>
                </a:solidFill>
                <a:latin typeface="Calibri" panose="020F0502020204030204" pitchFamily="34" charset="0"/>
                <a:cs typeface="Calibri" panose="020F0502020204030204" pitchFamily="34" charset="0"/>
              </a:rPr>
              <a:t>Cycle</a:t>
            </a:r>
            <a:r>
              <a:rPr lang="en-US" altLang="zh-CN" sz="1600" kern="0" dirty="0">
                <a:solidFill>
                  <a:schemeClr val="tx1"/>
                </a:solidFill>
                <a:latin typeface="Calibri" panose="020F0502020204030204" pitchFamily="34" charset="0"/>
                <a:cs typeface="Calibri" panose="020F0502020204030204" pitchFamily="34" charset="0"/>
              </a:rPr>
              <a:t> </a:t>
            </a:r>
          </a:p>
          <a:p>
            <a:pPr marL="800100" lvl="1" indent="-342900">
              <a:lnSpc>
                <a:spcPct val="110000"/>
              </a:lnSpc>
              <a:buFontTx/>
              <a:buChar char="•"/>
              <a:defRPr/>
            </a:pPr>
            <a:r>
              <a:rPr lang="en-US" altLang="zh-CN" sz="1600" i="1" kern="0" dirty="0">
                <a:solidFill>
                  <a:srgbClr val="FF0000"/>
                </a:solidFill>
                <a:latin typeface="Calibri" panose="020F0502020204030204" pitchFamily="34" charset="0"/>
                <a:cs typeface="Calibri" panose="020F0502020204030204" pitchFamily="34" charset="0"/>
              </a:rPr>
              <a:t>Call for submissions</a:t>
            </a:r>
            <a:endParaRPr lang="zh-CN" altLang="zh-CN" sz="1600" kern="0" dirty="0">
              <a:solidFill>
                <a:srgbClr val="00B050"/>
              </a:solidFill>
              <a:latin typeface="Calibri" panose="020F0502020204030204" pitchFamily="34" charset="0"/>
              <a:cs typeface="Calibri" panose="020F0502020204030204" pitchFamily="34" charset="0"/>
            </a:endParaRPr>
          </a:p>
          <a:p>
            <a:pPr marL="457200" lvl="1" indent="0">
              <a:defRPr/>
            </a:pPr>
            <a:endParaRPr lang="en-US" altLang="en-US" sz="1600" b="1" u="sng" kern="0" dirty="0" smtClean="0">
              <a:solidFill>
                <a:schemeClr val="tx1"/>
              </a:solidFill>
              <a:latin typeface="Calibri" panose="020F0502020204030204" pitchFamily="34" charset="0"/>
              <a:cs typeface="Calibri" panose="020F0502020204030204" pitchFamily="34" charset="0"/>
              <a:sym typeface="+mn-ea"/>
            </a:endParaRPr>
          </a:p>
          <a:p>
            <a:pPr marL="457200" lvl="1" indent="0">
              <a:defRPr/>
            </a:pPr>
            <a:r>
              <a:rPr lang="en-US" altLang="en-US" sz="1600" b="1" u="sng" kern="0" dirty="0" smtClean="0">
                <a:solidFill>
                  <a:schemeClr val="tx1"/>
                </a:solidFill>
                <a:latin typeface="Calibri" panose="020F0502020204030204" pitchFamily="34" charset="0"/>
                <a:cs typeface="Calibri" panose="020F0502020204030204" pitchFamily="34" charset="0"/>
                <a:sym typeface="+mn-ea"/>
              </a:rPr>
              <a:t>Frame </a:t>
            </a:r>
            <a:r>
              <a:rPr lang="en-US" altLang="en-US" sz="1600" b="1" u="sng" kern="0" dirty="0">
                <a:solidFill>
                  <a:schemeClr val="tx1"/>
                </a:solidFill>
                <a:latin typeface="Calibri" panose="020F0502020204030204" pitchFamily="34" charset="0"/>
                <a:cs typeface="Calibri" panose="020F0502020204030204" pitchFamily="34" charset="0"/>
                <a:sym typeface="+mn-ea"/>
              </a:rPr>
              <a:t>Format</a:t>
            </a:r>
          </a:p>
          <a:p>
            <a:pPr marL="800100" lvl="1" indent="-342900">
              <a:buFontTx/>
              <a:buChar char="•"/>
              <a:defRPr/>
            </a:pPr>
            <a:r>
              <a:rPr lang="en-US" altLang="en-US" sz="1600" kern="0" dirty="0">
                <a:solidFill>
                  <a:srgbClr val="FFC000"/>
                </a:solidFill>
                <a:latin typeface="Calibri" panose="020F0502020204030204" pitchFamily="34" charset="0"/>
                <a:cs typeface="Calibri" panose="020F0502020204030204" pitchFamily="34" charset="0"/>
                <a:sym typeface="+mn-ea"/>
              </a:rPr>
              <a:t>11-25/0776, AMP frames follow up, Alfred </a:t>
            </a:r>
            <a:r>
              <a:rPr lang="en-US" altLang="en-US" sz="1600" kern="0" dirty="0" err="1">
                <a:solidFill>
                  <a:srgbClr val="FFC000"/>
                </a:solidFill>
                <a:latin typeface="Calibri" panose="020F0502020204030204" pitchFamily="34" charset="0"/>
                <a:cs typeface="Calibri" panose="020F0502020204030204" pitchFamily="34" charset="0"/>
                <a:sym typeface="+mn-ea"/>
              </a:rPr>
              <a:t>Asterjadhi</a:t>
            </a:r>
            <a:r>
              <a:rPr lang="en-US" altLang="en-US" sz="1600" kern="0" dirty="0">
                <a:solidFill>
                  <a:srgbClr val="FFC000"/>
                </a:solidFill>
                <a:latin typeface="Calibri" panose="020F0502020204030204" pitchFamily="34" charset="0"/>
                <a:cs typeface="Calibri" panose="020F0502020204030204" pitchFamily="34" charset="0"/>
                <a:sym typeface="+mn-ea"/>
              </a:rPr>
              <a:t> (Qualcomm</a:t>
            </a:r>
            <a:r>
              <a:rPr lang="en-US" altLang="en-US" sz="1600" kern="0" dirty="0" smtClean="0">
                <a:solidFill>
                  <a:srgbClr val="FFC000"/>
                </a:solidFill>
                <a:latin typeface="Calibri" panose="020F0502020204030204" pitchFamily="34" charset="0"/>
                <a:cs typeface="Calibri" panose="020F0502020204030204" pitchFamily="34" charset="0"/>
                <a:sym typeface="+mn-ea"/>
              </a:rPr>
              <a:t>) [</a:t>
            </a:r>
            <a:r>
              <a:rPr lang="en-US" altLang="zh-CN" sz="1600" kern="0" dirty="0" smtClean="0">
                <a:solidFill>
                  <a:srgbClr val="FFC000"/>
                </a:solidFill>
                <a:latin typeface="Calibri" panose="020F0502020204030204" pitchFamily="34" charset="0"/>
                <a:cs typeface="Calibri" panose="020F0502020204030204" pitchFamily="34" charset="0"/>
              </a:rPr>
              <a:t>Deferred </a:t>
            </a:r>
            <a:r>
              <a:rPr lang="en-US" altLang="zh-CN" sz="1600" kern="0" dirty="0">
                <a:solidFill>
                  <a:srgbClr val="FFC000"/>
                </a:solidFill>
                <a:latin typeface="Calibri" panose="020F0502020204030204" pitchFamily="34" charset="0"/>
                <a:cs typeface="Calibri" panose="020F0502020204030204" pitchFamily="34" charset="0"/>
              </a:rPr>
              <a:t>to Jul 8</a:t>
            </a:r>
            <a:r>
              <a:rPr lang="en-US" altLang="en-US" sz="1600" kern="0" dirty="0" smtClean="0">
                <a:solidFill>
                  <a:srgbClr val="FFC000"/>
                </a:solidFill>
                <a:latin typeface="Calibri" panose="020F0502020204030204" pitchFamily="34" charset="0"/>
                <a:cs typeface="Calibri" panose="020F0502020204030204" pitchFamily="34" charset="0"/>
                <a:sym typeface="+mn-ea"/>
              </a:rPr>
              <a:t>]</a:t>
            </a:r>
            <a:endParaRPr lang="en-US" altLang="en-US" sz="1600" kern="0" dirty="0">
              <a:solidFill>
                <a:srgbClr val="FFC000"/>
              </a:solidFill>
              <a:latin typeface="Calibri" panose="020F0502020204030204" pitchFamily="34" charset="0"/>
              <a:cs typeface="Calibri" panose="020F0502020204030204" pitchFamily="34" charset="0"/>
              <a:sym typeface="+mn-ea"/>
            </a:endParaRPr>
          </a:p>
          <a:p>
            <a:pPr marL="800100" lvl="1" indent="-342900">
              <a:buFontTx/>
              <a:buChar char="•"/>
              <a:defRPr/>
            </a:pPr>
            <a:r>
              <a:rPr lang="en-US" altLang="zh-CN" sz="1600" kern="0" dirty="0" smtClean="0">
                <a:solidFill>
                  <a:srgbClr val="FFC000"/>
                </a:solidFill>
                <a:latin typeface="Calibri" panose="020F0502020204030204" pitchFamily="34" charset="0"/>
                <a:cs typeface="Calibri" panose="020F0502020204030204" pitchFamily="34" charset="0"/>
              </a:rPr>
              <a:t>11-25/0918</a:t>
            </a:r>
            <a:r>
              <a:rPr lang="en-US" altLang="zh-CN" sz="1600" kern="0" dirty="0">
                <a:solidFill>
                  <a:srgbClr val="FFC000"/>
                </a:solidFill>
                <a:latin typeface="Calibri" panose="020F0502020204030204" pitchFamily="34" charset="0"/>
                <a:cs typeface="Calibri" panose="020F0502020204030204" pitchFamily="34" charset="0"/>
              </a:rPr>
              <a:t>, Frame format discussion, </a:t>
            </a:r>
            <a:r>
              <a:rPr lang="en-US" altLang="zh-CN" sz="1600" kern="0" dirty="0" err="1">
                <a:solidFill>
                  <a:srgbClr val="FFC000"/>
                </a:solidFill>
                <a:latin typeface="Calibri" panose="020F0502020204030204" pitchFamily="34" charset="0"/>
                <a:cs typeface="Calibri" panose="020F0502020204030204" pitchFamily="34" charset="0"/>
              </a:rPr>
              <a:t>Liwen</a:t>
            </a:r>
            <a:r>
              <a:rPr lang="en-US" altLang="zh-CN" sz="1600" kern="0" dirty="0">
                <a:solidFill>
                  <a:srgbClr val="FFC000"/>
                </a:solidFill>
                <a:latin typeface="Calibri" panose="020F0502020204030204" pitchFamily="34" charset="0"/>
                <a:cs typeface="Calibri" panose="020F0502020204030204" pitchFamily="34" charset="0"/>
              </a:rPr>
              <a:t> Chu (NXP</a:t>
            </a:r>
            <a:r>
              <a:rPr lang="en-US" altLang="zh-CN" sz="1600" kern="0" dirty="0" smtClean="0">
                <a:solidFill>
                  <a:srgbClr val="FFC000"/>
                </a:solidFill>
                <a:latin typeface="Calibri" panose="020F0502020204030204" pitchFamily="34" charset="0"/>
                <a:cs typeface="Calibri" panose="020F0502020204030204" pitchFamily="34" charset="0"/>
              </a:rPr>
              <a:t>) </a:t>
            </a:r>
            <a:r>
              <a:rPr lang="en-US" altLang="zh-CN" sz="1600" kern="0" dirty="0">
                <a:solidFill>
                  <a:srgbClr val="FFC000"/>
                </a:solidFill>
                <a:latin typeface="Calibri" panose="020F0502020204030204" pitchFamily="34" charset="0"/>
                <a:cs typeface="Calibri" panose="020F0502020204030204" pitchFamily="34" charset="0"/>
              </a:rPr>
              <a:t>[Deferred to Jul 8</a:t>
            </a:r>
            <a:r>
              <a:rPr lang="en-US" altLang="zh-CN" sz="1600" kern="0" dirty="0" smtClean="0">
                <a:solidFill>
                  <a:srgbClr val="FFC000"/>
                </a:solidFill>
                <a:latin typeface="Calibri" panose="020F0502020204030204" pitchFamily="34" charset="0"/>
                <a:cs typeface="Calibri" panose="020F0502020204030204" pitchFamily="34" charset="0"/>
              </a:rPr>
              <a:t>]</a:t>
            </a:r>
          </a:p>
          <a:p>
            <a:pPr marL="800100" lvl="1" indent="-342900">
              <a:buFontTx/>
              <a:buChar char="•"/>
              <a:defRPr/>
            </a:pPr>
            <a:r>
              <a:rPr lang="en-US" altLang="zh-CN" sz="1600" i="1" kern="0" dirty="0">
                <a:solidFill>
                  <a:srgbClr val="FF0000"/>
                </a:solidFill>
                <a:latin typeface="Calibri" panose="020F0502020204030204" pitchFamily="34" charset="0"/>
                <a:cs typeface="Calibri" panose="020F0502020204030204" pitchFamily="34" charset="0"/>
              </a:rPr>
              <a:t>Call for submissions</a:t>
            </a:r>
            <a:endParaRPr lang="en-US" altLang="zh-CN" sz="1600" kern="0" dirty="0">
              <a:solidFill>
                <a:srgbClr val="FFC000"/>
              </a:solidFill>
              <a:latin typeface="Calibri" panose="020F0502020204030204" pitchFamily="34" charset="0"/>
              <a:cs typeface="Calibri" panose="020F0502020204030204" pitchFamily="34" charset="0"/>
            </a:endParaRPr>
          </a:p>
          <a:p>
            <a:pPr marL="457200" lvl="1" indent="0">
              <a:lnSpc>
                <a:spcPct val="110000"/>
              </a:lnSpc>
              <a:defRPr/>
            </a:pPr>
            <a:endParaRPr lang="en-US" altLang="zh-CN" sz="1600" b="1" u="sng" kern="0" dirty="0" smtClean="0">
              <a:solidFill>
                <a:schemeClr val="tx1"/>
              </a:solidFill>
              <a:latin typeface="Calibri" panose="020F0502020204030204" pitchFamily="34" charset="0"/>
              <a:cs typeface="Calibri" panose="020F0502020204030204" pitchFamily="34" charset="0"/>
            </a:endParaRPr>
          </a:p>
          <a:p>
            <a:pPr marL="457200" lvl="1" indent="0">
              <a:lnSpc>
                <a:spcPct val="110000"/>
              </a:lnSpc>
              <a:defRPr/>
            </a:pPr>
            <a:r>
              <a:rPr lang="en-US" altLang="zh-CN" sz="1600" b="1" u="sng" kern="0" dirty="0" smtClean="0">
                <a:solidFill>
                  <a:schemeClr val="tx1"/>
                </a:solidFill>
                <a:latin typeface="Calibri" panose="020F0502020204030204" pitchFamily="34" charset="0"/>
                <a:cs typeface="Calibri" panose="020F0502020204030204" pitchFamily="34" charset="0"/>
              </a:rPr>
              <a:t>Misc</a:t>
            </a:r>
            <a:r>
              <a:rPr lang="en-US" altLang="zh-CN" sz="1600" b="1" u="sng" kern="0" dirty="0">
                <a:solidFill>
                  <a:schemeClr val="tx1"/>
                </a:solidFill>
                <a:latin typeface="Calibri" panose="020F0502020204030204" pitchFamily="34" charset="0"/>
                <a:cs typeface="Calibri" panose="020F0502020204030204" pitchFamily="34" charset="0"/>
              </a:rPr>
              <a:t>. Topics</a:t>
            </a:r>
          </a:p>
          <a:p>
            <a:pPr marL="800100" lvl="1" indent="-342900">
              <a:lnSpc>
                <a:spcPct val="110000"/>
              </a:lnSpc>
              <a:buFontTx/>
              <a:buChar char="•"/>
              <a:defRPr/>
            </a:pPr>
            <a:r>
              <a:rPr lang="en-US" altLang="zh-CN" sz="1600" i="1" kern="0" dirty="0">
                <a:solidFill>
                  <a:srgbClr val="FF0000"/>
                </a:solidFill>
                <a:latin typeface="Calibri" panose="020F0502020204030204" pitchFamily="34" charset="0"/>
                <a:cs typeface="Calibri" panose="020F0502020204030204" pitchFamily="34" charset="0"/>
              </a:rPr>
              <a:t>Call for submissions</a:t>
            </a:r>
            <a:endParaRPr lang="zh-CN" altLang="zh-CN" sz="1600" kern="0" dirty="0" smtClean="0">
              <a:solidFill>
                <a:srgbClr val="00B050"/>
              </a:solidFill>
              <a:latin typeface="Calibri" panose="020F0502020204030204" pitchFamily="34" charset="0"/>
              <a:cs typeface="Calibri" panose="020F0502020204030204" pitchFamily="34" charset="0"/>
            </a:endParaRPr>
          </a:p>
          <a:p>
            <a:pPr marL="457200" lvl="1" indent="0" algn="just">
              <a:defRPr/>
            </a:pPr>
            <a:endParaRPr lang="en-US" altLang="zh-CN" sz="1600" i="1" kern="0" dirty="0">
              <a:solidFill>
                <a:schemeClr val="tx1"/>
              </a:solidFill>
              <a:latin typeface="Calibri" panose="020F0502020204030204" pitchFamily="34" charset="0"/>
              <a:cs typeface="Calibri" panose="020F0502020204030204" pitchFamily="34" charset="0"/>
            </a:endParaRPr>
          </a:p>
          <a:p>
            <a:pPr marL="800100" lvl="1" indent="-342900" algn="just">
              <a:buFontTx/>
              <a:buChar char="•"/>
              <a:defRPr/>
            </a:pPr>
            <a:endParaRPr lang="en-US" altLang="zh-CN" sz="1600" i="1" kern="0" dirty="0">
              <a:solidFill>
                <a:schemeClr val="tx1"/>
              </a:solidFill>
              <a:latin typeface="Calibri" panose="020F0502020204030204" pitchFamily="34" charset="0"/>
              <a:cs typeface="Calibri" panose="020F0502020204030204" pitchFamily="34" charset="0"/>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altLang="zh-CN" dirty="0">
                <a:sym typeface="+mn-ea"/>
              </a:rPr>
              <a:t>May 2025</a:t>
            </a:r>
            <a:endParaRPr lang="en-US" altLang="zh-CN" dirty="0"/>
          </a:p>
        </p:txBody>
      </p:sp>
    </p:spTree>
    <p:extLst>
      <p:ext uri="{BB962C8B-B14F-4D97-AF65-F5344CB8AC3E}">
        <p14:creationId xmlns:p14="http://schemas.microsoft.com/office/powerpoint/2010/main" val="55036986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165" algn="l"/>
                <a:tab pos="1370965" algn="l"/>
                <a:tab pos="2056765" algn="l"/>
                <a:tab pos="2742565" algn="l"/>
                <a:tab pos="3428365" algn="l"/>
                <a:tab pos="4114165" algn="l"/>
                <a:tab pos="4799965" algn="l"/>
                <a:tab pos="5485765" algn="l"/>
                <a:tab pos="6171565" algn="l"/>
                <a:tab pos="6857365" algn="l"/>
                <a:tab pos="7543165"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13</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914400" y="685800"/>
            <a:ext cx="10361613" cy="1065213"/>
          </a:xfrm>
          <a:prstGeom prst="rect">
            <a:avLst/>
          </a:prstGeom>
        </p:spPr>
        <p:txBody>
          <a:bodyPr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3200" kern="0" dirty="0" smtClean="0">
                <a:sym typeface="+mn-ea"/>
              </a:rPr>
              <a:t>Submission List – WPT</a:t>
            </a:r>
            <a:endParaRPr lang="en-US" altLang="zh-CN" sz="3200" kern="0" dirty="0"/>
          </a:p>
        </p:txBody>
      </p:sp>
      <p:sp>
        <p:nvSpPr>
          <p:cNvPr id="8" name="文本占位符 2"/>
          <p:cNvSpPr txBox="1"/>
          <p:nvPr/>
        </p:nvSpPr>
        <p:spPr>
          <a:xfrm>
            <a:off x="929005" y="1693545"/>
            <a:ext cx="10210800" cy="4097593"/>
          </a:xfrm>
          <a:prstGeom prst="rect">
            <a:avLst/>
          </a:prstGeom>
          <a:noFill/>
        </p:spPr>
        <p:txBody>
          <a:bodyPr>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marL="499745" indent="-342900" algn="just">
              <a:buFontTx/>
              <a:buChar char="•"/>
              <a:defRPr/>
            </a:pPr>
            <a:r>
              <a:rPr lang="en-US" altLang="zh-CN" sz="1800" kern="0" dirty="0">
                <a:solidFill>
                  <a:schemeClr val="tx1"/>
                </a:solidFill>
                <a:latin typeface="Calibri" panose="020F0502020204030204" pitchFamily="34" charset="0"/>
                <a:cs typeface="Calibri" panose="020F0502020204030204" pitchFamily="34" charset="0"/>
                <a:sym typeface="+mn-ea"/>
              </a:rPr>
              <a:t>WPT</a:t>
            </a:r>
          </a:p>
          <a:p>
            <a:pPr marL="800100" lvl="1" indent="-342900">
              <a:buFontTx/>
              <a:buChar char="•"/>
              <a:defRPr/>
            </a:pPr>
            <a:r>
              <a:rPr lang="en-US" altLang="en-US" sz="1600" i="1" kern="0" dirty="0" smtClean="0">
                <a:solidFill>
                  <a:srgbClr val="FF0000"/>
                </a:solidFill>
                <a:latin typeface="Calibri" panose="020F0502020204030204" pitchFamily="34" charset="0"/>
                <a:cs typeface="Calibri" panose="020F0502020204030204" pitchFamily="34" charset="0"/>
                <a:sym typeface="+mn-ea"/>
              </a:rPr>
              <a:t>call </a:t>
            </a:r>
            <a:r>
              <a:rPr lang="en-US" altLang="en-US" sz="1600" i="1" kern="0" dirty="0">
                <a:solidFill>
                  <a:srgbClr val="FF0000"/>
                </a:solidFill>
                <a:latin typeface="Calibri" panose="020F0502020204030204" pitchFamily="34" charset="0"/>
                <a:cs typeface="Calibri" panose="020F0502020204030204" pitchFamily="34" charset="0"/>
                <a:sym typeface="+mn-ea"/>
              </a:rPr>
              <a:t>for </a:t>
            </a:r>
            <a:r>
              <a:rPr lang="en-US" altLang="en-US" sz="1600" i="1" kern="0" dirty="0" smtClean="0">
                <a:solidFill>
                  <a:srgbClr val="FF0000"/>
                </a:solidFill>
                <a:latin typeface="Calibri" panose="020F0502020204030204" pitchFamily="34" charset="0"/>
                <a:cs typeface="Calibri" panose="020F0502020204030204" pitchFamily="34" charset="0"/>
                <a:sym typeface="+mn-ea"/>
              </a:rPr>
              <a:t>submissions</a:t>
            </a:r>
            <a:endParaRPr lang="en-US" altLang="zh-CN" sz="1600" kern="0" dirty="0">
              <a:solidFill>
                <a:srgbClr val="FF0000"/>
              </a:solidFill>
              <a:latin typeface="Calibri" panose="020F0502020204030204" pitchFamily="34" charset="0"/>
              <a:cs typeface="Calibri" panose="020F0502020204030204" pitchFamily="34" charset="0"/>
            </a:endParaRPr>
          </a:p>
          <a:p>
            <a:pPr marL="800100" lvl="1" indent="-342900" algn="just">
              <a:buFontTx/>
              <a:buChar char="•"/>
              <a:defRPr/>
            </a:pPr>
            <a:endParaRPr lang="en-US" altLang="zh-CN" sz="1600" kern="0" dirty="0">
              <a:solidFill>
                <a:schemeClr val="tx1"/>
              </a:solidFill>
              <a:latin typeface="Calibri" panose="020F0502020204030204" pitchFamily="34" charset="0"/>
              <a:cs typeface="Calibri" panose="020F0502020204030204" pitchFamily="34" charset="0"/>
            </a:endParaRPr>
          </a:p>
          <a:p>
            <a:pPr marL="499745" indent="-342900" algn="just">
              <a:buFontTx/>
              <a:buChar char="•"/>
              <a:defRPr/>
            </a:pPr>
            <a:r>
              <a:rPr lang="en-US" altLang="zh-CN" sz="1800" kern="0" dirty="0">
                <a:solidFill>
                  <a:schemeClr val="tx1"/>
                </a:solidFill>
                <a:latin typeface="Calibri" panose="020F0502020204030204" pitchFamily="34" charset="0"/>
                <a:cs typeface="Calibri" panose="020F0502020204030204" pitchFamily="34" charset="0"/>
              </a:rPr>
              <a:t>Security</a:t>
            </a:r>
          </a:p>
          <a:p>
            <a:pPr marL="800100" lvl="1" indent="-342900">
              <a:buFontTx/>
              <a:buChar char="•"/>
              <a:defRPr/>
            </a:pPr>
            <a:r>
              <a:rPr lang="en-US" altLang="en-US" sz="1600" i="1" kern="0" dirty="0" smtClean="0">
                <a:solidFill>
                  <a:srgbClr val="FF0000"/>
                </a:solidFill>
                <a:latin typeface="Calibri" panose="020F0502020204030204" pitchFamily="34" charset="0"/>
                <a:cs typeface="Calibri" panose="020F0502020204030204" pitchFamily="34" charset="0"/>
                <a:sym typeface="+mn-ea"/>
              </a:rPr>
              <a:t>call </a:t>
            </a:r>
            <a:r>
              <a:rPr lang="en-US" altLang="en-US" sz="1600" i="1" kern="0" dirty="0">
                <a:solidFill>
                  <a:srgbClr val="FF0000"/>
                </a:solidFill>
                <a:latin typeface="Calibri" panose="020F0502020204030204" pitchFamily="34" charset="0"/>
                <a:cs typeface="Calibri" panose="020F0502020204030204" pitchFamily="34" charset="0"/>
                <a:sym typeface="+mn-ea"/>
              </a:rPr>
              <a:t>for </a:t>
            </a:r>
            <a:r>
              <a:rPr lang="en-US" altLang="en-US" sz="1600" i="1" kern="0" dirty="0" smtClean="0">
                <a:solidFill>
                  <a:srgbClr val="FF0000"/>
                </a:solidFill>
                <a:latin typeface="Calibri" panose="020F0502020204030204" pitchFamily="34" charset="0"/>
                <a:cs typeface="Calibri" panose="020F0502020204030204" pitchFamily="34" charset="0"/>
                <a:sym typeface="+mn-ea"/>
              </a:rPr>
              <a:t>submissions</a:t>
            </a:r>
            <a:endParaRPr lang="en-US" altLang="zh-CN" sz="1600" i="1" kern="0" dirty="0">
              <a:solidFill>
                <a:srgbClr val="FF0000"/>
              </a:solidFill>
              <a:latin typeface="Calibri" panose="020F0502020204030204" pitchFamily="34" charset="0"/>
              <a:cs typeface="Calibri" panose="020F0502020204030204" pitchFamily="34" charset="0"/>
            </a:endParaRPr>
          </a:p>
        </p:txBody>
      </p:sp>
      <p:sp>
        <p:nvSpPr>
          <p:cNvPr id="7" name="日期占位符 3"/>
          <p:cNvSpPr>
            <a:spLocks noGrp="1"/>
          </p:cNvSpPr>
          <p:nvPr>
            <p:ph type="dt" idx="10"/>
          </p:nvPr>
        </p:nvSpPr>
        <p:spPr/>
        <p:txBody>
          <a:bodyPr/>
          <a:lstStyle/>
          <a:p>
            <a:pPr eaLnBrk="0" hangingPunct="0">
              <a:defRPr/>
            </a:pPr>
            <a:r>
              <a:rPr lang="en-US" altLang="zh-CN" dirty="0">
                <a:sym typeface="+mn-ea"/>
              </a:rPr>
              <a:t>May 2025</a:t>
            </a:r>
            <a:endParaRPr lang="en-US" altLang="zh-CN"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165" algn="l"/>
                <a:tab pos="1370965" algn="l"/>
                <a:tab pos="2056765" algn="l"/>
                <a:tab pos="2742565" algn="l"/>
                <a:tab pos="3428365" algn="l"/>
                <a:tab pos="4114165" algn="l"/>
                <a:tab pos="4799965" algn="l"/>
                <a:tab pos="5485765" algn="l"/>
                <a:tab pos="6171565" algn="l"/>
                <a:tab pos="6857365" algn="l"/>
                <a:tab pos="7543165"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14</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914400" y="685800"/>
            <a:ext cx="10361613" cy="1065213"/>
          </a:xfrm>
          <a:prstGeom prst="rect">
            <a:avLst/>
          </a:prstGeom>
        </p:spPr>
        <p:txBody>
          <a:bodyPr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3200" kern="0" dirty="0" smtClean="0"/>
              <a:t>Teleconference Plan till May 2025 Interim Session</a:t>
            </a:r>
            <a:endParaRPr lang="en-US" altLang="zh-CN" sz="3200" kern="0" dirty="0"/>
          </a:p>
        </p:txBody>
      </p:sp>
      <p:sp>
        <p:nvSpPr>
          <p:cNvPr id="8" name="文本占位符 2"/>
          <p:cNvSpPr txBox="1"/>
          <p:nvPr/>
        </p:nvSpPr>
        <p:spPr>
          <a:xfrm>
            <a:off x="2100580" y="2425065"/>
            <a:ext cx="8398510" cy="3669030"/>
          </a:xfrm>
          <a:prstGeom prst="rect">
            <a:avLst/>
          </a:prstGeom>
          <a:noFill/>
        </p:spPr>
        <p:txBody>
          <a:bodyPr>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lvl="1" defTabSz="337185">
              <a:lnSpc>
                <a:spcPct val="120000"/>
              </a:lnSpc>
              <a:spcBef>
                <a:spcPts val="0"/>
              </a:spcBef>
              <a:spcAft>
                <a:spcPts val="600"/>
              </a:spcAft>
              <a:buFont typeface="Arial" panose="020B0604020202020204" pitchFamily="34" charset="0"/>
              <a:buChar char="•"/>
              <a:defRPr/>
            </a:pPr>
            <a:r>
              <a:rPr lang="en-US" altLang="zh-CN" sz="2800" kern="0" dirty="0">
                <a:solidFill>
                  <a:srgbClr val="00B050"/>
                </a:solidFill>
                <a:sym typeface="+mn-ea"/>
              </a:rPr>
              <a:t>May 27</a:t>
            </a:r>
            <a:r>
              <a:rPr lang="en-US" altLang="zh-CN" sz="2800" kern="0" baseline="30000" dirty="0">
                <a:solidFill>
                  <a:srgbClr val="00B050"/>
                </a:solidFill>
                <a:sym typeface="+mn-ea"/>
              </a:rPr>
              <a:t>th</a:t>
            </a:r>
            <a:r>
              <a:rPr lang="en-US" altLang="zh-CN" sz="2800" kern="0" dirty="0">
                <a:solidFill>
                  <a:srgbClr val="00B050"/>
                </a:solidFill>
                <a:sym typeface="+mn-ea"/>
              </a:rPr>
              <a:t> </a:t>
            </a:r>
            <a:r>
              <a:rPr lang="en-US" altLang="en-US" sz="2800" kern="0" dirty="0">
                <a:solidFill>
                  <a:srgbClr val="00B050"/>
                </a:solidFill>
                <a:sym typeface="+mn-ea"/>
              </a:rPr>
              <a:t>(Tuesday), 10:00am, ET, 2 hours; </a:t>
            </a:r>
            <a:r>
              <a:rPr lang="en-US" altLang="en-US" sz="2800" kern="0" dirty="0" err="1">
                <a:solidFill>
                  <a:srgbClr val="00B050"/>
                </a:solidFill>
                <a:sym typeface="+mn-ea"/>
              </a:rPr>
              <a:t>Webex</a:t>
            </a:r>
            <a:endParaRPr lang="en-US" altLang="en-US" sz="2800" kern="0" dirty="0">
              <a:solidFill>
                <a:srgbClr val="00B050"/>
              </a:solidFill>
              <a:sym typeface="+mn-ea"/>
            </a:endParaRPr>
          </a:p>
          <a:p>
            <a:pPr lvl="1" defTabSz="337185">
              <a:lnSpc>
                <a:spcPct val="120000"/>
              </a:lnSpc>
              <a:spcBef>
                <a:spcPts val="0"/>
              </a:spcBef>
              <a:spcAft>
                <a:spcPts val="600"/>
              </a:spcAft>
              <a:buFont typeface="Arial" panose="020B0604020202020204" pitchFamily="34" charset="0"/>
              <a:buChar char="•"/>
              <a:defRPr/>
            </a:pPr>
            <a:r>
              <a:rPr lang="en-US" altLang="en-US" sz="2800" kern="0" dirty="0">
                <a:solidFill>
                  <a:schemeClr val="tx1"/>
                </a:solidFill>
                <a:sym typeface="+mn-ea"/>
              </a:rPr>
              <a:t>Jun 17</a:t>
            </a:r>
            <a:r>
              <a:rPr lang="en-US" altLang="en-US" sz="2800" kern="0" baseline="30000" dirty="0">
                <a:solidFill>
                  <a:schemeClr val="tx1"/>
                </a:solidFill>
                <a:sym typeface="+mn-ea"/>
              </a:rPr>
              <a:t>th</a:t>
            </a:r>
            <a:r>
              <a:rPr lang="en-US" altLang="en-US" sz="2800" kern="0" dirty="0">
                <a:solidFill>
                  <a:schemeClr val="tx1"/>
                </a:solidFill>
                <a:sym typeface="+mn-ea"/>
              </a:rPr>
              <a:t> (Tuesday), 10:00am, ET, 2 hours; </a:t>
            </a:r>
            <a:r>
              <a:rPr lang="en-US" altLang="en-US" sz="2800" kern="0" dirty="0" err="1">
                <a:solidFill>
                  <a:schemeClr val="tx1"/>
                </a:solidFill>
                <a:sym typeface="+mn-ea"/>
              </a:rPr>
              <a:t>Webex</a:t>
            </a:r>
            <a:endParaRPr lang="en-US" altLang="en-US" sz="2800" kern="0" dirty="0">
              <a:solidFill>
                <a:schemeClr val="tx1"/>
              </a:solidFill>
              <a:sym typeface="+mn-ea"/>
            </a:endParaRPr>
          </a:p>
          <a:p>
            <a:pPr lvl="1" defTabSz="337185">
              <a:lnSpc>
                <a:spcPct val="120000"/>
              </a:lnSpc>
              <a:spcBef>
                <a:spcPts val="0"/>
              </a:spcBef>
              <a:spcAft>
                <a:spcPts val="600"/>
              </a:spcAft>
              <a:buFont typeface="Arial" panose="020B0604020202020204" pitchFamily="34" charset="0"/>
              <a:buChar char="•"/>
              <a:defRPr/>
            </a:pPr>
            <a:r>
              <a:rPr lang="en-US" altLang="en-US" sz="2800" kern="0" dirty="0">
                <a:solidFill>
                  <a:schemeClr val="tx1"/>
                </a:solidFill>
                <a:sym typeface="+mn-ea"/>
              </a:rPr>
              <a:t>Jul 8</a:t>
            </a:r>
            <a:r>
              <a:rPr lang="en-US" altLang="en-US" sz="2800" kern="0" baseline="30000" dirty="0">
                <a:solidFill>
                  <a:schemeClr val="tx1"/>
                </a:solidFill>
                <a:sym typeface="+mn-ea"/>
              </a:rPr>
              <a:t>th</a:t>
            </a:r>
            <a:r>
              <a:rPr lang="en-US" altLang="en-US" sz="2800" kern="0" dirty="0">
                <a:solidFill>
                  <a:schemeClr val="tx1"/>
                </a:solidFill>
                <a:sym typeface="+mn-ea"/>
              </a:rPr>
              <a:t> (Tuesday), 10:00am, ET, 2 hours; </a:t>
            </a:r>
            <a:r>
              <a:rPr lang="en-US" altLang="en-US" sz="2800" kern="0" dirty="0" err="1">
                <a:solidFill>
                  <a:schemeClr val="tx1"/>
                </a:solidFill>
                <a:sym typeface="+mn-ea"/>
              </a:rPr>
              <a:t>Webex</a:t>
            </a:r>
            <a:endParaRPr lang="en-US" altLang="en-US" sz="2800" kern="0" dirty="0">
              <a:solidFill>
                <a:schemeClr val="tx1"/>
              </a:solidFill>
              <a:sym typeface="+mn-ea"/>
            </a:endParaRPr>
          </a:p>
          <a:p>
            <a:pPr lvl="1" defTabSz="337185">
              <a:lnSpc>
                <a:spcPct val="120000"/>
              </a:lnSpc>
              <a:spcBef>
                <a:spcPts val="0"/>
              </a:spcBef>
              <a:spcAft>
                <a:spcPts val="600"/>
              </a:spcAft>
              <a:buFont typeface="Arial" panose="020B0604020202020204" pitchFamily="34" charset="0"/>
              <a:buChar char="•"/>
              <a:defRPr/>
            </a:pPr>
            <a:endParaRPr lang="en-US" altLang="zh-CN" sz="2800" kern="0" dirty="0" err="1">
              <a:solidFill>
                <a:schemeClr val="tx1"/>
              </a:solidFill>
              <a:latin typeface="Calibri" panose="020F0502020204030204" pitchFamily="34" charset="0"/>
              <a:cs typeface="Calibri" panose="020F0502020204030204" pitchFamily="34" charset="0"/>
              <a:sym typeface="+mn-ea"/>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sym typeface="+mn-ea"/>
              </a:rPr>
              <a:t>May </a:t>
            </a:r>
            <a:r>
              <a:rPr lang="en-US" dirty="0">
                <a:sym typeface="+mn-ea"/>
              </a:rPr>
              <a:t>2025</a:t>
            </a:r>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15</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1757045" y="685800"/>
            <a:ext cx="8573135" cy="1827530"/>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TGbp Teleconference</a:t>
            </a:r>
            <a:endParaRPr lang="en-US" sz="3200" kern="0" dirty="0">
              <a:solidFill>
                <a:srgbClr val="0000FF"/>
              </a:solidFill>
              <a:latin typeface="Arial Black" panose="020B0A04020102020204" pitchFamily="34" charset="0"/>
            </a:endParaRPr>
          </a:p>
        </p:txBody>
      </p:sp>
      <p:sp>
        <p:nvSpPr>
          <p:cNvPr id="6"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May 27</a:t>
            </a:r>
            <a:r>
              <a:rPr lang="en-US" altLang="en-US" sz="3600" kern="0" baseline="30000" dirty="0" smtClean="0">
                <a:latin typeface="Arial" panose="020B0604020202020204" pitchFamily="34" charset="0"/>
              </a:rPr>
              <a:t>th</a:t>
            </a:r>
            <a:r>
              <a:rPr lang="en-US" altLang="en-US" sz="3600" kern="0" dirty="0" smtClean="0">
                <a:latin typeface="Arial" panose="020B0604020202020204" pitchFamily="34" charset="0"/>
              </a:rPr>
              <a:t>,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2025</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noProof="0" dirty="0">
                <a:ln>
                  <a:noFill/>
                </a:ln>
                <a:effectLst/>
                <a:uLnTx/>
                <a:uFillTx/>
                <a:latin typeface="Arial" panose="020B0604020202020204" pitchFamily="34" charset="0"/>
                <a:sym typeface="+mn-ea"/>
              </a:rPr>
              <a:t>		   	        Chair:	Bo Sun </a:t>
            </a:r>
            <a:r>
              <a:rPr lang="en-US" altLang="en-US" sz="2000" kern="0" noProof="0" dirty="0" smtClean="0">
                <a:ln>
                  <a:noFill/>
                </a:ln>
                <a:effectLst/>
                <a:uLnTx/>
                <a:uFillTx/>
                <a:latin typeface="Arial" panose="020B0604020202020204" pitchFamily="34" charset="0"/>
                <a:sym typeface="+mn-ea"/>
              </a:rPr>
              <a:t>(</a:t>
            </a:r>
            <a:r>
              <a:rPr lang="en-US" altLang="en-US" sz="2000" kern="0" noProof="0" dirty="0" err="1" smtClean="0">
                <a:ln>
                  <a:noFill/>
                </a:ln>
                <a:effectLst/>
                <a:uLnTx/>
                <a:uFillTx/>
                <a:latin typeface="Arial" panose="020B0604020202020204" pitchFamily="34" charset="0"/>
                <a:sym typeface="+mn-ea"/>
              </a:rPr>
              <a:t>Sanechips</a:t>
            </a:r>
            <a:r>
              <a:rPr lang="en-US" altLang="en-US" sz="2000" kern="0" noProof="0" dirty="0" smtClean="0">
                <a:ln>
                  <a:noFill/>
                </a:ln>
                <a:effectLst/>
                <a:uLnTx/>
                <a:uFillTx/>
                <a:latin typeface="Arial" panose="020B0604020202020204" pitchFamily="34" charset="0"/>
                <a:sym typeface="+mn-ea"/>
              </a:rPr>
              <a:t>)</a:t>
            </a:r>
            <a:endPar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sym typeface="+mn-ea"/>
              </a:rPr>
              <a:t>			Vice Chair:	Steve Shellhammer (Qualcomm)</a:t>
            </a:r>
            <a:endParaRPr lang="en-US" altLang="en-US" sz="2000" kern="0" dirty="0" smtClean="0">
              <a:latin typeface="Arial" panose="020B0604020202020204" pitchFamily="34" charset="0"/>
            </a:endParaRPr>
          </a:p>
          <a:p>
            <a:pPr marL="3086100" marR="0" lvl="6" indent="457200" algn="l" defTabSz="914400" rtl="0" eaLnBrk="0" fontAlgn="base" latinLnBrk="0" hangingPunct="0">
              <a:lnSpc>
                <a:spcPct val="90000"/>
              </a:lnSpc>
              <a:spcBef>
                <a:spcPct val="20000"/>
              </a:spcBef>
              <a:spcAft>
                <a:spcPct val="0"/>
              </a:spcAft>
              <a:buClrTx/>
              <a:buSzTx/>
              <a:buFontTx/>
              <a:buNone/>
              <a:defRPr/>
            </a:pPr>
            <a:r>
              <a:rPr lang="en-US" altLang="en-US" sz="2000" b="1" kern="0" dirty="0" smtClean="0">
                <a:latin typeface="Arial" panose="020B0604020202020204" pitchFamily="34" charset="0"/>
                <a:cs typeface="MS PGothic" panose="020B0600070205080204" pitchFamily="34" charset="-128"/>
                <a:sym typeface="+mn-ea"/>
              </a:rPr>
              <a:t>  Rakesh Taori (Infineon) </a:t>
            </a:r>
            <a:endParaRPr kumimoji="0" lang="en-US" altLang="en-US" sz="2000" b="1" i="0" u="none" strike="noStrike" kern="0" cap="none" spc="0" normalizeH="0" baseline="0" dirty="0" smtClean="0">
              <a:solidFill>
                <a:schemeClr val="tx1"/>
              </a:solidFill>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lang="en-US" altLang="en-US" sz="2000" kern="0" noProof="0" dirty="0">
                <a:ln>
                  <a:noFill/>
                </a:ln>
                <a:effectLst/>
                <a:uLnTx/>
                <a:uFillTx/>
                <a:latin typeface="Arial" panose="020B0604020202020204" pitchFamily="34" charset="0"/>
                <a:sym typeface="+mn-ea"/>
              </a:rPr>
              <a:t>	</a:t>
            </a:r>
            <a:r>
              <a:rPr lang="en-US" altLang="en-US" sz="2000" kern="0" dirty="0">
                <a:latin typeface="Arial" panose="020B0604020202020204" pitchFamily="34" charset="0"/>
                <a:sym typeface="+mn-ea"/>
              </a:rPr>
              <a:t> </a:t>
            </a:r>
            <a:r>
              <a:rPr lang="en-US" altLang="en-US" sz="2000" kern="0" dirty="0" smtClean="0">
                <a:latin typeface="Arial" panose="020B0604020202020204" pitchFamily="34" charset="0"/>
                <a:sym typeface="+mn-ea"/>
              </a:rPr>
              <a:t>   		Secretary</a:t>
            </a:r>
            <a:r>
              <a:rPr lang="en-US" altLang="en-US" sz="2000" kern="0" dirty="0">
                <a:latin typeface="Arial" panose="020B0604020202020204" pitchFamily="34" charset="0"/>
                <a:sym typeface="+mn-ea"/>
              </a:rPr>
              <a:t>: 	</a:t>
            </a:r>
            <a:r>
              <a:rPr lang="en-US" altLang="en-US" sz="2000" kern="0" dirty="0" smtClean="0">
                <a:latin typeface="Arial" panose="020B0604020202020204" pitchFamily="34" charset="0"/>
                <a:sym typeface="+mn-ea"/>
              </a:rPr>
              <a:t>Sebastian Max</a:t>
            </a:r>
            <a:r>
              <a:rPr lang="en-US" altLang="en-US" sz="2000" kern="0" dirty="0">
                <a:latin typeface="Arial" panose="020B0604020202020204" pitchFamily="34" charset="0"/>
                <a:sym typeface="+mn-ea"/>
              </a:rPr>
              <a:t> (Ericsson)</a:t>
            </a:r>
          </a:p>
          <a:p>
            <a:pPr lvl="0">
              <a:lnSpc>
                <a:spcPct val="90000"/>
              </a:lnSpc>
              <a:buNone/>
              <a:defRPr/>
            </a:pPr>
            <a:r>
              <a:rPr lang="en-US" altLang="en-US" sz="2000" kern="0" dirty="0">
                <a:latin typeface="Arial" panose="020B0604020202020204" pitchFamily="34" charset="0"/>
                <a:sym typeface="+mn-ea"/>
              </a:rPr>
              <a:t>                       </a:t>
            </a:r>
            <a:r>
              <a:rPr lang="en-US" altLang="en-US" sz="2000" b="1" kern="0" dirty="0" smtClean="0">
                <a:latin typeface="Arial" panose="020B0604020202020204" pitchFamily="34" charset="0"/>
              </a:rPr>
              <a:t>Tech Editor:	Yinan Qi (OPPO)</a:t>
            </a:r>
            <a:r>
              <a:rPr lang="en-US" altLang="en-US" sz="2000" kern="0" dirty="0">
                <a:latin typeface="Arial" panose="020B0604020202020204" pitchFamily="34" charset="0"/>
              </a:rPr>
              <a:t>	</a:t>
            </a: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sym typeface="+mn-ea"/>
              </a:rPr>
              <a:t>May </a:t>
            </a:r>
            <a:r>
              <a:rPr lang="en-US" dirty="0">
                <a:sym typeface="+mn-ea"/>
              </a:rPr>
              <a:t>2025</a:t>
            </a:r>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16</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Meeting Agenda</a:t>
            </a:r>
          </a:p>
        </p:txBody>
      </p:sp>
      <p:sp>
        <p:nvSpPr>
          <p:cNvPr id="6" name="Rectangle 3"/>
          <p:cNvSpPr txBox="1">
            <a:spLocks noChangeArrowheads="1"/>
          </p:cNvSpPr>
          <p:nvPr/>
        </p:nvSpPr>
        <p:spPr bwMode="auto">
          <a:xfrm>
            <a:off x="929005" y="1939290"/>
            <a:ext cx="10375265" cy="46888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dirty="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p>
          <a:p>
            <a:pPr lvl="0" eaLnBrk="0" hangingPunct="0">
              <a:defRPr/>
            </a:pPr>
            <a:r>
              <a:rPr lang="en-GB" altLang="en-US" dirty="0" smtClean="0"/>
              <a:t>Approve meeting agenda</a:t>
            </a:r>
          </a:p>
          <a:p>
            <a:pPr lvl="0" eaLnBrk="0" hangingPunct="0">
              <a:defRPr/>
            </a:pPr>
            <a:r>
              <a:rPr lang="en-US" altLang="en-GB" dirty="0" smtClean="0"/>
              <a:t>Review updated SFD (11-24/1613r8)</a:t>
            </a:r>
            <a:endParaRPr lang="en-GB" altLang="en-US" dirty="0" smtClean="0"/>
          </a:p>
          <a:p>
            <a:pPr eaLnBrk="0" hangingPunct="0">
              <a:buClrTx/>
              <a:buSzTx/>
              <a:buFontTx/>
              <a:buChar char="•"/>
              <a:defRPr/>
            </a:pPr>
            <a:r>
              <a:rPr lang="en-US" altLang="en-GB" dirty="0"/>
              <a:t>Spec draft skeleton introduction (11-25/0613, 11-25/0614)</a:t>
            </a:r>
          </a:p>
          <a:p>
            <a:pPr eaLnBrk="0" hangingPunct="0">
              <a:defRPr/>
            </a:pPr>
            <a:r>
              <a:rPr lang="en-US" altLang="zh-CN" dirty="0"/>
              <a:t>Call for volunteers for </a:t>
            </a:r>
            <a:r>
              <a:rPr lang="en-US" altLang="zh-CN" dirty="0" err="1" smtClean="0"/>
              <a:t>PoC</a:t>
            </a:r>
            <a:r>
              <a:rPr lang="en-US" altLang="zh-CN" dirty="0" smtClean="0"/>
              <a:t>/TTT</a:t>
            </a:r>
            <a:endParaRPr lang="en-GB" altLang="en-US" dirty="0"/>
          </a:p>
          <a:p>
            <a:pPr eaLnBrk="0" hangingPunct="0">
              <a:defRPr/>
            </a:pPr>
            <a:r>
              <a:rPr lang="en-GB" altLang="en-US" dirty="0"/>
              <a:t>Any other business?</a:t>
            </a:r>
          </a:p>
          <a:p>
            <a:pPr lvl="0" eaLnBrk="0" hangingPunct="0">
              <a:defRPr/>
            </a:pPr>
            <a:r>
              <a:rPr lang="en-US" altLang="en-GB" dirty="0" smtClean="0">
                <a:sym typeface="+mn-ea"/>
              </a:rPr>
              <a:t>Adjourn</a:t>
            </a: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sym typeface="+mn-ea"/>
              </a:rPr>
              <a:t>May </a:t>
            </a:r>
            <a:r>
              <a:rPr lang="en-US" dirty="0">
                <a:sym typeface="+mn-ea"/>
              </a:rPr>
              <a:t>2025</a:t>
            </a:r>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17</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838337" y="606425"/>
            <a:ext cx="10551975" cy="990600"/>
          </a:xfrm>
          <a:prstGeom prst="rect">
            <a:avLst/>
          </a:prstGeom>
          <a:noFill/>
          <a:ln w="9525">
            <a:noFill/>
          </a:ln>
        </p:spPr>
        <p:txBody>
          <a:bodyPr anchor="ctr" anchorCtr="0"/>
          <a:lstStyle/>
          <a:p>
            <a:pPr algn="ctr" eaLnBrk="0" hangingPunct="0"/>
            <a:r>
              <a:rPr lang="en-US" altLang="zh-CN" sz="3200" b="1" dirty="0">
                <a:solidFill>
                  <a:schemeClr val="tx2"/>
                </a:solidFill>
              </a:rPr>
              <a:t>P</a:t>
            </a:r>
            <a:r>
              <a:rPr lang="en-US" altLang="zh-CN" sz="3200" b="1" dirty="0" smtClean="0">
                <a:solidFill>
                  <a:schemeClr val="tx2"/>
                </a:solidFill>
              </a:rPr>
              <a:t>rinciples </a:t>
            </a:r>
            <a:r>
              <a:rPr lang="en-US" altLang="zh-CN" sz="3200" b="1" dirty="0">
                <a:solidFill>
                  <a:schemeClr val="tx2"/>
                </a:solidFill>
              </a:rPr>
              <a:t>for the PDT development to generate 11bp D0.1</a:t>
            </a:r>
            <a:endParaRPr lang="en-US" altLang="en-US" sz="3200" b="1" dirty="0">
              <a:solidFill>
                <a:schemeClr val="tx2"/>
              </a:solidFill>
            </a:endParaRPr>
          </a:p>
        </p:txBody>
      </p:sp>
      <p:sp>
        <p:nvSpPr>
          <p:cNvPr id="6" name="Rectangle 3"/>
          <p:cNvSpPr txBox="1">
            <a:spLocks noChangeArrowheads="1"/>
          </p:cNvSpPr>
          <p:nvPr/>
        </p:nvSpPr>
        <p:spPr bwMode="auto">
          <a:xfrm>
            <a:off x="929005" y="1939290"/>
            <a:ext cx="10375265" cy="46888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70000" lnSpcReduction="2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b="0" dirty="0"/>
              <a:t>The PDT development is organized in a </a:t>
            </a:r>
            <a:r>
              <a:rPr lang="en-US" altLang="zh-CN" b="0" dirty="0" err="1"/>
              <a:t>PoC</a:t>
            </a:r>
            <a:r>
              <a:rPr lang="en-US" altLang="zh-CN" b="0" dirty="0"/>
              <a:t>/TTT format. </a:t>
            </a:r>
          </a:p>
          <a:p>
            <a:r>
              <a:rPr lang="en-US" altLang="zh-CN" b="0" dirty="0"/>
              <a:t>The PDT is the proposed draft text, which is used to generate the 11bp D0.1.</a:t>
            </a:r>
          </a:p>
          <a:p>
            <a:r>
              <a:rPr lang="en-US" altLang="zh-CN" b="0" dirty="0"/>
              <a:t>The PDT proposal will be submitted to </a:t>
            </a:r>
            <a:r>
              <a:rPr lang="en-US" altLang="zh-CN" b="0" dirty="0" err="1"/>
              <a:t>TGbp</a:t>
            </a:r>
            <a:r>
              <a:rPr lang="en-US" altLang="zh-CN" b="0" dirty="0"/>
              <a:t> for review and motion. Only motion-approved PDTs are used to generate D0.1.</a:t>
            </a:r>
          </a:p>
          <a:p>
            <a:r>
              <a:rPr lang="en-US" altLang="zh-CN" b="0" dirty="0"/>
              <a:t>There will be one </a:t>
            </a:r>
            <a:r>
              <a:rPr lang="en-US" altLang="zh-CN" b="0" dirty="0" err="1"/>
              <a:t>PoC</a:t>
            </a:r>
            <a:r>
              <a:rPr lang="en-US" altLang="zh-CN" b="0" dirty="0"/>
              <a:t> for one topic but multiple TTT members for the same topic.</a:t>
            </a:r>
          </a:p>
          <a:p>
            <a:r>
              <a:rPr lang="en-US" altLang="zh-CN" b="0" dirty="0"/>
              <a:t>The </a:t>
            </a:r>
            <a:r>
              <a:rPr lang="en-US" altLang="zh-CN" b="0" dirty="0" err="1"/>
              <a:t>PoC</a:t>
            </a:r>
            <a:r>
              <a:rPr lang="en-US" altLang="zh-CN" b="0" dirty="0"/>
              <a:t> is the coordinator to develop the PDT of specific topic, together with the TTT members, by email discussion on reflector.</a:t>
            </a:r>
          </a:p>
          <a:p>
            <a:r>
              <a:rPr lang="en-US" altLang="zh-CN" b="0" dirty="0"/>
              <a:t>The </a:t>
            </a:r>
            <a:r>
              <a:rPr lang="en-US" altLang="zh-CN" b="0" dirty="0" err="1"/>
              <a:t>PoC</a:t>
            </a:r>
            <a:r>
              <a:rPr lang="en-US" altLang="zh-CN" b="0" dirty="0"/>
              <a:t> could assign part of the PDT content development to TTT members to save developing time.</a:t>
            </a:r>
          </a:p>
          <a:p>
            <a:r>
              <a:rPr lang="en-US" altLang="zh-CN" b="0" dirty="0"/>
              <a:t>The </a:t>
            </a:r>
            <a:r>
              <a:rPr lang="en-US" altLang="zh-CN" b="0" dirty="0" err="1"/>
              <a:t>PoC</a:t>
            </a:r>
            <a:r>
              <a:rPr lang="en-US" altLang="zh-CN" b="0" dirty="0"/>
              <a:t> should harmonize TTT members' comments into the PDT development, and submit a merged PDT to the TG. Before submitting a merged PDT to the TG, the </a:t>
            </a:r>
            <a:r>
              <a:rPr lang="en-US" altLang="zh-CN" b="0" dirty="0" err="1"/>
              <a:t>PoC</a:t>
            </a:r>
            <a:r>
              <a:rPr lang="en-US" altLang="zh-CN" b="0" dirty="0"/>
              <a:t> should remind the TTT members to review the PDT revision ready for submission, and leave reasonable time for TTT members to review and feedback.</a:t>
            </a:r>
          </a:p>
          <a:p>
            <a:r>
              <a:rPr lang="en-US" altLang="zh-CN" b="0" dirty="0"/>
              <a:t>All discussion is encouraged to use the reflector, since we're not a very big group.</a:t>
            </a:r>
          </a:p>
          <a:p>
            <a:r>
              <a:rPr lang="en-US" altLang="zh-CN" b="0" dirty="0"/>
              <a:t>Please refer to existing 802.11 spec draft for a normative language style we used in 802.11 spec. The Editor is responsible to incorporate all motion-approved PDTs to generate D0.1, following 802.11 editorial style.</a:t>
            </a:r>
          </a:p>
          <a:p>
            <a:r>
              <a:rPr lang="en-US" altLang="zh-CN" b="0" dirty="0"/>
              <a:t>After the </a:t>
            </a:r>
            <a:r>
              <a:rPr lang="en-US" altLang="zh-CN" b="0" dirty="0" err="1"/>
              <a:t>PoCs</a:t>
            </a:r>
            <a:r>
              <a:rPr lang="en-US" altLang="zh-CN" b="0" dirty="0"/>
              <a:t> are assigned/decided, the PDT development starts. At the same time, the technical contributions are still open for discussion. We </a:t>
            </a:r>
            <a:r>
              <a:rPr lang="en-US" altLang="zh-CN" b="0" dirty="0" smtClean="0"/>
              <a:t>will </a:t>
            </a:r>
            <a:r>
              <a:rPr lang="en-US" altLang="zh-CN" b="0" dirty="0"/>
              <a:t>allocate time slots for both technical contributions and PDT proposals in future meetings and teleconferences. </a:t>
            </a: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sym typeface="+mn-ea"/>
              </a:rPr>
              <a:t>May </a:t>
            </a:r>
            <a:r>
              <a:rPr lang="en-US" dirty="0">
                <a:sym typeface="+mn-ea"/>
              </a:rPr>
              <a:t>2025</a:t>
            </a:r>
            <a:endParaRPr lang="en-US" dirty="0"/>
          </a:p>
        </p:txBody>
      </p:sp>
    </p:spTree>
    <p:extLst>
      <p:ext uri="{BB962C8B-B14F-4D97-AF65-F5344CB8AC3E}">
        <p14:creationId xmlns:p14="http://schemas.microsoft.com/office/powerpoint/2010/main" val="287537233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18</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1757045" y="685800"/>
            <a:ext cx="8573135" cy="1827530"/>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TGbp Teleconference</a:t>
            </a:r>
            <a:endParaRPr lang="en-US" sz="3200" kern="0" dirty="0">
              <a:solidFill>
                <a:srgbClr val="0000FF"/>
              </a:solidFill>
              <a:latin typeface="Arial Black" panose="020B0A04020102020204" pitchFamily="34" charset="0"/>
            </a:endParaRPr>
          </a:p>
        </p:txBody>
      </p:sp>
      <p:sp>
        <p:nvSpPr>
          <p:cNvPr id="6"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zh-CN" sz="3600" kern="0" dirty="0" smtClean="0">
                <a:latin typeface="Arial" panose="020B0604020202020204" pitchFamily="34" charset="0"/>
              </a:rPr>
              <a:t>Jun 17</a:t>
            </a:r>
            <a:r>
              <a:rPr lang="en-US" altLang="en-US" sz="3600" kern="0" baseline="30000" dirty="0" smtClean="0">
                <a:latin typeface="Arial" panose="020B0604020202020204" pitchFamily="34" charset="0"/>
              </a:rPr>
              <a:t>th</a:t>
            </a:r>
            <a:r>
              <a:rPr lang="en-US" altLang="en-US" sz="3600" kern="0" dirty="0" smtClean="0">
                <a:latin typeface="Arial" panose="020B0604020202020204" pitchFamily="34" charset="0"/>
              </a:rPr>
              <a:t>,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2025</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noProof="0" dirty="0">
                <a:ln>
                  <a:noFill/>
                </a:ln>
                <a:effectLst/>
                <a:uLnTx/>
                <a:uFillTx/>
                <a:latin typeface="Arial" panose="020B0604020202020204" pitchFamily="34" charset="0"/>
                <a:sym typeface="+mn-ea"/>
              </a:rPr>
              <a:t>		   	        Chair:	Bo Sun </a:t>
            </a:r>
            <a:r>
              <a:rPr lang="en-US" altLang="en-US" sz="2000" kern="0" noProof="0" dirty="0" smtClean="0">
                <a:ln>
                  <a:noFill/>
                </a:ln>
                <a:effectLst/>
                <a:uLnTx/>
                <a:uFillTx/>
                <a:latin typeface="Arial" panose="020B0604020202020204" pitchFamily="34" charset="0"/>
                <a:sym typeface="+mn-ea"/>
              </a:rPr>
              <a:t>(</a:t>
            </a:r>
            <a:r>
              <a:rPr lang="en-US" altLang="en-US" sz="2000" kern="0" noProof="0" dirty="0" err="1" smtClean="0">
                <a:ln>
                  <a:noFill/>
                </a:ln>
                <a:effectLst/>
                <a:uLnTx/>
                <a:uFillTx/>
                <a:latin typeface="Arial" panose="020B0604020202020204" pitchFamily="34" charset="0"/>
                <a:sym typeface="+mn-ea"/>
              </a:rPr>
              <a:t>Sanechips</a:t>
            </a:r>
            <a:r>
              <a:rPr lang="en-US" altLang="en-US" sz="2000" kern="0" noProof="0" dirty="0" smtClean="0">
                <a:ln>
                  <a:noFill/>
                </a:ln>
                <a:effectLst/>
                <a:uLnTx/>
                <a:uFillTx/>
                <a:latin typeface="Arial" panose="020B0604020202020204" pitchFamily="34" charset="0"/>
                <a:sym typeface="+mn-ea"/>
              </a:rPr>
              <a:t>)</a:t>
            </a:r>
            <a:endPar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sym typeface="+mn-ea"/>
              </a:rPr>
              <a:t>			Vice Chair:	Steve Shellhammer (Qualcomm)</a:t>
            </a:r>
            <a:endParaRPr lang="en-US" altLang="en-US" sz="2000" kern="0" dirty="0" smtClean="0">
              <a:latin typeface="Arial" panose="020B0604020202020204" pitchFamily="34" charset="0"/>
            </a:endParaRPr>
          </a:p>
          <a:p>
            <a:pPr marL="3086100" marR="0" lvl="6" indent="457200" algn="l" defTabSz="914400" rtl="0" eaLnBrk="0" fontAlgn="base" latinLnBrk="0" hangingPunct="0">
              <a:lnSpc>
                <a:spcPct val="90000"/>
              </a:lnSpc>
              <a:spcBef>
                <a:spcPct val="20000"/>
              </a:spcBef>
              <a:spcAft>
                <a:spcPct val="0"/>
              </a:spcAft>
              <a:buClrTx/>
              <a:buSzTx/>
              <a:buFontTx/>
              <a:buNone/>
              <a:defRPr/>
            </a:pPr>
            <a:r>
              <a:rPr lang="en-US" altLang="en-US" sz="2000" b="1" kern="0" dirty="0" smtClean="0">
                <a:latin typeface="Arial" panose="020B0604020202020204" pitchFamily="34" charset="0"/>
                <a:cs typeface="MS PGothic" panose="020B0600070205080204" pitchFamily="34" charset="-128"/>
                <a:sym typeface="+mn-ea"/>
              </a:rPr>
              <a:t>  Rakesh Taori (Infineon) </a:t>
            </a:r>
            <a:endParaRPr kumimoji="0" lang="en-US" altLang="en-US" sz="2000" b="1" i="0" u="none" strike="noStrike" kern="0" cap="none" spc="0" normalizeH="0" baseline="0" dirty="0" smtClean="0">
              <a:solidFill>
                <a:schemeClr val="tx1"/>
              </a:solidFill>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lang="en-US" altLang="en-US" sz="2000" kern="0" noProof="0" dirty="0">
                <a:ln>
                  <a:noFill/>
                </a:ln>
                <a:effectLst/>
                <a:uLnTx/>
                <a:uFillTx/>
                <a:latin typeface="Arial" panose="020B0604020202020204" pitchFamily="34" charset="0"/>
                <a:sym typeface="+mn-ea"/>
              </a:rPr>
              <a:t>	</a:t>
            </a:r>
            <a:r>
              <a:rPr lang="en-US" altLang="en-US" sz="2000" kern="0" dirty="0">
                <a:latin typeface="Arial" panose="020B0604020202020204" pitchFamily="34" charset="0"/>
                <a:sym typeface="+mn-ea"/>
              </a:rPr>
              <a:t> </a:t>
            </a:r>
            <a:r>
              <a:rPr lang="en-US" altLang="en-US" sz="2000" kern="0" dirty="0" smtClean="0">
                <a:latin typeface="Arial" panose="020B0604020202020204" pitchFamily="34" charset="0"/>
                <a:sym typeface="+mn-ea"/>
              </a:rPr>
              <a:t>   		Secretary</a:t>
            </a:r>
            <a:r>
              <a:rPr lang="en-US" altLang="en-US" sz="2000" kern="0" dirty="0">
                <a:latin typeface="Arial" panose="020B0604020202020204" pitchFamily="34" charset="0"/>
                <a:sym typeface="+mn-ea"/>
              </a:rPr>
              <a:t>: 	</a:t>
            </a:r>
            <a:r>
              <a:rPr lang="en-US" altLang="en-US" sz="2000" kern="0" dirty="0" smtClean="0">
                <a:latin typeface="Arial" panose="020B0604020202020204" pitchFamily="34" charset="0"/>
                <a:sym typeface="+mn-ea"/>
              </a:rPr>
              <a:t>Sebastian Max</a:t>
            </a:r>
            <a:r>
              <a:rPr lang="en-US" altLang="en-US" sz="2000" kern="0" dirty="0">
                <a:latin typeface="Arial" panose="020B0604020202020204" pitchFamily="34" charset="0"/>
                <a:sym typeface="+mn-ea"/>
              </a:rPr>
              <a:t> (Ericsson)</a:t>
            </a:r>
          </a:p>
          <a:p>
            <a:pPr lvl="0">
              <a:lnSpc>
                <a:spcPct val="90000"/>
              </a:lnSpc>
              <a:buNone/>
              <a:defRPr/>
            </a:pPr>
            <a:r>
              <a:rPr lang="en-US" altLang="en-US" sz="2000" kern="0" dirty="0">
                <a:latin typeface="Arial" panose="020B0604020202020204" pitchFamily="34" charset="0"/>
                <a:sym typeface="+mn-ea"/>
              </a:rPr>
              <a:t>                       </a:t>
            </a:r>
            <a:r>
              <a:rPr lang="en-US" altLang="en-US" sz="2000" b="1" kern="0" dirty="0" smtClean="0">
                <a:latin typeface="Arial" panose="020B0604020202020204" pitchFamily="34" charset="0"/>
              </a:rPr>
              <a:t>Tech Editor:	Yinan Qi (OPPO)</a:t>
            </a:r>
            <a:r>
              <a:rPr lang="en-US" altLang="en-US" sz="2000" kern="0" dirty="0">
                <a:latin typeface="Arial" panose="020B0604020202020204" pitchFamily="34" charset="0"/>
              </a:rPr>
              <a:t>	</a:t>
            </a: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sym typeface="+mn-ea"/>
              </a:rPr>
              <a:t>May </a:t>
            </a:r>
            <a:r>
              <a:rPr lang="en-US" dirty="0">
                <a:sym typeface="+mn-ea"/>
              </a:rPr>
              <a:t>2025</a:t>
            </a:r>
            <a:endParaRPr lang="en-US" dirty="0"/>
          </a:p>
        </p:txBody>
      </p:sp>
    </p:spTree>
    <p:extLst>
      <p:ext uri="{BB962C8B-B14F-4D97-AF65-F5344CB8AC3E}">
        <p14:creationId xmlns:p14="http://schemas.microsoft.com/office/powerpoint/2010/main" val="81296519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19</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Meeting Agenda</a:t>
            </a:r>
          </a:p>
        </p:txBody>
      </p:sp>
      <p:sp>
        <p:nvSpPr>
          <p:cNvPr id="6" name="Rectangle 3"/>
          <p:cNvSpPr txBox="1">
            <a:spLocks noChangeArrowheads="1"/>
          </p:cNvSpPr>
          <p:nvPr/>
        </p:nvSpPr>
        <p:spPr bwMode="auto">
          <a:xfrm>
            <a:off x="929005" y="1939290"/>
            <a:ext cx="10375265" cy="43852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lnSpcReduction="1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dirty="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p>
          <a:p>
            <a:pPr lvl="0" eaLnBrk="0" hangingPunct="0">
              <a:defRPr/>
            </a:pPr>
            <a:r>
              <a:rPr lang="en-GB" altLang="en-US" dirty="0" smtClean="0"/>
              <a:t>Approve meeting </a:t>
            </a:r>
            <a:r>
              <a:rPr lang="en-GB" altLang="en-US" dirty="0" smtClean="0"/>
              <a:t>agenda</a:t>
            </a:r>
          </a:p>
          <a:p>
            <a:pPr eaLnBrk="0" hangingPunct="0">
              <a:defRPr/>
            </a:pPr>
            <a:r>
              <a:rPr lang="en-US" altLang="en-GB" dirty="0" smtClean="0"/>
              <a:t>Spec </a:t>
            </a:r>
            <a:r>
              <a:rPr lang="en-US" altLang="en-GB" dirty="0"/>
              <a:t>draft skeleton </a:t>
            </a:r>
            <a:r>
              <a:rPr lang="en-US" altLang="zh-CN" dirty="0"/>
              <a:t>review and </a:t>
            </a:r>
            <a:r>
              <a:rPr lang="en-US" altLang="zh-CN" dirty="0" err="1"/>
              <a:t>PoC</a:t>
            </a:r>
            <a:r>
              <a:rPr lang="en-US" altLang="zh-CN" dirty="0"/>
              <a:t>/TTT assignment</a:t>
            </a:r>
            <a:endParaRPr lang="en-US" altLang="en-GB" dirty="0"/>
          </a:p>
          <a:p>
            <a:pPr eaLnBrk="0" hangingPunct="0">
              <a:defRPr/>
            </a:pPr>
            <a:r>
              <a:rPr lang="en-US" altLang="zh-CN" dirty="0" smtClean="0"/>
              <a:t>Tech </a:t>
            </a:r>
            <a:r>
              <a:rPr lang="en-US" altLang="zh-CN" dirty="0" smtClean="0"/>
              <a:t>contribution discussion</a:t>
            </a:r>
          </a:p>
          <a:p>
            <a:pPr lvl="1" eaLnBrk="0" hangingPunct="0">
              <a:defRPr/>
            </a:pPr>
            <a:r>
              <a:rPr lang="en-US" altLang="en-US" dirty="0" smtClean="0"/>
              <a:t>11-25/0917, multiple TXOP discussion, </a:t>
            </a:r>
            <a:r>
              <a:rPr lang="en-US" altLang="en-US" dirty="0" err="1" smtClean="0"/>
              <a:t>Liwei</a:t>
            </a:r>
            <a:r>
              <a:rPr lang="en-US" altLang="en-US" dirty="0" smtClean="0"/>
              <a:t> Chu (NXP)</a:t>
            </a:r>
          </a:p>
          <a:p>
            <a:pPr lvl="1" eaLnBrk="0" hangingPunct="0">
              <a:defRPr/>
            </a:pPr>
            <a:r>
              <a:rPr lang="en-US" altLang="en-US" dirty="0" smtClean="0"/>
              <a:t>11-25/1002, Comparison between FEC/no-FEC for UL of active TX AMP STA, </a:t>
            </a:r>
            <a:r>
              <a:rPr lang="en-US" altLang="en-US" dirty="0" err="1" smtClean="0"/>
              <a:t>Amichai</a:t>
            </a:r>
            <a:r>
              <a:rPr lang="en-US" altLang="en-US" dirty="0" smtClean="0"/>
              <a:t> </a:t>
            </a:r>
            <a:r>
              <a:rPr lang="en-US" altLang="en-US" dirty="0" err="1" smtClean="0"/>
              <a:t>Sanderovich</a:t>
            </a:r>
            <a:r>
              <a:rPr lang="en-US" altLang="en-US" dirty="0" smtClean="0"/>
              <a:t> (</a:t>
            </a:r>
            <a:r>
              <a:rPr lang="en-US" altLang="en-US" dirty="0" err="1" smtClean="0"/>
              <a:t>Wiliot</a:t>
            </a:r>
            <a:r>
              <a:rPr lang="en-US" altLang="en-US" dirty="0" smtClean="0"/>
              <a:t>)</a:t>
            </a:r>
            <a:endParaRPr lang="en-GB" altLang="en-US" dirty="0"/>
          </a:p>
          <a:p>
            <a:pPr eaLnBrk="0" hangingPunct="0">
              <a:defRPr/>
            </a:pPr>
            <a:r>
              <a:rPr lang="en-GB" altLang="en-US" dirty="0" smtClean="0"/>
              <a:t>Any </a:t>
            </a:r>
            <a:r>
              <a:rPr lang="en-GB" altLang="en-US" dirty="0"/>
              <a:t>other business?</a:t>
            </a:r>
          </a:p>
          <a:p>
            <a:pPr lvl="0" eaLnBrk="0" hangingPunct="0">
              <a:defRPr/>
            </a:pPr>
            <a:r>
              <a:rPr lang="en-US" altLang="en-GB" dirty="0" smtClean="0">
                <a:sym typeface="+mn-ea"/>
              </a:rPr>
              <a:t>Adjourn</a:t>
            </a: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sym typeface="+mn-ea"/>
              </a:rPr>
              <a:t>May </a:t>
            </a:r>
            <a:r>
              <a:rPr lang="en-US" dirty="0">
                <a:sym typeface="+mn-ea"/>
              </a:rPr>
              <a:t>2025</a:t>
            </a:r>
            <a:endParaRPr lang="en-US" dirty="0"/>
          </a:p>
        </p:txBody>
      </p:sp>
    </p:spTree>
    <p:extLst>
      <p:ext uri="{BB962C8B-B14F-4D97-AF65-F5344CB8AC3E}">
        <p14:creationId xmlns:p14="http://schemas.microsoft.com/office/powerpoint/2010/main" val="406704206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内容占位符 2"/>
          <p:cNvSpPr txBox="1"/>
          <p:nvPr/>
        </p:nvSpPr>
        <p:spPr>
          <a:xfrm>
            <a:off x="1219200" y="1676400"/>
            <a:ext cx="9829800" cy="3431540"/>
          </a:xfrm>
          <a:prstGeom prst="rect">
            <a:avLst/>
          </a:prstGeom>
        </p:spPr>
        <p:txBody>
          <a:bodyPr>
            <a:normAutofit fontScale="900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In a webex teleconference, please make sure your </a:t>
            </a: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name </a:t>
            </a:r>
            <a:r>
              <a:rPr kumimoji="0" lang="en-US" altLang="en-US"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and affiliation are correctly shown, e.g. “[V/NV]</a:t>
            </a:r>
            <a:r>
              <a:rPr kumimoji="0" lang="en-US" altLang="en-US" sz="2400" b="1" i="1"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 Name, Affiliation</a:t>
            </a:r>
            <a:r>
              <a:rPr kumimoji="0" lang="en-US" altLang="en-US"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 </a:t>
            </a:r>
            <a:endPar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accent2"/>
                </a:solidFill>
                <a:effectLst/>
                <a:uLnTx/>
                <a:uFillTx/>
                <a:latin typeface="+mn-lt"/>
                <a:ea typeface="MS PGothic" panose="020B0600070205080204" pitchFamily="34" charset="-128"/>
                <a:cs typeface="MS PGothic" panose="020B0600070205080204" pitchFamily="34" charset="-128"/>
              </a:rPr>
              <a:t>Please remember to register your attendance on https://imat.ieee.org/ with your IEEE account. </a:t>
            </a:r>
            <a:endPar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Please announce your affiliation when you first address the group during a meeting slot</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Your submission should not contain company logos or advertising</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Questions on Voting status, Ballot pool, Access to Reflector, Documentation,  Member</a:t>
            </a:r>
            <a:r>
              <a:rPr kumimoji="0" lang="en-US" altLang="ja-JP"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’s Area</a:t>
            </a:r>
          </a:p>
          <a:p>
            <a:pPr marL="742950" marR="0" lvl="1" indent="-285750" algn="l" defTabSz="914400" rtl="0" eaLnBrk="0" fontAlgn="base" latinLnBrk="0" hangingPunct="0">
              <a:lnSpc>
                <a:spcPct val="100000"/>
              </a:lnSpc>
              <a:spcBef>
                <a:spcPct val="20000"/>
              </a:spcBef>
              <a:spcAft>
                <a:spcPct val="0"/>
              </a:spcAft>
              <a:buClrTx/>
              <a:buSzTx/>
              <a:buFontTx/>
              <a:buChar char="–"/>
              <a:defRPr/>
            </a:pP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Contact Jon </a:t>
            </a:r>
            <a:r>
              <a:rPr kumimoji="0" lang="en-US" altLang="en-US" sz="2400" b="0" i="0" u="none" strike="noStrike" kern="0" cap="none" spc="0" normalizeH="0" baseline="0" noProof="0" dirty="0" err="1">
                <a:ln>
                  <a:noFill/>
                </a:ln>
                <a:solidFill>
                  <a:schemeClr val="tx1"/>
                </a:solidFill>
                <a:effectLst/>
                <a:uLnTx/>
                <a:uFillTx/>
                <a:latin typeface="+mn-lt"/>
                <a:ea typeface="MS PGothic" panose="020B0600070205080204" pitchFamily="34" charset="-128"/>
                <a:cs typeface="MS PGothic" panose="020B0600070205080204" pitchFamily="34" charset="-128"/>
              </a:rPr>
              <a:t>Rosdahl</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  </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2"/>
              </a:rPr>
              <a:t>jrosdahl@ieee.org</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6" name="文本框 5"/>
          <p:cNvSpPr txBox="1"/>
          <p:nvPr/>
        </p:nvSpPr>
        <p:spPr>
          <a:xfrm>
            <a:off x="1003300" y="5107305"/>
            <a:ext cx="10284460" cy="1168400"/>
          </a:xfrm>
          <a:prstGeom prst="rect">
            <a:avLst/>
          </a:prstGeom>
          <a:noFill/>
        </p:spPr>
        <p:txBody>
          <a:bodyPr wrap="square" rtlCol="0" anchor="t">
            <a:spAutoFit/>
          </a:bodyPr>
          <a:lstStyle/>
          <a:p>
            <a:r>
              <a:rPr lang="zh-CN" altLang="en-US" sz="1400"/>
              <a:t>Note 1 - 802.11 WG Operation Manual requests “Teleconferences are a means to prepare input for sessions provided that the teleconference date, time, agenda, and arrangements are announced on the TG email reflector at least 10 calendar days prior to the teleconference date"</a:t>
            </a:r>
          </a:p>
          <a:p>
            <a:endParaRPr lang="zh-CN" altLang="en-US" sz="1400"/>
          </a:p>
          <a:p>
            <a:r>
              <a:rPr lang="zh-CN" altLang="en-US" sz="1400"/>
              <a:t>Note 2 - Teleconferences are bound by the conditions stipulated by the documentation below.  Please review them and bring up any questions/concerns you may have before proceeding with the teleconference:</a:t>
            </a:r>
          </a:p>
        </p:txBody>
      </p:sp>
      <p:sp>
        <p:nvSpPr>
          <p:cNvPr id="7" name="标题 1"/>
          <p:cNvSpPr txBox="1"/>
          <p:nvPr/>
        </p:nvSpPr>
        <p:spPr>
          <a:xfrm>
            <a:off x="914400" y="610235"/>
            <a:ext cx="10361613" cy="1065213"/>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smtClean="0"/>
              <a:t>Meeting Protocol, Attendance, Voting &amp; Document Status</a:t>
            </a:r>
            <a:endParaRPr lang="zh-CN" altLang="en-US" sz="3200" kern="0" dirty="0"/>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dirty="0" smtClean="0">
                <a:sym typeface="+mn-ea"/>
              </a:rPr>
              <a:t>May </a:t>
            </a:r>
            <a:r>
              <a:rPr lang="en-US" dirty="0">
                <a:sym typeface="+mn-ea"/>
              </a:rPr>
              <a:t>2025</a:t>
            </a:r>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20</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1757045" y="685800"/>
            <a:ext cx="8573135" cy="1827530"/>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TGbp Teleconference</a:t>
            </a:r>
            <a:endParaRPr lang="en-US" sz="3200" kern="0" dirty="0">
              <a:solidFill>
                <a:srgbClr val="0000FF"/>
              </a:solidFill>
              <a:latin typeface="Arial Black" panose="020B0A04020102020204" pitchFamily="34" charset="0"/>
            </a:endParaRPr>
          </a:p>
        </p:txBody>
      </p:sp>
      <p:sp>
        <p:nvSpPr>
          <p:cNvPr id="6"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zh-CN" sz="3600" kern="0" dirty="0" smtClean="0">
                <a:latin typeface="Arial" panose="020B0604020202020204" pitchFamily="34" charset="0"/>
              </a:rPr>
              <a:t>Jul 8</a:t>
            </a:r>
            <a:r>
              <a:rPr lang="en-US" altLang="en-US" sz="3600" kern="0" baseline="30000" dirty="0" smtClean="0">
                <a:latin typeface="Arial" panose="020B0604020202020204" pitchFamily="34" charset="0"/>
              </a:rPr>
              <a:t>th</a:t>
            </a:r>
            <a:r>
              <a:rPr lang="en-US" altLang="en-US" sz="3600" kern="0" dirty="0" smtClean="0">
                <a:latin typeface="Arial" panose="020B0604020202020204" pitchFamily="34" charset="0"/>
              </a:rPr>
              <a:t>,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2025</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noProof="0" dirty="0">
                <a:ln>
                  <a:noFill/>
                </a:ln>
                <a:effectLst/>
                <a:uLnTx/>
                <a:uFillTx/>
                <a:latin typeface="Arial" panose="020B0604020202020204" pitchFamily="34" charset="0"/>
                <a:sym typeface="+mn-ea"/>
              </a:rPr>
              <a:t>		   	        Chair:	Bo Sun </a:t>
            </a:r>
            <a:r>
              <a:rPr lang="en-US" altLang="en-US" sz="2000" kern="0" noProof="0" dirty="0" smtClean="0">
                <a:ln>
                  <a:noFill/>
                </a:ln>
                <a:effectLst/>
                <a:uLnTx/>
                <a:uFillTx/>
                <a:latin typeface="Arial" panose="020B0604020202020204" pitchFamily="34" charset="0"/>
                <a:sym typeface="+mn-ea"/>
              </a:rPr>
              <a:t>(</a:t>
            </a:r>
            <a:r>
              <a:rPr lang="en-US" altLang="en-US" sz="2000" kern="0" noProof="0" dirty="0" err="1" smtClean="0">
                <a:ln>
                  <a:noFill/>
                </a:ln>
                <a:effectLst/>
                <a:uLnTx/>
                <a:uFillTx/>
                <a:latin typeface="Arial" panose="020B0604020202020204" pitchFamily="34" charset="0"/>
                <a:sym typeface="+mn-ea"/>
              </a:rPr>
              <a:t>Sanechips</a:t>
            </a:r>
            <a:r>
              <a:rPr lang="en-US" altLang="en-US" sz="2000" kern="0" noProof="0" dirty="0" smtClean="0">
                <a:ln>
                  <a:noFill/>
                </a:ln>
                <a:effectLst/>
                <a:uLnTx/>
                <a:uFillTx/>
                <a:latin typeface="Arial" panose="020B0604020202020204" pitchFamily="34" charset="0"/>
                <a:sym typeface="+mn-ea"/>
              </a:rPr>
              <a:t>)</a:t>
            </a:r>
            <a:endPar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sym typeface="+mn-ea"/>
              </a:rPr>
              <a:t>			Vice Chair:	Steve Shellhammer (Qualcomm)</a:t>
            </a:r>
            <a:endParaRPr lang="en-US" altLang="en-US" sz="2000" kern="0" dirty="0" smtClean="0">
              <a:latin typeface="Arial" panose="020B0604020202020204" pitchFamily="34" charset="0"/>
            </a:endParaRPr>
          </a:p>
          <a:p>
            <a:pPr marL="3086100" marR="0" lvl="6" indent="457200" algn="l" defTabSz="914400" rtl="0" eaLnBrk="0" fontAlgn="base" latinLnBrk="0" hangingPunct="0">
              <a:lnSpc>
                <a:spcPct val="90000"/>
              </a:lnSpc>
              <a:spcBef>
                <a:spcPct val="20000"/>
              </a:spcBef>
              <a:spcAft>
                <a:spcPct val="0"/>
              </a:spcAft>
              <a:buClrTx/>
              <a:buSzTx/>
              <a:buFontTx/>
              <a:buNone/>
              <a:defRPr/>
            </a:pPr>
            <a:r>
              <a:rPr lang="en-US" altLang="en-US" sz="2000" b="1" kern="0" dirty="0" smtClean="0">
                <a:latin typeface="Arial" panose="020B0604020202020204" pitchFamily="34" charset="0"/>
                <a:cs typeface="MS PGothic" panose="020B0600070205080204" pitchFamily="34" charset="-128"/>
                <a:sym typeface="+mn-ea"/>
              </a:rPr>
              <a:t>  Rakesh Taori (Infineon) </a:t>
            </a:r>
            <a:endParaRPr kumimoji="0" lang="en-US" altLang="en-US" sz="2000" b="1" i="0" u="none" strike="noStrike" kern="0" cap="none" spc="0" normalizeH="0" baseline="0" dirty="0" smtClean="0">
              <a:solidFill>
                <a:schemeClr val="tx1"/>
              </a:solidFill>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lang="en-US" altLang="en-US" sz="2000" kern="0" noProof="0" dirty="0">
                <a:ln>
                  <a:noFill/>
                </a:ln>
                <a:effectLst/>
                <a:uLnTx/>
                <a:uFillTx/>
                <a:latin typeface="Arial" panose="020B0604020202020204" pitchFamily="34" charset="0"/>
                <a:sym typeface="+mn-ea"/>
              </a:rPr>
              <a:t>	</a:t>
            </a:r>
            <a:r>
              <a:rPr lang="en-US" altLang="en-US" sz="2000" kern="0" dirty="0">
                <a:latin typeface="Arial" panose="020B0604020202020204" pitchFamily="34" charset="0"/>
                <a:sym typeface="+mn-ea"/>
              </a:rPr>
              <a:t> </a:t>
            </a:r>
            <a:r>
              <a:rPr lang="en-US" altLang="en-US" sz="2000" kern="0" dirty="0" smtClean="0">
                <a:latin typeface="Arial" panose="020B0604020202020204" pitchFamily="34" charset="0"/>
                <a:sym typeface="+mn-ea"/>
              </a:rPr>
              <a:t>   		Secretary</a:t>
            </a:r>
            <a:r>
              <a:rPr lang="en-US" altLang="en-US" sz="2000" kern="0" dirty="0">
                <a:latin typeface="Arial" panose="020B0604020202020204" pitchFamily="34" charset="0"/>
                <a:sym typeface="+mn-ea"/>
              </a:rPr>
              <a:t>: 	</a:t>
            </a:r>
            <a:r>
              <a:rPr lang="en-US" altLang="en-US" sz="2000" kern="0" dirty="0" smtClean="0">
                <a:latin typeface="Arial" panose="020B0604020202020204" pitchFamily="34" charset="0"/>
                <a:sym typeface="+mn-ea"/>
              </a:rPr>
              <a:t>Sebastian Max</a:t>
            </a:r>
            <a:r>
              <a:rPr lang="en-US" altLang="en-US" sz="2000" kern="0" dirty="0">
                <a:latin typeface="Arial" panose="020B0604020202020204" pitchFamily="34" charset="0"/>
                <a:sym typeface="+mn-ea"/>
              </a:rPr>
              <a:t> (Ericsson)</a:t>
            </a:r>
          </a:p>
          <a:p>
            <a:pPr lvl="0">
              <a:lnSpc>
                <a:spcPct val="90000"/>
              </a:lnSpc>
              <a:buNone/>
              <a:defRPr/>
            </a:pPr>
            <a:r>
              <a:rPr lang="en-US" altLang="en-US" sz="2000" kern="0" dirty="0">
                <a:latin typeface="Arial" panose="020B0604020202020204" pitchFamily="34" charset="0"/>
                <a:sym typeface="+mn-ea"/>
              </a:rPr>
              <a:t>                       </a:t>
            </a:r>
            <a:r>
              <a:rPr lang="en-US" altLang="en-US" sz="2000" b="1" kern="0" dirty="0" smtClean="0">
                <a:latin typeface="Arial" panose="020B0604020202020204" pitchFamily="34" charset="0"/>
              </a:rPr>
              <a:t>Tech Editor:	Yinan Qi (OPPO)</a:t>
            </a:r>
            <a:r>
              <a:rPr lang="en-US" altLang="en-US" sz="2000" kern="0" dirty="0">
                <a:latin typeface="Arial" panose="020B0604020202020204" pitchFamily="34" charset="0"/>
              </a:rPr>
              <a:t>	</a:t>
            </a: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sym typeface="+mn-ea"/>
              </a:rPr>
              <a:t>May </a:t>
            </a:r>
            <a:r>
              <a:rPr lang="en-US" dirty="0">
                <a:sym typeface="+mn-ea"/>
              </a:rPr>
              <a:t>2025</a:t>
            </a:r>
            <a:endParaRPr lang="en-US" dirty="0"/>
          </a:p>
        </p:txBody>
      </p:sp>
    </p:spTree>
    <p:extLst>
      <p:ext uri="{BB962C8B-B14F-4D97-AF65-F5344CB8AC3E}">
        <p14:creationId xmlns:p14="http://schemas.microsoft.com/office/powerpoint/2010/main" val="251761229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21</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Meeting Agenda</a:t>
            </a:r>
          </a:p>
        </p:txBody>
      </p:sp>
      <p:sp>
        <p:nvSpPr>
          <p:cNvPr id="6" name="Rectangle 3"/>
          <p:cNvSpPr txBox="1">
            <a:spLocks noChangeArrowheads="1"/>
          </p:cNvSpPr>
          <p:nvPr/>
        </p:nvSpPr>
        <p:spPr bwMode="auto">
          <a:xfrm>
            <a:off x="929005" y="1939290"/>
            <a:ext cx="10375265" cy="43852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25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dirty="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p>
          <a:p>
            <a:pPr lvl="0" eaLnBrk="0" hangingPunct="0">
              <a:defRPr/>
            </a:pPr>
            <a:r>
              <a:rPr lang="en-GB" altLang="en-US" dirty="0" smtClean="0"/>
              <a:t>Approve meeting agenda</a:t>
            </a:r>
          </a:p>
          <a:p>
            <a:pPr eaLnBrk="0" hangingPunct="0">
              <a:defRPr/>
            </a:pPr>
            <a:r>
              <a:rPr lang="en-US" altLang="zh-CN" dirty="0" smtClean="0"/>
              <a:t>Tech contribution &amp; PDT discussion</a:t>
            </a:r>
          </a:p>
          <a:p>
            <a:pPr lvl="1" eaLnBrk="0" hangingPunct="0">
              <a:defRPr/>
            </a:pPr>
            <a:r>
              <a:rPr lang="en-US" altLang="en-US" sz="2100" dirty="0">
                <a:sym typeface="+mn-ea"/>
              </a:rPr>
              <a:t>11-25/0776, AMP frames follow up, Alfred </a:t>
            </a:r>
            <a:r>
              <a:rPr lang="en-US" altLang="en-US" sz="2100" dirty="0" err="1">
                <a:sym typeface="+mn-ea"/>
              </a:rPr>
              <a:t>Asterjadhi</a:t>
            </a:r>
            <a:r>
              <a:rPr lang="en-US" altLang="en-US" sz="2100" dirty="0">
                <a:sym typeface="+mn-ea"/>
              </a:rPr>
              <a:t> (Qualcomm) </a:t>
            </a:r>
          </a:p>
          <a:p>
            <a:pPr lvl="1" eaLnBrk="0" hangingPunct="0">
              <a:lnSpc>
                <a:spcPct val="110000"/>
              </a:lnSpc>
              <a:defRPr/>
            </a:pPr>
            <a:r>
              <a:rPr lang="en-US" altLang="en-US" dirty="0" smtClean="0"/>
              <a:t>11-25/0918, multiple TXOP discussion</a:t>
            </a:r>
            <a:r>
              <a:rPr lang="en-US" altLang="en-US" sz="2100" dirty="0"/>
              <a:t>, </a:t>
            </a:r>
            <a:r>
              <a:rPr lang="en-US" altLang="en-US" sz="2100" dirty="0" err="1"/>
              <a:t>Liwei</a:t>
            </a:r>
            <a:r>
              <a:rPr lang="en-US" altLang="en-US" sz="2100" dirty="0"/>
              <a:t> Chu (NXP)</a:t>
            </a:r>
          </a:p>
          <a:p>
            <a:pPr lvl="1" eaLnBrk="0" hangingPunct="0">
              <a:lnSpc>
                <a:spcPct val="110000"/>
              </a:lnSpc>
              <a:defRPr/>
            </a:pPr>
            <a:r>
              <a:rPr lang="en-US" altLang="zh-CN" sz="2100" dirty="0" smtClean="0"/>
              <a:t>11-25/1028, Uplink </a:t>
            </a:r>
            <a:r>
              <a:rPr lang="en-US" altLang="zh-CN" sz="2100" dirty="0"/>
              <a:t>BPSK Modulation for AMP Backscatter, </a:t>
            </a:r>
            <a:r>
              <a:rPr lang="en-US" altLang="zh-CN" sz="2100" dirty="0" err="1"/>
              <a:t>Yuxiao</a:t>
            </a:r>
            <a:r>
              <a:rPr lang="en-US" altLang="zh-CN" sz="2100" dirty="0"/>
              <a:t> </a:t>
            </a:r>
            <a:r>
              <a:rPr lang="en-US" altLang="zh-CN" sz="2100" dirty="0" err="1"/>
              <a:t>Hou</a:t>
            </a:r>
            <a:r>
              <a:rPr lang="en-US" altLang="zh-CN" sz="2100" dirty="0"/>
              <a:t> (TP-Link System Inc.)</a:t>
            </a:r>
            <a:endParaRPr lang="en-US" altLang="en-US" sz="2100" dirty="0"/>
          </a:p>
          <a:p>
            <a:pPr lvl="1" eaLnBrk="0" hangingPunct="0">
              <a:defRPr/>
            </a:pPr>
            <a:r>
              <a:rPr lang="en-US" altLang="en-US" i="1" dirty="0" err="1" smtClean="0"/>
              <a:t>t.b.d</a:t>
            </a:r>
            <a:r>
              <a:rPr lang="en-US" altLang="en-US" i="1" dirty="0" smtClean="0"/>
              <a:t>.</a:t>
            </a:r>
            <a:endParaRPr lang="en-GB" altLang="en-US" i="1" dirty="0"/>
          </a:p>
          <a:p>
            <a:pPr eaLnBrk="0" hangingPunct="0">
              <a:defRPr/>
            </a:pPr>
            <a:r>
              <a:rPr lang="en-GB" altLang="en-US" dirty="0" smtClean="0"/>
              <a:t>Any </a:t>
            </a:r>
            <a:r>
              <a:rPr lang="en-GB" altLang="en-US" dirty="0"/>
              <a:t>other business?</a:t>
            </a:r>
          </a:p>
          <a:p>
            <a:pPr lvl="0" eaLnBrk="0" hangingPunct="0">
              <a:defRPr/>
            </a:pPr>
            <a:r>
              <a:rPr lang="en-US" altLang="en-GB" dirty="0" smtClean="0">
                <a:sym typeface="+mn-ea"/>
              </a:rPr>
              <a:t>Adjourn</a:t>
            </a: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sym typeface="+mn-ea"/>
              </a:rPr>
              <a:t>May </a:t>
            </a:r>
            <a:r>
              <a:rPr lang="en-US" dirty="0">
                <a:sym typeface="+mn-ea"/>
              </a:rPr>
              <a:t>2025</a:t>
            </a:r>
            <a:endParaRPr lang="en-US" dirty="0"/>
          </a:p>
        </p:txBody>
      </p:sp>
    </p:spTree>
    <p:extLst>
      <p:ext uri="{BB962C8B-B14F-4D97-AF65-F5344CB8AC3E}">
        <p14:creationId xmlns:p14="http://schemas.microsoft.com/office/powerpoint/2010/main" val="419283813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Patent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Policy, Copyright Policy </a:t>
            </a: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and Other Guidelines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981200"/>
            <a:ext cx="9753600" cy="41148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Following </a:t>
            </a:r>
            <a:r>
              <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7 </a:t>
            </a: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slides</a:t>
            </a: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sym typeface="+mn-ea"/>
              </a:rPr>
              <a:t>May </a:t>
            </a:r>
            <a:r>
              <a:rPr lang="en-US" dirty="0">
                <a:sym typeface="+mn-ea"/>
              </a:rPr>
              <a:t>2025</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4</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lvl="0">
              <a:defRPr/>
            </a:pPr>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71650"/>
            <a:ext cx="9753600" cy="4114800"/>
          </a:xfrm>
          <a:prstGeom prst="rect">
            <a:avLst/>
          </a:prstGeom>
        </p:spPr>
        <p:txBody>
          <a:bodyPr>
            <a:normAutofit fontScale="925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shall</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should </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inform the IEEE (or cause the IEEE to be informed) of the identity of any other holders of potential Essential Patent Claims</a:t>
            </a:r>
          </a:p>
          <a:p>
            <a:pPr marL="742950" marR="0" lvl="1" indent="-28575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0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457200" marR="0" lvl="1" indent="0" algn="ctr" defTabSz="914400" rtl="0" eaLnBrk="0" fontAlgn="base" latinLnBrk="0" hangingPunct="0">
              <a:lnSpc>
                <a:spcPct val="100000"/>
              </a:lnSpc>
              <a:spcBef>
                <a:spcPct val="20000"/>
              </a:spcBef>
              <a:spcAft>
                <a:spcPct val="0"/>
              </a:spcAft>
              <a:buClrTx/>
              <a:buSzTx/>
              <a:buFontTx/>
              <a:buNone/>
              <a:defRPr/>
            </a:pPr>
            <a:r>
              <a:rPr kumimoji="0" lang="en-US" altLang="en-US" sz="32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Early identification of holders of potential Essential Patent Claims is encouraged</a:t>
            </a: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7" name="Text Box 5"/>
          <p:cNvSpPr txBox="1"/>
          <p:nvPr/>
        </p:nvSpPr>
        <p:spPr>
          <a:xfrm>
            <a:off x="838200" y="6096000"/>
            <a:ext cx="952500" cy="366713"/>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#1</a:t>
            </a:r>
            <a:endParaRPr lang="en-US" altLang="en-US" sz="2400" dirty="0">
              <a:latin typeface="Times New Roman" panose="02020603050405020304" pitchFamily="18" charset="0"/>
            </a:endParaRPr>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dirty="0" smtClean="0">
                <a:sym typeface="+mn-ea"/>
              </a:rPr>
              <a:t>May </a:t>
            </a:r>
            <a:r>
              <a:rPr lang="en-US" dirty="0">
                <a:sym typeface="+mn-ea"/>
              </a:rPr>
              <a:t>2025</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5</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8"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GB" altLang="en-US" b="1" i="0" u="sng" strike="noStrike" kern="0" cap="none" spc="0" normalizeH="0" baseline="0" noProof="0" dirty="0">
                <a:ln>
                  <a:noFill/>
                </a:ln>
                <a:solidFill>
                  <a:schemeClr val="accent2"/>
                </a:solidFill>
                <a:effectLst/>
                <a:uLnTx/>
                <a:uFillTx/>
                <a:latin typeface="+mj-lt"/>
                <a:ea typeface="MS PGothic" panose="020B0600070205080204" pitchFamily="34" charset="-128"/>
                <a:cs typeface="MS PGothic" panose="020B0600070205080204" pitchFamily="34" charset="-128"/>
              </a:rPr>
              <a:t>Ways to Inform IEEE</a:t>
            </a:r>
          </a:p>
        </p:txBody>
      </p:sp>
      <p:sp>
        <p:nvSpPr>
          <p:cNvPr id="9" name="内容占位符 2"/>
          <p:cNvSpPr txBox="1"/>
          <p:nvPr/>
        </p:nvSpPr>
        <p:spPr>
          <a:xfrm>
            <a:off x="1219200" y="1676400"/>
            <a:ext cx="9753600" cy="4267200"/>
          </a:xfrm>
          <a:prstGeom prst="rect">
            <a:avLst/>
          </a:prstGeom>
          <a:noFill/>
          <a:ln w="9525">
            <a:noFill/>
          </a:ln>
        </p:spPr>
        <p:txBody>
          <a:bodyPr anchor="t" anchorCtr="0"/>
          <a:lstStyle/>
          <a:p>
            <a:pPr marL="342900" indent="-342900" eaLnBrk="0" hangingPunct="0">
              <a:spcBef>
                <a:spcPct val="20000"/>
              </a:spcBef>
              <a:buSzPct val="150000"/>
              <a:buChar char="•"/>
            </a:pPr>
            <a:r>
              <a:rPr lang="en-US" altLang="en-US" sz="2400" b="1" dirty="0">
                <a:latin typeface="Calibri" panose="020F0502020204030204" pitchFamily="34" charset="0"/>
              </a:rPr>
              <a:t>Cause an LOA to be submitted to the IEEE-SA (patcom@ieee.org); or</a:t>
            </a:r>
          </a:p>
          <a:p>
            <a:pPr marL="342900" indent="-342900" eaLnBrk="0" hangingPunct="0">
              <a:spcBef>
                <a:spcPct val="20000"/>
              </a:spcBef>
              <a:buSzPct val="150000"/>
              <a:buChar char="•"/>
            </a:pPr>
            <a:r>
              <a:rPr lang="en-US" altLang="en-US" sz="2400" b="1" dirty="0">
                <a:latin typeface="Calibri" panose="020F0502020204030204" pitchFamily="34" charset="0"/>
              </a:rPr>
              <a:t>Provide the chair of this group with the identity of the holder(s) of any and all such claims as soon as possible; or</a:t>
            </a:r>
          </a:p>
          <a:p>
            <a:pPr marL="342900" indent="-342900" eaLnBrk="0" hangingPunct="0">
              <a:spcBef>
                <a:spcPct val="20000"/>
              </a:spcBef>
              <a:buSzPct val="150000"/>
              <a:buChar char="•"/>
            </a:pPr>
            <a:r>
              <a:rPr lang="en-US" altLang="en-US" sz="2400" b="1" dirty="0">
                <a:latin typeface="Calibri" panose="020F0502020204030204" pitchFamily="34" charset="0"/>
              </a:rPr>
              <a:t>Speak up now and respond to this Call for Potentially Essential Patents</a:t>
            </a:r>
          </a:p>
          <a:p>
            <a:pPr marL="342900" indent="-342900" eaLnBrk="0" hangingPunct="0">
              <a:spcBef>
                <a:spcPct val="20000"/>
              </a:spcBef>
              <a:buFont typeface="Monotype Sorts" charset="2"/>
            </a:pPr>
            <a:endParaRPr lang="en-US" altLang="en-US" sz="2400" dirty="0">
              <a:latin typeface="Calibri" panose="020F0502020204030204" pitchFamily="34" charset="0"/>
            </a:endParaRPr>
          </a:p>
          <a:p>
            <a:pPr marL="342900" indent="-342900" eaLnBrk="0" hangingPunct="0">
              <a:spcBef>
                <a:spcPct val="20000"/>
              </a:spcBef>
              <a:buFont typeface="Monotype Sorts" charset="2"/>
            </a:pPr>
            <a:r>
              <a:rPr lang="en-US" altLang="en-US" sz="2400" dirty="0">
                <a:latin typeface="Calibri" panose="020F0502020204030204"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p:txBody>
      </p:sp>
      <p:sp>
        <p:nvSpPr>
          <p:cNvPr id="10" name="Text Box 5"/>
          <p:cNvSpPr txBox="1"/>
          <p:nvPr/>
        </p:nvSpPr>
        <p:spPr>
          <a:xfrm>
            <a:off x="838200" y="6105525"/>
            <a:ext cx="960438" cy="369888"/>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#2</a:t>
            </a:r>
            <a:endParaRPr lang="en-US" altLang="en-US" sz="2400" dirty="0">
              <a:latin typeface="Times New Roman" panose="02020603050405020304" pitchFamily="18" charset="0"/>
            </a:endParaRPr>
          </a:p>
        </p:txBody>
      </p:sp>
      <p:sp>
        <p:nvSpPr>
          <p:cNvPr id="11" name="日期占位符 3"/>
          <p:cNvSpPr>
            <a:spLocks noGrp="1"/>
          </p:cNvSpPr>
          <p:nvPr>
            <p:ph type="dt" idx="10"/>
          </p:nvPr>
        </p:nvSpPr>
        <p:spPr>
          <a:xfrm>
            <a:off x="928688" y="333375"/>
            <a:ext cx="2500313" cy="273050"/>
          </a:xfrm>
        </p:spPr>
        <p:txBody>
          <a:bodyPr/>
          <a:lstStyle/>
          <a:p>
            <a:pPr eaLnBrk="0" hangingPunct="0">
              <a:defRPr/>
            </a:pPr>
            <a:r>
              <a:rPr lang="en-US" altLang="zh-CN" dirty="0">
                <a:sym typeface="+mn-ea"/>
              </a:rPr>
              <a:t>May 2025</a:t>
            </a:r>
            <a:endParaRPr lang="en-US" altLang="zh-CN"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6</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Patent Related Information</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52600"/>
            <a:ext cx="9753600" cy="4267200"/>
          </a:xfrm>
          <a:prstGeom prst="rect">
            <a:avLst/>
          </a:prstGeom>
          <a:noFill/>
          <a:ln w="9525">
            <a:noFill/>
          </a:ln>
        </p:spPr>
        <p:txBody>
          <a:bodyPr anchor="t" anchorCtr="0"/>
          <a:lstStyle/>
          <a:p>
            <a:pPr marL="342900" indent="-342900" eaLnBrk="0" hangingPunct="0">
              <a:lnSpc>
                <a:spcPct val="90000"/>
              </a:lnSpc>
              <a:buFont typeface="Monotype Sorts" charset="2"/>
            </a:pPr>
            <a:r>
              <a:rPr lang="en-US" altLang="en-US" sz="2400" b="1" noProof="1">
                <a:latin typeface="Calibri" panose="020F0502020204030204" pitchFamily="34" charset="0"/>
                <a:ea typeface="MS PGothic" panose="020B0600070205080204" pitchFamily="34" charset="-128"/>
                <a:cs typeface="+mn-cs"/>
              </a:rPr>
              <a:t>The patent policy and the procedures used to execute that policy are documented in the:</a:t>
            </a:r>
            <a:endParaRPr lang="en-US" altLang="en-US" sz="2400" b="1"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smtClean="0">
                <a:latin typeface="Calibri" panose="020F0502020204030204" pitchFamily="34" charset="0"/>
                <a:ea typeface="MS PGothic" panose="020B0600070205080204" pitchFamily="34" charset="-128"/>
                <a:cs typeface="+mn-cs"/>
              </a:rPr>
              <a:t>Clause 6 of the IEEE-SA </a:t>
            </a:r>
            <a:r>
              <a:rPr lang="en-US" altLang="en-US" sz="2000" b="1" i="1" strike="noStrike" noProof="1">
                <a:latin typeface="Calibri" panose="020F0502020204030204" pitchFamily="34" charset="0"/>
                <a:ea typeface="MS PGothic" panose="020B0600070205080204" pitchFamily="34" charset="-128"/>
                <a:cs typeface="+mn-cs"/>
              </a:rPr>
              <a:t>Standards Board Bylaws</a:t>
            </a:r>
            <a:r>
              <a:rPr lang="en-US" altLang="en-US" sz="2000" b="1" strike="noStrike" noProof="1">
                <a:latin typeface="Calibri" panose="020F0502020204030204" pitchFamily="34" charset="0"/>
                <a:ea typeface="MS PGothic" panose="020B0600070205080204" pitchFamily="34" charset="-128"/>
                <a:cs typeface="+mn-cs"/>
              </a:rPr>
              <a:t> (</a:t>
            </a:r>
            <a:r>
              <a:rPr lang="en-US" altLang="en-US" sz="2000" b="1" strike="noStrike" noProof="1">
                <a:latin typeface="Calibri" panose="020F0502020204030204" pitchFamily="34" charset="0"/>
                <a:ea typeface="MS PGothic" panose="020B0600070205080204" pitchFamily="34" charset="-128"/>
                <a:cs typeface="+mn-cs"/>
                <a:hlinkClick r:id="rId2"/>
              </a:rPr>
              <a:t>http://standards.ieee.org/develop/policies/bylaws/sect6-7.html#6</a:t>
            </a:r>
            <a:r>
              <a:rPr lang="en-US" altLang="en-US" sz="2000" b="1" strike="noStrike" noProof="1">
                <a:latin typeface="Calibri" panose="020F0502020204030204" pitchFamily="34" charset="0"/>
                <a:ea typeface="MS PGothic" panose="020B0600070205080204" pitchFamily="34" charset="-128"/>
                <a:cs typeface="+mn-cs"/>
              </a:rPr>
              <a:t>)</a:t>
            </a:r>
            <a:endParaRPr lang="en-US" altLang="en-US" sz="2000" b="1" strike="noStrike"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smtClean="0">
                <a:latin typeface="Calibri" panose="020F0502020204030204" pitchFamily="34" charset="0"/>
                <a:ea typeface="MS PGothic" panose="020B0600070205080204" pitchFamily="34" charset="-128"/>
                <a:cs typeface="+mn-cs"/>
              </a:rPr>
              <a:t>Clause 6.3 of the IEEE-SA </a:t>
            </a:r>
            <a:r>
              <a:rPr lang="en-US" altLang="en-US" sz="2000" b="1" i="1" strike="noStrike" noProof="1">
                <a:latin typeface="Calibri" panose="020F0502020204030204" pitchFamily="34" charset="0"/>
                <a:ea typeface="MS PGothic" panose="020B0600070205080204" pitchFamily="34" charset="-128"/>
                <a:cs typeface="+mn-cs"/>
              </a:rPr>
              <a:t>Standards Board Operations Manual</a:t>
            </a:r>
            <a:r>
              <a:rPr lang="en-US" altLang="en-US" sz="2000" b="1" strike="noStrike" noProof="1">
                <a:latin typeface="Calibri" panose="020F0502020204030204" pitchFamily="34" charset="0"/>
                <a:ea typeface="MS PGothic" panose="020B0600070205080204" pitchFamily="34" charset="-128"/>
                <a:cs typeface="+mn-cs"/>
              </a:rPr>
              <a:t> (</a:t>
            </a:r>
            <a:r>
              <a:rPr lang="en-US" altLang="en-US" sz="2000" b="1" strike="noStrike" noProof="1">
                <a:latin typeface="Calibri" panose="020F0502020204030204" pitchFamily="34" charset="0"/>
                <a:ea typeface="MS PGothic" panose="020B0600070205080204" pitchFamily="34" charset="-128"/>
                <a:cs typeface="+mn-cs"/>
                <a:hlinkClick r:id="rId3"/>
              </a:rPr>
              <a:t>http://standards.ieee.org/develop/policies/opman/sect6.html#6.3</a:t>
            </a:r>
            <a:r>
              <a:rPr lang="en-US" altLang="en-US" sz="2000" b="1" strike="noStrike" noProof="1">
                <a:latin typeface="Calibri" panose="020F0502020204030204" pitchFamily="34" charset="0"/>
                <a:ea typeface="MS PGothic" panose="020B0600070205080204" pitchFamily="34" charset="-128"/>
                <a:cs typeface="+mn-cs"/>
              </a:rPr>
              <a:t>)</a:t>
            </a:r>
            <a:endParaRPr lang="en-US" altLang="en-US" sz="2000" b="1" strike="noStrike" noProof="1">
              <a:latin typeface="Calibri" panose="020F0502020204030204" pitchFamily="34" charset="0"/>
            </a:endParaRPr>
          </a:p>
          <a:p>
            <a:pPr marL="342900" indent="-342900" eaLnBrk="0" hangingPunct="0">
              <a:lnSpc>
                <a:spcPct val="90000"/>
              </a:lnSpc>
              <a:spcBef>
                <a:spcPct val="20000"/>
              </a:spcBef>
              <a:buFont typeface="Monotype Sorts" charset="2"/>
            </a:pPr>
            <a:endParaRPr lang="en-US" altLang="en-US" sz="2400" b="1" noProof="1">
              <a:latin typeface="Times New Roman" panose="02020603050405020304" pitchFamily="18" charset="0"/>
            </a:endParaRPr>
          </a:p>
          <a:p>
            <a:pPr marL="342900" indent="-342900" eaLnBrk="0" hangingPunct="0">
              <a:lnSpc>
                <a:spcPct val="90000"/>
              </a:lnSpc>
              <a:buFont typeface="Monotype Sorts" charset="2"/>
            </a:pPr>
            <a:r>
              <a:rPr lang="en-US" altLang="en-US" sz="2400" b="1" noProof="1">
                <a:latin typeface="Calibri" panose="020F0502020204030204" pitchFamily="34" charset="0"/>
                <a:ea typeface="MS PGothic" panose="020B0600070205080204" pitchFamily="34" charset="-128"/>
                <a:cs typeface="+mn-cs"/>
              </a:rPr>
              <a:t>Material about the patent policy is available at</a:t>
            </a:r>
            <a:endParaRPr lang="en-US" altLang="en-US" sz="2400" b="1"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a:latin typeface="Calibri" panose="020F0502020204030204" pitchFamily="34" charset="0"/>
                <a:ea typeface="MS PGothic" panose="020B0600070205080204" pitchFamily="34" charset="-128"/>
                <a:cs typeface="+mn-cs"/>
                <a:hlinkClick r:id="rId4"/>
              </a:rPr>
              <a:t>http://standards.ieee.org/about/sasb/patcom/materials.html</a:t>
            </a:r>
            <a:endParaRPr lang="en-US" altLang="en-US" sz="2000" b="1" i="1" strike="noStrike" noProof="1">
              <a:latin typeface="Calibri" panose="020F0502020204030204" pitchFamily="34" charset="0"/>
            </a:endParaRPr>
          </a:p>
          <a:p>
            <a:pPr marL="742950" lvl="1" indent="-285750" eaLnBrk="0" fontAlgn="base" hangingPunct="0">
              <a:lnSpc>
                <a:spcPct val="90000"/>
              </a:lnSpc>
              <a:buFont typeface="Monotype Sorts" charset="2"/>
            </a:pPr>
            <a:endParaRPr lang="en-US" altLang="en-US" sz="3200" b="1" strike="noStrike" noProof="1">
              <a:latin typeface="Calibri" panose="020F0502020204030204" pitchFamily="34" charset="0"/>
            </a:endParaRPr>
          </a:p>
          <a:p>
            <a:pPr marL="285750" indent="-285750" algn="ctr" eaLnBrk="0" hangingPunct="0">
              <a:lnSpc>
                <a:spcPct val="90000"/>
              </a:lnSpc>
              <a:buFont typeface="Monotype Sorts" charset="2"/>
            </a:pPr>
            <a:r>
              <a:rPr lang="en-US" altLang="en-US" sz="2800" b="1" noProof="1">
                <a:latin typeface="Calibri" panose="020F0502020204030204" pitchFamily="34" charset="0"/>
                <a:ea typeface="MS PGothic" panose="020B0600070205080204" pitchFamily="34" charset="-128"/>
                <a:cs typeface="+mn-cs"/>
              </a:rPr>
              <a:t>If you have questions, contact the IEEE-SA Standards Board Patent Committee Administrator at patcom@ieee.org</a:t>
            </a:r>
            <a:endParaRPr lang="en-US" altLang="en-US" sz="2800" b="1" noProof="1">
              <a:latin typeface="Calibri" panose="020F0502020204030204" pitchFamily="34" charset="0"/>
            </a:endParaRPr>
          </a:p>
        </p:txBody>
      </p:sp>
      <p:sp>
        <p:nvSpPr>
          <p:cNvPr id="7" name="Text Box 4"/>
          <p:cNvSpPr txBox="1"/>
          <p:nvPr/>
        </p:nvSpPr>
        <p:spPr>
          <a:xfrm>
            <a:off x="838200" y="610870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#3</a:t>
            </a:r>
            <a:endParaRPr lang="en-US" altLang="en-US" sz="1800" b="1" u="sng" dirty="0">
              <a:latin typeface="Times New Roman" panose="02020603050405020304" pitchFamily="18" charset="0"/>
            </a:endParaRPr>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altLang="zh-CN" dirty="0">
                <a:sym typeface="+mn-ea"/>
              </a:rPr>
              <a:t>May 2025</a:t>
            </a:r>
            <a:endParaRPr lang="en-US" altLang="zh-CN"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7</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IEEE-SA COPYRIGHT POLICY</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52600"/>
            <a:ext cx="9753600" cy="4267200"/>
          </a:xfrm>
          <a:prstGeom prst="rect">
            <a:avLst/>
          </a:prstGeom>
          <a:noFill/>
          <a:ln w="9525">
            <a:noFill/>
          </a:ln>
        </p:spPr>
        <p:txBody>
          <a:bodyPr anchor="t" anchorCtr="0">
            <a:normAutofit lnSpcReduction="10000"/>
          </a:bodyPr>
          <a:lstStyle/>
          <a:p>
            <a:pPr marL="342900" indent="-342900" eaLnBrk="0" hangingPunct="0">
              <a:lnSpc>
                <a:spcPct val="90000"/>
              </a:lnSpc>
              <a:spcAft>
                <a:spcPts val="600"/>
              </a:spcAft>
              <a:buFont typeface="Monotype Sorts" charset="2"/>
            </a:pPr>
            <a:r>
              <a:rPr lang="en-US" altLang="en-US" sz="2800" b="1" dirty="0" smtClean="0">
                <a:latin typeface="Calibri" panose="020F0502020204030204" pitchFamily="34" charset="0"/>
              </a:rPr>
              <a:t>By </a:t>
            </a:r>
            <a:r>
              <a:rPr lang="en-US" altLang="en-US" sz="2800" b="1" dirty="0">
                <a:latin typeface="Calibri" panose="020F0502020204030204" pitchFamily="34" charset="0"/>
              </a:rPr>
              <a:t>participating in this activity, you agree to comply with the IEEE Code of Ethics, all applicable laws, and all IEEE policies and procedures including, but not limited to, the IEEE SA Copyright Policy</a:t>
            </a:r>
            <a:endParaRPr lang="en-US" altLang="en-US" sz="2800" b="1" noProof="1">
              <a:latin typeface="Calibri" panose="020F0502020204030204" pitchFamily="34" charset="0"/>
            </a:endParaRP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Previously Published material (copyright assertion indicated) shall not be presented/submitted to the Working Group nor incorporated into a Working Group draft unless permission is granted. </a:t>
            </a: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Prior to presentation or submission, you shall notify the Working Group Chair of previously Published material and should assist the Chair in obtaining copyright permission acceptable to IEEE SA.</a:t>
            </a: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For material that is not previously Published, IEEE is automatically granted a license to use any material that is presented or submitted</a:t>
            </a:r>
            <a:r>
              <a:rPr lang="en-US" altLang="en-US" sz="2400" i="1" dirty="0" smtClean="0">
                <a:latin typeface="Calibri" panose="020F0502020204030204" pitchFamily="34" charset="0"/>
              </a:rPr>
              <a:t>.</a:t>
            </a:r>
            <a:endParaRPr lang="en-US" altLang="en-US" sz="2400" i="1" dirty="0">
              <a:latin typeface="Calibri" panose="020F0502020204030204" pitchFamily="34" charset="0"/>
            </a:endParaRPr>
          </a:p>
        </p:txBody>
      </p:sp>
      <p:sp>
        <p:nvSpPr>
          <p:cNvPr id="7" name="Text Box 4"/>
          <p:cNvSpPr txBox="1"/>
          <p:nvPr/>
        </p:nvSpPr>
        <p:spPr>
          <a:xfrm>
            <a:off x="838200" y="610870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#5</a:t>
            </a:r>
            <a:endParaRPr lang="en-US" altLang="en-US" sz="1800" b="1" u="sng" dirty="0">
              <a:latin typeface="Times New Roman" panose="02020603050405020304" pitchFamily="18" charset="0"/>
            </a:endParaRPr>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altLang="zh-CN" dirty="0">
                <a:sym typeface="+mn-ea"/>
              </a:rPr>
              <a:t>May 2025</a:t>
            </a:r>
            <a:endParaRPr lang="en-US" altLang="zh-CN"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8</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IEEE-SA COPYRIGHT POLICY</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066932" y="2074483"/>
            <a:ext cx="9758272" cy="4267200"/>
          </a:xfrm>
          <a:prstGeom prst="rect">
            <a:avLst/>
          </a:prstGeom>
          <a:noFill/>
          <a:ln w="9525">
            <a:noFill/>
          </a:ln>
        </p:spPr>
        <p:txBody>
          <a:bodyPr wrap="square" lIns="0" rIns="36000" anchor="t" anchorCtr="0">
            <a:normAutofit lnSpcReduction="10000"/>
          </a:bodyPr>
          <a:lstStyle/>
          <a:p>
            <a:pPr>
              <a:buSzPct val="150000"/>
            </a:pPr>
            <a:r>
              <a:rPr lang="en-US" altLang="zh-CN" sz="2000" dirty="0"/>
              <a:t>The IEEE SA Copyright Policy is described in the IEEE SA Standards Board Bylaws and IEEE SA Standards Board Operations </a:t>
            </a:r>
            <a:r>
              <a:rPr lang="en-US" altLang="zh-CN" sz="2000" dirty="0" smtClean="0"/>
              <a:t>Manual</a:t>
            </a:r>
          </a:p>
          <a:p>
            <a:pPr marL="800100" lvl="1" indent="-342900">
              <a:buSzPct val="150000"/>
              <a:buFont typeface="Arial" panose="020B0604020202020204" pitchFamily="34" charset="0"/>
              <a:buChar char="•"/>
            </a:pPr>
            <a:r>
              <a:rPr lang="en-US" altLang="zh-CN" sz="2000" dirty="0" smtClean="0"/>
              <a:t>IEEE </a:t>
            </a:r>
            <a:r>
              <a:rPr lang="en-US" altLang="zh-CN" sz="2000" dirty="0"/>
              <a:t>SA Copyright Policy, </a:t>
            </a:r>
            <a:r>
              <a:rPr lang="en-US" altLang="zh-CN" sz="2000" dirty="0" smtClean="0"/>
              <a:t>see</a:t>
            </a:r>
          </a:p>
          <a:p>
            <a:pPr lvl="2">
              <a:buSzPct val="150000"/>
            </a:pPr>
            <a:r>
              <a:rPr lang="en-US" altLang="zh-CN" sz="2000" dirty="0" smtClean="0"/>
              <a:t>- Clause </a:t>
            </a:r>
            <a:r>
              <a:rPr lang="en-US" altLang="zh-CN" sz="2000" dirty="0"/>
              <a:t>7 of the IEEE SA Standards Board Bylaws</a:t>
            </a:r>
            <a:br>
              <a:rPr lang="en-US" altLang="zh-CN" sz="2000" dirty="0"/>
            </a:br>
            <a:r>
              <a:rPr lang="en-US" altLang="zh-CN" sz="2000" dirty="0"/>
              <a:t> </a:t>
            </a:r>
            <a:r>
              <a:rPr lang="en-US" altLang="zh-CN" sz="1600" dirty="0" smtClean="0">
                <a:hlinkClick r:id="rId2"/>
              </a:rPr>
              <a:t>https</a:t>
            </a:r>
            <a:r>
              <a:rPr lang="en-US" altLang="zh-CN" sz="1600" dirty="0">
                <a:hlinkClick r:id="rId2"/>
              </a:rPr>
              <a:t>://standards.ieee.org/about/policies/bylaws/sect6-7.html#7</a:t>
            </a:r>
            <a:r>
              <a:rPr lang="en-US" altLang="zh-CN" sz="1600" dirty="0"/>
              <a:t/>
            </a:r>
            <a:br>
              <a:rPr lang="en-US" altLang="zh-CN" sz="1600" dirty="0"/>
            </a:br>
            <a:r>
              <a:rPr lang="en-US" altLang="zh-CN" sz="1600" dirty="0" smtClean="0"/>
              <a:t>- </a:t>
            </a:r>
            <a:r>
              <a:rPr lang="en-US" altLang="zh-CN" sz="2000" dirty="0" smtClean="0"/>
              <a:t>Clause </a:t>
            </a:r>
            <a:r>
              <a:rPr lang="en-US" altLang="zh-CN" sz="2000" dirty="0"/>
              <a:t>6.1 of the IEEE SA Standards Board Operations Manual</a:t>
            </a:r>
            <a:br>
              <a:rPr lang="en-US" altLang="zh-CN" sz="2000" dirty="0"/>
            </a:br>
            <a:r>
              <a:rPr lang="en-US" altLang="zh-CN" sz="1600" dirty="0" smtClean="0">
                <a:hlinkClick r:id="rId3"/>
              </a:rPr>
              <a:t>https</a:t>
            </a:r>
            <a:r>
              <a:rPr lang="en-US" altLang="zh-CN" sz="1600" dirty="0">
                <a:hlinkClick r:id="rId3"/>
              </a:rPr>
              <a:t>://</a:t>
            </a:r>
            <a:r>
              <a:rPr lang="en-US" altLang="zh-CN" sz="1600" dirty="0" smtClean="0">
                <a:hlinkClick r:id="rId3"/>
              </a:rPr>
              <a:t>standards.ieee.org/about/policies/opman/sect6.html</a:t>
            </a:r>
            <a:endParaRPr lang="en-US" altLang="zh-CN" sz="1600" dirty="0"/>
          </a:p>
          <a:p>
            <a:pPr>
              <a:buSzPct val="150000"/>
            </a:pPr>
            <a:r>
              <a:rPr lang="en-US" altLang="zh-CN" sz="2000" dirty="0"/>
              <a:t>IEEE SA Copyright </a:t>
            </a:r>
            <a:r>
              <a:rPr lang="en-US" altLang="zh-CN" sz="2000" dirty="0" smtClean="0"/>
              <a:t>Permission</a:t>
            </a:r>
          </a:p>
          <a:p>
            <a:pPr lvl="1">
              <a:buSzPct val="150000"/>
            </a:pPr>
            <a:r>
              <a:rPr lang="en-US" altLang="zh-CN" sz="1600" dirty="0" smtClean="0">
                <a:hlinkClick r:id="rId4"/>
              </a:rPr>
              <a:t>https</a:t>
            </a:r>
            <a:r>
              <a:rPr lang="en-US" altLang="zh-CN" sz="1600" dirty="0">
                <a:hlinkClick r:id="rId4"/>
              </a:rPr>
              <a:t>://</a:t>
            </a:r>
            <a:r>
              <a:rPr lang="en-US" altLang="zh-CN" sz="1600" dirty="0" smtClean="0">
                <a:hlinkClick r:id="rId4"/>
              </a:rPr>
              <a:t>standards.ieee.org/content/dam/ieee-standards/standards/web/documents/other/permissionltrs.zip</a:t>
            </a:r>
            <a:endParaRPr lang="en-US" altLang="zh-CN" sz="1600" dirty="0"/>
          </a:p>
          <a:p>
            <a:pPr>
              <a:buSzPct val="150000"/>
            </a:pPr>
            <a:r>
              <a:rPr lang="en-US" altLang="zh-CN" sz="2000" dirty="0"/>
              <a:t>IEEE SA Copyright </a:t>
            </a:r>
            <a:r>
              <a:rPr lang="en-US" altLang="zh-CN" sz="2000" dirty="0" smtClean="0"/>
              <a:t>FAQs</a:t>
            </a:r>
          </a:p>
          <a:p>
            <a:pPr lvl="1">
              <a:buSzPct val="150000"/>
            </a:pPr>
            <a:r>
              <a:rPr lang="en-US" altLang="zh-CN" sz="1600" dirty="0" smtClean="0">
                <a:hlinkClick r:id="rId5"/>
              </a:rPr>
              <a:t>http</a:t>
            </a:r>
            <a:r>
              <a:rPr lang="en-US" altLang="zh-CN" sz="1600" dirty="0">
                <a:hlinkClick r:id="rId5"/>
              </a:rPr>
              <a:t>://standards.ieee.org/faqs/copyrights.html/</a:t>
            </a:r>
            <a:endParaRPr lang="en-US" altLang="zh-CN" sz="1600" dirty="0"/>
          </a:p>
          <a:p>
            <a:pPr>
              <a:buSzPct val="150000"/>
            </a:pPr>
            <a:r>
              <a:rPr lang="en-US" altLang="zh-CN" sz="2000" dirty="0"/>
              <a:t>IEEE SA Best Practices for IEEE Standards </a:t>
            </a:r>
            <a:r>
              <a:rPr lang="en-US" altLang="zh-CN" sz="2000" dirty="0" smtClean="0"/>
              <a:t>Development</a:t>
            </a:r>
          </a:p>
          <a:p>
            <a:pPr lvl="1">
              <a:buSzPct val="150000"/>
            </a:pPr>
            <a:r>
              <a:rPr lang="en-US" altLang="zh-CN" sz="1600" dirty="0" smtClean="0">
                <a:hlinkClick r:id="rId6"/>
              </a:rPr>
              <a:t>http</a:t>
            </a:r>
            <a:r>
              <a:rPr lang="en-US" altLang="zh-CN" sz="1600" dirty="0">
                <a:hlinkClick r:id="rId6"/>
              </a:rPr>
              <a:t>://</a:t>
            </a:r>
            <a:r>
              <a:rPr lang="en-US" altLang="zh-CN" sz="1600" dirty="0" smtClean="0">
                <a:hlinkClick r:id="rId6"/>
              </a:rPr>
              <a:t>standards.ieee.org/develop/policies/best_practices_for_ieee_standards_development_051215.pdf</a:t>
            </a:r>
            <a:endParaRPr lang="en-US" altLang="zh-CN" sz="1600" dirty="0"/>
          </a:p>
          <a:p>
            <a:pPr>
              <a:buSzPct val="150000"/>
            </a:pPr>
            <a:r>
              <a:rPr lang="en-US" altLang="zh-CN" sz="2000" dirty="0"/>
              <a:t>Distribution of Draft Standards (see 6.1.3 of the SASB Operations </a:t>
            </a:r>
            <a:r>
              <a:rPr lang="en-US" altLang="zh-CN" sz="2000" dirty="0" smtClean="0"/>
              <a:t>Manual)</a:t>
            </a:r>
          </a:p>
          <a:p>
            <a:pPr lvl="1">
              <a:buSzPct val="150000"/>
            </a:pPr>
            <a:r>
              <a:rPr lang="en-US" altLang="zh-CN" sz="1600" dirty="0" smtClean="0">
                <a:hlinkClick r:id="rId3"/>
              </a:rPr>
              <a:t>https</a:t>
            </a:r>
            <a:r>
              <a:rPr lang="en-US" altLang="zh-CN" sz="1600" dirty="0">
                <a:hlinkClick r:id="rId3"/>
              </a:rPr>
              <a:t>://standards.ieee.org/about/policies/opman/sect6.html</a:t>
            </a:r>
            <a:endParaRPr lang="en-US" altLang="zh-CN" sz="1600" dirty="0"/>
          </a:p>
        </p:txBody>
      </p:sp>
      <p:sp>
        <p:nvSpPr>
          <p:cNvPr id="7" name="Text Box 4"/>
          <p:cNvSpPr txBox="1"/>
          <p:nvPr/>
        </p:nvSpPr>
        <p:spPr>
          <a:xfrm>
            <a:off x="868393" y="609847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#6</a:t>
            </a:r>
            <a:endParaRPr lang="en-US" altLang="en-US" sz="1800" b="1" u="sng" dirty="0">
              <a:latin typeface="Times New Roman" panose="02020603050405020304" pitchFamily="18" charset="0"/>
            </a:endParaRPr>
          </a:p>
        </p:txBody>
      </p:sp>
      <p:sp>
        <p:nvSpPr>
          <p:cNvPr id="8" name="TextBox 6"/>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9" name="日期占位符 3"/>
          <p:cNvSpPr>
            <a:spLocks noGrp="1"/>
          </p:cNvSpPr>
          <p:nvPr>
            <p:ph type="dt" idx="10"/>
          </p:nvPr>
        </p:nvSpPr>
        <p:spPr>
          <a:xfrm>
            <a:off x="928688" y="333375"/>
            <a:ext cx="2500313" cy="273050"/>
          </a:xfrm>
        </p:spPr>
        <p:txBody>
          <a:bodyPr/>
          <a:lstStyle/>
          <a:p>
            <a:pPr eaLnBrk="0" hangingPunct="0">
              <a:defRPr/>
            </a:pPr>
            <a:r>
              <a:rPr lang="en-US" altLang="zh-CN" dirty="0">
                <a:sym typeface="+mn-ea"/>
              </a:rPr>
              <a:t>May 2025</a:t>
            </a:r>
            <a:endParaRPr lang="en-US" altLang="zh-CN"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9</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sng" strike="noStrike" kern="0" cap="none" spc="0" normalizeH="0" baseline="0" noProof="0" dirty="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Other Guidelines for IEEE </a:t>
            </a:r>
            <a:r>
              <a:rPr kumimoji="0" lang="en-US" altLang="zh-CN" sz="3200" b="1" i="0" u="sng"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Working Group </a:t>
            </a:r>
            <a:r>
              <a:rPr kumimoji="0" lang="en-US" altLang="zh-CN" sz="3200" b="1" i="0" u="sng" strike="noStrike" kern="0" cap="none" spc="0" normalizeH="0" baseline="0" noProof="0" dirty="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831975"/>
            <a:ext cx="9753600" cy="4568747"/>
          </a:xfrm>
          <a:prstGeom prst="rect">
            <a:avLst/>
          </a:prstGeom>
        </p:spPr>
        <p:txBody>
          <a:bodyPr>
            <a:normAutofit lnSpcReduction="1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230505" marR="0" lvl="0" indent="-230505" algn="l" defTabSz="914400" rtl="0" eaLnBrk="0" fontAlgn="base" latinLnBrk="0" hangingPunct="0">
              <a:lnSpc>
                <a:spcPct val="80000"/>
              </a:lnSpc>
              <a:spcBef>
                <a:spcPct val="20000"/>
              </a:spcBef>
              <a:spcAft>
                <a:spcPct val="0"/>
              </a:spcAft>
              <a:buClr>
                <a:srgbClr val="CC3300"/>
              </a:buClr>
              <a:buSzPct val="50000"/>
              <a:buFont typeface="Monotype Sorts"/>
              <a:buChar char="l"/>
              <a:defRPr/>
            </a:pPr>
            <a:endParaRPr kumimoji="0" lang="en-US" altLang="en-US" sz="700" b="1" i="0" u="sng" strike="noStrike" kern="0" cap="none" spc="0" normalizeH="0" baseline="0" noProof="0" dirty="0">
              <a:ln>
                <a:noFill/>
              </a:ln>
              <a:solidFill>
                <a:srgbClr val="FF0000"/>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a:lnSpc>
                <a:spcPct val="80000"/>
              </a:lnSpc>
              <a:spcAft>
                <a:spcPct val="40000"/>
              </a:spcAft>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http://standards.ieee.org/develop/policies/antitrust.pdf</a:t>
            </a:r>
          </a:p>
        </p:txBody>
      </p:sp>
      <p:sp>
        <p:nvSpPr>
          <p:cNvPr id="7" name="Text Box 5"/>
          <p:cNvSpPr txBox="1"/>
          <p:nvPr/>
        </p:nvSpPr>
        <p:spPr>
          <a:xfrm>
            <a:off x="838200" y="610235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#7</a:t>
            </a:r>
            <a:endParaRPr lang="en-US" altLang="en-US" sz="2400" dirty="0">
              <a:latin typeface="Times New Roman" panose="02020603050405020304" pitchFamily="18" charset="0"/>
            </a:endParaRPr>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altLang="zh-CN" dirty="0">
                <a:sym typeface="+mn-ea"/>
              </a:rPr>
              <a:t>May 2025</a:t>
            </a:r>
            <a:endParaRPr lang="en-US" altLang="zh-CN"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16-9">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主题">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802-11-Submission-16-9</Template>
  <TotalTime>5023</TotalTime>
  <Words>1404</Words>
  <Application>Microsoft Office PowerPoint</Application>
  <PresentationFormat>宽屏</PresentationFormat>
  <Paragraphs>246</Paragraphs>
  <Slides>21</Slides>
  <Notes>0</Notes>
  <HiddenSlides>0</HiddenSlides>
  <MMClips>0</MMClips>
  <ScaleCrop>false</ScaleCrop>
  <HeadingPairs>
    <vt:vector size="8" baseType="variant">
      <vt:variant>
        <vt:lpstr>已用的字体</vt:lpstr>
      </vt:variant>
      <vt:variant>
        <vt:i4>8</vt:i4>
      </vt:variant>
      <vt:variant>
        <vt:lpstr>主题</vt:lpstr>
      </vt:variant>
      <vt:variant>
        <vt:i4>1</vt:i4>
      </vt:variant>
      <vt:variant>
        <vt:lpstr>嵌入 OLE 服务器</vt:lpstr>
      </vt:variant>
      <vt:variant>
        <vt:i4>1</vt:i4>
      </vt:variant>
      <vt:variant>
        <vt:lpstr>幻灯片标题</vt:lpstr>
      </vt:variant>
      <vt:variant>
        <vt:i4>21</vt:i4>
      </vt:variant>
    </vt:vector>
  </HeadingPairs>
  <TitlesOfParts>
    <vt:vector size="31" baseType="lpstr">
      <vt:lpstr>Arial Unicode MS</vt:lpstr>
      <vt:lpstr>Monotype Sorts</vt:lpstr>
      <vt:lpstr>MS Gothic</vt:lpstr>
      <vt:lpstr>MS PGothic</vt:lpstr>
      <vt:lpstr>Arial</vt:lpstr>
      <vt:lpstr>Arial Black</vt:lpstr>
      <vt:lpstr>Calibri</vt:lpstr>
      <vt:lpstr>Times New Roman</vt:lpstr>
      <vt:lpstr>802-11-Submission-16-9</vt:lpstr>
      <vt:lpstr>Document</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Mr. Bo Sun</Manager>
  <Company>Sanechips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TGbp Meeting Agenda</dc:title>
  <dc:subject>IEEE 802.11TGbp Meeting Agenda</dc:subject>
  <dc:creator>Mr. Bo Sun</dc:creator>
  <cp:keywords>May 2025</cp:keywords>
  <cp:lastModifiedBy>0318003590</cp:lastModifiedBy>
  <cp:revision>349</cp:revision>
  <cp:lastPrinted>2014-11-04T15:04:00Z</cp:lastPrinted>
  <dcterms:created xsi:type="dcterms:W3CDTF">2007-04-17T18:10:00Z</dcterms:created>
  <dcterms:modified xsi:type="dcterms:W3CDTF">2025-06-16T08:09:59Z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y fmtid="{D5CDD505-2E9C-101B-9397-08002B2CF9AE}" pid="27" name="KSOProductBuildVer">
    <vt:lpwstr>2052-11.8.2.12085</vt:lpwstr>
  </property>
  <property fmtid="{D5CDD505-2E9C-101B-9397-08002B2CF9AE}" pid="28" name="ICV">
    <vt:lpwstr>520F3B40FBB74218B430AFC7AFD504DF</vt:lpwstr>
  </property>
</Properties>
</file>