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8"/>
  </p:notesMasterIdLst>
  <p:handoutMasterIdLst>
    <p:handoutMasterId r:id="rId19"/>
  </p:handoutMasterIdLst>
  <p:sldIdLst>
    <p:sldId id="1263" r:id="rId2"/>
    <p:sldId id="1266" r:id="rId3"/>
    <p:sldId id="1267" r:id="rId4"/>
    <p:sldId id="1269" r:id="rId5"/>
    <p:sldId id="1270" r:id="rId6"/>
    <p:sldId id="1271" r:id="rId7"/>
    <p:sldId id="1273" r:id="rId8"/>
    <p:sldId id="1274" r:id="rId9"/>
    <p:sldId id="1275" r:id="rId10"/>
    <p:sldId id="1276" r:id="rId11"/>
    <p:sldId id="1310" r:id="rId12"/>
    <p:sldId id="1400" r:id="rId13"/>
    <p:sldId id="1384" r:id="rId14"/>
    <p:sldId id="1379" r:id="rId15"/>
    <p:sldId id="1283" r:id="rId16"/>
    <p:sldId id="1284" r:id="rId17"/>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80">
          <p15:clr>
            <a:srgbClr val="A4A3A4"/>
          </p15:clr>
        </p15:guide>
        <p15:guide id="2" pos="387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94" autoAdjust="0"/>
    <p:restoredTop sz="95405"/>
  </p:normalViewPr>
  <p:slideViewPr>
    <p:cSldViewPr showGuides="1">
      <p:cViewPr varScale="1">
        <p:scale>
          <a:sx n="99" d="100"/>
          <a:sy n="99" d="100"/>
        </p:scale>
        <p:origin x="240" y="91"/>
      </p:cViewPr>
      <p:guideLst>
        <p:guide orient="horz" pos="2180"/>
        <p:guide pos="3872"/>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Feb 2025</a:t>
            </a:r>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Jul 2023</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Apr 2025</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May </a:t>
            </a:r>
            <a:r>
              <a:rPr lang="en-US" altLang="zh-CN" dirty="0" smtClean="0"/>
              <a:t>2025</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25</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0989</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r0</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7.xml"/><Relationship Id="rId4" Type="http://schemas.openxmlformats.org/officeDocument/2006/relationships/hyperlink" Target="https://standards.ieee.org/develop/policies/bylaws/sb_bylaws.pdf%20section%205.2.1.3"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7.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May </a:t>
            </a:r>
            <a:r>
              <a:rPr lang="en-US" dirty="0"/>
              <a:t>2025</a:t>
            </a:r>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 TGbp TC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Till Ma</a:t>
            </a:r>
            <a:r>
              <a:rPr lang="en-US" altLang="en-US" kern="0" dirty="0" smtClean="0"/>
              <a:t>y</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Interim 2025</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2025-05-25</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457" name="Document" r:id="rId3" imgW="8336280" imgH="1019810" progId="Word.Document.8">
                  <p:embed/>
                </p:oleObj>
              </mc:Choice>
              <mc:Fallback>
                <p:oleObj name="Document" r:id="rId3" imgW="8336280" imgH="1019810" progId="Word.Document.8">
                  <p:embed/>
                  <p:pic>
                    <p:nvPicPr>
                      <p:cNvPr id="0" name="Object 11"/>
                      <p:cNvPicPr/>
                      <p:nvPr/>
                    </p:nvPicPr>
                    <p:blipFill>
                      <a:blip r:embed="rId4"/>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495726"/>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sym typeface="+mn-ea"/>
              </a:rPr>
              <a:t>May 2025</a:t>
            </a:r>
            <a:endParaRPr lang="en-US" altLang="zh-CN"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a:t>
            </a:r>
            <a:r>
              <a:rPr lang="en-US" altLang="zh-CN" sz="3200" kern="0" dirty="0" smtClean="0">
                <a:sym typeface="+mn-ea"/>
              </a:rPr>
              <a:t>Functional Requirements</a:t>
            </a:r>
            <a:endParaRPr lang="en-US" altLang="zh-CN" sz="3200" kern="0" dirty="0"/>
          </a:p>
        </p:txBody>
      </p:sp>
      <p:sp>
        <p:nvSpPr>
          <p:cNvPr id="8" name="文本占位符 2"/>
          <p:cNvSpPr txBox="1"/>
          <p:nvPr/>
        </p:nvSpPr>
        <p:spPr>
          <a:xfrm>
            <a:off x="929005" y="1676446"/>
            <a:ext cx="10210800" cy="845185"/>
          </a:xfrm>
          <a:prstGeom prst="rect">
            <a:avLst/>
          </a:prstGeom>
          <a:noFill/>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SzTx/>
              <a:buFontTx/>
              <a:buChar char="•"/>
              <a:defRPr/>
            </a:pPr>
            <a:r>
              <a:rPr lang="en-US" altLang="en-US" sz="1600" i="1" kern="0" dirty="0" err="1" smtClean="0">
                <a:solidFill>
                  <a:schemeClr val="tx1"/>
                </a:solidFill>
                <a:latin typeface="Calibri" panose="020F0502020204030204" pitchFamily="34" charset="0"/>
                <a:cs typeface="Calibri" panose="020F0502020204030204" pitchFamily="34" charset="0"/>
                <a:sym typeface="+mn-ea"/>
              </a:rPr>
              <a:t>t.b.d</a:t>
            </a:r>
            <a:r>
              <a:rPr lang="en-US" altLang="en-US" sz="1600" i="1" kern="0" dirty="0">
                <a:solidFill>
                  <a:schemeClr val="tx1"/>
                </a:solidFill>
                <a:latin typeface="Calibri" panose="020F0502020204030204" pitchFamily="34" charset="0"/>
                <a:cs typeface="Calibri" panose="020F0502020204030204" pitchFamily="34" charset="0"/>
                <a:sym typeface="+mn-ea"/>
              </a:rPr>
              <a:t>. (call for submissions)</a:t>
            </a:r>
            <a:endParaRPr lang="en-US" altLang="en-US" sz="1600" i="1"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a:sym typeface="+mn-ea"/>
              </a:rPr>
              <a:t>May 2025</a:t>
            </a:r>
            <a:endParaRPr lang="en-US" altLang="zh-CN" dirty="0"/>
          </a:p>
        </p:txBody>
      </p:sp>
      <p:sp>
        <p:nvSpPr>
          <p:cNvPr id="2" name="标题 1"/>
          <p:cNvSpPr txBox="1"/>
          <p:nvPr/>
        </p:nvSpPr>
        <p:spPr>
          <a:xfrm>
            <a:off x="890270" y="3804852"/>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a:t>
            </a:r>
            <a:r>
              <a:rPr lang="en-US" altLang="zh-CN" sz="3200" kern="0" dirty="0" smtClean="0">
                <a:sym typeface="+mn-ea"/>
              </a:rPr>
              <a:t>PHY</a:t>
            </a:r>
            <a:endParaRPr lang="en-US" altLang="zh-CN" sz="3200" kern="0" dirty="0"/>
          </a:p>
        </p:txBody>
      </p:sp>
      <p:sp>
        <p:nvSpPr>
          <p:cNvPr id="6" name="文本占位符 2"/>
          <p:cNvSpPr txBox="1"/>
          <p:nvPr/>
        </p:nvSpPr>
        <p:spPr>
          <a:xfrm>
            <a:off x="904875" y="4809422"/>
            <a:ext cx="10210800" cy="1210310"/>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600" i="1" kern="0" dirty="0" err="1" smtClean="0">
                <a:solidFill>
                  <a:schemeClr val="tx1"/>
                </a:solidFill>
                <a:latin typeface="Calibri" panose="020F0502020204030204" pitchFamily="34" charset="0"/>
                <a:cs typeface="Calibri" panose="020F0502020204030204" pitchFamily="34" charset="0"/>
                <a:sym typeface="+mn-ea"/>
              </a:rPr>
              <a:t>t.b.d</a:t>
            </a:r>
            <a:r>
              <a:rPr lang="en-US" altLang="en-US" sz="1600" i="1" kern="0" dirty="0">
                <a:solidFill>
                  <a:schemeClr val="tx1"/>
                </a:solidFill>
                <a:latin typeface="Calibri" panose="020F0502020204030204" pitchFamily="34" charset="0"/>
                <a:cs typeface="Calibri" panose="020F0502020204030204" pitchFamily="34" charset="0"/>
                <a:sym typeface="+mn-ea"/>
              </a:rPr>
              <a:t>.</a:t>
            </a:r>
            <a:r>
              <a:rPr lang="en-US" altLang="en-US" sz="1600" i="1" kern="0" dirty="0">
                <a:solidFill>
                  <a:schemeClr val="tx1"/>
                </a:solidFill>
                <a:latin typeface="Calibri" panose="020F0502020204030204" pitchFamily="34" charset="0"/>
                <a:cs typeface="Calibri" panose="020F0502020204030204" pitchFamily="34" charset="0"/>
              </a:rPr>
              <a:t> (call for submissions)</a:t>
            </a:r>
            <a:endParaRPr lang="en-US" altLang="zh-CN" sz="1600" i="1"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a:t>
            </a:r>
            <a:r>
              <a:rPr lang="en-US" altLang="zh-CN" sz="3200" kern="0" dirty="0" smtClean="0">
                <a:sym typeface="+mn-ea"/>
              </a:rPr>
              <a:t>MAC</a:t>
            </a:r>
            <a:endParaRPr lang="en-US" altLang="zh-CN" sz="3200" kern="0" dirty="0"/>
          </a:p>
        </p:txBody>
      </p:sp>
      <p:sp>
        <p:nvSpPr>
          <p:cNvPr id="8" name="文本占位符 2"/>
          <p:cNvSpPr txBox="1"/>
          <p:nvPr/>
        </p:nvSpPr>
        <p:spPr>
          <a:xfrm>
            <a:off x="929005" y="1693545"/>
            <a:ext cx="10210800" cy="4478583"/>
          </a:xfrm>
          <a:prstGeom prst="rect">
            <a:avLst/>
          </a:prstGeom>
          <a:noFill/>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57200" lvl="1" indent="0">
              <a:defRPr/>
            </a:pPr>
            <a:r>
              <a:rPr lang="en-US" altLang="en-US" sz="1600" b="1" u="sng" kern="0" dirty="0">
                <a:solidFill>
                  <a:schemeClr val="tx1"/>
                </a:solidFill>
                <a:latin typeface="Calibri" panose="020F0502020204030204" pitchFamily="34" charset="0"/>
                <a:cs typeface="Calibri" panose="020F0502020204030204" pitchFamily="34" charset="0"/>
                <a:sym typeface="+mn-ea"/>
              </a:rPr>
              <a:t>Channel Access</a:t>
            </a:r>
          </a:p>
          <a:p>
            <a:pPr marL="800100" lvl="1" indent="-342900">
              <a:buFontTx/>
              <a:buChar char="•"/>
              <a:defRPr/>
            </a:pPr>
            <a:r>
              <a:rPr lang="en-US" altLang="zh-CN" sz="1600" kern="0" dirty="0" smtClean="0">
                <a:solidFill>
                  <a:srgbClr val="FFC000"/>
                </a:solidFill>
                <a:latin typeface="Calibri" panose="020F0502020204030204" pitchFamily="34" charset="0"/>
                <a:cs typeface="Calibri" panose="020F0502020204030204" pitchFamily="34" charset="0"/>
              </a:rPr>
              <a:t>11-25/0917</a:t>
            </a:r>
            <a:r>
              <a:rPr lang="en-US" altLang="zh-CN" sz="1600" kern="0" dirty="0">
                <a:solidFill>
                  <a:srgbClr val="FFC000"/>
                </a:solidFill>
                <a:latin typeface="Calibri" panose="020F0502020204030204" pitchFamily="34" charset="0"/>
                <a:cs typeface="Calibri" panose="020F0502020204030204" pitchFamily="34" charset="0"/>
              </a:rPr>
              <a:t>, multiple TXOP discussion, </a:t>
            </a:r>
            <a:r>
              <a:rPr lang="en-US" altLang="zh-CN" sz="1600" kern="0" dirty="0" err="1">
                <a:solidFill>
                  <a:srgbClr val="FFC000"/>
                </a:solidFill>
                <a:latin typeface="Calibri" panose="020F0502020204030204" pitchFamily="34" charset="0"/>
                <a:cs typeface="Calibri" panose="020F0502020204030204" pitchFamily="34" charset="0"/>
              </a:rPr>
              <a:t>Liwen</a:t>
            </a:r>
            <a:r>
              <a:rPr lang="en-US" altLang="zh-CN" sz="1600" kern="0" dirty="0">
                <a:solidFill>
                  <a:srgbClr val="FFC000"/>
                </a:solidFill>
                <a:latin typeface="Calibri" panose="020F0502020204030204" pitchFamily="34" charset="0"/>
                <a:cs typeface="Calibri" panose="020F0502020204030204" pitchFamily="34" charset="0"/>
              </a:rPr>
              <a:t> Chu (NXP</a:t>
            </a:r>
            <a:r>
              <a:rPr lang="en-US" altLang="zh-CN" sz="1600" kern="0" dirty="0" smtClean="0">
                <a:solidFill>
                  <a:srgbClr val="FFC000"/>
                </a:solidFill>
                <a:latin typeface="Calibri" panose="020F0502020204030204" pitchFamily="34" charset="0"/>
                <a:cs typeface="Calibri" panose="020F0502020204030204" pitchFamily="34" charset="0"/>
              </a:rPr>
              <a:t>) [Deferred to Jul 8]</a:t>
            </a:r>
          </a:p>
          <a:p>
            <a:pPr marL="800100" lvl="1" indent="-342900">
              <a:buFontTx/>
              <a:buChar char="•"/>
              <a:defRPr/>
            </a:pPr>
            <a:r>
              <a:rPr lang="en-US" altLang="zh-CN" sz="1600" i="1" kern="0" dirty="0" smtClean="0">
                <a:solidFill>
                  <a:srgbClr val="FF0000"/>
                </a:solidFill>
                <a:latin typeface="Calibri" panose="020F0502020204030204" pitchFamily="34" charset="0"/>
                <a:cs typeface="Calibri" panose="020F0502020204030204" pitchFamily="34" charset="0"/>
              </a:rPr>
              <a:t>Call for submissions</a:t>
            </a:r>
            <a:endParaRPr lang="en-US" altLang="zh-CN" sz="1600" i="1" kern="0" dirty="0">
              <a:solidFill>
                <a:srgbClr val="FF0000"/>
              </a:solidFill>
              <a:latin typeface="Calibri" panose="020F0502020204030204" pitchFamily="34" charset="0"/>
              <a:cs typeface="Calibri" panose="020F0502020204030204" pitchFamily="34" charset="0"/>
            </a:endParaRPr>
          </a:p>
          <a:p>
            <a:pPr marL="457200" lvl="1" indent="0">
              <a:lnSpc>
                <a:spcPct val="110000"/>
              </a:lnSpc>
              <a:defRPr/>
            </a:pPr>
            <a:endParaRPr lang="en-US" altLang="zh-CN" sz="1600" b="1" u="sng" kern="0" dirty="0" smtClean="0">
              <a:solidFill>
                <a:schemeClr val="tx1"/>
              </a:solidFill>
              <a:latin typeface="Calibri" panose="020F0502020204030204" pitchFamily="34" charset="0"/>
              <a:cs typeface="Calibri" panose="020F0502020204030204" pitchFamily="34" charset="0"/>
            </a:endParaRPr>
          </a:p>
          <a:p>
            <a:pPr marL="457200" lvl="1" indent="0">
              <a:lnSpc>
                <a:spcPct val="110000"/>
              </a:lnSpc>
              <a:defRPr/>
            </a:pPr>
            <a:r>
              <a:rPr lang="en-US" altLang="zh-CN" sz="1600" b="1" u="sng" kern="0" dirty="0" smtClean="0">
                <a:solidFill>
                  <a:schemeClr val="tx1"/>
                </a:solidFill>
                <a:latin typeface="Calibri" panose="020F0502020204030204" pitchFamily="34" charset="0"/>
                <a:cs typeface="Calibri" panose="020F0502020204030204" pitchFamily="34" charset="0"/>
              </a:rPr>
              <a:t>Duty </a:t>
            </a:r>
            <a:r>
              <a:rPr lang="en-US" altLang="zh-CN" sz="1600" b="1" u="sng" kern="0" dirty="0">
                <a:solidFill>
                  <a:schemeClr val="tx1"/>
                </a:solidFill>
                <a:latin typeface="Calibri" panose="020F0502020204030204" pitchFamily="34" charset="0"/>
                <a:cs typeface="Calibri" panose="020F0502020204030204" pitchFamily="34" charset="0"/>
              </a:rPr>
              <a:t>Cycle</a:t>
            </a:r>
            <a:r>
              <a:rPr lang="en-US" altLang="zh-CN" sz="1600" kern="0" dirty="0">
                <a:solidFill>
                  <a:schemeClr val="tx1"/>
                </a:solidFill>
                <a:latin typeface="Calibri" panose="020F0502020204030204" pitchFamily="34" charset="0"/>
                <a:cs typeface="Calibri" panose="020F0502020204030204" pitchFamily="34" charset="0"/>
              </a:rPr>
              <a:t> </a:t>
            </a:r>
          </a:p>
          <a:p>
            <a:pPr marL="800100" lvl="1" indent="-342900">
              <a:lnSpc>
                <a:spcPct val="110000"/>
              </a:lnSpc>
              <a:buFontTx/>
              <a:buChar char="•"/>
              <a:defRPr/>
            </a:pPr>
            <a:r>
              <a:rPr lang="en-US" altLang="zh-CN" sz="1600" i="1" kern="0" dirty="0">
                <a:solidFill>
                  <a:srgbClr val="FF0000"/>
                </a:solidFill>
                <a:latin typeface="Calibri" panose="020F0502020204030204" pitchFamily="34" charset="0"/>
                <a:cs typeface="Calibri" panose="020F0502020204030204" pitchFamily="34" charset="0"/>
              </a:rPr>
              <a:t>Call for submissions</a:t>
            </a:r>
            <a:endParaRPr lang="zh-CN" altLang="zh-CN" sz="1600" kern="0" dirty="0">
              <a:solidFill>
                <a:srgbClr val="00B050"/>
              </a:solidFill>
              <a:latin typeface="Calibri" panose="020F0502020204030204" pitchFamily="34" charset="0"/>
              <a:cs typeface="Calibri" panose="020F0502020204030204" pitchFamily="34" charset="0"/>
            </a:endParaRPr>
          </a:p>
          <a:p>
            <a:pPr marL="457200" lvl="1" indent="0">
              <a:defRPr/>
            </a:pPr>
            <a:endParaRPr lang="en-US" altLang="en-US" sz="1600" b="1" u="sng" kern="0" dirty="0" smtClean="0">
              <a:solidFill>
                <a:schemeClr val="tx1"/>
              </a:solidFill>
              <a:latin typeface="Calibri" panose="020F0502020204030204" pitchFamily="34" charset="0"/>
              <a:cs typeface="Calibri" panose="020F0502020204030204" pitchFamily="34" charset="0"/>
              <a:sym typeface="+mn-ea"/>
            </a:endParaRPr>
          </a:p>
          <a:p>
            <a:pPr marL="457200" lvl="1" indent="0">
              <a:defRPr/>
            </a:pPr>
            <a:r>
              <a:rPr lang="en-US" altLang="en-US" sz="1600" b="1" u="sng" kern="0" dirty="0" smtClean="0">
                <a:solidFill>
                  <a:schemeClr val="tx1"/>
                </a:solidFill>
                <a:latin typeface="Calibri" panose="020F0502020204030204" pitchFamily="34" charset="0"/>
                <a:cs typeface="Calibri" panose="020F0502020204030204" pitchFamily="34" charset="0"/>
                <a:sym typeface="+mn-ea"/>
              </a:rPr>
              <a:t>Frame </a:t>
            </a:r>
            <a:r>
              <a:rPr lang="en-US" altLang="en-US" sz="1600" b="1" u="sng" kern="0" dirty="0">
                <a:solidFill>
                  <a:schemeClr val="tx1"/>
                </a:solidFill>
                <a:latin typeface="Calibri" panose="020F0502020204030204" pitchFamily="34" charset="0"/>
                <a:cs typeface="Calibri" panose="020F0502020204030204" pitchFamily="34" charset="0"/>
                <a:sym typeface="+mn-ea"/>
              </a:rPr>
              <a:t>Format</a:t>
            </a:r>
          </a:p>
          <a:p>
            <a:pPr marL="800100" lvl="1" indent="-342900">
              <a:buFontTx/>
              <a:buChar char="•"/>
              <a:defRPr/>
            </a:pPr>
            <a:r>
              <a:rPr lang="en-US" altLang="en-US" sz="1600" kern="0" dirty="0">
                <a:solidFill>
                  <a:srgbClr val="FFC000"/>
                </a:solidFill>
                <a:latin typeface="Calibri" panose="020F0502020204030204" pitchFamily="34" charset="0"/>
                <a:cs typeface="Calibri" panose="020F0502020204030204" pitchFamily="34" charset="0"/>
                <a:sym typeface="+mn-ea"/>
              </a:rPr>
              <a:t>11-25/0776, AMP frames follow up, Alfred </a:t>
            </a:r>
            <a:r>
              <a:rPr lang="en-US" altLang="en-US" sz="1600" kern="0" dirty="0" err="1">
                <a:solidFill>
                  <a:srgbClr val="FFC000"/>
                </a:solidFill>
                <a:latin typeface="Calibri" panose="020F0502020204030204" pitchFamily="34" charset="0"/>
                <a:cs typeface="Calibri" panose="020F0502020204030204" pitchFamily="34" charset="0"/>
                <a:sym typeface="+mn-ea"/>
              </a:rPr>
              <a:t>Asterjadhi</a:t>
            </a:r>
            <a:r>
              <a:rPr lang="en-US" altLang="en-US" sz="1600" kern="0" dirty="0">
                <a:solidFill>
                  <a:srgbClr val="FFC000"/>
                </a:solidFill>
                <a:latin typeface="Calibri" panose="020F0502020204030204" pitchFamily="34" charset="0"/>
                <a:cs typeface="Calibri" panose="020F0502020204030204" pitchFamily="34" charset="0"/>
                <a:sym typeface="+mn-ea"/>
              </a:rPr>
              <a:t> (Qualcomm</a:t>
            </a:r>
            <a:r>
              <a:rPr lang="en-US" altLang="en-US" sz="1600" kern="0" dirty="0" smtClean="0">
                <a:solidFill>
                  <a:srgbClr val="FFC000"/>
                </a:solidFill>
                <a:latin typeface="Calibri" panose="020F0502020204030204" pitchFamily="34" charset="0"/>
                <a:cs typeface="Calibri" panose="020F0502020204030204" pitchFamily="34" charset="0"/>
                <a:sym typeface="+mn-ea"/>
              </a:rPr>
              <a:t>) [</a:t>
            </a:r>
            <a:r>
              <a:rPr lang="en-US" altLang="zh-CN" sz="1600" kern="0" dirty="0" smtClean="0">
                <a:solidFill>
                  <a:srgbClr val="FFC000"/>
                </a:solidFill>
                <a:latin typeface="Calibri" panose="020F0502020204030204" pitchFamily="34" charset="0"/>
                <a:cs typeface="Calibri" panose="020F0502020204030204" pitchFamily="34" charset="0"/>
              </a:rPr>
              <a:t>Deferred </a:t>
            </a:r>
            <a:r>
              <a:rPr lang="en-US" altLang="zh-CN" sz="1600" kern="0" dirty="0">
                <a:solidFill>
                  <a:srgbClr val="FFC000"/>
                </a:solidFill>
                <a:latin typeface="Calibri" panose="020F0502020204030204" pitchFamily="34" charset="0"/>
                <a:cs typeface="Calibri" panose="020F0502020204030204" pitchFamily="34" charset="0"/>
              </a:rPr>
              <a:t>to Jul 8</a:t>
            </a:r>
            <a:r>
              <a:rPr lang="en-US" altLang="en-US" sz="1600" kern="0" dirty="0" smtClean="0">
                <a:solidFill>
                  <a:srgbClr val="FFC000"/>
                </a:solidFill>
                <a:latin typeface="Calibri" panose="020F0502020204030204" pitchFamily="34" charset="0"/>
                <a:cs typeface="Calibri" panose="020F0502020204030204" pitchFamily="34" charset="0"/>
                <a:sym typeface="+mn-ea"/>
              </a:rPr>
              <a:t>]</a:t>
            </a:r>
            <a:endParaRPr lang="en-US" altLang="en-US" sz="1600" kern="0" dirty="0">
              <a:solidFill>
                <a:srgbClr val="FFC000"/>
              </a:solidFill>
              <a:latin typeface="Calibri" panose="020F0502020204030204" pitchFamily="34" charset="0"/>
              <a:cs typeface="Calibri" panose="020F0502020204030204" pitchFamily="34" charset="0"/>
              <a:sym typeface="+mn-ea"/>
            </a:endParaRPr>
          </a:p>
          <a:p>
            <a:pPr marL="800100" lvl="1" indent="-342900">
              <a:buFontTx/>
              <a:buChar char="•"/>
              <a:defRPr/>
            </a:pPr>
            <a:r>
              <a:rPr lang="en-US" altLang="zh-CN" sz="1600" kern="0" dirty="0" smtClean="0">
                <a:solidFill>
                  <a:srgbClr val="FFC000"/>
                </a:solidFill>
                <a:latin typeface="Calibri" panose="020F0502020204030204" pitchFamily="34" charset="0"/>
                <a:cs typeface="Calibri" panose="020F0502020204030204" pitchFamily="34" charset="0"/>
              </a:rPr>
              <a:t>11-25/0918</a:t>
            </a:r>
            <a:r>
              <a:rPr lang="en-US" altLang="zh-CN" sz="1600" kern="0" dirty="0">
                <a:solidFill>
                  <a:srgbClr val="FFC000"/>
                </a:solidFill>
                <a:latin typeface="Calibri" panose="020F0502020204030204" pitchFamily="34" charset="0"/>
                <a:cs typeface="Calibri" panose="020F0502020204030204" pitchFamily="34" charset="0"/>
              </a:rPr>
              <a:t>, Frame format discussion, </a:t>
            </a:r>
            <a:r>
              <a:rPr lang="en-US" altLang="zh-CN" sz="1600" kern="0" dirty="0" err="1">
                <a:solidFill>
                  <a:srgbClr val="FFC000"/>
                </a:solidFill>
                <a:latin typeface="Calibri" panose="020F0502020204030204" pitchFamily="34" charset="0"/>
                <a:cs typeface="Calibri" panose="020F0502020204030204" pitchFamily="34" charset="0"/>
              </a:rPr>
              <a:t>Liwen</a:t>
            </a:r>
            <a:r>
              <a:rPr lang="en-US" altLang="zh-CN" sz="1600" kern="0" dirty="0">
                <a:solidFill>
                  <a:srgbClr val="FFC000"/>
                </a:solidFill>
                <a:latin typeface="Calibri" panose="020F0502020204030204" pitchFamily="34" charset="0"/>
                <a:cs typeface="Calibri" panose="020F0502020204030204" pitchFamily="34" charset="0"/>
              </a:rPr>
              <a:t> Chu (NXP</a:t>
            </a:r>
            <a:r>
              <a:rPr lang="en-US" altLang="zh-CN" sz="1600" kern="0" dirty="0" smtClean="0">
                <a:solidFill>
                  <a:srgbClr val="FFC000"/>
                </a:solidFill>
                <a:latin typeface="Calibri" panose="020F0502020204030204" pitchFamily="34" charset="0"/>
                <a:cs typeface="Calibri" panose="020F0502020204030204" pitchFamily="34" charset="0"/>
              </a:rPr>
              <a:t>) </a:t>
            </a:r>
            <a:r>
              <a:rPr lang="en-US" altLang="zh-CN" sz="1600" kern="0" dirty="0">
                <a:solidFill>
                  <a:srgbClr val="FFC000"/>
                </a:solidFill>
                <a:latin typeface="Calibri" panose="020F0502020204030204" pitchFamily="34" charset="0"/>
                <a:cs typeface="Calibri" panose="020F0502020204030204" pitchFamily="34" charset="0"/>
              </a:rPr>
              <a:t>[Deferred to Jul 8</a:t>
            </a:r>
            <a:r>
              <a:rPr lang="en-US" altLang="zh-CN" sz="1600" kern="0" dirty="0" smtClean="0">
                <a:solidFill>
                  <a:srgbClr val="FFC000"/>
                </a:solidFill>
                <a:latin typeface="Calibri" panose="020F0502020204030204" pitchFamily="34" charset="0"/>
                <a:cs typeface="Calibri" panose="020F0502020204030204" pitchFamily="34" charset="0"/>
              </a:rPr>
              <a:t>]</a:t>
            </a:r>
          </a:p>
          <a:p>
            <a:pPr marL="800100" lvl="1" indent="-342900">
              <a:buFontTx/>
              <a:buChar char="•"/>
              <a:defRPr/>
            </a:pPr>
            <a:r>
              <a:rPr lang="en-US" altLang="zh-CN" sz="1600" i="1" kern="0" dirty="0">
                <a:solidFill>
                  <a:srgbClr val="FF0000"/>
                </a:solidFill>
                <a:latin typeface="Calibri" panose="020F0502020204030204" pitchFamily="34" charset="0"/>
                <a:cs typeface="Calibri" panose="020F0502020204030204" pitchFamily="34" charset="0"/>
              </a:rPr>
              <a:t>Call for submissions</a:t>
            </a:r>
            <a:endParaRPr lang="en-US" altLang="zh-CN" sz="1600" kern="0" dirty="0">
              <a:solidFill>
                <a:srgbClr val="FFC000"/>
              </a:solidFill>
              <a:latin typeface="Calibri" panose="020F0502020204030204" pitchFamily="34" charset="0"/>
              <a:cs typeface="Calibri" panose="020F0502020204030204" pitchFamily="34" charset="0"/>
            </a:endParaRPr>
          </a:p>
          <a:p>
            <a:pPr marL="457200" lvl="1" indent="0">
              <a:lnSpc>
                <a:spcPct val="110000"/>
              </a:lnSpc>
              <a:defRPr/>
            </a:pPr>
            <a:endParaRPr lang="en-US" altLang="zh-CN" sz="1600" b="1" u="sng" kern="0" dirty="0" smtClean="0">
              <a:solidFill>
                <a:schemeClr val="tx1"/>
              </a:solidFill>
              <a:latin typeface="Calibri" panose="020F0502020204030204" pitchFamily="34" charset="0"/>
              <a:cs typeface="Calibri" panose="020F0502020204030204" pitchFamily="34" charset="0"/>
            </a:endParaRPr>
          </a:p>
          <a:p>
            <a:pPr marL="457200" lvl="1" indent="0">
              <a:lnSpc>
                <a:spcPct val="110000"/>
              </a:lnSpc>
              <a:defRPr/>
            </a:pPr>
            <a:r>
              <a:rPr lang="en-US" altLang="zh-CN" sz="1600" b="1" u="sng" kern="0" dirty="0" smtClean="0">
                <a:solidFill>
                  <a:schemeClr val="tx1"/>
                </a:solidFill>
                <a:latin typeface="Calibri" panose="020F0502020204030204" pitchFamily="34" charset="0"/>
                <a:cs typeface="Calibri" panose="020F0502020204030204" pitchFamily="34" charset="0"/>
              </a:rPr>
              <a:t>Misc</a:t>
            </a:r>
            <a:r>
              <a:rPr lang="en-US" altLang="zh-CN" sz="1600" b="1" u="sng" kern="0" dirty="0">
                <a:solidFill>
                  <a:schemeClr val="tx1"/>
                </a:solidFill>
                <a:latin typeface="Calibri" panose="020F0502020204030204" pitchFamily="34" charset="0"/>
                <a:cs typeface="Calibri" panose="020F0502020204030204" pitchFamily="34" charset="0"/>
              </a:rPr>
              <a:t>. Topics</a:t>
            </a:r>
          </a:p>
          <a:p>
            <a:pPr marL="800100" lvl="1" indent="-342900">
              <a:lnSpc>
                <a:spcPct val="110000"/>
              </a:lnSpc>
              <a:buFontTx/>
              <a:buChar char="•"/>
              <a:defRPr/>
            </a:pPr>
            <a:r>
              <a:rPr lang="en-US" altLang="zh-CN" sz="1600" i="1" kern="0" dirty="0">
                <a:solidFill>
                  <a:srgbClr val="FF0000"/>
                </a:solidFill>
                <a:latin typeface="Calibri" panose="020F0502020204030204" pitchFamily="34" charset="0"/>
                <a:cs typeface="Calibri" panose="020F0502020204030204" pitchFamily="34" charset="0"/>
              </a:rPr>
              <a:t>Call for submissions</a:t>
            </a:r>
            <a:endParaRPr lang="zh-CN" altLang="zh-CN" sz="1600" kern="0" dirty="0" smtClean="0">
              <a:solidFill>
                <a:srgbClr val="00B050"/>
              </a:solidFill>
              <a:latin typeface="Calibri" panose="020F0502020204030204" pitchFamily="34" charset="0"/>
              <a:cs typeface="Calibri" panose="020F0502020204030204" pitchFamily="34" charset="0"/>
            </a:endParaRPr>
          </a:p>
          <a:p>
            <a:pPr marL="457200" lvl="1" indent="0" algn="just">
              <a:defRPr/>
            </a:pPr>
            <a:endParaRPr lang="en-US" altLang="zh-CN" sz="1600" i="1"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a:sym typeface="+mn-ea"/>
              </a:rPr>
              <a:t>May 2025</a:t>
            </a:r>
            <a:endParaRPr lang="en-US" altLang="zh-CN" dirty="0"/>
          </a:p>
        </p:txBody>
      </p:sp>
    </p:spTree>
    <p:extLst>
      <p:ext uri="{BB962C8B-B14F-4D97-AF65-F5344CB8AC3E}">
        <p14:creationId xmlns:p14="http://schemas.microsoft.com/office/powerpoint/2010/main" val="5503698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sym typeface="+mn-ea"/>
              </a:rPr>
              <a:t>Submission List – WPT</a:t>
            </a:r>
            <a:endParaRPr lang="en-US" altLang="zh-CN" sz="3200" kern="0" dirty="0"/>
          </a:p>
        </p:txBody>
      </p:sp>
      <p:sp>
        <p:nvSpPr>
          <p:cNvPr id="8" name="文本占位符 2"/>
          <p:cNvSpPr txBox="1"/>
          <p:nvPr/>
        </p:nvSpPr>
        <p:spPr>
          <a:xfrm>
            <a:off x="929005" y="1693545"/>
            <a:ext cx="10210800" cy="4097593"/>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indent="-342900" algn="just">
              <a:buFontTx/>
              <a:buChar char="•"/>
              <a:defRPr/>
            </a:pPr>
            <a:r>
              <a:rPr lang="en-US" altLang="zh-CN" sz="1800" kern="0" dirty="0">
                <a:solidFill>
                  <a:schemeClr val="tx1"/>
                </a:solidFill>
                <a:latin typeface="Calibri" panose="020F0502020204030204" pitchFamily="34" charset="0"/>
                <a:cs typeface="Calibri" panose="020F0502020204030204" pitchFamily="34" charset="0"/>
                <a:sym typeface="+mn-ea"/>
              </a:rPr>
              <a:t>WPT</a:t>
            </a:r>
          </a:p>
          <a:p>
            <a:pPr marL="800100" lvl="1" indent="-342900">
              <a:buFontTx/>
              <a:buChar char="•"/>
              <a:defRPr/>
            </a:pPr>
            <a:r>
              <a:rPr lang="en-US" altLang="en-US" sz="1600" i="1" kern="0" dirty="0" smtClean="0">
                <a:solidFill>
                  <a:srgbClr val="FF0000"/>
                </a:solidFill>
                <a:latin typeface="Calibri" panose="020F0502020204030204" pitchFamily="34" charset="0"/>
                <a:cs typeface="Calibri" panose="020F0502020204030204" pitchFamily="34" charset="0"/>
                <a:sym typeface="+mn-ea"/>
              </a:rPr>
              <a:t>call </a:t>
            </a:r>
            <a:r>
              <a:rPr lang="en-US" altLang="en-US" sz="1600" i="1" kern="0" dirty="0">
                <a:solidFill>
                  <a:srgbClr val="FF0000"/>
                </a:solidFill>
                <a:latin typeface="Calibri" panose="020F0502020204030204" pitchFamily="34" charset="0"/>
                <a:cs typeface="Calibri" panose="020F0502020204030204" pitchFamily="34" charset="0"/>
                <a:sym typeface="+mn-ea"/>
              </a:rPr>
              <a:t>for </a:t>
            </a:r>
            <a:r>
              <a:rPr lang="en-US" altLang="en-US" sz="1600" i="1" kern="0" dirty="0" smtClean="0">
                <a:solidFill>
                  <a:srgbClr val="FF0000"/>
                </a:solidFill>
                <a:latin typeface="Calibri" panose="020F0502020204030204" pitchFamily="34" charset="0"/>
                <a:cs typeface="Calibri" panose="020F0502020204030204" pitchFamily="34" charset="0"/>
                <a:sym typeface="+mn-ea"/>
              </a:rPr>
              <a:t>submissions</a:t>
            </a:r>
            <a:endParaRPr lang="en-US" altLang="zh-CN" sz="1600" kern="0" dirty="0">
              <a:solidFill>
                <a:srgbClr val="FF0000"/>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a:p>
            <a:pPr marL="499745" indent="-342900" algn="just">
              <a:buFontTx/>
              <a:buChar char="•"/>
              <a:defRPr/>
            </a:pPr>
            <a:r>
              <a:rPr lang="en-US" altLang="zh-CN" sz="1800" kern="0" dirty="0">
                <a:solidFill>
                  <a:schemeClr val="tx1"/>
                </a:solidFill>
                <a:latin typeface="Calibri" panose="020F0502020204030204" pitchFamily="34" charset="0"/>
                <a:cs typeface="Calibri" panose="020F0502020204030204" pitchFamily="34" charset="0"/>
              </a:rPr>
              <a:t>Security</a:t>
            </a:r>
          </a:p>
          <a:p>
            <a:pPr marL="800100" lvl="1" indent="-342900">
              <a:buFontTx/>
              <a:buChar char="•"/>
              <a:defRPr/>
            </a:pPr>
            <a:r>
              <a:rPr lang="en-US" altLang="en-US" sz="1600" i="1" kern="0" dirty="0" smtClean="0">
                <a:solidFill>
                  <a:srgbClr val="FF0000"/>
                </a:solidFill>
                <a:latin typeface="Calibri" panose="020F0502020204030204" pitchFamily="34" charset="0"/>
                <a:cs typeface="Calibri" panose="020F0502020204030204" pitchFamily="34" charset="0"/>
                <a:sym typeface="+mn-ea"/>
              </a:rPr>
              <a:t>call </a:t>
            </a:r>
            <a:r>
              <a:rPr lang="en-US" altLang="en-US" sz="1600" i="1" kern="0" dirty="0">
                <a:solidFill>
                  <a:srgbClr val="FF0000"/>
                </a:solidFill>
                <a:latin typeface="Calibri" panose="020F0502020204030204" pitchFamily="34" charset="0"/>
                <a:cs typeface="Calibri" panose="020F0502020204030204" pitchFamily="34" charset="0"/>
                <a:sym typeface="+mn-ea"/>
              </a:rPr>
              <a:t>for </a:t>
            </a:r>
            <a:r>
              <a:rPr lang="en-US" altLang="en-US" sz="1600" i="1" kern="0" dirty="0" smtClean="0">
                <a:solidFill>
                  <a:srgbClr val="FF0000"/>
                </a:solidFill>
                <a:latin typeface="Calibri" panose="020F0502020204030204" pitchFamily="34" charset="0"/>
                <a:cs typeface="Calibri" panose="020F0502020204030204" pitchFamily="34" charset="0"/>
                <a:sym typeface="+mn-ea"/>
              </a:rPr>
              <a:t>submissions</a:t>
            </a:r>
            <a:endParaRPr lang="en-US" altLang="zh-CN" sz="1600" i="1" kern="0" dirty="0">
              <a:solidFill>
                <a:srgbClr val="FF0000"/>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p:txBody>
          <a:bodyPr/>
          <a:lstStyle/>
          <a:p>
            <a:pPr eaLnBrk="0" hangingPunct="0">
              <a:defRPr/>
            </a:pPr>
            <a:r>
              <a:rPr lang="en-US" altLang="zh-CN" dirty="0">
                <a:sym typeface="+mn-ea"/>
              </a:rPr>
              <a:t>May 2025</a:t>
            </a:r>
            <a:endParaRPr lang="en-US" altLang="zh-CN"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Teleconference Plan till May 2025 Interim Session</a:t>
            </a:r>
            <a:endParaRPr lang="en-US" altLang="zh-CN" sz="3200" kern="0" dirty="0"/>
          </a:p>
        </p:txBody>
      </p:sp>
      <p:sp>
        <p:nvSpPr>
          <p:cNvPr id="8" name="文本占位符 2"/>
          <p:cNvSpPr txBox="1"/>
          <p:nvPr/>
        </p:nvSpPr>
        <p:spPr>
          <a:xfrm>
            <a:off x="2100580" y="2425065"/>
            <a:ext cx="8398510" cy="3669030"/>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zh-CN" sz="2800" kern="0" dirty="0">
                <a:solidFill>
                  <a:schemeClr val="tx1"/>
                </a:solidFill>
                <a:sym typeface="+mn-ea"/>
              </a:rPr>
              <a:t>May 27</a:t>
            </a:r>
            <a:r>
              <a:rPr lang="en-US" altLang="zh-CN" sz="2800" kern="0" baseline="30000" dirty="0">
                <a:solidFill>
                  <a:schemeClr val="tx1"/>
                </a:solidFill>
                <a:sym typeface="+mn-ea"/>
              </a:rPr>
              <a:t>th</a:t>
            </a:r>
            <a:r>
              <a:rPr lang="en-US" altLang="zh-CN" sz="2800" kern="0" dirty="0">
                <a:solidFill>
                  <a:schemeClr val="tx1"/>
                </a:solidFill>
                <a:sym typeface="+mn-ea"/>
              </a:rPr>
              <a:t> </a:t>
            </a:r>
            <a:r>
              <a:rPr lang="en-US" altLang="en-US" sz="2800" kern="0" dirty="0">
                <a:solidFill>
                  <a:schemeClr val="tx1"/>
                </a:solidFill>
                <a:sym typeface="+mn-ea"/>
              </a:rPr>
              <a:t>(Tuesday), 10:00am, ET, 2 hours; </a:t>
            </a:r>
            <a:r>
              <a:rPr lang="en-US" altLang="en-US" sz="2800" kern="0" dirty="0" err="1">
                <a:solidFill>
                  <a:schemeClr val="tx1"/>
                </a:solidFill>
                <a:sym typeface="+mn-ea"/>
              </a:rPr>
              <a:t>Webex</a:t>
            </a:r>
            <a:endParaRPr lang="en-US" altLang="en-US" sz="2800" kern="0" dirty="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800" kern="0" dirty="0">
                <a:solidFill>
                  <a:schemeClr val="tx1"/>
                </a:solidFill>
                <a:sym typeface="+mn-ea"/>
              </a:rPr>
              <a:t>Jun 17</a:t>
            </a:r>
            <a:r>
              <a:rPr lang="en-US" altLang="en-US" sz="2800" kern="0" baseline="30000" dirty="0">
                <a:solidFill>
                  <a:schemeClr val="tx1"/>
                </a:solidFill>
                <a:sym typeface="+mn-ea"/>
              </a:rPr>
              <a:t>th</a:t>
            </a:r>
            <a:r>
              <a:rPr lang="en-US" altLang="en-US" sz="2800" kern="0" dirty="0">
                <a:solidFill>
                  <a:schemeClr val="tx1"/>
                </a:solidFill>
                <a:sym typeface="+mn-ea"/>
              </a:rPr>
              <a:t> (Tuesday), 10:00am, ET, 2 hours; </a:t>
            </a:r>
            <a:r>
              <a:rPr lang="en-US" altLang="en-US" sz="2800" kern="0" dirty="0" err="1">
                <a:solidFill>
                  <a:schemeClr val="tx1"/>
                </a:solidFill>
                <a:sym typeface="+mn-ea"/>
              </a:rPr>
              <a:t>Webex</a:t>
            </a:r>
            <a:endParaRPr lang="en-US" altLang="en-US" sz="2800" kern="0" dirty="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800" kern="0" dirty="0">
                <a:solidFill>
                  <a:schemeClr val="tx1"/>
                </a:solidFill>
                <a:sym typeface="+mn-ea"/>
              </a:rPr>
              <a:t>Jul 8</a:t>
            </a:r>
            <a:r>
              <a:rPr lang="en-US" altLang="en-US" sz="2800" kern="0" baseline="30000" dirty="0">
                <a:solidFill>
                  <a:schemeClr val="tx1"/>
                </a:solidFill>
                <a:sym typeface="+mn-ea"/>
              </a:rPr>
              <a:t>th</a:t>
            </a:r>
            <a:r>
              <a:rPr lang="en-US" altLang="en-US" sz="2800" kern="0" dirty="0">
                <a:solidFill>
                  <a:schemeClr val="tx1"/>
                </a:solidFill>
                <a:sym typeface="+mn-ea"/>
              </a:rPr>
              <a:t> (Tuesday), 10:00am, ET, 2 hours; </a:t>
            </a:r>
            <a:r>
              <a:rPr lang="en-US" altLang="en-US" sz="2800" kern="0" dirty="0" err="1">
                <a:solidFill>
                  <a:schemeClr val="tx1"/>
                </a:solidFill>
                <a:sym typeface="+mn-ea"/>
              </a:rPr>
              <a:t>Webex</a:t>
            </a:r>
            <a:endParaRPr lang="en-US" altLang="en-US" sz="2800" kern="0" dirty="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endParaRPr lang="en-US" altLang="zh-CN" sz="2800" kern="0" dirty="0" err="1">
              <a:solidFill>
                <a:schemeClr val="tx1"/>
              </a:solidFill>
              <a:latin typeface="Calibri" panose="020F0502020204030204" pitchFamily="34" charset="0"/>
              <a:cs typeface="Calibri" panose="020F0502020204030204" pitchFamily="34" charset="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a:t>
            </a:r>
            <a:r>
              <a:rPr lang="en-US" dirty="0">
                <a:sym typeface="+mn-ea"/>
              </a:rPr>
              <a:t>2025</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Teleconference</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27</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lvl="0">
              <a:lnSpc>
                <a:spcPct val="90000"/>
              </a:lnSpc>
              <a:buNone/>
              <a:defRPr/>
            </a:pPr>
            <a:r>
              <a:rPr lang="en-US" altLang="en-US" sz="2000" kern="0" dirty="0">
                <a:latin typeface="Arial" panose="020B0604020202020204" pitchFamily="34" charset="0"/>
                <a:sym typeface="+mn-ea"/>
              </a:rPr>
              <a:t>                       </a:t>
            </a:r>
            <a:r>
              <a:rPr lang="en-US" altLang="en-US" sz="2000" b="1" kern="0" dirty="0" smtClean="0">
                <a:latin typeface="Arial" panose="020B0604020202020204" pitchFamily="34" charset="0"/>
              </a:rPr>
              <a:t>Tech Editor:	Yinan Qi (OPPO)</a:t>
            </a:r>
            <a:r>
              <a:rPr lang="en-US" altLang="en-US" sz="2000" kern="0" dirty="0">
                <a:latin typeface="Arial" panose="020B0604020202020204" pitchFamily="34" charset="0"/>
              </a:rPr>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a:t>
            </a:r>
            <a:r>
              <a:rPr lang="en-US" dirty="0">
                <a:sym typeface="+mn-ea"/>
              </a:rPr>
              <a:t>2025</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GB" altLang="en-US" dirty="0" smtClean="0"/>
              <a:t>Approve meeting agenda</a:t>
            </a:r>
          </a:p>
          <a:p>
            <a:pPr lvl="0" eaLnBrk="0" hangingPunct="0">
              <a:defRPr/>
            </a:pPr>
            <a:r>
              <a:rPr lang="en-US" altLang="en-GB" dirty="0" smtClean="0"/>
              <a:t>Review updated SFD (</a:t>
            </a:r>
            <a:r>
              <a:rPr lang="en-US" altLang="en-GB" dirty="0" smtClean="0"/>
              <a:t>11-24/1613r8)</a:t>
            </a:r>
            <a:endParaRPr lang="en-GB" altLang="en-US" dirty="0" smtClean="0"/>
          </a:p>
          <a:p>
            <a:pPr eaLnBrk="0" hangingPunct="0">
              <a:buClrTx/>
              <a:buSzTx/>
              <a:buFontTx/>
              <a:buChar char="•"/>
              <a:defRPr/>
            </a:pPr>
            <a:r>
              <a:rPr lang="en-US" altLang="en-GB" dirty="0"/>
              <a:t>Spec draft skeleton introduction (11-25/0613, 11-25/0614)</a:t>
            </a:r>
          </a:p>
          <a:p>
            <a:pPr eaLnBrk="0" hangingPunct="0">
              <a:defRPr/>
            </a:pPr>
            <a:r>
              <a:rPr lang="en-US" altLang="zh-CN" dirty="0"/>
              <a:t>Call for volunteers for </a:t>
            </a:r>
            <a:r>
              <a:rPr lang="en-US" altLang="zh-CN" dirty="0" err="1" smtClean="0"/>
              <a:t>PoC</a:t>
            </a:r>
            <a:r>
              <a:rPr lang="en-US" altLang="zh-CN" dirty="0" smtClean="0"/>
              <a:t>/TTT</a:t>
            </a:r>
            <a:endParaRPr lang="en-GB" altLang="en-US" dirty="0"/>
          </a:p>
          <a:p>
            <a:pPr eaLnBrk="0" hangingPunct="0">
              <a:defRPr/>
            </a:pPr>
            <a:r>
              <a:rPr lang="en-GB" altLang="en-US" dirty="0"/>
              <a:t>Any other business?</a:t>
            </a:r>
          </a:p>
          <a:p>
            <a:pPr lvl="0" eaLnBrk="0" hangingPunct="0">
              <a:defRPr/>
            </a:pPr>
            <a:r>
              <a:rPr lang="en-US" altLang="en-GB" dirty="0" smtClean="0">
                <a:sym typeface="+mn-ea"/>
              </a:rPr>
              <a:t>Adjourn</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a:t>
            </a:r>
            <a:r>
              <a:rPr lang="en-US" dirty="0">
                <a:sym typeface="+mn-ea"/>
              </a:rPr>
              <a:t>2025</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webex teleconference, please make sure your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name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and affiliation are correctly shown, e.g. “[V/NV]</a:t>
            </a:r>
            <a:r>
              <a:rPr kumimoji="0" lang="en-US" altLang="en-US" sz="2400" b="1"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Name, Affiliation</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Meeting Protocol, Attendance, Voting &amp; Document Status</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a:t>
            </a:r>
            <a:r>
              <a:rPr lang="en-US" dirty="0">
                <a:sym typeface="+mn-ea"/>
              </a:rPr>
              <a:t>2025</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7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a:t>
            </a:r>
            <a:r>
              <a:rPr lang="en-US" dirty="0">
                <a:sym typeface="+mn-ea"/>
              </a:rPr>
              <a:t>2025</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May </a:t>
            </a:r>
            <a:r>
              <a:rPr lang="en-US" dirty="0">
                <a:sym typeface="+mn-ea"/>
              </a:rPr>
              <a:t>2025</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p>
        </p:txBody>
      </p:sp>
      <p:sp>
        <p:nvSpPr>
          <p:cNvPr id="9"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0"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11" name="日期占位符 3"/>
          <p:cNvSpPr>
            <a:spLocks noGrp="1"/>
          </p:cNvSpPr>
          <p:nvPr>
            <p:ph type="dt" idx="10"/>
          </p:nvPr>
        </p:nvSpPr>
        <p:spPr>
          <a:xfrm>
            <a:off x="928688" y="333375"/>
            <a:ext cx="2500313" cy="273050"/>
          </a:xfrm>
        </p:spPr>
        <p:txBody>
          <a:bodyPr/>
          <a:lstStyle/>
          <a:p>
            <a:pPr eaLnBrk="0" hangingPunct="0">
              <a:defRPr/>
            </a:pPr>
            <a:r>
              <a:rPr lang="en-US" altLang="zh-CN" dirty="0">
                <a:sym typeface="+mn-ea"/>
              </a:rPr>
              <a:t>May 2025</a:t>
            </a:r>
            <a:endParaRPr lang="en-US" altLang="zh-CN"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sym typeface="+mn-ea"/>
              </a:rPr>
              <a:t>May 2025</a:t>
            </a:r>
            <a:endParaRPr lang="en-US" altLang="zh-CN"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sym typeface="+mn-ea"/>
              </a:rPr>
              <a:t>May 2025</a:t>
            </a:r>
            <a:endParaRPr lang="en-US" altLang="zh-CN"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7"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9" name="日期占位符 3"/>
          <p:cNvSpPr>
            <a:spLocks noGrp="1"/>
          </p:cNvSpPr>
          <p:nvPr>
            <p:ph type="dt" idx="10"/>
          </p:nvPr>
        </p:nvSpPr>
        <p:spPr>
          <a:xfrm>
            <a:off x="928688" y="333375"/>
            <a:ext cx="2500313" cy="273050"/>
          </a:xfrm>
        </p:spPr>
        <p:txBody>
          <a:bodyPr/>
          <a:lstStyle/>
          <a:p>
            <a:pPr eaLnBrk="0" hangingPunct="0">
              <a:defRPr/>
            </a:pPr>
            <a:r>
              <a:rPr lang="en-US" altLang="zh-CN" dirty="0">
                <a:sym typeface="+mn-ea"/>
              </a:rPr>
              <a:t>May 2025</a:t>
            </a:r>
            <a:endParaRPr lang="en-US" altLang="zh-CN"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7"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sym typeface="+mn-ea"/>
              </a:rPr>
              <a:t>May 2025</a:t>
            </a:r>
            <a:endParaRPr lang="en-US" altLang="zh-CN"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507</TotalTime>
  <Words>1153</Words>
  <Application>Microsoft Office PowerPoint</Application>
  <PresentationFormat>宽屏</PresentationFormat>
  <Paragraphs>177</Paragraphs>
  <Slides>16</Slides>
  <Notes>0</Notes>
  <HiddenSlides>0</HiddenSlides>
  <MMClips>0</MMClips>
  <ScaleCrop>false</ScaleCrop>
  <HeadingPairs>
    <vt:vector size="8" baseType="variant">
      <vt:variant>
        <vt:lpstr>已用的字体</vt:lpstr>
      </vt:variant>
      <vt:variant>
        <vt:i4>8</vt:i4>
      </vt:variant>
      <vt:variant>
        <vt:lpstr>主题</vt:lpstr>
      </vt:variant>
      <vt:variant>
        <vt:i4>1</vt:i4>
      </vt:variant>
      <vt:variant>
        <vt:lpstr>嵌入 OLE 服务器</vt:lpstr>
      </vt:variant>
      <vt:variant>
        <vt:i4>1</vt:i4>
      </vt:variant>
      <vt:variant>
        <vt:lpstr>幻灯片标题</vt:lpstr>
      </vt:variant>
      <vt:variant>
        <vt:i4>16</vt:i4>
      </vt:variant>
    </vt:vector>
  </HeadingPairs>
  <TitlesOfParts>
    <vt:vector size="26" baseType="lpstr">
      <vt:lpstr>Arial Unicode MS</vt:lpstr>
      <vt:lpstr>Monotype Sorts</vt:lpstr>
      <vt:lpstr>MS Gothic</vt:lpstr>
      <vt:lpstr>MS PGothic</vt:lpstr>
      <vt:lpstr>Arial</vt:lpstr>
      <vt:lpstr>Arial Black</vt:lpstr>
      <vt:lpstr>Calibri</vt:lpstr>
      <vt:lpstr>Times New Roman</vt:lpstr>
      <vt:lpstr>802-11-Submission-16-9</vt:lpstr>
      <vt:lpstr>Document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Mr. Bo Sun</Manager>
  <Company>Sanechips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TGbp Meeting Agenda</dc:title>
  <dc:subject>IEEE 802.11TGbp Meeting Agenda</dc:subject>
  <dc:creator>Mr. Bo Sun</dc:creator>
  <cp:keywords>May 2025</cp:keywords>
  <cp:lastModifiedBy>0318003590</cp:lastModifiedBy>
  <cp:revision>338</cp:revision>
  <cp:lastPrinted>2014-11-04T15:04:00Z</cp:lastPrinted>
  <dcterms:created xsi:type="dcterms:W3CDTF">2007-04-17T18:10:00Z</dcterms:created>
  <dcterms:modified xsi:type="dcterms:W3CDTF">2025-05-26T07:22:22Z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520F3B40FBB74218B430AFC7AFD504DF</vt:lpwstr>
  </property>
</Properties>
</file>