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29" r:id="rId5"/>
    <p:sldId id="2366" r:id="rId6"/>
    <p:sldId id="447" r:id="rId7"/>
    <p:sldId id="2376" r:id="rId8"/>
    <p:sldId id="2386" r:id="rId9"/>
    <p:sldId id="2408" r:id="rId10"/>
    <p:sldId id="2407" r:id="rId11"/>
    <p:sldId id="2409" r:id="rId12"/>
    <p:sldId id="2387" r:id="rId13"/>
    <p:sldId id="2372" r:id="rId14"/>
    <p:sldId id="2410" r:id="rId15"/>
    <p:sldId id="237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DFEC35-ACE1-4A68-BF07-4C35D8438180}" v="5" dt="2025-05-22T05:47:35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7/14/2025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08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34A0AFB6-7BC7-240C-8422-33D41D9B959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F80BF0BC-6F9A-63E6-E427-E72400F170E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0D3530FB-27F7-A928-0EF3-01CD3CBAEB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+mj-lt"/>
              </a:rPr>
              <a:t>985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9801" y="2746376"/>
            <a:ext cx="7770813" cy="6397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143811" y="1054395"/>
            <a:ext cx="7770813" cy="144465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 Novel Approach to Reduce the Size of the Beamforming Feedback Report in Wi-Fi Networks </a:t>
            </a:r>
            <a:endParaRPr lang="en-GB" sz="280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746709" y="320077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B762CF-C677-6EE6-FA85-5F5AE751627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27433E-B6EE-CD51-7CBB-DBACE9BA31E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D4335C2-1941-440D-DC4D-E7BB52D0B0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213912"/>
              </p:ext>
            </p:extLst>
          </p:nvPr>
        </p:nvGraphicFramePr>
        <p:xfrm>
          <a:off x="1849281" y="3819789"/>
          <a:ext cx="9542619" cy="24003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40993">
                  <a:extLst>
                    <a:ext uri="{9D8B030D-6E8A-4147-A177-3AD203B41FA5}">
                      <a16:colId xmlns:a16="http://schemas.microsoft.com/office/drawing/2014/main" val="553111785"/>
                    </a:ext>
                  </a:extLst>
                </a:gridCol>
                <a:gridCol w="1740993">
                  <a:extLst>
                    <a:ext uri="{9D8B030D-6E8A-4147-A177-3AD203B41FA5}">
                      <a16:colId xmlns:a16="http://schemas.microsoft.com/office/drawing/2014/main" val="532616436"/>
                    </a:ext>
                  </a:extLst>
                </a:gridCol>
                <a:gridCol w="1318159">
                  <a:extLst>
                    <a:ext uri="{9D8B030D-6E8A-4147-A177-3AD203B41FA5}">
                      <a16:colId xmlns:a16="http://schemas.microsoft.com/office/drawing/2014/main" val="1718942559"/>
                    </a:ext>
                  </a:extLst>
                </a:gridCol>
                <a:gridCol w="1523010">
                  <a:extLst>
                    <a:ext uri="{9D8B030D-6E8A-4147-A177-3AD203B41FA5}">
                      <a16:colId xmlns:a16="http://schemas.microsoft.com/office/drawing/2014/main" val="553724672"/>
                    </a:ext>
                  </a:extLst>
                </a:gridCol>
                <a:gridCol w="3219464">
                  <a:extLst>
                    <a:ext uri="{9D8B030D-6E8A-4147-A177-3AD203B41FA5}">
                      <a16:colId xmlns:a16="http://schemas.microsoft.com/office/drawing/2014/main" val="2518766960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Name</a:t>
                      </a:r>
                      <a:endParaRPr lang="en-US" b="1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Affiliations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Address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Phone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email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17359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Salim Yahya 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VESTEL </a:t>
                      </a:r>
                      <a:endParaRPr lang="en-US" dirty="0">
                        <a:effectLst/>
                      </a:endParaRPr>
                    </a:p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98664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Shaima Abidrabbu 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50538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Sawaira R. Ali 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709295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H. M. Madani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6836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Basak Ozbakish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9886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09329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Beamforming is an important feature of 802.11, and is widely used in products, in both DL &amp; UL.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Since 11ax, </a:t>
            </a:r>
            <a:r>
              <a:rPr lang="en-US" sz="2800" u="sng" dirty="0">
                <a:solidFill>
                  <a:schemeClr val="tx1"/>
                </a:solidFill>
              </a:rPr>
              <a:t>triggered transmissions (TB PPDUs) are commonly used in the UL.</a:t>
            </a:r>
            <a:endParaRPr lang="en-US" sz="2800" u="sng" dirty="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There have been discussions on how to send estimated precoding matrices to STA's</a:t>
            </a:r>
            <a:endParaRPr lang="en-US" sz="280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Times New Roman"/>
              </a:rPr>
              <a:t>Per STA which is considered inefficient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Times New Roman"/>
              </a:rPr>
              <a:t>Joint precoding –which sends unnecessarily huge matrices to STA's, wasting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cs typeface="Times New Roman"/>
              </a:rPr>
              <a:t>We propose grouped pre-coding where the precoding matrices are grouped based on spatial distribution of STA's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F62C2-9F7E-F3D6-F3CD-059FED91E83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E79149D3-67E1-A5FD-0006-2042A409CD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017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71BD2-45F8-6754-9CB1-5C1B0BA61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FBC9E-FFAC-0E91-B6A3-0218E215E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r>
              <a:rPr lang="en-US" dirty="0"/>
              <a:t>Do you agree to add the following statement to the standards?:</a:t>
            </a:r>
          </a:p>
          <a:p>
            <a:r>
              <a:rPr lang="en-US" b="0" dirty="0"/>
              <a:t>“A Grouped Beamforming Feedback Matrix shall be utilized to reduce overhead for STAs and to lower computation complexity associated with the received Feedback Matrix”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Abstain or More Discussion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CA125-A51E-7187-BAB5-577EB341BB8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715F2-56CD-657C-6512-4AE008DDEBF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730598-1BCD-FFE0-C1CD-C2490DCB7DA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995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800" b="0">
                <a:solidFill>
                  <a:schemeClr val="tx1"/>
                </a:solidFill>
              </a:rPr>
              <a:t>[1] 11-20-1672r2: UL Beamforming for TB PPDUs (</a:t>
            </a:r>
            <a:r>
              <a:rPr lang="en-US" sz="1800" b="0" err="1">
                <a:solidFill>
                  <a:schemeClr val="tx1"/>
                </a:solidFill>
              </a:rPr>
              <a:t>Shimi</a:t>
            </a:r>
            <a:r>
              <a:rPr lang="en-US" sz="1800" b="0">
                <a:solidFill>
                  <a:schemeClr val="tx1"/>
                </a:solidFill>
              </a:rPr>
              <a:t> </a:t>
            </a:r>
            <a:r>
              <a:rPr lang="en-US" sz="1800" b="0" err="1">
                <a:solidFill>
                  <a:schemeClr val="tx1"/>
                </a:solidFill>
              </a:rPr>
              <a:t>Shilo</a:t>
            </a:r>
            <a:r>
              <a:rPr lang="en-US" sz="1800" b="0">
                <a:solidFill>
                  <a:schemeClr val="tx1"/>
                </a:solidFill>
              </a:rPr>
              <a:t>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b="0">
                <a:solidFill>
                  <a:schemeClr val="tx1"/>
                </a:solidFill>
              </a:rPr>
              <a:t>[2] 11-23-27r1: Uplink MU-MIMO Improvements (Sigurd </a:t>
            </a:r>
            <a:r>
              <a:rPr lang="en-US" sz="1800" b="0" err="1">
                <a:solidFill>
                  <a:schemeClr val="tx1"/>
                </a:solidFill>
              </a:rPr>
              <a:t>Schelstraete</a:t>
            </a:r>
            <a:r>
              <a:rPr lang="en-US" sz="1800" b="0">
                <a:solidFill>
                  <a:schemeClr val="tx1"/>
                </a:solidFill>
              </a:rPr>
              <a:t>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b="0">
                <a:solidFill>
                  <a:schemeClr val="tx1"/>
                </a:solidFill>
              </a:rPr>
              <a:t>[3] 11-23-725r0: Uplink MU-MIMO Precoding – Follow Up (Sigurd  </a:t>
            </a:r>
            <a:r>
              <a:rPr lang="en-US" sz="1800" b="0" err="1">
                <a:solidFill>
                  <a:schemeClr val="tx1"/>
                </a:solidFill>
              </a:rPr>
              <a:t>Schelstraete</a:t>
            </a:r>
            <a:r>
              <a:rPr lang="en-US" sz="1800" b="0">
                <a:solidFill>
                  <a:schemeClr val="tx1"/>
                </a:solidFill>
              </a:rPr>
              <a:t>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b="0">
                <a:solidFill>
                  <a:schemeClr val="tx1"/>
                </a:solidFill>
              </a:rPr>
              <a:t>[4] 11-23-263r0: Triggered Beamforming in UHR (</a:t>
            </a:r>
            <a:r>
              <a:rPr lang="en-US" sz="1800" b="0" err="1">
                <a:solidFill>
                  <a:schemeClr val="tx1"/>
                </a:solidFill>
              </a:rPr>
              <a:t>Shimi</a:t>
            </a:r>
            <a:r>
              <a:rPr lang="en-US" sz="1800" b="0">
                <a:solidFill>
                  <a:schemeClr val="tx1"/>
                </a:solidFill>
              </a:rPr>
              <a:t> </a:t>
            </a:r>
            <a:r>
              <a:rPr lang="en-US" sz="1800" b="0" err="1">
                <a:solidFill>
                  <a:schemeClr val="tx1"/>
                </a:solidFill>
              </a:rPr>
              <a:t>Shilo</a:t>
            </a:r>
            <a:r>
              <a:rPr lang="en-US" sz="1800" b="0">
                <a:solidFill>
                  <a:schemeClr val="tx1"/>
                </a:solidFill>
              </a:rPr>
              <a:t>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b="0">
                <a:solidFill>
                  <a:schemeClr val="tx1"/>
                </a:solidFill>
              </a:rPr>
              <a:t>[5] 11-24-108r0: Triggered Beamforming in UHR – Follow Up (</a:t>
            </a:r>
            <a:r>
              <a:rPr lang="en-US" sz="1800" b="0" err="1">
                <a:solidFill>
                  <a:schemeClr val="tx1"/>
                </a:solidFill>
              </a:rPr>
              <a:t>Shimi</a:t>
            </a:r>
            <a:r>
              <a:rPr lang="en-US" sz="1800" b="0">
                <a:solidFill>
                  <a:schemeClr val="tx1"/>
                </a:solidFill>
              </a:rPr>
              <a:t> </a:t>
            </a:r>
            <a:r>
              <a:rPr lang="en-US" sz="1800" b="0" err="1">
                <a:solidFill>
                  <a:schemeClr val="tx1"/>
                </a:solidFill>
              </a:rPr>
              <a:t>Shilo</a:t>
            </a:r>
            <a:r>
              <a:rPr lang="en-US" sz="1800" b="0">
                <a:solidFill>
                  <a:schemeClr val="tx1"/>
                </a:solidFill>
              </a:rPr>
              <a:t> et 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8B0B21E0-82A1-7990-3AF7-F81D5616F0C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746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Support for beamforming in TB PPDUs has been discussed in 11be (</a:t>
            </a:r>
            <a:r>
              <a:rPr lang="en-US" sz="2000" b="0" dirty="0" err="1">
                <a:solidFill>
                  <a:schemeClr val="tx1"/>
                </a:solidFill>
              </a:rPr>
              <a:t>WiFi</a:t>
            </a:r>
            <a:r>
              <a:rPr lang="en-US" sz="2000" b="0" dirty="0">
                <a:solidFill>
                  <a:schemeClr val="tx1"/>
                </a:solidFill>
              </a:rPr>
              <a:t> 7) [1] as well as during the UHR (</a:t>
            </a:r>
            <a:r>
              <a:rPr lang="en-US" sz="2000" b="0" dirty="0" err="1">
                <a:solidFill>
                  <a:schemeClr val="tx1"/>
                </a:solidFill>
              </a:rPr>
              <a:t>WiFi</a:t>
            </a:r>
            <a:r>
              <a:rPr lang="en-US" sz="2000" b="0" dirty="0">
                <a:solidFill>
                  <a:schemeClr val="tx1"/>
                </a:solidFill>
              </a:rPr>
              <a:t> 8) SG [2-4].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[5] summarized the benefits of supporting BF for TB PPDUs, and then ran a SP for ‘defining a protocol for supporting triggered UL beamformed data transmission in </a:t>
            </a:r>
            <a:r>
              <a:rPr lang="en-US" sz="2000" b="0" dirty="0" err="1">
                <a:solidFill>
                  <a:schemeClr val="tx1"/>
                </a:solidFill>
              </a:rPr>
              <a:t>TGbn</a:t>
            </a:r>
            <a:r>
              <a:rPr lang="en-US" sz="2000" b="0" dirty="0">
                <a:solidFill>
                  <a:schemeClr val="tx1"/>
                </a:solidFill>
              </a:rPr>
              <a:t>’</a:t>
            </a:r>
            <a:endParaRPr lang="en-US" sz="2000" b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results were 105Y, 71N</a:t>
            </a:r>
            <a:endParaRPr lang="en-US" sz="1600" dirty="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[6] discussed non-triggered per-STA precoding, its performance compared with triggered (joint) precoding and the reason for the performance gap.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[1],[2] and [3] have insisted the benefits of UL TB in MU-MIMO although standard is yet to accommodate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082794-A5A3-3B5F-61D7-02E1AF5C8E1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804C9A24-0963-887C-2DB0-495EA30921A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2209801" y="742951"/>
            <a:ext cx="8056563" cy="841477"/>
          </a:xfrm>
        </p:spPr>
        <p:txBody>
          <a:bodyPr/>
          <a:lstStyle/>
          <a:p>
            <a:pPr lvl="0"/>
            <a:r>
              <a:rPr lang="en-US" sz="2800"/>
              <a:t>UL BF in MU-MIMO operation (TB PPDU) </a:t>
            </a:r>
            <a:r>
              <a:rPr lang="en-IL" sz="2800"/>
              <a:t>–</a:t>
            </a:r>
            <a:r>
              <a:rPr lang="en-US" sz="2800"/>
              <a:t> cont.</a:t>
            </a:r>
            <a:endParaRPr lang="zh-CN" altLang="en-US" sz="2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786648"/>
            <a:ext cx="7770813" cy="4113213"/>
          </a:xfrm>
        </p:spPr>
        <p:txBody>
          <a:bodyPr/>
          <a:lstStyle/>
          <a:p>
            <a:pPr marL="398145" lvl="1" indent="-342900">
              <a:spcAft>
                <a:spcPts val="0"/>
              </a:spcAft>
              <a:buFont typeface="Arial" pitchFamily="16" charset="0"/>
              <a:buChar char="•"/>
            </a:pPr>
            <a:r>
              <a:rPr lang="en-US"/>
              <a:t>As discussed in the contributions, AP sends Triggering frame to the STA's and the STA's respond with NDP's which are used by the AP to estimate </a:t>
            </a:r>
            <a:r>
              <a:rPr lang="en-US" err="1"/>
              <a:t>Beamfroming</a:t>
            </a:r>
            <a:r>
              <a:rPr lang="en-US"/>
              <a:t> Report</a:t>
            </a:r>
            <a:endParaRPr lang="en-US">
              <a:cs typeface="Times New Roman"/>
            </a:endParaRPr>
          </a:p>
          <a:p>
            <a:pPr marL="398145" lvl="1" indent="-342900">
              <a:spcAft>
                <a:spcPts val="0"/>
              </a:spcAft>
              <a:buFont typeface="Arial" pitchFamily="16" charset="0"/>
              <a:buChar char="•"/>
            </a:pPr>
            <a:r>
              <a:rPr lang="en-US"/>
              <a:t>The solicited STAs use the precoding values to respond with Beamformed Uplink data HE TB PPDUs</a:t>
            </a: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DE1CEE-4314-F2CB-C4D5-BCF71BE7B28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9F55A-95AD-1FEE-6315-0215EE2AD76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7" name="Picture 6" descr="A black background with blue squares and text&#10;&#10;Description automatically generated">
            <a:extLst>
              <a:ext uri="{FF2B5EF4-FFF2-40B4-BE49-F238E27FC236}">
                <a16:creationId xmlns:a16="http://schemas.microsoft.com/office/drawing/2014/main" id="{C68CCEDF-0C05-9061-4AFF-A125665865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825" y="3841103"/>
            <a:ext cx="8837084" cy="2170878"/>
          </a:xfrm>
          <a:prstGeom prst="rect">
            <a:avLst/>
          </a:prstGeom>
        </p:spPr>
      </p:pic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0E2972B1-0EBC-48A8-3A6D-83D85F214F9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753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523876"/>
            <a:ext cx="7770813" cy="1065213"/>
          </a:xfrm>
        </p:spPr>
        <p:txBody>
          <a:bodyPr/>
          <a:lstStyle/>
          <a:p>
            <a:r>
              <a:rPr lang="en-US" sz="2800"/>
              <a:t>Issues with  Per-STA Precoding, joint precoding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2918" y="1333377"/>
            <a:ext cx="8657875" cy="487077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In the case </a:t>
            </a:r>
            <a:r>
              <a:rPr lang="en-US" sz="1800" u="sng" dirty="0">
                <a:solidFill>
                  <a:schemeClr val="tx1"/>
                </a:solidFill>
              </a:rPr>
              <a:t>of SU-MIMO</a:t>
            </a:r>
            <a:r>
              <a:rPr lang="en-US" sz="1800" dirty="0">
                <a:solidFill>
                  <a:schemeClr val="tx1"/>
                </a:solidFill>
              </a:rPr>
              <a:t>, precoders computed </a:t>
            </a:r>
            <a:r>
              <a:rPr lang="en-US" sz="1800" u="sng" dirty="0">
                <a:solidFill>
                  <a:schemeClr val="tx1"/>
                </a:solidFill>
              </a:rPr>
              <a:t>separately</a:t>
            </a:r>
            <a:r>
              <a:rPr lang="en-US" sz="1800" dirty="0">
                <a:solidFill>
                  <a:schemeClr val="tx1"/>
                </a:solidFill>
              </a:rPr>
              <a:t> per-STA are generally </a:t>
            </a:r>
            <a:r>
              <a:rPr lang="en-US" sz="1800" u="sng" dirty="0">
                <a:solidFill>
                  <a:schemeClr val="tx1"/>
                </a:solidFill>
              </a:rPr>
              <a:t>good</a:t>
            </a:r>
            <a:endParaRPr lang="en-US" sz="1800" u="sng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Issue #1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Adding individual request from each non-AP STA to start UL sounding procedure seems inefficient (compared to a unified, AP managed and efficient protocol).</a:t>
            </a:r>
            <a:endParaRPr lang="en-US" sz="1600" dirty="0">
              <a:solidFill>
                <a:schemeClr val="tx1"/>
              </a:solidFill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Partially Solved by Joint precoding</a:t>
            </a:r>
            <a:endParaRPr lang="en-US" sz="1600" dirty="0">
              <a:solidFill>
                <a:schemeClr val="tx1"/>
              </a:solidFill>
              <a:cs typeface="Times New Roman"/>
            </a:endParaRPr>
          </a:p>
          <a:p>
            <a:pPr marL="914400" lvl="2" indent="0"/>
            <a:endParaRPr lang="en-US" sz="160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Issue #2</a:t>
            </a:r>
            <a:r>
              <a:rPr lang="en-US" sz="1800" dirty="0">
                <a:solidFill>
                  <a:schemeClr val="tx1"/>
                </a:solidFill>
              </a:rPr>
              <a:t> relates to the MU-MIMO case, in particular, the usage </a:t>
            </a:r>
            <a:r>
              <a:rPr lang="en-US" sz="1800" u="sng" dirty="0">
                <a:solidFill>
                  <a:schemeClr val="tx1"/>
                </a:solidFill>
              </a:rPr>
              <a:t>of </a:t>
            </a:r>
            <a:r>
              <a:rPr lang="en-US" sz="1800" b="1" u="sng" dirty="0">
                <a:solidFill>
                  <a:schemeClr val="tx1"/>
                </a:solidFill>
              </a:rPr>
              <a:t>per-STA precoding </a:t>
            </a:r>
            <a:r>
              <a:rPr lang="en-US" sz="1800" dirty="0">
                <a:solidFill>
                  <a:schemeClr val="tx1"/>
                </a:solidFill>
              </a:rPr>
              <a:t>rather than </a:t>
            </a:r>
            <a:r>
              <a:rPr lang="en-US" sz="1800" u="sng" dirty="0">
                <a:solidFill>
                  <a:schemeClr val="tx1"/>
                </a:solidFill>
              </a:rPr>
              <a:t>‘</a:t>
            </a:r>
            <a:r>
              <a:rPr lang="en-US" sz="1800" b="1" u="sng" dirty="0">
                <a:solidFill>
                  <a:schemeClr val="tx1"/>
                </a:solidFill>
              </a:rPr>
              <a:t>Joint precoding</a:t>
            </a:r>
            <a:r>
              <a:rPr lang="en-US" sz="1800" dirty="0">
                <a:solidFill>
                  <a:schemeClr val="tx1"/>
                </a:solidFill>
              </a:rPr>
              <a:t>’, which is computed by the AP for all the solicited non-AP STAs</a:t>
            </a:r>
            <a:endParaRPr lang="en-US" sz="1800" dirty="0">
              <a:solidFill>
                <a:schemeClr val="tx1"/>
              </a:solidFill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chemeClr val="tx1"/>
                </a:solidFill>
              </a:rPr>
              <a:t>Using the “per-STA precoding” gives little to no gain over open-loop transmissions (doesn’t decrease the MUI), as opposed to using a ‘joint precoder’ computed at the AP which yields a huge gap</a:t>
            </a:r>
            <a:endParaRPr lang="en-US" sz="1600" u="sng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Issue #3</a:t>
            </a:r>
            <a:endParaRPr lang="en-US" sz="1800" b="1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Using joint pre-coding can unnecessarily increase overhead for users who are in different directions of the 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64604-FD7A-94E2-A1C2-F581E29D649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3FF37314-0024-E459-6E53-EA2A42C9FD1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03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C9DB4-2545-B305-60A9-B6F7F0787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75" y="652160"/>
            <a:ext cx="8875511" cy="1065213"/>
          </a:xfrm>
        </p:spPr>
        <p:txBody>
          <a:bodyPr/>
          <a:lstStyle/>
          <a:p>
            <a:r>
              <a:rPr lang="en-US" dirty="0">
                <a:cs typeface="Times New Roman"/>
              </a:rPr>
              <a:t>Proposed Triggered Grouped Beamforming Report (G-BFR)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FC505-B4AA-3360-D492-44B9C9670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587433"/>
            <a:ext cx="9370811" cy="4113213"/>
          </a:xfrm>
        </p:spPr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First the AP sends Sounding Trigger Frame to all STA's soliciting their NDP’s.</a:t>
            </a:r>
            <a:endParaRPr lang="en-US" dirty="0"/>
          </a:p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The STA's:</a:t>
            </a:r>
          </a:p>
          <a:p>
            <a:pPr lvl="1">
              <a:buFont typeface="Courier New" pitchFamily="16" charset="0"/>
              <a:buChar char="o"/>
            </a:pPr>
            <a:r>
              <a:rPr lang="en-US" b="1" dirty="0">
                <a:cs typeface="Times New Roman"/>
              </a:rPr>
              <a:t>With  BF capability send the NDP's to AP.</a:t>
            </a:r>
          </a:p>
          <a:p>
            <a:pPr lvl="1">
              <a:buFont typeface="Courier New" pitchFamily="16" charset="0"/>
              <a:buChar char="o"/>
            </a:pPr>
            <a:r>
              <a:rPr lang="en-US" b="1" dirty="0">
                <a:cs typeface="Times New Roman"/>
              </a:rPr>
              <a:t>Without BF capability will not respond to the TF</a:t>
            </a:r>
            <a:endParaRPr lang="en-US" dirty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The AP :</a:t>
            </a:r>
          </a:p>
          <a:p>
            <a:pPr lvl="1">
              <a:buFont typeface="Courier New" pitchFamily="16" charset="0"/>
              <a:buChar char="o"/>
            </a:pPr>
            <a:r>
              <a:rPr lang="en-US" dirty="0">
                <a:cs typeface="Times New Roman"/>
              </a:rPr>
              <a:t>Uses the NDP's to determine Beamforming Report (BFR) precoding matrix for responding STA's.</a:t>
            </a:r>
          </a:p>
          <a:p>
            <a:pPr lvl="1">
              <a:buFont typeface="Courier New" pitchFamily="16" charset="0"/>
              <a:buChar char="o"/>
            </a:pPr>
            <a:r>
              <a:rPr lang="en-US" dirty="0">
                <a:cs typeface="Times New Roman"/>
              </a:rPr>
              <a:t>Needs to determine the beamwidth and directions based on STA's that responded to the NDP</a:t>
            </a:r>
          </a:p>
          <a:p>
            <a:pPr lvl="1">
              <a:buFont typeface="Courier New" pitchFamily="16" charset="0"/>
              <a:buChar char="o"/>
            </a:pPr>
            <a:r>
              <a:rPr lang="en-US" dirty="0">
                <a:cs typeface="Times New Roman"/>
              </a:rPr>
              <a:t>Since it can determine the side on which the STA's are located, it will BF the precoding matrices in groups.</a:t>
            </a:r>
          </a:p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The STA's can then use the precoding matrices to do BF.</a:t>
            </a:r>
            <a:endParaRPr lang="en-US" b="1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8F0D4-913F-375A-6E06-35EBC3EF9E1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5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FB67FE6-4007-F6AF-2A27-81CFFF46C11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128C8DFE-A965-31DF-B1B7-BDEC616778E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458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6DD94-E035-FE54-DF6D-B9DED55AA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504825"/>
            <a:ext cx="10361084" cy="1065213"/>
          </a:xfrm>
        </p:spPr>
        <p:txBody>
          <a:bodyPr/>
          <a:lstStyle/>
          <a:p>
            <a:r>
              <a:rPr lang="en-US" dirty="0"/>
              <a:t>Proposed Grouped BFR-1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E2913-83AD-178F-77B0-AF9493373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716" y="1570038"/>
            <a:ext cx="552239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Beamforming Feedback Reports sent Groupwise based on spatial separation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Instead of a matrix containing all the STA’s, each group receives a precoding matrix based on the group’s constituent STA’s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Smaller matrix size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Less computation complexity for STA’s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MUI can be handled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Less per STA overhead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6A11E-86DD-9952-7CB4-7C2D1FAF0F5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95C7E-8C7A-F00A-7886-65506A5D72D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s-ES"/>
              <a:t>Salim M. YAHYA et al, VESTEL</a:t>
            </a:r>
            <a:endParaRPr lang="en-GB"/>
          </a:p>
        </p:txBody>
      </p:sp>
      <p:pic>
        <p:nvPicPr>
          <p:cNvPr id="7" name="Content Placeholder 6" descr="A diagram of a radio tower&#10;&#10;AI-generated content may be incorrect.">
            <a:extLst>
              <a:ext uri="{FF2B5EF4-FFF2-40B4-BE49-F238E27FC236}">
                <a16:creationId xmlns:a16="http://schemas.microsoft.com/office/drawing/2014/main" id="{D746DFBC-8E5A-F8A9-9CA5-8ACF15EBE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505573" y="2537392"/>
            <a:ext cx="5522393" cy="2788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8" name="Date Placeholder 2">
            <a:extLst>
              <a:ext uri="{FF2B5EF4-FFF2-40B4-BE49-F238E27FC236}">
                <a16:creationId xmlns:a16="http://schemas.microsoft.com/office/drawing/2014/main" id="{E5A91665-2909-3AF2-2D28-7E9C86834BFE}"/>
              </a:ext>
            </a:extLst>
          </p:cNvPr>
          <p:cNvSpPr txBox="1">
            <a:spLocks/>
          </p:cNvSpPr>
          <p:nvPr/>
        </p:nvSpPr>
        <p:spPr bwMode="auto">
          <a:xfrm>
            <a:off x="1091450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ABE544-8DD4-DE24-4CC6-966FBA0DBB4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953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49064-4DD2-DB33-63D5-D7BF4252D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46113"/>
          </a:xfrm>
        </p:spPr>
        <p:txBody>
          <a:bodyPr/>
          <a:lstStyle/>
          <a:p>
            <a:r>
              <a:rPr lang="en-US" dirty="0">
                <a:cs typeface="Times New Roman"/>
              </a:rPr>
              <a:t>Proposed Groped BFR – 2 - Sectoring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BAFA4-C7A4-6DC0-EA56-7FF26EE05D8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A78B6-559C-024D-D7DE-6792725CE21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BA7B775-FDC4-9E5F-80CE-1FDAC91D6CAF}"/>
              </a:ext>
            </a:extLst>
          </p:cNvPr>
          <p:cNvSpPr txBox="1">
            <a:spLocks/>
          </p:cNvSpPr>
          <p:nvPr/>
        </p:nvSpPr>
        <p:spPr bwMode="auto">
          <a:xfrm>
            <a:off x="444093" y="1411290"/>
            <a:ext cx="5566182" cy="20834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-285750">
              <a:buFont typeface="Arial" pitchFamily="16" charset="0"/>
              <a:buChar char="•"/>
            </a:pPr>
            <a:endParaRPr lang="en-US" b="0" kern="0" dirty="0">
              <a:cs typeface="Times New Roman"/>
            </a:endParaRPr>
          </a:p>
          <a:p>
            <a:pPr indent="-285750">
              <a:buFont typeface="Arial" pitchFamily="16" charset="0"/>
              <a:buChar char="•"/>
            </a:pPr>
            <a:r>
              <a:rPr lang="en-US" b="0" kern="0" dirty="0">
                <a:cs typeface="Times New Roman"/>
              </a:rPr>
              <a:t>For less dynamic scenarios, like in workplaces, where users are already grouped, Sectoring can be applied to reduce implementation complexity.</a:t>
            </a:r>
          </a:p>
          <a:p>
            <a:pPr lvl="1">
              <a:buFont typeface="Arial" pitchFamily="16" charset="0"/>
              <a:buChar char="•"/>
            </a:pPr>
            <a:r>
              <a:rPr lang="en-US" kern="0" dirty="0">
                <a:cs typeface="Times New Roman"/>
              </a:rPr>
              <a:t>This sectoring doesn’t have to be symmetric e.g., instead of always being 3 x 120°, it could be 60°, 80°100°depending on requirements.</a:t>
            </a:r>
          </a:p>
          <a:p>
            <a:pPr>
              <a:buFont typeface="Arial" pitchFamily="16" charset="0"/>
              <a:buChar char="•"/>
            </a:pPr>
            <a:r>
              <a:rPr lang="en-US" b="0" kern="0" dirty="0">
                <a:cs typeface="Times New Roman"/>
              </a:rPr>
              <a:t>Validity duration can be determined to update the precoding matrices for the corresponding directions</a:t>
            </a:r>
          </a:p>
        </p:txBody>
      </p:sp>
      <p:pic>
        <p:nvPicPr>
          <p:cNvPr id="12" name="Content Placeholder 6" descr="A diagram of a radio tower&#10;&#10;AI-generated content may be incorrect.">
            <a:extLst>
              <a:ext uri="{FF2B5EF4-FFF2-40B4-BE49-F238E27FC236}">
                <a16:creationId xmlns:a16="http://schemas.microsoft.com/office/drawing/2014/main" id="{9BC97D0E-15A4-959B-4028-0A5C62A6F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86248" y="1615128"/>
            <a:ext cx="5943828" cy="39704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AEC2ED-B08D-33D4-D0C8-D461B7CEB97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71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4169F-2164-6B2B-6BDC-B4B91C92D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Features of Proposed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90099-E390-4175-8E52-17205AF5F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52577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Due to separate beams between groups, secrecy is improved.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Between different groups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Between group and non-group members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Beam width, and direction are also to be considered when constructing the feedback matrix.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Resources can be re-used further increasing spectral efficiency SE.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FD4106-FAFC-50C4-0F70-FA413C5DCF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B29BE-E391-F5BC-4817-02626198036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F46975-3637-5DE2-4D06-1A312FA13B1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8" name="Picture 7" descr="A diagram of a signal&#10;&#10;AI-generated content may be incorrect.">
            <a:extLst>
              <a:ext uri="{FF2B5EF4-FFF2-40B4-BE49-F238E27FC236}">
                <a16:creationId xmlns:a16="http://schemas.microsoft.com/office/drawing/2014/main" id="{44EBE5B7-067A-C98C-A28F-67AE82618A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5292" y="2273709"/>
            <a:ext cx="5659813" cy="352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560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92926-C6E9-DDA8-E82D-6F1993857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Advantages of the Proposed Approach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5C78A-AAFE-FE82-6CE6-DD4C81F34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 marL="287020" indent="-287020">
              <a:buFont typeface="+mj-lt"/>
              <a:buAutoNum type="arabicPeriod"/>
            </a:pPr>
            <a:r>
              <a:rPr lang="en-US" sz="2800" b="0" dirty="0"/>
              <a:t>The proposed approach:</a:t>
            </a:r>
            <a:endParaRPr lang="en-US" sz="3200" dirty="0"/>
          </a:p>
          <a:p>
            <a:pPr marL="687070" lvl="1" indent="-287020">
              <a:buFont typeface="Courier New" pitchFamily="16" charset="0"/>
              <a:buChar char="o"/>
            </a:pPr>
            <a:r>
              <a:rPr lang="en-US" dirty="0"/>
              <a:t>is not like the use of the SU-MIMO approach where the per-STA precoding feedback is sent individually. </a:t>
            </a:r>
            <a:endParaRPr lang="en-US" sz="2800" b="1" dirty="0"/>
          </a:p>
          <a:p>
            <a:pPr marL="687070" lvl="1" indent="-287020">
              <a:buFont typeface="Courier New" pitchFamily="16" charset="0"/>
              <a:buChar char="o"/>
            </a:pPr>
            <a:r>
              <a:rPr lang="en-US" dirty="0"/>
              <a:t>Also, it is not like the joint precoding that is used in MU-MIMO where the whole </a:t>
            </a:r>
            <a:r>
              <a:rPr lang="en-US" b="1" dirty="0"/>
              <a:t>feedback is sent to all users with huge size.</a:t>
            </a:r>
            <a:r>
              <a:rPr lang="en-US" dirty="0"/>
              <a:t> </a:t>
            </a:r>
            <a:endParaRPr lang="en-US" sz="2800" b="1" dirty="0"/>
          </a:p>
          <a:p>
            <a:pPr marL="687070" lvl="1" indent="-287020">
              <a:buFont typeface="Courier New" pitchFamily="16" charset="0"/>
              <a:buChar char="o"/>
            </a:pPr>
            <a:r>
              <a:rPr lang="en-US" dirty="0"/>
              <a:t>Utilizes the spatial space to send coordinated feedback based on the users' directions. As if it is in between the afore-mentioned approaches.  </a:t>
            </a:r>
            <a:endParaRPr lang="en-US" sz="2800" b="1" dirty="0">
              <a:cs typeface="Times New Roman"/>
            </a:endParaRPr>
          </a:p>
          <a:p>
            <a:pPr marL="287020" indent="-287020">
              <a:buFont typeface="+mj-lt"/>
              <a:buAutoNum type="arabicPeriod"/>
            </a:pPr>
            <a:r>
              <a:rPr lang="en-US" sz="2800" b="0" dirty="0"/>
              <a:t>Such an approach is compatible with Wi-Fi and it can solve a legitimate problem for UL-MU-MIMO when it comes to the size of the BFR. </a:t>
            </a:r>
            <a:endParaRPr lang="en-US" sz="2800" b="0" dirty="0">
              <a:cs typeface="Times New Roman"/>
            </a:endParaRPr>
          </a:p>
          <a:p>
            <a:pPr marL="287020" indent="-287020">
              <a:buFont typeface="+mj-lt"/>
              <a:buAutoNum type="arabicPeriod"/>
            </a:pPr>
            <a:r>
              <a:rPr lang="en-US" sz="2800" b="0" dirty="0"/>
              <a:t>The proposed solution is not discussed yet in the standard meetings. </a:t>
            </a:r>
            <a:endParaRPr lang="en-US" sz="2800" b="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203DC-E476-EBF0-81C0-A6D83A34EB2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D6F54-BF55-F47F-F1E2-4A137FBF3D5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D4EF255F-0603-DCB4-4B28-8E5DEA09F1A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1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3ED6C4AE8A3E0B4AB2562C00E77B5B9C" ma:contentTypeVersion="14" ma:contentTypeDescription="Yeni belge oluşturun." ma:contentTypeScope="" ma:versionID="6c64dff9613b5e9ca1ab7a14ed671f69">
  <xsd:schema xmlns:xsd="http://www.w3.org/2001/XMLSchema" xmlns:xs="http://www.w3.org/2001/XMLSchema" xmlns:p="http://schemas.microsoft.com/office/2006/metadata/properties" xmlns:ns3="a5972983-a2c0-4881-8ca8-35df5762735e" xmlns:ns4="df9277f8-201c-4d91-ae5e-fa2e8abf390a" targetNamespace="http://schemas.microsoft.com/office/2006/metadata/properties" ma:root="true" ma:fieldsID="8859fb3d2f2bc822d9f6d91bcac566ff" ns3:_="" ns4:_="">
    <xsd:import namespace="a5972983-a2c0-4881-8ca8-35df5762735e"/>
    <xsd:import namespace="df9277f8-201c-4d91-ae5e-fa2e8abf390a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972983-a2c0-4881-8ca8-35df5762735e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277f8-201c-4d91-ae5e-fa2e8abf390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ylaşılanl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Ayrıntıları ile Paylaşıld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İpucu Paylaşımı Karması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5972983-a2c0-4881-8ca8-35df5762735e" xsi:nil="true"/>
  </documentManagement>
</p:properties>
</file>

<file path=customXml/itemProps1.xml><?xml version="1.0" encoding="utf-8"?>
<ds:datastoreItem xmlns:ds="http://schemas.openxmlformats.org/officeDocument/2006/customXml" ds:itemID="{4E44BC87-B5AF-4E39-97D6-49C04E4540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E7E61D-346C-407A-B191-6BA2A3BED1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972983-a2c0-4881-8ca8-35df5762735e"/>
    <ds:schemaRef ds:uri="df9277f8-201c-4d91-ae5e-fa2e8abf39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93A209F-2FA7-4074-B42E-C0BAB17F121D}">
  <ds:schemaRefs>
    <ds:schemaRef ds:uri="http://schemas.microsoft.com/office/infopath/2007/PartnerControls"/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df9277f8-201c-4d91-ae5e-fa2e8abf390a"/>
    <ds:schemaRef ds:uri="a5972983-a2c0-4881-8ca8-35df5762735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11897</TotalTime>
  <Words>1175</Words>
  <Application>Microsoft Office PowerPoint</Application>
  <PresentationFormat>Widescreen</PresentationFormat>
  <Paragraphs>152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Courier New</vt:lpstr>
      <vt:lpstr>Times New Roman</vt:lpstr>
      <vt:lpstr>Office Theme</vt:lpstr>
      <vt:lpstr>A Novel Approach to Reduce the Size of the Beamforming Feedback Report in Wi-Fi Networks </vt:lpstr>
      <vt:lpstr>Introduction</vt:lpstr>
      <vt:lpstr>UL BF in MU-MIMO operation (TB PPDU) – cont.</vt:lpstr>
      <vt:lpstr>Issues with  Per-STA Precoding, joint precoding</vt:lpstr>
      <vt:lpstr>Proposed Triggered Grouped Beamforming Report (G-BFR)</vt:lpstr>
      <vt:lpstr>Proposed Grouped BFR-1</vt:lpstr>
      <vt:lpstr>Proposed Groped BFR – 2 - Sectoring</vt:lpstr>
      <vt:lpstr>Other Features of Proposed Approach</vt:lpstr>
      <vt:lpstr>Advantages of the Proposed Approach </vt:lpstr>
      <vt:lpstr>Conclusions</vt:lpstr>
      <vt:lpstr>Straw Poll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thoughts on coordinated TWT</dc:title>
  <dc:creator>Rubayet Shafin/Future Cellular Systems /SRA/Engineer/Samsung Electronics;r.shafin@samsung.com</dc:creator>
  <cp:lastModifiedBy>Shaıma' Samıh Saleem ABIDRABBU</cp:lastModifiedBy>
  <cp:revision>8</cp:revision>
  <cp:lastPrinted>1601-01-01T00:00:00Z</cp:lastPrinted>
  <dcterms:created xsi:type="dcterms:W3CDTF">2021-02-24T17:42:37Z</dcterms:created>
  <dcterms:modified xsi:type="dcterms:W3CDTF">2025-07-14T07:58:21Z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0x0101003ED6C4AE8A3E0B4AB2562C00E77B5B9C</vt:lpwstr>
  </property>
</Properties>
</file>