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76" r:id="rId4"/>
    <p:sldId id="5881" r:id="rId5"/>
    <p:sldId id="258" r:id="rId6"/>
    <p:sldId id="262" r:id="rId7"/>
    <p:sldId id="268" r:id="rId8"/>
    <p:sldId id="266" r:id="rId9"/>
    <p:sldId id="267" r:id="rId10"/>
    <p:sldId id="270" r:id="rId11"/>
    <p:sldId id="5882" r:id="rId12"/>
    <p:sldId id="271" r:id="rId13"/>
    <p:sldId id="269" r:id="rId14"/>
    <p:sldId id="5880" r:id="rId15"/>
    <p:sldId id="273" r:id="rId16"/>
    <p:sldId id="265" r:id="rId17"/>
    <p:sldId id="274" r:id="rId18"/>
    <p:sldId id="5883" r:id="rId19"/>
    <p:sldId id="5885"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4" d="100"/>
          <a:sy n="74" d="100"/>
        </p:scale>
        <p:origin x="811" y="28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2C52328-B2A4-819C-DAAD-CD4BA962E73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B0967B1-C3E6-5D1B-D89F-D98AC511B1A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E49E85A-7A06-A611-9418-E85328B02C4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F2F6E1-658F-7CE8-EC02-82A0FF255AF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B27D64-708E-C9CF-D124-8BB2DEA2A006}"/>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DFD18A5F-9223-C5CC-B9D7-5A6A67E4537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FDABB4C-C8F8-AC8E-3BF6-28B3B90D03B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215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14</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8839201" y="6481822"/>
            <a:ext cx="3048305"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fld id="{81D60167-4931-47E6-BA6A-407CBD079E47}" type="slidenum">
              <a:rPr lang="en-US" spc="-10" smtClean="0"/>
              <a:pPr marL="25400"/>
              <a:t>‹#›</a:t>
            </a:fld>
            <a:endParaRPr lang="en-US" spc="-10" dirty="0"/>
          </a:p>
        </p:txBody>
      </p:sp>
      <p:sp>
        <p:nvSpPr>
          <p:cNvPr id="5" nam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912644" y="381000"/>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2025</a:t>
            </a:r>
            <a:endParaRPr lang="en-US" altLang="ja-JP" dirty="0"/>
          </a:p>
        </p:txBody>
      </p:sp>
    </p:spTree>
    <p:extLst>
      <p:ext uri="{BB962C8B-B14F-4D97-AF65-F5344CB8AC3E}">
        <p14:creationId xmlns:p14="http://schemas.microsoft.com/office/powerpoint/2010/main" val="37400853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Rolfe (BCA)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Rolfe (BCA)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Rolfe (BCA)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Rolfe (BCA)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802.11-25/00977r0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5/15-25-0219-00-04ad-tg4ad-agenda-opening-and-closing-report-may-2025.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5/dcn/25/15-25-0216-01-04ae-may-opening-and-closing.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5/15-25-0265-00-006a-tg15-6ma-closing-report-for-may-2025.pptx"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5/dcn/25/15-25-0217-01-009a-may-opening-and-closing.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5/15-25-0245-01-acss-overview-of-srm-function.pptx" TargetMode="External"/><Relationship Id="rId2" Type="http://schemas.openxmlformats.org/officeDocument/2006/relationships/hyperlink" Target="https://mentor.ieee.org/802.15/dcn/25/15-25-0243-01-acss-cca-modes-for-suspendable-csma-ca.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5/15-25-0271-00-16me-tg16me-may-2025-closing-report.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5/15-25-0167-03-0000-may-2025-802-15-agenda.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25/15-25-0168-03-0000-may-2025-802-15-opening-report.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5/15-25-0238-01-acss-ig-access-may-2025-meeting-slides.pptx" TargetMode="External"/><Relationship Id="rId3" Type="http://schemas.openxmlformats.org/officeDocument/2006/relationships/hyperlink" Target="https://mentor.ieee.org/802.15/dcn/25/15-25-0235-01-0mag-scm-agenda-opening-and-closing-report-may-2025.pptx" TargetMode="External"/><Relationship Id="rId7" Type="http://schemas.openxmlformats.org/officeDocument/2006/relationships/hyperlink" Target="https://mentor.ieee.org/802.15/dcn/25/15-25-0216-01-04ae-may-opening-and-closing.pptx" TargetMode="External"/><Relationship Id="rId2" Type="http://schemas.openxmlformats.org/officeDocument/2006/relationships/hyperlink" Target="https://mentor.ieee.org/802.15/dcn/25/15-25-0265-00-006a-tg15-6ma-closing-report-for-may-2025.pptx" TargetMode="External"/><Relationship Id="rId1" Type="http://schemas.openxmlformats.org/officeDocument/2006/relationships/slideLayout" Target="../slideLayouts/slideLayout2.xml"/><Relationship Id="rId6" Type="http://schemas.openxmlformats.org/officeDocument/2006/relationships/hyperlink" Target="https://mentor.ieee.org/802.15/dcn/25/15-25-0219-01-04ad-tg4ad-agenda-opening-and-closing-report-may-2025.pptx" TargetMode="External"/><Relationship Id="rId5" Type="http://schemas.openxmlformats.org/officeDocument/2006/relationships/hyperlink" Target="https://mentor.ieee.org/802.15/dcn/25/15-25-0215-01-04ac-may-opening-and-closing.pptx" TargetMode="External"/><Relationship Id="rId10" Type="http://schemas.openxmlformats.org/officeDocument/2006/relationships/hyperlink" Target="https://mentor.ieee.org/802.15/dcn/25/15-25-0271-00-16me-tg16me-may-2025-closing-report.pptx" TargetMode="External"/><Relationship Id="rId4" Type="http://schemas.openxmlformats.org/officeDocument/2006/relationships/hyperlink" Target="https://mentor.ieee.org/802.15/dcn/25/15-25-0272-00-04ab-tg4ab-may-2025-closing-report.pptx" TargetMode="External"/><Relationship Id="rId9" Type="http://schemas.openxmlformats.org/officeDocument/2006/relationships/hyperlink" Target="https://mentor.ieee.org/802.15/dcn/25/15-25-0217-01-009a-may-opening-and-closing.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5/15-25-0272-00-04ab-tg4ab-may-2025-closing-repor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5/15-25-0215-01-04ac-may-opening-and-closing.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802.15 Liaison Report –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Rolfe (BCA)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17178229"/>
              </p:ext>
            </p:extLst>
          </p:nvPr>
        </p:nvGraphicFramePr>
        <p:xfrm>
          <a:off x="993775" y="2416175"/>
          <a:ext cx="10272713" cy="2482850"/>
        </p:xfrm>
        <a:graphic>
          <a:graphicData uri="http://schemas.openxmlformats.org/presentationml/2006/ole">
            <mc:AlternateContent xmlns:mc="http://schemas.openxmlformats.org/markup-compatibility/2006">
              <mc:Choice xmlns:v="urn:schemas-microsoft-com:vml" Requires="v">
                <p:oleObj name="Document" r:id="rId3" imgW="10446709" imgH="2544564" progId="Word.Document.8">
                  <p:embed/>
                </p:oleObj>
              </mc:Choice>
              <mc:Fallback>
                <p:oleObj name="Document" r:id="rId3" imgW="10446709" imgH="2544564" progId="Word.Document.8">
                  <p:embed/>
                  <p:pic>
                    <p:nvPicPr>
                      <p:cNvPr id="0" name="Picture 3"/>
                      <p:cNvPicPr>
                        <a:picLocks noChangeAspect="1" noChangeArrowheads="1"/>
                      </p:cNvPicPr>
                      <p:nvPr/>
                    </p:nvPicPr>
                    <p:blipFill>
                      <a:blip r:embed="rId4"/>
                      <a:srcRect/>
                      <a:stretch>
                        <a:fillRect/>
                      </a:stretch>
                    </p:blipFill>
                    <p:spPr bwMode="auto">
                      <a:xfrm>
                        <a:off x="993775" y="2416175"/>
                        <a:ext cx="102727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4092-3ADD-6301-0D02-9A09DDA43A98}"/>
              </a:ext>
            </a:extLst>
          </p:cNvPr>
          <p:cNvSpPr>
            <a:spLocks noGrp="1"/>
          </p:cNvSpPr>
          <p:nvPr>
            <p:ph type="title"/>
          </p:nvPr>
        </p:nvSpPr>
        <p:spPr/>
        <p:txBody>
          <a:bodyPr/>
          <a:lstStyle/>
          <a:p>
            <a:r>
              <a:rPr lang="en-US" dirty="0"/>
              <a:t>802.15.4ad Next Generation SUN PHYs</a:t>
            </a:r>
          </a:p>
        </p:txBody>
      </p:sp>
      <p:sp>
        <p:nvSpPr>
          <p:cNvPr id="3" name="Content Placeholder 2">
            <a:extLst>
              <a:ext uri="{FF2B5EF4-FFF2-40B4-BE49-F238E27FC236}">
                <a16:creationId xmlns:a16="http://schemas.microsoft.com/office/drawing/2014/main" id="{4C624759-152F-2875-9148-4A99F321CB6A}"/>
              </a:ext>
            </a:extLst>
          </p:cNvPr>
          <p:cNvSpPr>
            <a:spLocks noGrp="1"/>
          </p:cNvSpPr>
          <p:nvPr>
            <p:ph idx="1"/>
          </p:nvPr>
        </p:nvSpPr>
        <p:spPr/>
        <p:txBody>
          <a:bodyPr/>
          <a:lstStyle/>
          <a:p>
            <a:pPr>
              <a:buFont typeface="Arial" panose="020B0604020202020204" pitchFamily="34" charset="0"/>
              <a:buChar char="•"/>
            </a:pPr>
            <a:r>
              <a:rPr lang="en-US" dirty="0"/>
              <a:t>Developing enhancements to the 802.15.4 SUN PHYs (FSK, OFDM)</a:t>
            </a:r>
          </a:p>
          <a:p>
            <a:pPr>
              <a:buFont typeface="Arial" panose="020B0604020202020204" pitchFamily="34" charset="0"/>
              <a:buChar char="•"/>
            </a:pPr>
            <a:r>
              <a:rPr lang="en-US" dirty="0"/>
              <a:t>State: pre-draft development</a:t>
            </a:r>
          </a:p>
          <a:p>
            <a:pPr>
              <a:buFont typeface="Arial" panose="020B0604020202020204" pitchFamily="34" charset="0"/>
              <a:buChar char="•"/>
            </a:pPr>
            <a:r>
              <a:rPr lang="en-US" dirty="0"/>
              <a:t>Meeting goals:</a:t>
            </a:r>
          </a:p>
          <a:p>
            <a:pPr lvl="1">
              <a:buFont typeface="Arial" panose="020B0604020202020204" pitchFamily="34" charset="0"/>
              <a:buChar char="•"/>
            </a:pPr>
            <a:r>
              <a:rPr lang="en-US" dirty="0"/>
              <a:t>Considering technical contributions</a:t>
            </a:r>
          </a:p>
          <a:p>
            <a:pPr lvl="1">
              <a:buFont typeface="Arial" panose="020B0604020202020204" pitchFamily="34" charset="0"/>
              <a:buChar char="•"/>
            </a:pPr>
            <a:r>
              <a:rPr lang="en-US" dirty="0"/>
              <a:t>15 contributions heard</a:t>
            </a:r>
          </a:p>
          <a:p>
            <a:pPr>
              <a:buFont typeface="Arial" panose="020B0604020202020204" pitchFamily="34" charset="0"/>
              <a:buChar char="•"/>
            </a:pPr>
            <a:r>
              <a:rPr lang="en-US" dirty="0"/>
              <a:t>Objectives completed</a:t>
            </a:r>
          </a:p>
          <a:p>
            <a:pPr>
              <a:buFont typeface="Arial" panose="020B0604020202020204" pitchFamily="34" charset="0"/>
              <a:buChar char="•"/>
            </a:pPr>
            <a:r>
              <a:rPr lang="en-US" dirty="0"/>
              <a:t>Closing report: </a:t>
            </a:r>
            <a:r>
              <a:rPr lang="en-US" dirty="0">
                <a:hlinkClick r:id="rId2"/>
              </a:rPr>
              <a:t>https://mentor.ieee.org/802.15/dcn/25/15-25-0219-00-04ad-tg4ad-agenda-opening-and-closing-report-may-2025.pptx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4B3D809-96EA-10D8-B496-4BF5C2F9418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D600F62-5B4F-5C95-6145-FDF99BBD961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E980338-05D9-3379-8519-169A83A9DAA8}"/>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3603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F7AE5-A3EC-BB2A-F264-FEBE918A65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8C2F8F-1170-1701-E348-1B644CBB4F2B}"/>
              </a:ext>
            </a:extLst>
          </p:cNvPr>
          <p:cNvSpPr>
            <a:spLocks noGrp="1"/>
          </p:cNvSpPr>
          <p:nvPr>
            <p:ph type="title"/>
          </p:nvPr>
        </p:nvSpPr>
        <p:spPr>
          <a:xfrm>
            <a:off x="914401" y="685801"/>
            <a:ext cx="10361084" cy="366935"/>
          </a:xfrm>
        </p:spPr>
        <p:txBody>
          <a:bodyPr/>
          <a:lstStyle/>
          <a:p>
            <a:r>
              <a:rPr lang="en-US" dirty="0"/>
              <a:t>802.15.4ad Timeline</a:t>
            </a:r>
          </a:p>
        </p:txBody>
      </p:sp>
      <p:sp>
        <p:nvSpPr>
          <p:cNvPr id="4" name="Slide Number Placeholder 3">
            <a:extLst>
              <a:ext uri="{FF2B5EF4-FFF2-40B4-BE49-F238E27FC236}">
                <a16:creationId xmlns:a16="http://schemas.microsoft.com/office/drawing/2014/main" id="{9BC851B3-ED99-59D8-ADE3-4F3D2264D5D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5376E22-E0FE-969B-2D73-17CC14E96F29}"/>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FBDBBBFF-BC96-E0E0-5021-328D300FF063}"/>
              </a:ext>
            </a:extLst>
          </p:cNvPr>
          <p:cNvSpPr>
            <a:spLocks noGrp="1"/>
          </p:cNvSpPr>
          <p:nvPr>
            <p:ph type="dt" idx="15"/>
          </p:nvPr>
        </p:nvSpPr>
        <p:spPr/>
        <p:txBody>
          <a:bodyPr/>
          <a:lstStyle/>
          <a:p>
            <a:r>
              <a:rPr lang="en-US"/>
              <a:t>May 2025</a:t>
            </a:r>
            <a:endParaRPr lang="en-GB" dirty="0"/>
          </a:p>
        </p:txBody>
      </p:sp>
      <p:sp>
        <p:nvSpPr>
          <p:cNvPr id="3" name="Content Placeholder 2">
            <a:extLst>
              <a:ext uri="{FF2B5EF4-FFF2-40B4-BE49-F238E27FC236}">
                <a16:creationId xmlns:a16="http://schemas.microsoft.com/office/drawing/2014/main" id="{11FA258F-1D1B-D407-0F61-633015BE5B6F}"/>
              </a:ext>
            </a:extLst>
          </p:cNvPr>
          <p:cNvSpPr>
            <a:spLocks noGrp="1"/>
          </p:cNvSpPr>
          <p:nvPr>
            <p:ph idx="1"/>
          </p:nvPr>
        </p:nvSpPr>
        <p:spPr>
          <a:xfrm>
            <a:off x="569384" y="869268"/>
            <a:ext cx="10820400" cy="4971256"/>
          </a:xfrm>
        </p:spPr>
        <p:txBody>
          <a:bodyPr/>
          <a:lstStyle/>
          <a:p>
            <a:pPr marL="0" indent="0">
              <a:buNone/>
            </a:pPr>
            <a:r>
              <a:rPr lang="en-GB" sz="2400" b="1" dirty="0"/>
              <a:t>2024</a:t>
            </a:r>
          </a:p>
          <a:p>
            <a:pPr>
              <a:buFont typeface="Wingdings" panose="05000000000000000000" pitchFamily="2" charset="2"/>
              <a:buChar char="ü"/>
            </a:pPr>
            <a:r>
              <a:rPr lang="en-GB" sz="2400" dirty="0"/>
              <a:t>November: Approve Technical Guidance Document </a:t>
            </a:r>
          </a:p>
          <a:p>
            <a:pPr>
              <a:buFont typeface="Wingdings" panose="05000000000000000000" pitchFamily="2" charset="2"/>
              <a:buChar char="ü"/>
            </a:pPr>
            <a:r>
              <a:rPr lang="en-GB" sz="2400" dirty="0"/>
              <a:t>Call for proposals issued</a:t>
            </a:r>
          </a:p>
          <a:p>
            <a:pPr marL="0" indent="0">
              <a:buNone/>
            </a:pPr>
            <a:r>
              <a:rPr lang="en-GB" sz="2400" b="1" dirty="0"/>
              <a:t>2025</a:t>
            </a:r>
          </a:p>
          <a:p>
            <a:pPr>
              <a:buFont typeface="Wingdings" panose="05000000000000000000" pitchFamily="2" charset="2"/>
              <a:buChar char="ü"/>
            </a:pPr>
            <a:r>
              <a:rPr lang="en-GB" sz="2400" dirty="0"/>
              <a:t>January: Hear initial proposals</a:t>
            </a:r>
          </a:p>
          <a:p>
            <a:pPr>
              <a:buFont typeface="Wingdings" panose="05000000000000000000" pitchFamily="2" charset="2"/>
              <a:buChar char="ü"/>
            </a:pPr>
            <a:r>
              <a:rPr lang="en-GB" sz="2400" dirty="0"/>
              <a:t>March: Hear updated proposals</a:t>
            </a:r>
          </a:p>
          <a:p>
            <a:pPr>
              <a:buFont typeface="Wingdings" panose="05000000000000000000" pitchFamily="2" charset="2"/>
              <a:buChar char="ü"/>
            </a:pPr>
            <a:r>
              <a:rPr lang="en-GB" sz="2400" dirty="0"/>
              <a:t>March to May – 2 conference calls </a:t>
            </a:r>
          </a:p>
          <a:p>
            <a:pPr lvl="1"/>
            <a:r>
              <a:rPr lang="en-GB" sz="2000" dirty="0"/>
              <a:t>Simulation results of remaining proposals not yet provided</a:t>
            </a:r>
          </a:p>
          <a:p>
            <a:pPr lvl="1"/>
            <a:r>
              <a:rPr lang="en-GB" sz="2000" dirty="0"/>
              <a:t>Prepare table of proposals for analysing against technical guidance document</a:t>
            </a:r>
          </a:p>
          <a:p>
            <a:pPr>
              <a:buFont typeface="Wingdings" panose="05000000000000000000" pitchFamily="2" charset="2"/>
              <a:buChar char="ü"/>
            </a:pPr>
            <a:r>
              <a:rPr lang="en-GB" sz="2400" dirty="0"/>
              <a:t>May: Hear final proposals</a:t>
            </a:r>
          </a:p>
          <a:p>
            <a:r>
              <a:rPr lang="en-GB" sz="2400" dirty="0"/>
              <a:t>May to July – 2 conference calls </a:t>
            </a:r>
          </a:p>
          <a:p>
            <a:pPr lvl="1"/>
            <a:r>
              <a:rPr lang="en-GB" sz="2000" dirty="0"/>
              <a:t>Simulation results and proposal categorisation.</a:t>
            </a:r>
          </a:p>
          <a:p>
            <a:r>
              <a:rPr lang="en-GB" sz="2400" dirty="0"/>
              <a:t>July and beyond: Merging and start drafting the standard</a:t>
            </a:r>
          </a:p>
          <a:p>
            <a:endParaRPr lang="en-GB" dirty="0"/>
          </a:p>
        </p:txBody>
      </p:sp>
    </p:spTree>
    <p:extLst>
      <p:ext uri="{BB962C8B-B14F-4D97-AF65-F5344CB8AC3E}">
        <p14:creationId xmlns:p14="http://schemas.microsoft.com/office/powerpoint/2010/main" val="257398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F17-0DA8-EB8D-544B-18725CE3A0EF}"/>
              </a:ext>
            </a:extLst>
          </p:cNvPr>
          <p:cNvSpPr>
            <a:spLocks noGrp="1"/>
          </p:cNvSpPr>
          <p:nvPr>
            <p:ph type="title"/>
          </p:nvPr>
        </p:nvSpPr>
        <p:spPr/>
        <p:txBody>
          <a:bodyPr/>
          <a:lstStyle/>
          <a:p>
            <a:r>
              <a:rPr lang="en-US" dirty="0"/>
              <a:t>802.15.4ae (ASCON)</a:t>
            </a:r>
            <a:br>
              <a:rPr lang="en-US" dirty="0"/>
            </a:br>
            <a:r>
              <a:rPr lang="en-US" dirty="0"/>
              <a:t>ASCON light weight encryption extension for 802.15.4</a:t>
            </a:r>
          </a:p>
        </p:txBody>
      </p:sp>
      <p:sp>
        <p:nvSpPr>
          <p:cNvPr id="3" name="Content Placeholder 2">
            <a:extLst>
              <a:ext uri="{FF2B5EF4-FFF2-40B4-BE49-F238E27FC236}">
                <a16:creationId xmlns:a16="http://schemas.microsoft.com/office/drawing/2014/main" id="{120826A3-5DA7-6CD5-8583-626A467B2BBF}"/>
              </a:ext>
            </a:extLst>
          </p:cNvPr>
          <p:cNvSpPr>
            <a:spLocks noGrp="1"/>
          </p:cNvSpPr>
          <p:nvPr>
            <p:ph idx="1"/>
          </p:nvPr>
        </p:nvSpPr>
        <p:spPr>
          <a:xfrm>
            <a:off x="479377" y="1981201"/>
            <a:ext cx="5313942" cy="4113213"/>
          </a:xfrm>
        </p:spPr>
        <p:txBody>
          <a:bodyPr/>
          <a:lstStyle/>
          <a:p>
            <a:pPr marL="0" indent="0"/>
            <a:r>
              <a:rPr lang="en-US" dirty="0"/>
              <a:t>Meeting achievements</a:t>
            </a:r>
          </a:p>
          <a:p>
            <a:pPr>
              <a:buFont typeface="Arial" panose="020B0604020202020204" pitchFamily="34" charset="0"/>
              <a:buChar char="•"/>
            </a:pPr>
            <a:r>
              <a:rPr lang="en-US" dirty="0"/>
              <a:t>Reviewed pre-letter ballot comments</a:t>
            </a:r>
          </a:p>
          <a:p>
            <a:pPr>
              <a:buFont typeface="Arial" panose="020B0604020202020204" pitchFamily="34" charset="0"/>
              <a:buChar char="•"/>
            </a:pPr>
            <a:r>
              <a:rPr lang="en-US" dirty="0"/>
              <a:t>Created draft ready for letter ballot</a:t>
            </a:r>
          </a:p>
          <a:p>
            <a:pPr>
              <a:buFont typeface="Arial" panose="020B0604020202020204" pitchFamily="34" charset="0"/>
              <a:buChar char="•"/>
            </a:pPr>
            <a:r>
              <a:rPr lang="en-US" dirty="0"/>
              <a:t>Start letter ballot after this meeting</a:t>
            </a:r>
          </a:p>
          <a:p>
            <a:pPr>
              <a:buFont typeface="Arial" panose="020B0604020202020204" pitchFamily="34" charset="0"/>
              <a:buChar char="•"/>
            </a:pPr>
            <a:r>
              <a:rPr lang="en-US" dirty="0"/>
              <a:t>Closing report: </a:t>
            </a:r>
            <a:r>
              <a:rPr lang="en-US" dirty="0">
                <a:hlinkClick r:id="rId2"/>
              </a:rPr>
              <a:t>https://mentor.ieee.org/802.15/dcn/25/15-25-0216-01-04ae-may-opening-and-closing.pptx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5261986-E632-9A27-2EE7-2FA07AAFB43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3BC97E5-8278-248B-B052-DE2B4700B37D}"/>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71370C14-600A-3680-04BC-1A097851D835}"/>
              </a:ext>
            </a:extLst>
          </p:cNvPr>
          <p:cNvSpPr>
            <a:spLocks noGrp="1"/>
          </p:cNvSpPr>
          <p:nvPr>
            <p:ph type="dt" idx="15"/>
          </p:nvPr>
        </p:nvSpPr>
        <p:spPr/>
        <p:txBody>
          <a:bodyPr/>
          <a:lstStyle/>
          <a:p>
            <a:r>
              <a:rPr lang="en-US"/>
              <a:t>May 2025</a:t>
            </a:r>
            <a:endParaRPr lang="en-GB" dirty="0"/>
          </a:p>
        </p:txBody>
      </p:sp>
      <p:pic>
        <p:nvPicPr>
          <p:cNvPr id="8" name="table">
            <a:extLst>
              <a:ext uri="{FF2B5EF4-FFF2-40B4-BE49-F238E27FC236}">
                <a16:creationId xmlns:a16="http://schemas.microsoft.com/office/drawing/2014/main" id="{0D559675-CA86-7E21-2BBD-63A4490C9DB8}"/>
              </a:ext>
            </a:extLst>
          </p:cNvPr>
          <p:cNvPicPr>
            <a:picLocks noChangeAspect="1"/>
          </p:cNvPicPr>
          <p:nvPr/>
        </p:nvPicPr>
        <p:blipFill>
          <a:blip r:embed="rId3"/>
          <a:stretch>
            <a:fillRect/>
          </a:stretch>
        </p:blipFill>
        <p:spPr>
          <a:xfrm>
            <a:off x="6023992" y="1878882"/>
            <a:ext cx="5975152" cy="4113212"/>
          </a:xfrm>
          <a:prstGeom prst="rect">
            <a:avLst/>
          </a:prstGeom>
        </p:spPr>
      </p:pic>
    </p:spTree>
    <p:extLst>
      <p:ext uri="{BB962C8B-B14F-4D97-AF65-F5344CB8AC3E}">
        <p14:creationId xmlns:p14="http://schemas.microsoft.com/office/powerpoint/2010/main" val="57726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78ED-080D-C1EF-1C7C-81EB69E99E79}"/>
              </a:ext>
            </a:extLst>
          </p:cNvPr>
          <p:cNvSpPr>
            <a:spLocks noGrp="1"/>
          </p:cNvSpPr>
          <p:nvPr>
            <p:ph type="title"/>
          </p:nvPr>
        </p:nvSpPr>
        <p:spPr/>
        <p:txBody>
          <a:bodyPr/>
          <a:lstStyle/>
          <a:p>
            <a:r>
              <a:rPr lang="en-US" dirty="0"/>
              <a:t>802.15.6ma </a:t>
            </a:r>
          </a:p>
        </p:txBody>
      </p:sp>
      <p:sp>
        <p:nvSpPr>
          <p:cNvPr id="3" name="Content Placeholder 2">
            <a:extLst>
              <a:ext uri="{FF2B5EF4-FFF2-40B4-BE49-F238E27FC236}">
                <a16:creationId xmlns:a16="http://schemas.microsoft.com/office/drawing/2014/main" id="{B2492451-AA72-A89B-37CE-BE5B4B40A63D}"/>
              </a:ext>
            </a:extLst>
          </p:cNvPr>
          <p:cNvSpPr>
            <a:spLocks noGrp="1"/>
          </p:cNvSpPr>
          <p:nvPr>
            <p:ph sz="half" idx="1"/>
          </p:nvPr>
        </p:nvSpPr>
        <p:spPr>
          <a:xfrm>
            <a:off x="914400" y="1981202"/>
            <a:ext cx="10361083" cy="3608038"/>
          </a:xfrm>
        </p:spPr>
        <p:txBody>
          <a:bodyPr>
            <a:normAutofit fontScale="92500" lnSpcReduction="10000"/>
          </a:bodyPr>
          <a:lstStyle/>
          <a:p>
            <a:pPr>
              <a:buFont typeface="Arial" panose="020B0604020202020204" pitchFamily="34" charset="0"/>
              <a:buChar char="•"/>
            </a:pPr>
            <a:r>
              <a:rPr lang="en-US" dirty="0"/>
              <a:t>Draft in WG ballot</a:t>
            </a:r>
          </a:p>
          <a:p>
            <a:pPr>
              <a:buFont typeface="Arial" panose="020B0604020202020204" pitchFamily="34" charset="0"/>
              <a:buChar char="•"/>
            </a:pPr>
            <a:r>
              <a:rPr lang="en-US" dirty="0"/>
              <a:t>Completed 2</a:t>
            </a:r>
            <a:r>
              <a:rPr lang="en-US" baseline="30000" dirty="0"/>
              <a:t>nd</a:t>
            </a:r>
            <a:r>
              <a:rPr lang="en-US" dirty="0"/>
              <a:t> recirculation 10-May</a:t>
            </a:r>
          </a:p>
          <a:p>
            <a:pPr>
              <a:buFont typeface="Arial" panose="020B0604020202020204" pitchFamily="34" charset="0"/>
              <a:buChar char="•"/>
            </a:pPr>
            <a:r>
              <a:rPr lang="en-US" dirty="0"/>
              <a:t>Resolved comments</a:t>
            </a:r>
          </a:p>
          <a:p>
            <a:pPr>
              <a:buFont typeface="Arial" panose="020B0604020202020204" pitchFamily="34" charset="0"/>
              <a:buChar char="•"/>
            </a:pPr>
            <a:r>
              <a:rPr lang="en-US" dirty="0"/>
              <a:t>Preparing for 3</a:t>
            </a:r>
            <a:r>
              <a:rPr lang="en-US" baseline="30000" dirty="0"/>
              <a:t>rd</a:t>
            </a:r>
            <a:r>
              <a:rPr lang="en-US" dirty="0"/>
              <a:t> recirculation</a:t>
            </a:r>
          </a:p>
          <a:p>
            <a:pPr>
              <a:buFont typeface="Arial" panose="020B0604020202020204" pitchFamily="34" charset="0"/>
              <a:buChar char="•"/>
            </a:pPr>
            <a:r>
              <a:rPr lang="en-US" dirty="0"/>
              <a:t>Preparing for initial SA ballot (post July)</a:t>
            </a:r>
          </a:p>
          <a:p>
            <a:endParaRPr lang="en-US" dirty="0"/>
          </a:p>
          <a:p>
            <a:r>
              <a:rPr lang="en-US" dirty="0"/>
              <a:t>Closing report: </a:t>
            </a:r>
            <a:r>
              <a:rPr lang="en-US" dirty="0">
                <a:hlinkClick r:id="rId2"/>
              </a:rPr>
              <a:t>https://mentor.ieee.org/802.15/dcn/25/15-25-0265-00-006a-tg15-6ma-closing-report-for-may-2025.pptx</a:t>
            </a:r>
            <a:endParaRPr lang="en-US" dirty="0"/>
          </a:p>
          <a:p>
            <a:endParaRPr lang="en-US" dirty="0"/>
          </a:p>
        </p:txBody>
      </p:sp>
      <p:sp>
        <p:nvSpPr>
          <p:cNvPr id="6" name="Date Placeholder 5">
            <a:extLst>
              <a:ext uri="{FF2B5EF4-FFF2-40B4-BE49-F238E27FC236}">
                <a16:creationId xmlns:a16="http://schemas.microsoft.com/office/drawing/2014/main" id="{8E15D5B4-613D-2071-3576-044339668320}"/>
              </a:ext>
            </a:extLst>
          </p:cNvPr>
          <p:cNvSpPr>
            <a:spLocks noGrp="1"/>
          </p:cNvSpPr>
          <p:nvPr>
            <p:ph type="dt" idx="10"/>
          </p:nvPr>
        </p:nvSpPr>
        <p:spPr/>
        <p:txBody>
          <a:bodyPr/>
          <a:lstStyle/>
          <a:p>
            <a:r>
              <a:rPr lang="en-US"/>
              <a:t>May 2025</a:t>
            </a:r>
            <a:endParaRPr lang="en-GB" dirty="0"/>
          </a:p>
        </p:txBody>
      </p:sp>
      <p:sp>
        <p:nvSpPr>
          <p:cNvPr id="5" name="Footer Placeholder 4">
            <a:extLst>
              <a:ext uri="{FF2B5EF4-FFF2-40B4-BE49-F238E27FC236}">
                <a16:creationId xmlns:a16="http://schemas.microsoft.com/office/drawing/2014/main" id="{D4BA8399-91BB-A091-5427-95ACE00A1CE7}"/>
              </a:ext>
            </a:extLst>
          </p:cNvPr>
          <p:cNvSpPr>
            <a:spLocks noGrp="1"/>
          </p:cNvSpPr>
          <p:nvPr>
            <p:ph type="ftr" idx="11"/>
          </p:nvPr>
        </p:nvSpPr>
        <p:spPr/>
        <p:txBody>
          <a:bodyPr/>
          <a:lstStyle/>
          <a:p>
            <a:r>
              <a:rPr lang="en-GB"/>
              <a:t>Rolfe (BCA)</a:t>
            </a:r>
            <a:endParaRPr lang="en-GB" dirty="0"/>
          </a:p>
        </p:txBody>
      </p:sp>
      <p:sp>
        <p:nvSpPr>
          <p:cNvPr id="4" name="Slide Number Placeholder 3">
            <a:extLst>
              <a:ext uri="{FF2B5EF4-FFF2-40B4-BE49-F238E27FC236}">
                <a16:creationId xmlns:a16="http://schemas.microsoft.com/office/drawing/2014/main" id="{738FB26E-2793-D069-1752-BD34AECECE3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47244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2312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May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5865815"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14</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848632" y="816131"/>
            <a:ext cx="3845989" cy="461665"/>
          </a:xfrm>
          <a:prstGeom prst="rect">
            <a:avLst/>
          </a:prstGeom>
          <a:noFill/>
        </p:spPr>
        <p:txBody>
          <a:bodyPr wrap="none" rtlCol="0">
            <a:spAutoFit/>
          </a:bodyPr>
          <a:lstStyle/>
          <a:p>
            <a:r>
              <a:rPr lang="en-US"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6194325" y="5854491"/>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661567" y="2749829"/>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ja-JP" altLang="en-US" sz="1200">
              <a:solidFill>
                <a:schemeClr val="tx1"/>
              </a:solidFill>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9726016" y="1264031"/>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lang="en-US" sz="1400" dirty="0" err="1">
                  <a:solidFill>
                    <a:srgbClr val="000000">
                      <a:hueOff val="0"/>
                      <a:satOff val="0"/>
                      <a:lumOff val="0"/>
                      <a:alphaOff val="0"/>
                    </a:srgbClr>
                  </a:solidFill>
                  <a:latin typeface="Times New Roman"/>
                </a:rPr>
                <a:t>Revcom</a:t>
              </a:r>
              <a:r>
                <a:rPr lang="en-US" sz="1400" dirty="0">
                  <a:solidFill>
                    <a:srgbClr val="000000">
                      <a:hueOff val="0"/>
                      <a:satOff val="0"/>
                      <a:lumOff val="0"/>
                      <a:alphaOff val="0"/>
                    </a:srgbClr>
                  </a:solidFill>
                  <a:latin typeface="Times New Roman"/>
                </a:rPr>
                <a:t> Approve   </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March 2026</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9437397" y="3638685"/>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err="1">
                <a:solidFill>
                  <a:srgbClr val="000000">
                    <a:hueOff val="0"/>
                    <a:satOff val="0"/>
                    <a:lumOff val="0"/>
                    <a:alphaOff val="0"/>
                  </a:srgbClr>
                </a:solidFill>
                <a:latin typeface="Times New Roman"/>
              </a:rPr>
              <a:t>RevcomSubmission</a:t>
            </a:r>
            <a:endParaRPr kumimoji="1" lang="en-US" altLang="ja-JP" sz="1400" dirty="0">
              <a:solidFill>
                <a:srgbClr val="000000">
                  <a:hueOff val="0"/>
                  <a:satOff val="0"/>
                  <a:lumOff val="0"/>
                  <a:alphaOff val="0"/>
                </a:srgbClr>
              </a:solidFill>
              <a:latin typeface="Times New Roman"/>
            </a:endParaRP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Feb. 2026</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8494920"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lang="en-US" sz="1400" dirty="0">
                <a:solidFill>
                  <a:srgbClr val="000000">
                    <a:hueOff val="0"/>
                    <a:satOff val="0"/>
                    <a:lumOff val="0"/>
                    <a:alphaOff val="0"/>
                  </a:srgbClr>
                </a:solidFill>
                <a:latin typeface="Times New Roman"/>
              </a:rPr>
              <a:t>SA recirculation if required</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Oct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8230048" y="4365433"/>
            <a:ext cx="772516" cy="1239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Resolution for SA Ballot</a:t>
            </a:r>
          </a:p>
          <a:p>
            <a:pPr algn="ctr" defTabSz="622300">
              <a:lnSpc>
                <a:spcPct val="90000"/>
              </a:lnSpc>
              <a:spcAft>
                <a:spcPct val="35000"/>
              </a:spcAft>
            </a:pPr>
            <a:r>
              <a:rPr kumimoji="1" lang="en-US" sz="1400" b="1" dirty="0">
                <a:solidFill>
                  <a:srgbClr val="000000">
                    <a:hueOff val="0"/>
                    <a:satOff val="0"/>
                    <a:lumOff val="0"/>
                    <a:alphaOff val="0"/>
                  </a:srgbClr>
                </a:solidFill>
                <a:latin typeface="Times New Roman"/>
              </a:rPr>
              <a:t>Oct. 20</a:t>
            </a:r>
            <a:r>
              <a:rPr lang="en-US" sz="1400" b="1" dirty="0">
                <a:solidFill>
                  <a:srgbClr val="000000">
                    <a:hueOff val="0"/>
                    <a:satOff val="0"/>
                    <a:lumOff val="0"/>
                    <a:alphaOff val="0"/>
                  </a:srgbClr>
                </a:solidFill>
                <a:latin typeface="Times New Roman"/>
              </a:rPr>
              <a:t>25</a:t>
            </a: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7738647" y="1627994"/>
            <a:ext cx="895473"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SA Ballot</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Sept</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7324120" y="3818721"/>
            <a:ext cx="1131028" cy="1639857"/>
            <a:chOff x="4734889" y="2176421"/>
            <a:chExt cx="947618" cy="1639857"/>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734889" y="2176421"/>
              <a:ext cx="81741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Unconditional approval for Standard Association Ballot (SA)</a:t>
              </a:r>
              <a:endParaRPr kumimoji="1" lang="ja-JP" altLang="ja-JP" sz="1400" dirty="0">
                <a:solidFill>
                  <a:srgbClr val="000000">
                    <a:hueOff val="0"/>
                    <a:satOff val="0"/>
                    <a:lumOff val="0"/>
                    <a:alphaOff val="0"/>
                  </a:srgbClr>
                </a:solidFill>
                <a:latin typeface="Times New Roman"/>
              </a:endParaRPr>
            </a:p>
            <a:p>
              <a:pPr algn="ctr" defTabSz="622300">
                <a:lnSpc>
                  <a:spcPct val="90000"/>
                </a:lnSpc>
                <a:spcAft>
                  <a:spcPct val="35000"/>
                </a:spcAft>
              </a:pPr>
              <a:r>
                <a:rPr kumimoji="1" lang="en-US" altLang="ja-JP" sz="1400" b="1" dirty="0">
                  <a:solidFill>
                    <a:srgbClr val="000000">
                      <a:hueOff val="0"/>
                      <a:satOff val="0"/>
                      <a:lumOff val="0"/>
                      <a:alphaOff val="0"/>
                    </a:srgbClr>
                  </a:solidFill>
                  <a:latin typeface="Times New Roman"/>
                </a:rPr>
                <a:t>July 2025</a:t>
              </a:r>
              <a:endParaRPr lang="en-US" sz="1400" b="1" dirty="0">
                <a:solidFill>
                  <a:srgbClr val="000000">
                    <a:hueOff val="0"/>
                    <a:satOff val="0"/>
                    <a:lumOff val="0"/>
                    <a:alphaOff val="0"/>
                  </a:srgbClr>
                </a:solidFill>
                <a:latin typeface="Times New Roman"/>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449116" y="1542572"/>
            <a:ext cx="987164" cy="1626596"/>
            <a:chOff x="4240042" y="71418"/>
            <a:chExt cx="894442"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40042" y="71418"/>
              <a:ext cx="894442"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LB210</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4237568" y="3892292"/>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a:solidFill>
                    <a:srgbClr val="000000"/>
                  </a:solidFill>
                  <a:latin typeface="Times New Roman" panose="02020603050405020304" pitchFamily="18" charset="0"/>
                  <a:ea typeface="ＭＳ Ｐゴシック" panose="020B0600070205080204" pitchFamily="50" charset="-128"/>
                </a:rPr>
                <a:t>1st </a:t>
              </a:r>
              <a:r>
                <a:rPr lang="fi-FI" sz="1200" dirty="0" err="1">
                  <a:solidFill>
                    <a:srgbClr val="000000"/>
                  </a:solidFill>
                  <a:latin typeface="Times New Roman" panose="02020603050405020304" pitchFamily="18" charset="0"/>
                  <a:ea typeface="ＭＳ Ｐゴシック" panose="020B0600070205080204" pitchFamily="50" charset="-128"/>
                </a:rPr>
                <a:t>Letter</a:t>
              </a:r>
              <a:r>
                <a:rPr lang="fi-FI" sz="1200" dirty="0">
                  <a:solidFill>
                    <a:srgbClr val="000000"/>
                  </a:solidFill>
                  <a:latin typeface="Times New Roman" panose="02020603050405020304" pitchFamily="18" charset="0"/>
                  <a:ea typeface="ＭＳ Ｐゴシック" panose="020B0600070205080204" pitchFamily="50" charset="-128"/>
                </a:rPr>
                <a:t> </a:t>
              </a:r>
              <a:r>
                <a:rPr lang="fi-FI" sz="1200" dirty="0" err="1">
                  <a:solidFill>
                    <a:srgbClr val="000000"/>
                  </a:solidFill>
                  <a:latin typeface="Times New Roman" panose="02020603050405020304" pitchFamily="18" charset="0"/>
                  <a:ea typeface="ＭＳ Ｐゴシック" panose="020B0600070205080204" pitchFamily="50" charset="-128"/>
                </a:rPr>
                <a:t>Ballot</a:t>
              </a:r>
              <a:r>
                <a:rPr lang="fi-FI" sz="1200" dirty="0">
                  <a:solidFill>
                    <a:srgbClr val="000000"/>
                  </a:solidFill>
                  <a:latin typeface="Times New Roman" panose="02020603050405020304" pitchFamily="18" charset="0"/>
                  <a:ea typeface="ＭＳ Ｐゴシック" panose="020B0600070205080204" pitchFamily="50" charset="-128"/>
                </a:rPr>
                <a:t>(LB210)</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727701" y="1800003"/>
            <a:ext cx="1027394" cy="1355521"/>
            <a:chOff x="2063018" y="89518"/>
            <a:chExt cx="102739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063018"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algn="ctr" defTabSz="800100">
                <a:spcAft>
                  <a:spcPct val="35000"/>
                </a:spcAft>
              </a:pPr>
              <a:r>
                <a:rPr kumimoji="1" lang="en-US" altLang="ja-JP" sz="1800" baseline="30000" dirty="0">
                  <a:solidFill>
                    <a:srgbClr val="000000">
                      <a:hueOff val="0"/>
                      <a:satOff val="0"/>
                      <a:lumOff val="0"/>
                      <a:alphaOff val="0"/>
                    </a:srgbClr>
                  </a:solidFill>
                  <a:latin typeface="Times New Roman"/>
                </a:rPr>
                <a:t>WG </a:t>
              </a:r>
              <a:r>
                <a:rPr kumimoji="1" lang="en-US" altLang="ja-JP" baseline="30000" dirty="0">
                  <a:solidFill>
                    <a:srgbClr val="000000">
                      <a:hueOff val="0"/>
                      <a:satOff val="0"/>
                      <a:lumOff val="0"/>
                      <a:alphaOff val="0"/>
                    </a:srgbClr>
                  </a:solidFill>
                  <a:latin typeface="Times New Roman"/>
                </a:rPr>
                <a:t>      </a:t>
              </a:r>
              <a:r>
                <a:rPr kumimoji="1" lang="en-US" altLang="ja-JP" sz="1800" baseline="30000" dirty="0" err="1">
                  <a:solidFill>
                    <a:srgbClr val="000000">
                      <a:hueOff val="0"/>
                      <a:satOff val="0"/>
                      <a:lumOff val="0"/>
                      <a:alphaOff val="0"/>
                    </a:srgbClr>
                  </a:solidFill>
                  <a:latin typeface="Times New Roman"/>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submission for </a:t>
              </a:r>
              <a:r>
                <a:rPr lang="en-US" sz="1200" dirty="0">
                  <a:solidFill>
                    <a:srgbClr val="000000">
                      <a:hueOff val="0"/>
                      <a:satOff val="0"/>
                      <a:lumOff val="0"/>
                      <a:alphaOff val="0"/>
                    </a:srgbClr>
                  </a:solidFill>
                  <a:latin typeface="Times New Roman"/>
                </a:rPr>
                <a:t>Draft2.5 August </a:t>
              </a:r>
              <a:r>
                <a:rPr lang="en-US" sz="1200" b="1" dirty="0">
                  <a:solidFill>
                    <a:srgbClr val="000000">
                      <a:hueOff val="0"/>
                      <a:satOff val="0"/>
                      <a:lumOff val="0"/>
                      <a:alphaOff val="0"/>
                    </a:srgbClr>
                  </a:solidFill>
                  <a:latin typeface="Times New Roman"/>
                </a:rPr>
                <a:t>2024</a:t>
              </a: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3396384" y="3797432"/>
            <a:ext cx="918520" cy="1526511"/>
            <a:chOff x="2878374" y="2239438"/>
            <a:chExt cx="688887"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878374" y="2239438"/>
              <a:ext cx="68888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Resolution </a:t>
              </a:r>
              <a:r>
                <a:rPr kumimoji="1" lang="en-US" altLang="ja-JP" sz="1400" dirty="0" err="1">
                  <a:solidFill>
                    <a:srgbClr val="000000">
                      <a:hueOff val="0"/>
                      <a:satOff val="0"/>
                      <a:lumOff val="0"/>
                      <a:alphaOff val="0"/>
                    </a:srgbClr>
                  </a:solidFill>
                  <a:latin typeface="Times New Roman"/>
                </a:rPr>
                <a:t>fo</a:t>
              </a:r>
              <a:r>
                <a:rPr kumimoji="1" lang="en-US" altLang="ja-JP" sz="1400" dirty="0">
                  <a:solidFill>
                    <a:srgbClr val="000000">
                      <a:hueOff val="0"/>
                      <a:satOff val="0"/>
                      <a:lumOff val="0"/>
                      <a:alphaOff val="0"/>
                    </a:srgbClr>
                  </a:solidFill>
                  <a:latin typeface="Times New Roman"/>
                </a:rPr>
                <a:t> Draft v2.3 on WG for </a:t>
              </a:r>
              <a:r>
                <a:rPr kumimoji="1" lang="en-US" altLang="ja-JP" sz="1400" dirty="0" err="1">
                  <a:solidFill>
                    <a:srgbClr val="000000">
                      <a:hueOff val="0"/>
                      <a:satOff val="0"/>
                      <a:lumOff val="0"/>
                      <a:alphaOff val="0"/>
                    </a:srgbClr>
                  </a:solidFill>
                  <a:latin typeface="Times New Roman"/>
                </a:rPr>
                <a:t>PreBallot</a:t>
              </a:r>
              <a:r>
                <a:rPr kumimoji="1" lang="en-US" altLang="ja-JP" sz="1400" dirty="0">
                  <a:solidFill>
                    <a:srgbClr val="000000">
                      <a:hueOff val="0"/>
                      <a:satOff val="0"/>
                      <a:lumOff val="0"/>
                      <a:alphaOff val="0"/>
                    </a:srgbClr>
                  </a:solidFill>
                  <a:latin typeface="Times New Roman"/>
                </a:rPr>
                <a:t> </a:t>
              </a:r>
              <a:r>
                <a:rPr kumimoji="1" lang="en-US" altLang="ja-JP" sz="1400" b="1" dirty="0">
                  <a:solidFill>
                    <a:srgbClr val="000000">
                      <a:hueOff val="0"/>
                      <a:satOff val="0"/>
                      <a:lumOff val="0"/>
                      <a:alphaOff val="0"/>
                    </a:srgbClr>
                  </a:solidFill>
                  <a:latin typeface="Times New Roman"/>
                </a:rPr>
                <a:t>July </a:t>
              </a:r>
              <a:r>
                <a:rPr lang="en-US" sz="1400" b="1" dirty="0">
                  <a:solidFill>
                    <a:srgbClr val="000000">
                      <a:hueOff val="0"/>
                      <a:satOff val="0"/>
                      <a:lumOff val="0"/>
                      <a:alphaOff val="0"/>
                    </a:srgbClr>
                  </a:solidFill>
                  <a:latin typeface="Times New Roman"/>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2823987" y="2129347"/>
            <a:ext cx="2829447" cy="2039217"/>
            <a:chOff x="1379747" y="-1400625"/>
            <a:chExt cx="1672297"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379747"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algn="ctr" defTabSz="800100">
                <a:spcAft>
                  <a:spcPct val="35000"/>
                </a:spcAft>
              </a:pPr>
              <a:r>
                <a:rPr kumimoji="1" lang="en-US" altLang="ja-JP" sz="1800" baseline="30000" dirty="0">
                  <a:solidFill>
                    <a:srgbClr val="000000">
                      <a:hueOff val="0"/>
                      <a:satOff val="0"/>
                      <a:lumOff val="0"/>
                      <a:alphaOff val="0"/>
                    </a:srgbClr>
                  </a:solidFill>
                  <a:latin typeface="Times New Roman"/>
                </a:rPr>
                <a:t> Draft V1,18  Com</a:t>
              </a:r>
            </a:p>
            <a:p>
              <a:pPr algn="ctr" defTabSz="800100">
                <a:lnSpc>
                  <a:spcPct val="90000"/>
                </a:lnSpc>
                <a:spcAft>
                  <a:spcPct val="35000"/>
                </a:spcAft>
              </a:pPr>
              <a:r>
                <a:rPr lang="en-US" sz="1200" b="1" dirty="0">
                  <a:solidFill>
                    <a:srgbClr val="000000">
                      <a:hueOff val="0"/>
                      <a:satOff val="0"/>
                      <a:lumOff val="0"/>
                      <a:alphaOff val="0"/>
                    </a:srgbClr>
                  </a:solidFill>
                  <a:latin typeface="Times New Roman"/>
                </a:rPr>
                <a:t>May.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2284127" y="3855628"/>
            <a:ext cx="1147593" cy="1510147"/>
            <a:chOff x="2022891" y="2274853"/>
            <a:chExt cx="713170"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244969"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algn="ctr" defTabSz="533400">
                <a:lnSpc>
                  <a:spcPct val="90000"/>
                </a:lnSpc>
                <a:spcAft>
                  <a:spcPct val="35000"/>
                </a:spcAft>
              </a:pPr>
              <a:r>
                <a:rPr kumimoji="1" lang="en-US" altLang="ja-JP" sz="1200" dirty="0">
                  <a:solidFill>
                    <a:srgbClr val="000000">
                      <a:hueOff val="0"/>
                      <a:satOff val="0"/>
                      <a:lumOff val="0"/>
                      <a:alphaOff val="0"/>
                    </a:srgbClr>
                  </a:solidFill>
                  <a:latin typeface="Times New Roman"/>
                </a:rPr>
                <a:t>Std. </a:t>
              </a:r>
              <a:r>
                <a:rPr kumimoji="1" lang="en-US" altLang="ja-JP" sz="1200" dirty="0" err="1">
                  <a:solidFill>
                    <a:srgbClr val="000000">
                      <a:hueOff val="0"/>
                      <a:satOff val="0"/>
                      <a:lumOff val="0"/>
                      <a:alphaOff val="0"/>
                    </a:srgbClr>
                  </a:solidFill>
                  <a:latin typeface="Times New Roman"/>
                </a:rPr>
                <a:t>Draf</a:t>
              </a:r>
              <a:r>
                <a:rPr kumimoji="1" lang="en-US" altLang="ja-JP" sz="1200" dirty="0">
                  <a:solidFill>
                    <a:srgbClr val="000000">
                      <a:hueOff val="0"/>
                      <a:satOff val="0"/>
                      <a:lumOff val="0"/>
                      <a:alphaOff val="0"/>
                    </a:srgbClr>
                  </a:solidFill>
                  <a:latin typeface="Times New Roman"/>
                </a:rPr>
                <a:t> V1.9 Proposals</a:t>
              </a:r>
              <a:endParaRPr kumimoji="1" lang="ja-JP" altLang="ja-JP" sz="1200"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2289740" y="1577239"/>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algn="ctr" defTabSz="488950">
                <a:lnSpc>
                  <a:spcPct val="90000"/>
                </a:lnSpc>
                <a:spcAft>
                  <a:spcPct val="35000"/>
                </a:spcAft>
              </a:pPr>
              <a:r>
                <a:rPr lang="en-US" sz="1100" dirty="0"/>
                <a:t>Presentation of proposa</a:t>
              </a:r>
              <a:r>
                <a:rPr lang="en-US" sz="1050" dirty="0"/>
                <a:t>l</a:t>
              </a:r>
              <a:r>
                <a:rPr lang="en-US" sz="1100" dirty="0"/>
                <a:t>s</a:t>
              </a:r>
            </a:p>
            <a:p>
              <a:pPr algn="ctr" defTabSz="488950">
                <a:lnSpc>
                  <a:spcPct val="90000"/>
                </a:lnSpc>
                <a:spcAft>
                  <a:spcPct val="35000"/>
                </a:spcAft>
              </a:pPr>
              <a:r>
                <a:rPr lang="en-US" altLang="ja-JP" sz="1100" b="1" dirty="0">
                  <a:solidFill>
                    <a:srgbClr val="000000">
                      <a:hueOff val="0"/>
                      <a:satOff val="0"/>
                      <a:lumOff val="0"/>
                      <a:alphaOff val="0"/>
                    </a:srgbClr>
                  </a:solidFill>
                  <a:latin typeface="Times New Roman"/>
                </a:rPr>
                <a:t>May </a:t>
              </a:r>
              <a:r>
                <a:rPr lang="en-US" sz="1200" b="1" dirty="0">
                  <a:solidFill>
                    <a:srgbClr val="000000">
                      <a:hueOff val="0"/>
                      <a:satOff val="0"/>
                      <a:lumOff val="0"/>
                      <a:alphaOff val="0"/>
                    </a:srgbClr>
                  </a:solidFill>
                  <a:latin typeface="Times New Roman"/>
                </a:rPr>
                <a:t>2023</a:t>
              </a:r>
              <a:endParaRPr lang="en-US" sz="1400" b="1" dirty="0">
                <a:solidFill>
                  <a:srgbClr val="000000">
                    <a:hueOff val="0"/>
                    <a:satOff val="0"/>
                    <a:lumOff val="0"/>
                    <a:alphaOff val="0"/>
                  </a:srgbClr>
                </a:solidFill>
                <a:latin typeface="Times New Roman"/>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1829817" y="2665744"/>
            <a:ext cx="3700829" cy="2726740"/>
            <a:chOff x="-1931078" y="2289767"/>
            <a:chExt cx="3700829"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1931078"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algn="ctr" defTabSz="533400">
                <a:lnSpc>
                  <a:spcPct val="90000"/>
                </a:lnSpc>
                <a:spcAft>
                  <a:spcPct val="35000"/>
                </a:spcAft>
              </a:pPr>
              <a:r>
                <a:rPr lang="en-US" altLang="ja-JP" sz="1200" dirty="0">
                  <a:solidFill>
                    <a:srgbClr val="000000">
                      <a:hueOff val="0"/>
                      <a:satOff val="0"/>
                      <a:lumOff val="0"/>
                      <a:alphaOff val="0"/>
                    </a:srgbClr>
                  </a:solidFill>
                  <a:latin typeface="Times New Roman"/>
                </a:rPr>
                <a:t>TRD,CMD</a:t>
              </a:r>
            </a:p>
            <a:p>
              <a:pPr algn="ctr" defTabSz="533400">
                <a:lnSpc>
                  <a:spcPct val="90000"/>
                </a:lnSpc>
                <a:spcAft>
                  <a:spcPct val="35000"/>
                </a:spcAft>
              </a:pPr>
              <a:r>
                <a:rPr lang="en-US" sz="1200" dirty="0">
                  <a:solidFill>
                    <a:srgbClr val="000000">
                      <a:hueOff val="0"/>
                      <a:satOff val="0"/>
                      <a:lumOff val="0"/>
                      <a:alphaOff val="0"/>
                    </a:srgbClr>
                  </a:solidFill>
                  <a:latin typeface="Times New Roman"/>
                </a:rPr>
                <a:t>Call Proposals </a:t>
              </a:r>
              <a:r>
                <a:rPr lang="en-US" sz="1400" b="1" dirty="0">
                  <a:solidFill>
                    <a:srgbClr val="000000">
                      <a:hueOff val="0"/>
                      <a:satOff val="0"/>
                      <a:lumOff val="0"/>
                      <a:alphaOff val="0"/>
                    </a:srgbClr>
                  </a:solidFill>
                  <a:latin typeface="Times New Roman"/>
                </a:rPr>
                <a:t>Sept 2022</a:t>
              </a:r>
              <a:endParaRPr lang="en-US" sz="1200" b="1" dirty="0">
                <a:solidFill>
                  <a:srgbClr val="000000">
                    <a:hueOff val="0"/>
                    <a:satOff val="0"/>
                    <a:lumOff val="0"/>
                    <a:alphaOff val="0"/>
                  </a:srgbClr>
                </a:solidFill>
                <a:latin typeface="Times New Roman"/>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29105" y="1615877"/>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en-US" sz="1200" dirty="0">
                  <a:solidFill>
                    <a:srgbClr val="000000">
                      <a:hueOff val="0"/>
                      <a:satOff val="0"/>
                      <a:lumOff val="0"/>
                      <a:alphaOff val="0"/>
                    </a:srgbClr>
                  </a:solidFill>
                  <a:latin typeface="Times New Roman"/>
                </a:rPr>
                <a:t>Tech Req Doc     </a:t>
              </a:r>
              <a:r>
                <a:rPr lang="en-US" sz="1200" b="1" dirty="0">
                  <a:solidFill>
                    <a:srgbClr val="000000">
                      <a:hueOff val="0"/>
                      <a:satOff val="0"/>
                      <a:lumOff val="0"/>
                      <a:alphaOff val="0"/>
                    </a:srgbClr>
                  </a:solidFill>
                  <a:latin typeface="Times New Roman"/>
                </a:rPr>
                <a:t>July 2022</a:t>
              </a:r>
              <a:endParaRPr lang="en-US" sz="1400" b="1" dirty="0">
                <a:solidFill>
                  <a:srgbClr val="000000">
                    <a:hueOff val="0"/>
                    <a:satOff val="0"/>
                    <a:lumOff val="0"/>
                    <a:alphaOff val="0"/>
                  </a:srgbClr>
                </a:solidFill>
                <a:latin typeface="Times New Roman"/>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10259204" y="332385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9844336" y="3277423"/>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9519407" y="3266766"/>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8794956" y="3299622"/>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7910417" y="3292307"/>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7013822"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6105067"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5649263" y="328259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522202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4831339"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4092002" y="3281373"/>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3710152"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3289481"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2842593"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1590720" y="327202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6569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5031781" y="3667083"/>
            <a:ext cx="861619" cy="13148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err="1">
                <a:solidFill>
                  <a:srgbClr val="000000"/>
                </a:solidFill>
                <a:latin typeface="Times New Roman" panose="02020603050405020304" pitchFamily="18" charset="0"/>
                <a:ea typeface="ＭＳ Ｐゴシック" panose="020B0600070205080204" pitchFamily="50" charset="-128"/>
              </a:rPr>
              <a:t>Recirculation</a:t>
            </a:r>
            <a:r>
              <a:rPr lang="fi-FI" sz="1200" dirty="0">
                <a:solidFill>
                  <a:srgbClr val="000000"/>
                </a:solidFill>
                <a:latin typeface="Times New Roman" panose="02020603050405020304" pitchFamily="18" charset="0"/>
                <a:ea typeface="ＭＳ Ｐゴシック" panose="020B0600070205080204" pitchFamily="50" charset="-128"/>
              </a:rPr>
              <a:t> (LB212)</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Jan. 2025</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257620" y="1546944"/>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LB212</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March 2025</a:t>
            </a:r>
          </a:p>
        </p:txBody>
      </p:sp>
      <p:sp>
        <p:nvSpPr>
          <p:cNvPr id="9" name="楕円 8">
            <a:extLst>
              <a:ext uri="{FF2B5EF4-FFF2-40B4-BE49-F238E27FC236}">
                <a16:creationId xmlns:a16="http://schemas.microsoft.com/office/drawing/2014/main" id="{135793AD-CF30-28A8-F1CE-CA4B55ADCA8B}"/>
              </a:ext>
            </a:extLst>
          </p:cNvPr>
          <p:cNvSpPr/>
          <p:nvPr/>
        </p:nvSpPr>
        <p:spPr>
          <a:xfrm>
            <a:off x="7449406"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 name="テキスト ボックス 6">
            <a:extLst>
              <a:ext uri="{FF2B5EF4-FFF2-40B4-BE49-F238E27FC236}">
                <a16:creationId xmlns:a16="http://schemas.microsoft.com/office/drawing/2014/main" id="{602E375F-9AA1-4559-3749-5F19C9438101}"/>
              </a:ext>
            </a:extLst>
          </p:cNvPr>
          <p:cNvSpPr txBox="1"/>
          <p:nvPr/>
        </p:nvSpPr>
        <p:spPr>
          <a:xfrm>
            <a:off x="5790677" y="3902120"/>
            <a:ext cx="956142"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a:solidFill>
                  <a:srgbClr val="000000"/>
                </a:solidFill>
                <a:latin typeface="Times New Roman" panose="02020603050405020304" pitchFamily="18" charset="0"/>
                <a:ea typeface="ＭＳ Ｐゴシック" panose="020B0600070205080204" pitchFamily="50" charset="-128"/>
              </a:rPr>
              <a:t>2nd </a:t>
            </a:r>
            <a:r>
              <a:rPr lang="fi-FI" sz="1200" dirty="0" err="1">
                <a:solidFill>
                  <a:srgbClr val="000000"/>
                </a:solidFill>
                <a:latin typeface="Times New Roman" panose="02020603050405020304" pitchFamily="18" charset="0"/>
                <a:ea typeface="ＭＳ Ｐゴシック" panose="020B0600070205080204" pitchFamily="50" charset="-128"/>
              </a:rPr>
              <a:t>Recirculation</a:t>
            </a:r>
            <a:r>
              <a:rPr lang="fi-FI" sz="1200" dirty="0">
                <a:solidFill>
                  <a:srgbClr val="000000"/>
                </a:solidFill>
                <a:latin typeface="Times New Roman" panose="02020603050405020304" pitchFamily="18" charset="0"/>
                <a:ea typeface="ＭＳ Ｐゴシック" panose="020B0600070205080204" pitchFamily="50" charset="-128"/>
              </a:rPr>
              <a:t> (LB217)</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April 2025</a:t>
            </a:r>
          </a:p>
        </p:txBody>
      </p:sp>
      <p:sp>
        <p:nvSpPr>
          <p:cNvPr id="10" name="テキスト ボックス 9">
            <a:extLst>
              <a:ext uri="{FF2B5EF4-FFF2-40B4-BE49-F238E27FC236}">
                <a16:creationId xmlns:a16="http://schemas.microsoft.com/office/drawing/2014/main" id="{70A9F168-8355-89C9-5EBC-A4FB6DBA4509}"/>
              </a:ext>
            </a:extLst>
          </p:cNvPr>
          <p:cNvSpPr txBox="1"/>
          <p:nvPr/>
        </p:nvSpPr>
        <p:spPr>
          <a:xfrm>
            <a:off x="6177901" y="1593772"/>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a:t>
            </a:r>
            <a:r>
              <a:rPr kumimoji="1" lang="en-US" altLang="ja-JP" sz="1400" dirty="0" err="1">
                <a:solidFill>
                  <a:srgbClr val="000000">
                    <a:hueOff val="0"/>
                    <a:satOff val="0"/>
                    <a:lumOff val="0"/>
                    <a:alphaOff val="0"/>
                  </a:srgbClr>
                </a:solidFill>
                <a:latin typeface="Times New Roman"/>
              </a:rPr>
              <a:t>Resolutionfor</a:t>
            </a:r>
            <a:r>
              <a:rPr kumimoji="1" lang="en-US" altLang="ja-JP" sz="1400" dirty="0">
                <a:solidFill>
                  <a:srgbClr val="000000">
                    <a:hueOff val="0"/>
                    <a:satOff val="0"/>
                    <a:lumOff val="0"/>
                    <a:alphaOff val="0"/>
                  </a:srgbClr>
                </a:solidFill>
                <a:latin typeface="Times New Roman"/>
              </a:rPr>
              <a:t> LB217</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May </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2025</a:t>
            </a:r>
          </a:p>
        </p:txBody>
      </p:sp>
      <p:sp>
        <p:nvSpPr>
          <p:cNvPr id="11" name="楕円 10">
            <a:extLst>
              <a:ext uri="{FF2B5EF4-FFF2-40B4-BE49-F238E27FC236}">
                <a16:creationId xmlns:a16="http://schemas.microsoft.com/office/drawing/2014/main" id="{D6BE4A91-D065-7160-76BB-A66E03D1C5F1}"/>
              </a:ext>
            </a:extLst>
          </p:cNvPr>
          <p:cNvSpPr/>
          <p:nvPr/>
        </p:nvSpPr>
        <p:spPr>
          <a:xfrm>
            <a:off x="2026896" y="326676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2" name="楕円 11">
            <a:extLst>
              <a:ext uri="{FF2B5EF4-FFF2-40B4-BE49-F238E27FC236}">
                <a16:creationId xmlns:a16="http://schemas.microsoft.com/office/drawing/2014/main" id="{9C49E052-E495-12E6-A1EE-F90297A2D9BF}"/>
              </a:ext>
            </a:extLst>
          </p:cNvPr>
          <p:cNvSpPr/>
          <p:nvPr/>
        </p:nvSpPr>
        <p:spPr>
          <a:xfrm>
            <a:off x="2410523" y="3282535"/>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3" name="楕円 12">
            <a:extLst>
              <a:ext uri="{FF2B5EF4-FFF2-40B4-BE49-F238E27FC236}">
                <a16:creationId xmlns:a16="http://schemas.microsoft.com/office/drawing/2014/main" id="{8E52E2CB-206D-6277-55AE-1E7C34171BAE}"/>
              </a:ext>
            </a:extLst>
          </p:cNvPr>
          <p:cNvSpPr/>
          <p:nvPr/>
        </p:nvSpPr>
        <p:spPr>
          <a:xfrm>
            <a:off x="4449119" y="32790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4" name="テキスト ボックス 13">
            <a:extLst>
              <a:ext uri="{FF2B5EF4-FFF2-40B4-BE49-F238E27FC236}">
                <a16:creationId xmlns:a16="http://schemas.microsoft.com/office/drawing/2014/main" id="{0C056727-40BF-BEAC-78D2-6A28D2A1D0B0}"/>
              </a:ext>
            </a:extLst>
          </p:cNvPr>
          <p:cNvSpPr txBox="1"/>
          <p:nvPr/>
        </p:nvSpPr>
        <p:spPr>
          <a:xfrm>
            <a:off x="6570876" y="3881653"/>
            <a:ext cx="90323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algn="ctr" defTabSz="533400">
              <a:lnSpc>
                <a:spcPct val="90000"/>
              </a:lnSpc>
              <a:spcAft>
                <a:spcPct val="35000"/>
              </a:spcAft>
            </a:pPr>
            <a:r>
              <a:rPr lang="fi-FI" sz="1200" dirty="0">
                <a:solidFill>
                  <a:srgbClr val="000000"/>
                </a:solidFill>
                <a:latin typeface="Times New Roman" panose="02020603050405020304" pitchFamily="18" charset="0"/>
                <a:ea typeface="ＭＳ Ｐゴシック" panose="020B0600070205080204" pitchFamily="50" charset="-128"/>
              </a:rPr>
              <a:t>3rd </a:t>
            </a:r>
            <a:r>
              <a:rPr lang="fi-FI" sz="1200" dirty="0" err="1">
                <a:solidFill>
                  <a:srgbClr val="000000"/>
                </a:solidFill>
                <a:latin typeface="Times New Roman" panose="02020603050405020304" pitchFamily="18" charset="0"/>
                <a:ea typeface="ＭＳ Ｐゴシック" panose="020B0600070205080204" pitchFamily="50" charset="-128"/>
              </a:rPr>
              <a:t>Recirculation</a:t>
            </a:r>
            <a:r>
              <a:rPr lang="fi-FI" sz="1200" dirty="0">
                <a:solidFill>
                  <a:srgbClr val="000000"/>
                </a:solidFill>
                <a:latin typeface="Times New Roman" panose="02020603050405020304" pitchFamily="18" charset="0"/>
                <a:ea typeface="ＭＳ Ｐゴシック" panose="020B0600070205080204" pitchFamily="50" charset="-128"/>
              </a:rPr>
              <a:t> (LB)</a:t>
            </a:r>
            <a:endParaRPr lang="en-US" sz="1400" b="1" dirty="0">
              <a:solidFill>
                <a:srgbClr val="000000">
                  <a:hueOff val="0"/>
                  <a:satOff val="0"/>
                  <a:lumOff val="0"/>
                  <a:alphaOff val="0"/>
                </a:srgbClr>
              </a:solidFill>
              <a:latin typeface="Times New Roman"/>
            </a:endParaRPr>
          </a:p>
          <a:p>
            <a:pPr algn="ctr" defTabSz="533400">
              <a:lnSpc>
                <a:spcPct val="90000"/>
              </a:lnSpc>
              <a:spcAft>
                <a:spcPct val="35000"/>
              </a:spcAft>
            </a:pPr>
            <a:r>
              <a:rPr lang="en-US" sz="1400" b="1" dirty="0">
                <a:solidFill>
                  <a:srgbClr val="000000">
                    <a:hueOff val="0"/>
                    <a:satOff val="0"/>
                    <a:lumOff val="0"/>
                    <a:alphaOff val="0"/>
                  </a:srgbClr>
                </a:solidFill>
                <a:latin typeface="Times New Roman"/>
              </a:rPr>
              <a:t>June 2025</a:t>
            </a:r>
          </a:p>
        </p:txBody>
      </p:sp>
      <p:sp>
        <p:nvSpPr>
          <p:cNvPr id="16" name="テキスト ボックス 15">
            <a:extLst>
              <a:ext uri="{FF2B5EF4-FFF2-40B4-BE49-F238E27FC236}">
                <a16:creationId xmlns:a16="http://schemas.microsoft.com/office/drawing/2014/main" id="{04DE81A7-807A-B857-AFB5-B7B0E533C4A7}"/>
              </a:ext>
            </a:extLst>
          </p:cNvPr>
          <p:cNvSpPr txBox="1"/>
          <p:nvPr/>
        </p:nvSpPr>
        <p:spPr>
          <a:xfrm>
            <a:off x="6949003" y="1614243"/>
            <a:ext cx="937950"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Aft>
                <a:spcPct val="35000"/>
              </a:spcAft>
            </a:pPr>
            <a:r>
              <a:rPr kumimoji="1" lang="en-US" altLang="ja-JP" sz="1400" dirty="0">
                <a:solidFill>
                  <a:srgbClr val="000000">
                    <a:hueOff val="0"/>
                    <a:satOff val="0"/>
                    <a:lumOff val="0"/>
                    <a:alphaOff val="0"/>
                  </a:srgbClr>
                </a:solidFill>
                <a:latin typeface="Times New Roman"/>
              </a:rPr>
              <a:t>Comment Resolution for LB217</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July </a:t>
            </a:r>
          </a:p>
          <a:p>
            <a:pPr algn="ctr" defTabSz="622300">
              <a:lnSpc>
                <a:spcPct val="90000"/>
              </a:lnSpc>
              <a:spcAft>
                <a:spcPct val="35000"/>
              </a:spcAft>
            </a:pPr>
            <a:r>
              <a:rPr lang="en-US" sz="1400" b="1" dirty="0">
                <a:solidFill>
                  <a:srgbClr val="000000">
                    <a:hueOff val="0"/>
                    <a:satOff val="0"/>
                    <a:lumOff val="0"/>
                    <a:alphaOff val="0"/>
                  </a:srgbClr>
                </a:solidFill>
                <a:latin typeface="Times New Roman"/>
              </a:rPr>
              <a:t>2025</a:t>
            </a:r>
          </a:p>
        </p:txBody>
      </p:sp>
      <p:sp>
        <p:nvSpPr>
          <p:cNvPr id="17" name="楕円 16">
            <a:extLst>
              <a:ext uri="{FF2B5EF4-FFF2-40B4-BE49-F238E27FC236}">
                <a16:creationId xmlns:a16="http://schemas.microsoft.com/office/drawing/2014/main" id="{5CD337D6-7B38-A017-861A-3F1A404C872D}"/>
              </a:ext>
            </a:extLst>
          </p:cNvPr>
          <p:cNvSpPr/>
          <p:nvPr/>
        </p:nvSpPr>
        <p:spPr>
          <a:xfrm>
            <a:off x="8380719" y="3287371"/>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8" name="楕円 17">
            <a:extLst>
              <a:ext uri="{FF2B5EF4-FFF2-40B4-BE49-F238E27FC236}">
                <a16:creationId xmlns:a16="http://schemas.microsoft.com/office/drawing/2014/main" id="{D8484EA5-9213-DD96-A76E-DDCDB14F4DFA}"/>
              </a:ext>
            </a:extLst>
          </p:cNvPr>
          <p:cNvSpPr/>
          <p:nvPr/>
        </p:nvSpPr>
        <p:spPr>
          <a:xfrm>
            <a:off x="9203233" y="3309986"/>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0" name="テキスト ボックス 19">
            <a:extLst>
              <a:ext uri="{FF2B5EF4-FFF2-40B4-BE49-F238E27FC236}">
                <a16:creationId xmlns:a16="http://schemas.microsoft.com/office/drawing/2014/main" id="{28ACA8A0-027D-936C-8FFE-58949CF35AA3}"/>
              </a:ext>
            </a:extLst>
          </p:cNvPr>
          <p:cNvSpPr txBox="1"/>
          <p:nvPr/>
        </p:nvSpPr>
        <p:spPr>
          <a:xfrm rot="10800000" flipV="1">
            <a:off x="8947846" y="3850995"/>
            <a:ext cx="677541" cy="1815882"/>
          </a:xfrm>
          <a:prstGeom prst="rect">
            <a:avLst/>
          </a:prstGeom>
          <a:noFill/>
        </p:spPr>
        <p:txBody>
          <a:bodyPr wrap="square">
            <a:spAutoFit/>
          </a:bodyPr>
          <a:lstStyle/>
          <a:p>
            <a:pPr algn="l" fontAlgn="ctr"/>
            <a:r>
              <a:rPr lang="en-US" altLang="ja-JP" sz="1400" dirty="0">
                <a:solidFill>
                  <a:srgbClr val="000000"/>
                </a:solidFill>
                <a:latin typeface="Times New Roman" panose="02020603050405020304" pitchFamily="18" charset="0"/>
                <a:ea typeface="ＭＳ Ｐゴシック" panose="020B0600070205080204" pitchFamily="50" charset="-128"/>
              </a:rPr>
              <a:t>Request EC approval for SA Ballot</a:t>
            </a:r>
          </a:p>
          <a:p>
            <a:pPr algn="l" fontAlgn="ctr"/>
            <a:r>
              <a:rPr lang="en-US" altLang="ja-JP" sz="1400" b="1" dirty="0">
                <a:solidFill>
                  <a:srgbClr val="000000"/>
                </a:solidFill>
                <a:latin typeface="Times New Roman" panose="02020603050405020304" pitchFamily="18" charset="0"/>
                <a:ea typeface="ＭＳ Ｐゴシック" panose="020B0600070205080204" pitchFamily="50" charset="-128"/>
              </a:rPr>
              <a:t>Nov. 2026</a:t>
            </a:r>
          </a:p>
        </p:txBody>
      </p:sp>
      <p:sp>
        <p:nvSpPr>
          <p:cNvPr id="22" name="テキスト ボックス 21">
            <a:extLst>
              <a:ext uri="{FF2B5EF4-FFF2-40B4-BE49-F238E27FC236}">
                <a16:creationId xmlns:a16="http://schemas.microsoft.com/office/drawing/2014/main" id="{C2C6A0EB-003E-C92E-E9C6-AE979F081247}"/>
              </a:ext>
            </a:extLst>
          </p:cNvPr>
          <p:cNvSpPr txBox="1"/>
          <p:nvPr/>
        </p:nvSpPr>
        <p:spPr>
          <a:xfrm>
            <a:off x="9177749" y="1390593"/>
            <a:ext cx="734796" cy="1754326"/>
          </a:xfrm>
          <a:prstGeom prst="rect">
            <a:avLst/>
          </a:prstGeom>
          <a:noFill/>
        </p:spPr>
        <p:txBody>
          <a:bodyPr wrap="square">
            <a:spAutoFit/>
          </a:bodyPr>
          <a:lstStyle/>
          <a:p>
            <a:pPr algn="l" fontAlgn="ctr"/>
            <a:r>
              <a:rPr lang="en-US" altLang="ja-JP" sz="1200" dirty="0">
                <a:solidFill>
                  <a:srgbClr val="000000"/>
                </a:solidFill>
                <a:latin typeface="Times New Roman" panose="02020603050405020304" pitchFamily="18" charset="0"/>
                <a:ea typeface="ＭＳ Ｐゴシック" panose="020B0600070205080204" pitchFamily="50" charset="-128"/>
              </a:rPr>
              <a:t>Final SB recirculation, if required. Submission to RevCom</a:t>
            </a:r>
          </a:p>
          <a:p>
            <a:pPr algn="l" fontAlgn="ctr"/>
            <a:r>
              <a:rPr lang="en-US" altLang="ja-JP" sz="1200" b="1" dirty="0">
                <a:solidFill>
                  <a:srgbClr val="000000"/>
                </a:solidFill>
                <a:latin typeface="Times New Roman" panose="02020603050405020304" pitchFamily="18" charset="0"/>
                <a:ea typeface="ＭＳ Ｐゴシック" panose="020B0600070205080204" pitchFamily="50" charset="-128"/>
              </a:rPr>
              <a:t>Jan 2026</a:t>
            </a:r>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AE5F-7EBE-55E4-85F8-5DC79976AC2F}"/>
              </a:ext>
            </a:extLst>
          </p:cNvPr>
          <p:cNvSpPr>
            <a:spLocks noGrp="1"/>
          </p:cNvSpPr>
          <p:nvPr>
            <p:ph type="title"/>
          </p:nvPr>
        </p:nvSpPr>
        <p:spPr/>
        <p:txBody>
          <a:bodyPr/>
          <a:lstStyle/>
          <a:p>
            <a:r>
              <a:rPr lang="en-US" dirty="0"/>
              <a:t>802.15.9a KMP Transport</a:t>
            </a:r>
          </a:p>
        </p:txBody>
      </p:sp>
      <p:sp>
        <p:nvSpPr>
          <p:cNvPr id="3" name="Content Placeholder 2">
            <a:extLst>
              <a:ext uri="{FF2B5EF4-FFF2-40B4-BE49-F238E27FC236}">
                <a16:creationId xmlns:a16="http://schemas.microsoft.com/office/drawing/2014/main" id="{58EC3D11-E408-28F1-702E-0FADE3B7BC92}"/>
              </a:ext>
            </a:extLst>
          </p:cNvPr>
          <p:cNvSpPr>
            <a:spLocks noGrp="1"/>
          </p:cNvSpPr>
          <p:nvPr>
            <p:ph idx="1"/>
          </p:nvPr>
        </p:nvSpPr>
        <p:spPr>
          <a:xfrm>
            <a:off x="551384" y="2779211"/>
            <a:ext cx="5544616" cy="3392987"/>
          </a:xfrm>
        </p:spPr>
        <p:txBody>
          <a:bodyPr>
            <a:normAutofit/>
          </a:bodyPr>
          <a:lstStyle/>
          <a:p>
            <a:pPr>
              <a:buFont typeface="Arial" panose="020B0604020202020204" pitchFamily="34" charset="0"/>
              <a:buChar char="•"/>
            </a:pPr>
            <a:r>
              <a:rPr lang="en-US" dirty="0"/>
              <a:t>State: Completed initial WG ballot</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Resolve comments</a:t>
            </a:r>
          </a:p>
          <a:p>
            <a:pPr lvl="1">
              <a:buFont typeface="Arial" panose="020B0604020202020204" pitchFamily="34" charset="0"/>
              <a:buChar char="•"/>
            </a:pPr>
            <a:r>
              <a:rPr lang="en-US" dirty="0"/>
              <a:t>Initiate recirculation ballot</a:t>
            </a:r>
          </a:p>
          <a:p>
            <a:pPr>
              <a:buFont typeface="Arial" panose="020B0604020202020204" pitchFamily="34" charset="0"/>
              <a:buChar char="•"/>
            </a:pPr>
            <a:r>
              <a:rPr lang="en-US" dirty="0"/>
              <a:t>Opening and closing report: </a:t>
            </a:r>
            <a:r>
              <a:rPr lang="en-US" dirty="0">
                <a:hlinkClick r:id="rId2"/>
              </a:rPr>
              <a:t>https://mentor.ieee.org/802.15/dcn/25/15-25-0217-01-009a-may-opening-and-closing.pptx</a:t>
            </a: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79D7B58B-22A8-92A7-ADC0-783ED8B73CD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6D5E12-6566-28B3-A74B-6368424634A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75736BA-4F1A-D3DA-266B-246EF5B65C35}"/>
              </a:ext>
            </a:extLst>
          </p:cNvPr>
          <p:cNvSpPr>
            <a:spLocks noGrp="1"/>
          </p:cNvSpPr>
          <p:nvPr>
            <p:ph type="dt" idx="15"/>
          </p:nvPr>
        </p:nvSpPr>
        <p:spPr/>
        <p:txBody>
          <a:bodyPr/>
          <a:lstStyle/>
          <a:p>
            <a:r>
              <a:rPr lang="en-US"/>
              <a:t>May 2025</a:t>
            </a:r>
            <a:endParaRPr lang="en-GB" dirty="0"/>
          </a:p>
        </p:txBody>
      </p:sp>
      <p:sp>
        <p:nvSpPr>
          <p:cNvPr id="8" name="Content Placeholder 2">
            <a:extLst>
              <a:ext uri="{FF2B5EF4-FFF2-40B4-BE49-F238E27FC236}">
                <a16:creationId xmlns:a16="http://schemas.microsoft.com/office/drawing/2014/main" id="{712300CE-8300-FBC6-C7FE-44B0A9CE8C9E}"/>
              </a:ext>
            </a:extLst>
          </p:cNvPr>
          <p:cNvSpPr txBox="1">
            <a:spLocks/>
          </p:cNvSpPr>
          <p:nvPr/>
        </p:nvSpPr>
        <p:spPr bwMode="auto">
          <a:xfrm>
            <a:off x="565122" y="1714193"/>
            <a:ext cx="11161240" cy="6089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Extensions to key management: extending to support EDHOC</a:t>
            </a:r>
          </a:p>
          <a:p>
            <a:pPr lvl="1" algn="ctr">
              <a:buFont typeface="Arial" panose="020B0604020202020204" pitchFamily="34" charset="0"/>
              <a:buChar char="•"/>
            </a:pPr>
            <a:endParaRPr lang="en-US" kern="0" dirty="0"/>
          </a:p>
          <a:p>
            <a:pPr marL="457200" lvl="1" indent="0" algn="ctr"/>
            <a:endParaRPr lang="en-US" kern="0" dirty="0"/>
          </a:p>
        </p:txBody>
      </p:sp>
      <p:pic>
        <p:nvPicPr>
          <p:cNvPr id="7" name="table">
            <a:extLst>
              <a:ext uri="{FF2B5EF4-FFF2-40B4-BE49-F238E27FC236}">
                <a16:creationId xmlns:a16="http://schemas.microsoft.com/office/drawing/2014/main" id="{520A4EE3-BB52-05BB-99FB-BAFB66C441A9}"/>
              </a:ext>
            </a:extLst>
          </p:cNvPr>
          <p:cNvPicPr>
            <a:picLocks noChangeAspect="1"/>
          </p:cNvPicPr>
          <p:nvPr/>
        </p:nvPicPr>
        <p:blipFill>
          <a:blip r:embed="rId3"/>
          <a:stretch>
            <a:fillRect/>
          </a:stretch>
        </p:blipFill>
        <p:spPr>
          <a:xfrm>
            <a:off x="6096000" y="2496470"/>
            <a:ext cx="5685688" cy="3675728"/>
          </a:xfrm>
          <a:prstGeom prst="rect">
            <a:avLst/>
          </a:prstGeom>
        </p:spPr>
      </p:pic>
    </p:spTree>
    <p:extLst>
      <p:ext uri="{BB962C8B-B14F-4D97-AF65-F5344CB8AC3E}">
        <p14:creationId xmlns:p14="http://schemas.microsoft.com/office/powerpoint/2010/main" val="697721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D5B9-3719-0648-FD8C-4A6ECDE7BF86}"/>
              </a:ext>
            </a:extLst>
          </p:cNvPr>
          <p:cNvSpPr>
            <a:spLocks noGrp="1"/>
          </p:cNvSpPr>
          <p:nvPr>
            <p:ph type="title"/>
          </p:nvPr>
        </p:nvSpPr>
        <p:spPr>
          <a:xfrm>
            <a:off x="914401" y="685801"/>
            <a:ext cx="10361084" cy="654967"/>
          </a:xfrm>
        </p:spPr>
        <p:txBody>
          <a:bodyPr/>
          <a:lstStyle/>
          <a:p>
            <a:r>
              <a:rPr lang="en-US" dirty="0"/>
              <a:t>IG Access</a:t>
            </a:r>
          </a:p>
        </p:txBody>
      </p:sp>
      <p:sp>
        <p:nvSpPr>
          <p:cNvPr id="3" name="Content Placeholder 2">
            <a:extLst>
              <a:ext uri="{FF2B5EF4-FFF2-40B4-BE49-F238E27FC236}">
                <a16:creationId xmlns:a16="http://schemas.microsoft.com/office/drawing/2014/main" id="{4A4A61B1-3101-D0BF-8D19-9A7A37079616}"/>
              </a:ext>
            </a:extLst>
          </p:cNvPr>
          <p:cNvSpPr>
            <a:spLocks noGrp="1"/>
          </p:cNvSpPr>
          <p:nvPr>
            <p:ph idx="1"/>
          </p:nvPr>
        </p:nvSpPr>
        <p:spPr>
          <a:xfrm>
            <a:off x="914401" y="1420144"/>
            <a:ext cx="10361084" cy="5055270"/>
          </a:xfrm>
        </p:spPr>
        <p:txBody>
          <a:bodyPr>
            <a:normAutofit/>
          </a:bodyPr>
          <a:lstStyle/>
          <a:p>
            <a:pPr>
              <a:buFont typeface="Arial" panose="020B0604020202020204" pitchFamily="34" charset="0"/>
              <a:buChar char="•"/>
            </a:pPr>
            <a:r>
              <a:rPr lang="en-US" sz="2600" dirty="0"/>
              <a:t>	CCA modes for </a:t>
            </a:r>
            <a:r>
              <a:rPr lang="en-US" sz="2600" dirty="0" err="1"/>
              <a:t>suspendable</a:t>
            </a:r>
            <a:r>
              <a:rPr lang="en-US" sz="2600" dirty="0"/>
              <a:t> CSMA-CA</a:t>
            </a:r>
          </a:p>
          <a:p>
            <a:pPr lvl="1">
              <a:buFont typeface="Arial" panose="020B0604020202020204" pitchFamily="34" charset="0"/>
              <a:buChar char="•"/>
            </a:pPr>
            <a:r>
              <a:rPr lang="en-US" dirty="0">
                <a:hlinkClick r:id="rId2"/>
              </a:rPr>
              <a:t>https://mentor.ieee.org/802.15/dcn/25/15-25-0243-01-acss-cca-modes-for-suspendable-csma-ca.pptx</a:t>
            </a:r>
            <a:endParaRPr lang="en-US" dirty="0"/>
          </a:p>
          <a:p>
            <a:pPr>
              <a:buFont typeface="Arial" panose="020B0604020202020204" pitchFamily="34" charset="0"/>
              <a:buChar char="•"/>
            </a:pPr>
            <a:r>
              <a:rPr lang="en-US" dirty="0"/>
              <a:t>Contribution on 802.15.4 Spectrum Resource Measurement features</a:t>
            </a:r>
          </a:p>
          <a:p>
            <a:pPr lvl="1">
              <a:buFont typeface="Arial" panose="020B0604020202020204" pitchFamily="34" charset="0"/>
              <a:buChar char="•"/>
            </a:pPr>
            <a:r>
              <a:rPr lang="en-US" dirty="0">
                <a:hlinkClick r:id="rId3"/>
              </a:rPr>
              <a:t>https://mentor.ieee.org/802.15/dcn/25/15-25-0245-01-acss-overview-of-srm-function.pptx</a:t>
            </a:r>
            <a:endParaRPr lang="en-US" dirty="0"/>
          </a:p>
          <a:p>
            <a:pPr marL="0" indent="0"/>
            <a:endParaRPr lang="en-US" sz="2800" dirty="0">
              <a:latin typeface="Calibri" panose="020F0502020204030204" pitchFamily="34" charset="0"/>
            </a:endParaRPr>
          </a:p>
          <a:p>
            <a:pPr marL="0" indent="0"/>
            <a:endParaRPr lang="en-US" dirty="0"/>
          </a:p>
        </p:txBody>
      </p:sp>
      <p:sp>
        <p:nvSpPr>
          <p:cNvPr id="4" name="Slide Number Placeholder 3">
            <a:extLst>
              <a:ext uri="{FF2B5EF4-FFF2-40B4-BE49-F238E27FC236}">
                <a16:creationId xmlns:a16="http://schemas.microsoft.com/office/drawing/2014/main" id="{E70EF0BC-689B-456E-4269-477246989A3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75FB335-09FB-1EE2-B9BA-11EAD0BBCCFF}"/>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CFB9D15F-7DA2-0F60-6146-EBF87C4ADCF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93587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5D7C-E5B2-811A-DC89-96F227E696D6}"/>
              </a:ext>
            </a:extLst>
          </p:cNvPr>
          <p:cNvSpPr>
            <a:spLocks noGrp="1"/>
          </p:cNvSpPr>
          <p:nvPr>
            <p:ph type="title"/>
          </p:nvPr>
        </p:nvSpPr>
        <p:spPr/>
        <p:txBody>
          <a:bodyPr/>
          <a:lstStyle/>
          <a:p>
            <a:r>
              <a:rPr lang="en-US" altLang="en-US" dirty="0">
                <a:solidFill>
                  <a:schemeClr val="tx2"/>
                </a:solidFill>
              </a:rPr>
              <a:t>Licensed Narrowband Amendment TG16t </a:t>
            </a:r>
            <a:endParaRPr lang="en-US" dirty="0"/>
          </a:p>
        </p:txBody>
      </p:sp>
      <p:sp>
        <p:nvSpPr>
          <p:cNvPr id="3" name="Content Placeholder 2">
            <a:extLst>
              <a:ext uri="{FF2B5EF4-FFF2-40B4-BE49-F238E27FC236}">
                <a16:creationId xmlns:a16="http://schemas.microsoft.com/office/drawing/2014/main" id="{97F57963-324F-B1D5-2071-6F7AE0260564}"/>
              </a:ext>
            </a:extLst>
          </p:cNvPr>
          <p:cNvSpPr>
            <a:spLocks noGrp="1"/>
          </p:cNvSpPr>
          <p:nvPr>
            <p:ph idx="1"/>
          </p:nvPr>
        </p:nvSpPr>
        <p:spPr/>
        <p:txBody>
          <a:bodyPr/>
          <a:lstStyle/>
          <a:p>
            <a:pPr marL="0" indent="0" algn="ctr"/>
            <a:r>
              <a:rPr lang="en-US" sz="4000" dirty="0"/>
              <a:t>Approved, in publication</a:t>
            </a:r>
          </a:p>
          <a:p>
            <a:pPr marL="0" indent="0"/>
            <a:endParaRPr lang="en-US" dirty="0"/>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7AC074D-23CE-8A65-CB1E-0C3AF56B2F8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921EFF2-E3C8-B951-B9ED-CFFD8BD2BC0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BA0BB094-A5D7-5336-9959-2C3F18CB178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79406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C5F7-5139-1E91-3622-A64C981677D7}"/>
              </a:ext>
            </a:extLst>
          </p:cNvPr>
          <p:cNvSpPr>
            <a:spLocks noGrp="1"/>
          </p:cNvSpPr>
          <p:nvPr>
            <p:ph type="title"/>
          </p:nvPr>
        </p:nvSpPr>
        <p:spPr/>
        <p:txBody>
          <a:bodyPr/>
          <a:lstStyle/>
          <a:p>
            <a:r>
              <a:rPr lang="en-US" dirty="0"/>
              <a:t>TG16me Revision of 802.16-2017</a:t>
            </a:r>
          </a:p>
        </p:txBody>
      </p:sp>
      <p:sp>
        <p:nvSpPr>
          <p:cNvPr id="3" name="Content Placeholder 2">
            <a:extLst>
              <a:ext uri="{FF2B5EF4-FFF2-40B4-BE49-F238E27FC236}">
                <a16:creationId xmlns:a16="http://schemas.microsoft.com/office/drawing/2014/main" id="{A520E921-F67D-0C77-C6E7-97F12930DC2D}"/>
              </a:ext>
            </a:extLst>
          </p:cNvPr>
          <p:cNvSpPr>
            <a:spLocks noGrp="1"/>
          </p:cNvSpPr>
          <p:nvPr>
            <p:ph idx="1"/>
          </p:nvPr>
        </p:nvSpPr>
        <p:spPr/>
        <p:txBody>
          <a:bodyPr/>
          <a:lstStyle/>
          <a:p>
            <a:pPr>
              <a:buFont typeface="Arial" panose="020B0604020202020204" pitchFamily="34" charset="0"/>
              <a:buChar char="•"/>
            </a:pPr>
            <a:r>
              <a:rPr lang="en-US" dirty="0"/>
              <a:t>Revision PAR approved</a:t>
            </a:r>
          </a:p>
          <a:p>
            <a:pPr>
              <a:buFont typeface="Arial" panose="020B0604020202020204" pitchFamily="34" charset="0"/>
              <a:buChar char="•"/>
            </a:pPr>
            <a:r>
              <a:rPr lang="en-US" dirty="0"/>
              <a:t>First meeting as TG</a:t>
            </a:r>
          </a:p>
          <a:p>
            <a:pPr>
              <a:buFont typeface="Arial" panose="020B0604020202020204" pitchFamily="34" charset="0"/>
              <a:buChar char="•"/>
            </a:pPr>
            <a:r>
              <a:rPr lang="en-US" dirty="0"/>
              <a:t>Beginning revision work</a:t>
            </a:r>
          </a:p>
          <a:p>
            <a:pPr>
              <a:buFont typeface="Arial" panose="020B0604020202020204" pitchFamily="34" charset="0"/>
              <a:buChar char="•"/>
            </a:pPr>
            <a:r>
              <a:rPr lang="en-US" dirty="0"/>
              <a:t>Heard technical contributions</a:t>
            </a:r>
          </a:p>
          <a:p>
            <a:pPr>
              <a:buFont typeface="Arial" panose="020B0604020202020204" pitchFamily="34" charset="0"/>
              <a:buChar char="•"/>
            </a:pPr>
            <a:endParaRPr lang="en-US" dirty="0"/>
          </a:p>
          <a:p>
            <a:pPr>
              <a:buFont typeface="Arial" panose="020B0604020202020204" pitchFamily="34" charset="0"/>
              <a:buChar char="•"/>
            </a:pPr>
            <a:r>
              <a:rPr lang="en-US" dirty="0"/>
              <a:t>Closing report: </a:t>
            </a:r>
            <a:r>
              <a:rPr lang="en-US" dirty="0">
                <a:hlinkClick r:id="rId2"/>
              </a:rPr>
              <a:t>https://mentor.ieee.org/802.15/dcn/25/15-25-0271-00-16me-tg16me-may-2025-closing-report.pptx</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013DB56-21EB-1664-266D-64A76FAAE65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443B5A5-2CAD-9DEC-2AB4-5A08DAC6D71F}"/>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0A77DCBB-4627-6C11-9939-406F8F8B0A00}"/>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462244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TG16me Revision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Tim Godfrey, EPRI</a:t>
            </a:r>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29662911"/>
              </p:ext>
            </p:extLst>
          </p:nvPr>
        </p:nvGraphicFramePr>
        <p:xfrm>
          <a:off x="1828800" y="2035362"/>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May_2025</a:t>
            </a:r>
            <a:endParaRPr lang="en-US" dirty="0"/>
          </a:p>
        </p:txBody>
      </p:sp>
      <p:sp>
        <p:nvSpPr>
          <p:cNvPr id="3" name="Arrow: Right 2">
            <a:extLst>
              <a:ext uri="{FF2B5EF4-FFF2-40B4-BE49-F238E27FC236}">
                <a16:creationId xmlns:a16="http://schemas.microsoft.com/office/drawing/2014/main" id="{40D38A25-D564-4828-863A-D3B332BDEDFD}"/>
              </a:ext>
            </a:extLst>
          </p:cNvPr>
          <p:cNvSpPr/>
          <p:nvPr/>
        </p:nvSpPr>
        <p:spPr>
          <a:xfrm>
            <a:off x="609600" y="282574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Overview of current activities in WG15.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C6ABF-B22E-33D3-6CB0-58C48C611FE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1F63D1A-1185-12E0-702C-35A3CAA9396A}"/>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Working Group 15 November Agenda</a:t>
            </a:r>
          </a:p>
        </p:txBody>
      </p:sp>
      <p:sp>
        <p:nvSpPr>
          <p:cNvPr id="4098" name="Rectangle 2">
            <a:extLst>
              <a:ext uri="{FF2B5EF4-FFF2-40B4-BE49-F238E27FC236}">
                <a16:creationId xmlns:a16="http://schemas.microsoft.com/office/drawing/2014/main" id="{148CAC76-2F52-4B49-905D-FAA62C4C1768}"/>
              </a:ext>
            </a:extLst>
          </p:cNvPr>
          <p:cNvSpPr>
            <a:spLocks noGrp="1" noChangeArrowheads="1"/>
          </p:cNvSpPr>
          <p:nvPr>
            <p:ph idx="1"/>
          </p:nvPr>
        </p:nvSpPr>
        <p:spPr>
          <a:ln/>
        </p:spPr>
        <p:txBody>
          <a:bodyPr/>
          <a:lstStyle/>
          <a:p>
            <a:r>
              <a:rPr lang="en-GB" dirty="0"/>
              <a:t>Agenda: </a:t>
            </a:r>
          </a:p>
          <a:p>
            <a:r>
              <a:rPr lang="en-GB" dirty="0">
                <a:hlinkClick r:id="rId3"/>
              </a:rPr>
              <a:t>https://mentor.ieee.org/802.15/dcn/25/15-25-0167-03-0000-may-2025-802-15-agenda.xlsx</a:t>
            </a:r>
            <a:endParaRPr lang="en-GB" dirty="0"/>
          </a:p>
          <a:p>
            <a:endParaRPr lang="en-GB" dirty="0"/>
          </a:p>
          <a:p>
            <a:r>
              <a:rPr lang="en-GB" dirty="0"/>
              <a:t>WG opening report:</a:t>
            </a:r>
          </a:p>
          <a:p>
            <a:r>
              <a:rPr lang="en-GB" dirty="0">
                <a:hlinkClick r:id="rId4"/>
              </a:rPr>
              <a:t>https://mentor.ieee.org/802.15/dcn/25/15-25-0168-03-0000-may-2025-802-15-opening-report.pptx</a:t>
            </a:r>
            <a:endParaRPr lang="en-GB" dirty="0"/>
          </a:p>
          <a:p>
            <a:endParaRPr lang="en-GB" dirty="0"/>
          </a:p>
          <a:p>
            <a:endParaRPr lang="en-GB" dirty="0"/>
          </a:p>
          <a:p>
            <a:endParaRPr lang="en-GB" dirty="0"/>
          </a:p>
        </p:txBody>
      </p:sp>
      <p:sp>
        <p:nvSpPr>
          <p:cNvPr id="6" name="Slide Number Placeholder 5">
            <a:extLst>
              <a:ext uri="{FF2B5EF4-FFF2-40B4-BE49-F238E27FC236}">
                <a16:creationId xmlns:a16="http://schemas.microsoft.com/office/drawing/2014/main" id="{A5151059-44FE-4F7E-A82E-9E8A70F99001}"/>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DBC08B70-3EFC-03D8-6BC1-188658A4D576}"/>
              </a:ext>
            </a:extLst>
          </p:cNvPr>
          <p:cNvSpPr>
            <a:spLocks noGrp="1"/>
          </p:cNvSpPr>
          <p:nvPr>
            <p:ph type="ftr" idx="14"/>
          </p:nvPr>
        </p:nvSpPr>
        <p:spPr/>
        <p:txBody>
          <a:bodyPr/>
          <a:lstStyle/>
          <a:p>
            <a:r>
              <a:rPr lang="en-GB"/>
              <a:t>Rolfe (BCA)</a:t>
            </a:r>
            <a:endParaRPr lang="en-GB" dirty="0"/>
          </a:p>
        </p:txBody>
      </p:sp>
      <p:sp>
        <p:nvSpPr>
          <p:cNvPr id="4" name="Date Placeholder 3">
            <a:extLst>
              <a:ext uri="{FF2B5EF4-FFF2-40B4-BE49-F238E27FC236}">
                <a16:creationId xmlns:a16="http://schemas.microsoft.com/office/drawing/2014/main" id="{043AE144-57D2-D50B-5395-9AB6DF36407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885912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B9A95A-4FDF-4CFB-C3D0-CCC1D17751C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50BDAF1-1E32-432D-DE4D-481A31126BD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31C569C-16E1-CEC7-944A-D5329CDA61E1}"/>
              </a:ext>
            </a:extLst>
          </p:cNvPr>
          <p:cNvSpPr>
            <a:spLocks noGrp="1"/>
          </p:cNvSpPr>
          <p:nvPr>
            <p:ph type="dt" idx="15"/>
          </p:nvPr>
        </p:nvSpPr>
        <p:spPr/>
        <p:txBody>
          <a:bodyPr/>
          <a:lstStyle/>
          <a:p>
            <a:r>
              <a:rPr lang="en-US"/>
              <a:t>May 2025</a:t>
            </a:r>
            <a:endParaRPr lang="en-GB" dirty="0"/>
          </a:p>
        </p:txBody>
      </p:sp>
      <p:graphicFrame>
        <p:nvGraphicFramePr>
          <p:cNvPr id="9" name="Table 8">
            <a:extLst>
              <a:ext uri="{FF2B5EF4-FFF2-40B4-BE49-F238E27FC236}">
                <a16:creationId xmlns:a16="http://schemas.microsoft.com/office/drawing/2014/main" id="{032BC552-52AB-229C-F394-A672B6D18D8B}"/>
              </a:ext>
            </a:extLst>
          </p:cNvPr>
          <p:cNvGraphicFramePr>
            <a:graphicFrameLocks noGrp="1"/>
          </p:cNvGraphicFramePr>
          <p:nvPr>
            <p:extLst>
              <p:ext uri="{D42A27DB-BD31-4B8C-83A1-F6EECF244321}">
                <p14:modId xmlns:p14="http://schemas.microsoft.com/office/powerpoint/2010/main" val="315776239"/>
              </p:ext>
            </p:extLst>
          </p:nvPr>
        </p:nvGraphicFramePr>
        <p:xfrm>
          <a:off x="623392" y="1268760"/>
          <a:ext cx="11305256" cy="4957420"/>
        </p:xfrm>
        <a:graphic>
          <a:graphicData uri="http://schemas.openxmlformats.org/drawingml/2006/table">
            <a:tbl>
              <a:tblPr firstRow="1" firstCol="1" bandRow="1">
                <a:tableStyleId>{5C22544A-7EE6-4342-B048-85BDC9FD1C3A}</a:tableStyleId>
              </a:tblPr>
              <a:tblGrid>
                <a:gridCol w="5976664">
                  <a:extLst>
                    <a:ext uri="{9D8B030D-6E8A-4147-A177-3AD203B41FA5}">
                      <a16:colId xmlns:a16="http://schemas.microsoft.com/office/drawing/2014/main" val="921803251"/>
                    </a:ext>
                  </a:extLst>
                </a:gridCol>
                <a:gridCol w="5328592">
                  <a:extLst>
                    <a:ext uri="{9D8B030D-6E8A-4147-A177-3AD203B41FA5}">
                      <a16:colId xmlns:a16="http://schemas.microsoft.com/office/drawing/2014/main" val="1165253926"/>
                    </a:ext>
                  </a:extLst>
                </a:gridCol>
              </a:tblGrid>
              <a:tr h="203205">
                <a:tc>
                  <a:txBody>
                    <a:bodyPr/>
                    <a:lstStyle/>
                    <a:p>
                      <a:pPr marL="0" marR="0">
                        <a:lnSpc>
                          <a:spcPct val="107000"/>
                        </a:lnSpc>
                        <a:spcAft>
                          <a:spcPts val="800"/>
                        </a:spcAft>
                        <a:buNone/>
                      </a:pPr>
                      <a:r>
                        <a:rPr lang="en-US" sz="1600" dirty="0">
                          <a:effectLst/>
                        </a:rPr>
                        <a:t>Title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effectLst/>
                        </a:rPr>
                        <a:t>URL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957387180"/>
                  </a:ext>
                </a:extLst>
              </a:tr>
              <a:tr h="456541">
                <a:tc>
                  <a:txBody>
                    <a:bodyPr/>
                    <a:lstStyle/>
                    <a:p>
                      <a:pPr marL="0" marR="0">
                        <a:lnSpc>
                          <a:spcPct val="107000"/>
                        </a:lnSpc>
                        <a:spcAft>
                          <a:spcPts val="800"/>
                        </a:spcAft>
                        <a:buNone/>
                      </a:pPr>
                      <a:r>
                        <a:rPr lang="en-US" sz="1800" dirty="0">
                          <a:effectLst/>
                        </a:rPr>
                        <a:t>TG15.6ma Closing Report for May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https://mentor.ieee.org/802.15/dcn/25/15-25-0265-00-006a-tg15-6ma-closing-report-for-may-2025.pptx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1531987540"/>
                  </a:ext>
                </a:extLst>
              </a:tr>
              <a:tr h="456541">
                <a:tc>
                  <a:txBody>
                    <a:bodyPr/>
                    <a:lstStyle/>
                    <a:p>
                      <a:pPr marL="0" marR="0">
                        <a:lnSpc>
                          <a:spcPct val="107000"/>
                        </a:lnSpc>
                        <a:spcAft>
                          <a:spcPts val="800"/>
                        </a:spcAft>
                        <a:buNone/>
                      </a:pPr>
                      <a:r>
                        <a:rPr lang="en-US" sz="1800" dirty="0">
                          <a:effectLst/>
                        </a:rPr>
                        <a:t>SCM Agenda, Opening and Closing Report May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https://mentor.ieee.org/802.15/dcn/25/15-25-0235-01-0mag-scm-agenda-opening-and-closing-report-may-2025.pptx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861025991"/>
                  </a:ext>
                </a:extLst>
              </a:tr>
              <a:tr h="475147">
                <a:tc>
                  <a:txBody>
                    <a:bodyPr/>
                    <a:lstStyle/>
                    <a:p>
                      <a:pPr marL="0" marR="0">
                        <a:lnSpc>
                          <a:spcPct val="107000"/>
                        </a:lnSpc>
                        <a:spcAft>
                          <a:spcPts val="800"/>
                        </a:spcAft>
                        <a:buNone/>
                      </a:pPr>
                      <a:r>
                        <a:rPr lang="en-US" sz="1800" dirty="0">
                          <a:effectLst/>
                        </a:rPr>
                        <a:t>TG4ab May Closing Report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https://mentor.ieee.org/802.15/dcn/25/15-25-0272-00-04ab-tg4ab-may-2025-closing-report.pptx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2587976635"/>
                  </a:ext>
                </a:extLst>
              </a:tr>
              <a:tr h="456541">
                <a:tc>
                  <a:txBody>
                    <a:bodyPr/>
                    <a:lstStyle/>
                    <a:p>
                      <a:pPr marL="0" marR="0">
                        <a:lnSpc>
                          <a:spcPct val="107000"/>
                        </a:lnSpc>
                        <a:spcAft>
                          <a:spcPts val="800"/>
                        </a:spcAft>
                        <a:buNone/>
                      </a:pPr>
                      <a:r>
                        <a:rPr lang="en-US" sz="1800" dirty="0">
                          <a:effectLst/>
                        </a:rPr>
                        <a:t>TG4ac May Opening and Closing Report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https://mentor.ieee.org/802.15/dcn/25/15-25-0215-01-04ac-may-opening-and-closing.pptx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1534176106"/>
                  </a:ext>
                </a:extLst>
              </a:tr>
              <a:tr h="456541">
                <a:tc>
                  <a:txBody>
                    <a:bodyPr/>
                    <a:lstStyle/>
                    <a:p>
                      <a:pPr marL="0" marR="0">
                        <a:lnSpc>
                          <a:spcPct val="107000"/>
                        </a:lnSpc>
                        <a:spcAft>
                          <a:spcPts val="800"/>
                        </a:spcAft>
                        <a:buNone/>
                      </a:pPr>
                      <a:r>
                        <a:rPr lang="en-US" sz="1800" dirty="0">
                          <a:effectLst/>
                        </a:rPr>
                        <a:t>TG4ad Agenda, Opening and Closing Report May 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https://mentor.ieee.org/802.15/dcn/25/15-25-0219-01-04ad-tg4ad-agenda-opening-and-closing-report-may-2025.pptx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4019970050"/>
                  </a:ext>
                </a:extLst>
              </a:tr>
              <a:tr h="456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rPr>
                        <a:t>TG4ae (ASCON) May Opening and Closing</a:t>
                      </a:r>
                    </a:p>
                  </a:txBody>
                  <a:tcPr anchor="ctr"/>
                </a:tc>
                <a:tc>
                  <a:txBody>
                    <a:bodyPr/>
                    <a:lstStyle/>
                    <a:p>
                      <a:pPr marL="0" marR="0" algn="l" defTabSz="914400" rtl="0" eaLnBrk="1" latinLnBrk="0" hangingPunct="1">
                        <a:lnSpc>
                          <a:spcPct val="107000"/>
                        </a:lnSpc>
                        <a:spcAft>
                          <a:spcPts val="800"/>
                        </a:spcAft>
                        <a:buNone/>
                      </a:pPr>
                      <a:r>
                        <a:rPr lang="en-US"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https://mentor.ieee.org/802.15/dcn/25/15-25-0216-01-04ae-may-opening-and-closing.pptx</a:t>
                      </a:r>
                      <a:endParaRPr lang="en-US"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54831572"/>
                  </a:ext>
                </a:extLst>
              </a:tr>
              <a:tr h="536165">
                <a:tc>
                  <a:txBody>
                    <a:bodyPr/>
                    <a:lstStyle/>
                    <a:p>
                      <a:pPr marL="0" marR="0">
                        <a:lnSpc>
                          <a:spcPct val="107000"/>
                        </a:lnSpc>
                        <a:spcAft>
                          <a:spcPts val="800"/>
                        </a:spcAft>
                        <a:buNone/>
                      </a:pPr>
                      <a:r>
                        <a:rPr lang="en-US" sz="1800" dirty="0">
                          <a:effectLst/>
                        </a:rPr>
                        <a:t>IG Access agenda opening and closing report and Minutes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tc>
                  <a:txBody>
                    <a:bodyPr/>
                    <a:lstStyle/>
                    <a:p>
                      <a:pPr marL="0" marR="0">
                        <a:lnSpc>
                          <a:spcPct val="107000"/>
                        </a:lnSpc>
                        <a:spcAft>
                          <a:spcPts val="800"/>
                        </a:spcAft>
                        <a:buNone/>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https://mentor.ieee.org/802.15/dcn/25/15-25-0238-01-acss-ig-access-may-2025-meeting-slides.pptx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2463330752"/>
                  </a:ext>
                </a:extLst>
              </a:tr>
              <a:tr h="456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TG9A May Opening and Closing report</a:t>
                      </a:r>
                    </a:p>
                  </a:txBody>
                  <a:tcPr marL="65100" marR="65100" marT="0" marB="0"/>
                </a:tc>
                <a:tc>
                  <a:txBody>
                    <a:bodyPr/>
                    <a:lstStyle/>
                    <a:p>
                      <a:pPr marL="0" marR="0" algn="l" defTabSz="914400" rtl="0" eaLnBrk="1" latinLnBrk="0" hangingPunct="1">
                        <a:lnSpc>
                          <a:spcPct val="107000"/>
                        </a:lnSpc>
                        <a:spcAft>
                          <a:spcPts val="800"/>
                        </a:spcAft>
                        <a:buNone/>
                      </a:pPr>
                      <a:r>
                        <a:rPr lang="en-US"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https://mentor.ieee.org/802.15/dcn/25/15-25-0217-01-009a-may-opening-and-closing.pptx</a:t>
                      </a:r>
                      <a:endParaRPr lang="en-US"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412737134"/>
                  </a:ext>
                </a:extLst>
              </a:tr>
              <a:tr h="456541">
                <a:tc>
                  <a:txBody>
                    <a:bodyPr/>
                    <a:lstStyle/>
                    <a:p>
                      <a:pPr marL="0" marR="0">
                        <a:lnSpc>
                          <a:spcPct val="107000"/>
                        </a:lnSpc>
                        <a:spcAft>
                          <a:spcPts val="800"/>
                        </a:spcAft>
                        <a:buNone/>
                      </a:pPr>
                      <a:r>
                        <a:rPr lang="en-US" sz="1800" b="1" kern="1200" dirty="0">
                          <a:solidFill>
                            <a:schemeClr val="lt1"/>
                          </a:solidFill>
                          <a:effectLst/>
                          <a:latin typeface="+mn-lt"/>
                          <a:ea typeface="+mn-ea"/>
                          <a:cs typeface="+mn-cs"/>
                        </a:rPr>
                        <a:t>TG16me Revision to 802.16-2017</a:t>
                      </a:r>
                    </a:p>
                  </a:txBody>
                  <a:tcPr marL="65100" marR="65100"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https://mentor.ieee.org/802.15/dcn/25/15-25-0271-00-16me-tg16me-may-2025-closing-report.pptx</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00" marR="65100" marT="0" marB="0"/>
                </a:tc>
                <a:extLst>
                  <a:ext uri="{0D108BD9-81ED-4DB2-BD59-A6C34878D82A}">
                    <a16:rowId xmlns:a16="http://schemas.microsoft.com/office/drawing/2014/main" val="2695082021"/>
                  </a:ext>
                </a:extLst>
              </a:tr>
            </a:tbl>
          </a:graphicData>
        </a:graphic>
      </p:graphicFrame>
      <p:sp>
        <p:nvSpPr>
          <p:cNvPr id="10" name="Rectangle 1">
            <a:extLst>
              <a:ext uri="{FF2B5EF4-FFF2-40B4-BE49-F238E27FC236}">
                <a16:creationId xmlns:a16="http://schemas.microsoft.com/office/drawing/2014/main" id="{D4BBBBD8-BD51-8106-768C-F1C076AB180A}"/>
              </a:ext>
            </a:extLst>
          </p:cNvPr>
          <p:cNvSpPr>
            <a:spLocks noGrp="1" noChangeArrowheads="1"/>
          </p:cNvSpPr>
          <p:nvPr>
            <p:ph type="title"/>
          </p:nvPr>
        </p:nvSpPr>
        <p:spPr>
          <a:xfrm>
            <a:off x="2474822" y="695192"/>
            <a:ext cx="7341839" cy="48480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Subgroup Closing Reports</a:t>
            </a:r>
          </a:p>
        </p:txBody>
      </p:sp>
    </p:spTree>
    <p:extLst>
      <p:ext uri="{BB962C8B-B14F-4D97-AF65-F5344CB8AC3E}">
        <p14:creationId xmlns:p14="http://schemas.microsoft.com/office/powerpoint/2010/main" val="303193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rgbClr val="0070C0"/>
                </a:solidFill>
              </a:rPr>
              <a:t>802.15 Overview</a:t>
            </a:r>
            <a:endParaRPr lang="en-GB" dirty="0"/>
          </a:p>
        </p:txBody>
      </p:sp>
      <p:sp>
        <p:nvSpPr>
          <p:cNvPr id="5122" name="Rectangle 2"/>
          <p:cNvSpPr>
            <a:spLocks noGrp="1" noChangeArrowheads="1"/>
          </p:cNvSpPr>
          <p:nvPr>
            <p:ph idx="1"/>
          </p:nvPr>
        </p:nvSpPr>
        <p:spPr>
          <a:xfrm>
            <a:off x="914401" y="1628801"/>
            <a:ext cx="10361084" cy="4465614"/>
          </a:xfrm>
          <a:ln/>
        </p:spPr>
        <p:txBody>
          <a:bodyPr>
            <a:normAutofit fontScale="92500" lnSpcReduction="10000"/>
          </a:bodyPr>
          <a:lstStyle/>
          <a:p>
            <a:pPr marL="0" indent="0"/>
            <a:r>
              <a:rPr lang="en-US" dirty="0"/>
              <a:t>Wireless Specialty Networks Active standards:</a:t>
            </a:r>
          </a:p>
          <a:p>
            <a:pPr>
              <a:buFont typeface="Arial" panose="020B0604020202020204" pitchFamily="34" charset="0"/>
              <a:buChar char="•"/>
            </a:pPr>
            <a:r>
              <a:rPr lang="en-US" dirty="0"/>
              <a:t>802.15.3 - no active projects but a bunch of really cool stuff</a:t>
            </a:r>
          </a:p>
          <a:p>
            <a:pPr>
              <a:buFont typeface="Arial" panose="020B0604020202020204" pitchFamily="34" charset="0"/>
              <a:buChar char="•"/>
            </a:pPr>
            <a:r>
              <a:rPr lang="en-US" dirty="0"/>
              <a:t>802.15.4 - many current projects (see next slide)</a:t>
            </a:r>
          </a:p>
          <a:p>
            <a:pPr>
              <a:buFont typeface="Arial" panose="020B0604020202020204" pitchFamily="34" charset="0"/>
              <a:buChar char="•"/>
            </a:pPr>
            <a:r>
              <a:rPr lang="en-US" dirty="0"/>
              <a:t>802.15.6a Body Area Networks: WG ballot </a:t>
            </a:r>
            <a:r>
              <a:rPr lang="en-US" dirty="0" err="1"/>
              <a:t>recirculations</a:t>
            </a:r>
            <a:endParaRPr lang="en-US" dirty="0"/>
          </a:p>
          <a:p>
            <a:pPr>
              <a:buFont typeface="Arial" panose="020B0604020202020204" pitchFamily="34" charset="0"/>
              <a:buChar char="•"/>
            </a:pPr>
            <a:r>
              <a:rPr lang="en-US" dirty="0"/>
              <a:t>802.15.7a Higher Rate, Longer Range Optical, in publication</a:t>
            </a:r>
          </a:p>
          <a:p>
            <a:pPr>
              <a:buFont typeface="Arial" panose="020B0604020202020204" pitchFamily="34" charset="0"/>
              <a:buChar char="•"/>
            </a:pPr>
            <a:r>
              <a:rPr lang="en-US" dirty="0"/>
              <a:t>802.15.9a KMP Transport, extensions to key management: Working group ballot</a:t>
            </a:r>
          </a:p>
          <a:p>
            <a:pPr>
              <a:buFont typeface="Arial" panose="020B0604020202020204" pitchFamily="34" charset="0"/>
              <a:buChar char="•"/>
            </a:pPr>
            <a:r>
              <a:rPr lang="en-US" dirty="0"/>
              <a:t>802.16t Extension to 802.16 for specific bands: approved (DONE!)</a:t>
            </a:r>
          </a:p>
          <a:p>
            <a:pPr>
              <a:buFont typeface="Arial" panose="020B0604020202020204" pitchFamily="34" charset="0"/>
              <a:buChar char="•"/>
            </a:pPr>
            <a:r>
              <a:rPr lang="en-US" dirty="0"/>
              <a:t>802.16.me  Revision of 802.16-2017 – first TG meeting</a:t>
            </a:r>
          </a:p>
          <a:p>
            <a:pPr>
              <a:buFont typeface="Arial" panose="020B0604020202020204" pitchFamily="34" charset="0"/>
              <a:buChar char="•"/>
            </a:pPr>
            <a:r>
              <a:rPr lang="en-US" dirty="0"/>
              <a:t>Interest Group Access:  Several technical concepts to be developed into potential new projects</a:t>
            </a:r>
          </a:p>
          <a:p>
            <a:pPr>
              <a:buFont typeface="Arial" panose="020B0604020202020204" pitchFamily="34" charset="0"/>
              <a:buChar char="•"/>
            </a:pPr>
            <a:r>
              <a:rPr lang="en-US" dirty="0"/>
              <a:t>SC THz: discussing future THz communications with Terabit/second data rates – did not meet this session</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t>Rolfe (BCA)</a:t>
            </a:r>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 Projects</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802.15.4ab Next Generation UWB:  First WG recirculation</a:t>
            </a:r>
          </a:p>
          <a:p>
            <a:pPr>
              <a:buFont typeface="Arial" panose="020B0604020202020204" pitchFamily="34" charset="0"/>
              <a:buChar char="•"/>
            </a:pPr>
            <a:r>
              <a:rPr lang="en-US" dirty="0"/>
              <a:t>802.15.4ac Enhanced Privacy: Initial WG ballot </a:t>
            </a:r>
          </a:p>
          <a:p>
            <a:pPr>
              <a:buFont typeface="Arial" panose="020B0604020202020204" pitchFamily="34" charset="0"/>
              <a:buChar char="•"/>
            </a:pPr>
            <a:r>
              <a:rPr lang="en-US" dirty="0"/>
              <a:t>802.15.4ad Next Generation SUN PHYs:  Pre-draft, technical contributions and proposals</a:t>
            </a:r>
          </a:p>
          <a:p>
            <a:pPr>
              <a:buFont typeface="Arial" panose="020B0604020202020204" pitchFamily="34" charset="0"/>
              <a:buChar char="•"/>
            </a:pPr>
            <a:r>
              <a:rPr lang="en-US" dirty="0"/>
              <a:t>802.15.4ae ASCON light weight encryption extension for 802.15.4: draft in progress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8379-7AA5-CAA7-5021-BC7AD3ABD564}"/>
              </a:ext>
            </a:extLst>
          </p:cNvPr>
          <p:cNvSpPr>
            <a:spLocks noGrp="1"/>
          </p:cNvSpPr>
          <p:nvPr>
            <p:ph type="title"/>
          </p:nvPr>
        </p:nvSpPr>
        <p:spPr>
          <a:xfrm>
            <a:off x="919492" y="534988"/>
            <a:ext cx="10361084" cy="1309836"/>
          </a:xfrm>
        </p:spPr>
        <p:txBody>
          <a:bodyPr>
            <a:normAutofit/>
          </a:bodyPr>
          <a:lstStyle/>
          <a:p>
            <a:r>
              <a:rPr lang="en-US" dirty="0"/>
              <a:t>802.15.4ab Next generation UWB: Amendment to IEEE Std 802.15.4-2024 (rev E)</a:t>
            </a:r>
          </a:p>
        </p:txBody>
      </p:sp>
      <p:sp>
        <p:nvSpPr>
          <p:cNvPr id="3" name="Content Placeholder 2">
            <a:extLst>
              <a:ext uri="{FF2B5EF4-FFF2-40B4-BE49-F238E27FC236}">
                <a16:creationId xmlns:a16="http://schemas.microsoft.com/office/drawing/2014/main" id="{B4107DDB-1BEE-F50B-0211-26A0EF95FD63}"/>
              </a:ext>
            </a:extLst>
          </p:cNvPr>
          <p:cNvSpPr>
            <a:spLocks noGrp="1"/>
          </p:cNvSpPr>
          <p:nvPr>
            <p:ph idx="1"/>
          </p:nvPr>
        </p:nvSpPr>
        <p:spPr>
          <a:xfrm>
            <a:off x="695401" y="1981201"/>
            <a:ext cx="5976664" cy="4113213"/>
          </a:xfrm>
        </p:spPr>
        <p:txBody>
          <a:bodyPr/>
          <a:lstStyle/>
          <a:p>
            <a:pPr>
              <a:buFont typeface="Arial" panose="020B0604020202020204" pitchFamily="34" charset="0"/>
              <a:buChar char="•"/>
            </a:pPr>
            <a:r>
              <a:rPr lang="en-US" dirty="0"/>
              <a:t>Recirculation comment resolution in progress</a:t>
            </a:r>
          </a:p>
          <a:p>
            <a:pPr>
              <a:buFont typeface="Arial" panose="020B0604020202020204" pitchFamily="34" charset="0"/>
              <a:buChar char="•"/>
            </a:pPr>
            <a:r>
              <a:rPr lang="en-US" dirty="0"/>
              <a:t>Closing report: </a:t>
            </a:r>
            <a:r>
              <a:rPr lang="en-US" dirty="0">
                <a:hlinkClick r:id="rId2"/>
              </a:rPr>
              <a:t>https://mentor.ieee.org/802.15/dcn/25/15-25-0272-00-04ab-tg4ab-may-2025-closing-report.pptx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1A3E3A7-CBA9-5012-0319-AA1A90B27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2C3120C-40E0-3889-FF2E-F20613F6F183}"/>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215D4F1A-FCDF-329B-EBB1-EA2012F91138}"/>
              </a:ext>
            </a:extLst>
          </p:cNvPr>
          <p:cNvSpPr>
            <a:spLocks noGrp="1"/>
          </p:cNvSpPr>
          <p:nvPr>
            <p:ph type="dt" idx="15"/>
          </p:nvPr>
        </p:nvSpPr>
        <p:spPr/>
        <p:txBody>
          <a:bodyPr/>
          <a:lstStyle/>
          <a:p>
            <a:r>
              <a:rPr lang="en-US"/>
              <a:t>May 2025</a:t>
            </a:r>
            <a:endParaRPr lang="en-GB" dirty="0"/>
          </a:p>
        </p:txBody>
      </p:sp>
      <p:graphicFrame>
        <p:nvGraphicFramePr>
          <p:cNvPr id="7" name="Content Placeholder 7">
            <a:extLst>
              <a:ext uri="{FF2B5EF4-FFF2-40B4-BE49-F238E27FC236}">
                <a16:creationId xmlns:a16="http://schemas.microsoft.com/office/drawing/2014/main" id="{584EEF5F-D990-72C7-1092-7B1254482C4F}"/>
              </a:ext>
            </a:extLst>
          </p:cNvPr>
          <p:cNvGraphicFramePr>
            <a:graphicFrameLocks/>
          </p:cNvGraphicFramePr>
          <p:nvPr>
            <p:extLst>
              <p:ext uri="{D42A27DB-BD31-4B8C-83A1-F6EECF244321}">
                <p14:modId xmlns:p14="http://schemas.microsoft.com/office/powerpoint/2010/main" val="642500262"/>
              </p:ext>
            </p:extLst>
          </p:nvPr>
        </p:nvGraphicFramePr>
        <p:xfrm>
          <a:off x="6960096" y="1939767"/>
          <a:ext cx="4834976" cy="3079539"/>
        </p:xfrm>
        <a:graphic>
          <a:graphicData uri="http://schemas.openxmlformats.org/drawingml/2006/table">
            <a:tbl>
              <a:tblPr>
                <a:tableStyleId>{5C22544A-7EE6-4342-B048-85BDC9FD1C3A}</a:tableStyleId>
              </a:tblPr>
              <a:tblGrid>
                <a:gridCol w="3040553">
                  <a:extLst>
                    <a:ext uri="{9D8B030D-6E8A-4147-A177-3AD203B41FA5}">
                      <a16:colId xmlns:a16="http://schemas.microsoft.com/office/drawing/2014/main" val="4020299781"/>
                    </a:ext>
                  </a:extLst>
                </a:gridCol>
                <a:gridCol w="1794423">
                  <a:extLst>
                    <a:ext uri="{9D8B030D-6E8A-4147-A177-3AD203B41FA5}">
                      <a16:colId xmlns:a16="http://schemas.microsoft.com/office/drawing/2014/main" val="433678205"/>
                    </a:ext>
                  </a:extLst>
                </a:gridCol>
              </a:tblGrid>
              <a:tr h="280267">
                <a:tc>
                  <a:txBody>
                    <a:bodyPr/>
                    <a:lstStyle/>
                    <a:p>
                      <a:pPr algn="l" fontAlgn="b"/>
                      <a:endParaRPr lang="en-US" sz="16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6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527223">
                <a:tc>
                  <a:txBody>
                    <a:bodyPr/>
                    <a:lstStyle/>
                    <a:p>
                      <a:pPr algn="l" fontAlgn="b"/>
                      <a:r>
                        <a:rPr lang="en-US" sz="1600" b="0" i="0" u="none" strike="noStrike" dirty="0">
                          <a:solidFill>
                            <a:schemeClr val="tx1"/>
                          </a:solidFill>
                          <a:effectLst/>
                          <a:latin typeface="+mn-lt"/>
                        </a:rPr>
                        <a:t>First recirculation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March 2025</a:t>
                      </a:r>
                    </a:p>
                  </a:txBody>
                  <a:tcPr marL="5715" marR="5715" marT="5715" marB="0" anchor="ctr"/>
                </a:tc>
                <a:extLst>
                  <a:ext uri="{0D108BD9-81ED-4DB2-BD59-A6C34878D82A}">
                    <a16:rowId xmlns:a16="http://schemas.microsoft.com/office/drawing/2014/main" val="3811737940"/>
                  </a:ext>
                </a:extLst>
              </a:tr>
              <a:tr h="443249">
                <a:tc>
                  <a:txBody>
                    <a:bodyPr/>
                    <a:lstStyle/>
                    <a:p>
                      <a:pPr algn="l" fontAlgn="b"/>
                      <a:r>
                        <a:rPr lang="en-US" sz="1600" b="0" i="0" u="none" strike="noStrike" dirty="0">
                          <a:solidFill>
                            <a:schemeClr val="tx1"/>
                          </a:solidFill>
                          <a:effectLst/>
                          <a:latin typeface="+mn-lt"/>
                        </a:rPr>
                        <a:t>Recirculation comment resolution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March-July 2025  </a:t>
                      </a:r>
                    </a:p>
                  </a:txBody>
                  <a:tcPr marL="5715" marR="5715" marT="5715" marB="0" anchor="ctr"/>
                </a:tc>
                <a:extLst>
                  <a:ext uri="{0D108BD9-81ED-4DB2-BD59-A6C34878D82A}">
                    <a16:rowId xmlns:a16="http://schemas.microsoft.com/office/drawing/2014/main" val="244108333"/>
                  </a:ext>
                </a:extLst>
              </a:tr>
              <a:tr h="533400">
                <a:tc>
                  <a:txBody>
                    <a:bodyPr/>
                    <a:lstStyle/>
                    <a:p>
                      <a:pPr algn="l" fontAlgn="b"/>
                      <a:r>
                        <a:rPr lang="en-US" sz="1600" u="none" strike="noStrike" kern="1200" dirty="0">
                          <a:solidFill>
                            <a:schemeClr val="tx1"/>
                          </a:solidFill>
                          <a:effectLst/>
                          <a:latin typeface="+mn-lt"/>
                          <a:ea typeface="+mn-ea"/>
                          <a:cs typeface="+mn-cs"/>
                        </a:rPr>
                        <a:t>Second recirculation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Aug 2025</a:t>
                      </a:r>
                    </a:p>
                  </a:txBody>
                  <a:tcPr marL="5715" marR="5715" marT="5715" marB="0" anchor="ctr"/>
                </a:tc>
                <a:extLst>
                  <a:ext uri="{0D108BD9-81ED-4DB2-BD59-A6C34878D82A}">
                    <a16:rowId xmlns:a16="http://schemas.microsoft.com/office/drawing/2014/main" val="871787359"/>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Recirculation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Aug-</a:t>
                      </a:r>
                      <a:r>
                        <a:rPr lang="en-US" sz="1600" b="0" i="0" u="none" strike="noStrike" kern="1200" dirty="0" err="1">
                          <a:solidFill>
                            <a:schemeClr val="tx1"/>
                          </a:solidFill>
                          <a:effectLst/>
                          <a:latin typeface="Calibri" panose="020F0502020204030204" pitchFamily="34" charset="0"/>
                          <a:ea typeface="+mn-ea"/>
                          <a:cs typeface="+mn-cs"/>
                        </a:rPr>
                        <a:t>Spet</a:t>
                      </a:r>
                      <a:r>
                        <a:rPr lang="en-US" sz="1600" b="0" i="0" u="none" strike="noStrike" kern="1200" dirty="0">
                          <a:solidFill>
                            <a:schemeClr val="tx1"/>
                          </a:solidFill>
                          <a:effectLst/>
                          <a:latin typeface="Calibri" panose="020F0502020204030204" pitchFamily="34" charset="0"/>
                          <a:ea typeface="+mn-ea"/>
                          <a:cs typeface="+mn-cs"/>
                        </a:rPr>
                        <a:t> 2025</a:t>
                      </a:r>
                    </a:p>
                  </a:txBody>
                  <a:tcPr marL="5715" marR="5715" marT="5715" marB="0" anchor="ctr"/>
                </a:tc>
                <a:extLst>
                  <a:ext uri="{0D108BD9-81ED-4DB2-BD59-A6C34878D82A}">
                    <a16:rowId xmlns:a16="http://schemas.microsoft.com/office/drawing/2014/main" val="4143125971"/>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First SA-Ballot</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After Sept 2025…</a:t>
                      </a:r>
                    </a:p>
                  </a:txBody>
                  <a:tcPr marL="5715" marR="5715" marT="5715" marB="0" anchor="ctr"/>
                </a:tc>
                <a:extLst>
                  <a:ext uri="{0D108BD9-81ED-4DB2-BD59-A6C34878D82A}">
                    <a16:rowId xmlns:a16="http://schemas.microsoft.com/office/drawing/2014/main" val="2854633268"/>
                  </a:ext>
                </a:extLst>
              </a:tr>
              <a:tr h="3810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SA-Ballot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After that</a:t>
                      </a:r>
                    </a:p>
                  </a:txBody>
                  <a:tcPr marL="5715" marR="5715" marT="5715" marB="0" anchor="ctr"/>
                </a:tc>
                <a:extLst>
                  <a:ext uri="{0D108BD9-81ED-4DB2-BD59-A6C34878D82A}">
                    <a16:rowId xmlns:a16="http://schemas.microsoft.com/office/drawing/2014/main" val="1258475387"/>
                  </a:ext>
                </a:extLst>
              </a:tr>
            </a:tbl>
          </a:graphicData>
        </a:graphic>
      </p:graphicFrame>
    </p:spTree>
    <p:extLst>
      <p:ext uri="{BB962C8B-B14F-4D97-AF65-F5344CB8AC3E}">
        <p14:creationId xmlns:p14="http://schemas.microsoft.com/office/powerpoint/2010/main" val="97025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EC48F-FEA0-7749-8554-887F9FC036C9}"/>
              </a:ext>
            </a:extLst>
          </p:cNvPr>
          <p:cNvSpPr>
            <a:spLocks noGrp="1"/>
          </p:cNvSpPr>
          <p:nvPr>
            <p:ph type="title"/>
          </p:nvPr>
        </p:nvSpPr>
        <p:spPr/>
        <p:txBody>
          <a:bodyPr>
            <a:normAutofit/>
          </a:bodyPr>
          <a:lstStyle/>
          <a:p>
            <a:r>
              <a:rPr lang="en-US" dirty="0"/>
              <a:t>802.15.4ac Enhanced Privacy</a:t>
            </a:r>
          </a:p>
        </p:txBody>
      </p:sp>
      <p:sp>
        <p:nvSpPr>
          <p:cNvPr id="3" name="Content Placeholder 2">
            <a:extLst>
              <a:ext uri="{FF2B5EF4-FFF2-40B4-BE49-F238E27FC236}">
                <a16:creationId xmlns:a16="http://schemas.microsoft.com/office/drawing/2014/main" id="{3D84FAAD-779E-93AE-6600-32C87A7777D7}"/>
              </a:ext>
            </a:extLst>
          </p:cNvPr>
          <p:cNvSpPr>
            <a:spLocks noGrp="1"/>
          </p:cNvSpPr>
          <p:nvPr>
            <p:ph idx="1"/>
          </p:nvPr>
        </p:nvSpPr>
        <p:spPr/>
        <p:txBody>
          <a:bodyPr/>
          <a:lstStyle/>
          <a:p>
            <a:pPr>
              <a:buFont typeface="Arial" panose="020B0604020202020204" pitchFamily="34" charset="0"/>
              <a:buChar char="•"/>
            </a:pPr>
            <a:r>
              <a:rPr lang="en-US" dirty="0"/>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a:p>
            <a:pPr>
              <a:buFont typeface="Arial" panose="020B0604020202020204" pitchFamily="34" charset="0"/>
              <a:buChar char="•"/>
            </a:pPr>
            <a:r>
              <a:rPr lang="en-US" dirty="0"/>
              <a:t>State: WG Recirculation comment resolution</a:t>
            </a:r>
          </a:p>
          <a:p>
            <a:pPr>
              <a:buFont typeface="Arial" panose="020B0604020202020204" pitchFamily="34" charset="0"/>
              <a:buChar char="•"/>
            </a:pPr>
            <a:r>
              <a:rPr lang="en-US" dirty="0"/>
              <a:t>Opening and closing report: </a:t>
            </a:r>
            <a:r>
              <a:rPr lang="en-US" dirty="0">
                <a:hlinkClick r:id="rId2"/>
              </a:rPr>
              <a:t>https://mentor.ieee.org/802.15/dcn/25/15-25-0215-01-04ac-may-opening-and-closing.pptx</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A49613-8A2F-AD55-C431-23A2F88A9E8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6715F3D-2C28-27EA-5750-321911F1C40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86B09C1A-3C49-D46D-156B-D646B577AB4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07669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AD45C-B8EE-D184-ABA7-E7141E856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61729-B72C-17E3-C1A5-FB9E7F740170}"/>
              </a:ext>
            </a:extLst>
          </p:cNvPr>
          <p:cNvSpPr>
            <a:spLocks noGrp="1"/>
          </p:cNvSpPr>
          <p:nvPr>
            <p:ph type="title"/>
          </p:nvPr>
        </p:nvSpPr>
        <p:spPr/>
        <p:txBody>
          <a:bodyPr>
            <a:normAutofit/>
          </a:bodyPr>
          <a:lstStyle/>
          <a:p>
            <a:r>
              <a:rPr lang="en-US" dirty="0"/>
              <a:t>802.15.4ac Enhanced Privacy Timeline</a:t>
            </a:r>
          </a:p>
        </p:txBody>
      </p:sp>
      <p:sp>
        <p:nvSpPr>
          <p:cNvPr id="4" name="Slide Number Placeholder 3">
            <a:extLst>
              <a:ext uri="{FF2B5EF4-FFF2-40B4-BE49-F238E27FC236}">
                <a16:creationId xmlns:a16="http://schemas.microsoft.com/office/drawing/2014/main" id="{3675FF17-10C5-FFEE-069E-2DC06AEB7FA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DEC1D1E-ED2B-9C4B-14B0-8061C5CD7E8E}"/>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178F852-42E5-C594-5E63-D8680B1860CA}"/>
              </a:ext>
            </a:extLst>
          </p:cNvPr>
          <p:cNvSpPr>
            <a:spLocks noGrp="1"/>
          </p:cNvSpPr>
          <p:nvPr>
            <p:ph type="dt" idx="15"/>
          </p:nvPr>
        </p:nvSpPr>
        <p:spPr/>
        <p:txBody>
          <a:bodyPr/>
          <a:lstStyle/>
          <a:p>
            <a:r>
              <a:rPr lang="en-US"/>
              <a:t>May 2025</a:t>
            </a:r>
            <a:endParaRPr lang="en-GB" dirty="0"/>
          </a:p>
        </p:txBody>
      </p:sp>
      <p:pic>
        <p:nvPicPr>
          <p:cNvPr id="7" name="table">
            <a:extLst>
              <a:ext uri="{FF2B5EF4-FFF2-40B4-BE49-F238E27FC236}">
                <a16:creationId xmlns:a16="http://schemas.microsoft.com/office/drawing/2014/main" id="{526D26BF-B819-714D-D55E-69722FF15A72}"/>
              </a:ext>
            </a:extLst>
          </p:cNvPr>
          <p:cNvPicPr>
            <a:picLocks noChangeAspect="1"/>
          </p:cNvPicPr>
          <p:nvPr/>
        </p:nvPicPr>
        <p:blipFill>
          <a:blip r:embed="rId2"/>
          <a:stretch>
            <a:fillRect/>
          </a:stretch>
        </p:blipFill>
        <p:spPr>
          <a:xfrm>
            <a:off x="2541000" y="1622700"/>
            <a:ext cx="7110000" cy="3612600"/>
          </a:xfrm>
          <a:prstGeom prst="rect">
            <a:avLst/>
          </a:prstGeom>
        </p:spPr>
      </p:pic>
    </p:spTree>
    <p:extLst>
      <p:ext uri="{BB962C8B-B14F-4D97-AF65-F5344CB8AC3E}">
        <p14:creationId xmlns:p14="http://schemas.microsoft.com/office/powerpoint/2010/main" val="898576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4391</TotalTime>
  <Words>1386</Words>
  <Application>Microsoft Office PowerPoint</Application>
  <PresentationFormat>Widescreen</PresentationFormat>
  <Paragraphs>281</Paragraphs>
  <Slides>19</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メイリオ</vt:lpstr>
      <vt:lpstr>ＭＳ Ｐゴシック</vt:lpstr>
      <vt:lpstr>Arial</vt:lpstr>
      <vt:lpstr>Calibri</vt:lpstr>
      <vt:lpstr>Times New Roman</vt:lpstr>
      <vt:lpstr>Wingdings</vt:lpstr>
      <vt:lpstr>Office Theme</vt:lpstr>
      <vt:lpstr>Document</vt:lpstr>
      <vt:lpstr>802.15 Liaison Report – May 2025</vt:lpstr>
      <vt:lpstr>Abstract</vt:lpstr>
      <vt:lpstr>Working Group 15 November Agenda</vt:lpstr>
      <vt:lpstr>Subgroup Closing Reports</vt:lpstr>
      <vt:lpstr>802.15 Overview</vt:lpstr>
      <vt:lpstr>802.15.4 Projects</vt:lpstr>
      <vt:lpstr>802.15.4ab Next generation UWB: Amendment to IEEE Std 802.15.4-2024 (rev E)</vt:lpstr>
      <vt:lpstr>802.15.4ac Enhanced Privacy</vt:lpstr>
      <vt:lpstr>802.15.4ac Enhanced Privacy Timeline</vt:lpstr>
      <vt:lpstr>802.15.4ad Next Generation SUN PHYs</vt:lpstr>
      <vt:lpstr>802.15.4ad Timeline</vt:lpstr>
      <vt:lpstr>802.15.4ae (ASCON) ASCON light weight encryption extension for 802.15.4</vt:lpstr>
      <vt:lpstr>802.15.6ma </vt:lpstr>
      <vt:lpstr>PowerPoint Presentation</vt:lpstr>
      <vt:lpstr>802.15.9a KMP Transport</vt:lpstr>
      <vt:lpstr>IG Access</vt:lpstr>
      <vt:lpstr>Licensed Narrowband Amendment TG16t </vt:lpstr>
      <vt:lpstr>TG16me Revision of 802.16-2017</vt:lpstr>
      <vt:lpstr>TG16me Revision Project Timeline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802.11-yy/xxxxr0</dc:title>
  <dc:creator/>
  <cp:keywords/>
  <cp:lastModifiedBy>Benjamin Rolfe</cp:lastModifiedBy>
  <cp:revision>32</cp:revision>
  <cp:lastPrinted>1601-01-01T00:00:00Z</cp:lastPrinted>
  <dcterms:created xsi:type="dcterms:W3CDTF">2014-04-14T10:59:07Z</dcterms:created>
  <dcterms:modified xsi:type="dcterms:W3CDTF">2025-05-15T15:28:21Z</dcterms:modified>
  <cp:category>Name, Affiliation</cp:category>
</cp:coreProperties>
</file>