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2" r:id="rId3"/>
    <p:sldId id="323" r:id="rId4"/>
    <p:sldId id="324" r:id="rId5"/>
    <p:sldId id="325" r:id="rId6"/>
    <p:sldId id="328" r:id="rId7"/>
    <p:sldId id="332" r:id="rId8"/>
    <p:sldId id="333" r:id="rId9"/>
    <p:sldId id="327" r:id="rId10"/>
    <p:sldId id="331" r:id="rId11"/>
    <p:sldId id="32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正文" id="{E85284DE-F51E-458C-A5ED-7061D275E5D9}">
          <p14:sldIdLst>
            <p14:sldId id="256"/>
            <p14:sldId id="322"/>
            <p14:sldId id="323"/>
            <p14:sldId id="324"/>
            <p14:sldId id="325"/>
            <p14:sldId id="328"/>
            <p14:sldId id="332"/>
            <p14:sldId id="333"/>
            <p14:sldId id="327"/>
            <p14:sldId id="331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DDDD"/>
    <a:srgbClr val="CCECFF"/>
    <a:srgbClr val="FF7979"/>
    <a:srgbClr val="FF5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049" autoAdjust="0"/>
  </p:normalViewPr>
  <p:slideViewPr>
    <p:cSldViewPr>
      <p:cViewPr varScale="1">
        <p:scale>
          <a:sx n="111" d="100"/>
          <a:sy n="111" d="100"/>
        </p:scale>
        <p:origin x="534" y="114"/>
      </p:cViewPr>
      <p:guideLst>
        <p:guide orient="horz" pos="1253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98142-D308-4BCC-AA49-78A15B313B28}" type="datetime6">
              <a:rPr lang="en-US" altLang="zh-CN" smtClean="0"/>
              <a:t>June 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Junbin (TP-Link Corporation Limited)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4ACC642-1086-4936-AFF4-A437D7DEA570}" type="datetime6">
              <a:rPr lang="en-US" altLang="zh-CN" smtClean="0"/>
              <a:t>June 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Junbin (TP-Link Corporation Limited)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011D94CA-8153-497A-A009-D22578A41E57}" type="datetime6">
              <a:rPr lang="en-US" altLang="zh-CN" smtClean="0"/>
              <a:t>June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Junbin (TP-Link Corporation Limited)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Yingjie Yan (TP-Link Systems Inc.)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Yunpeng Yang (TP-Link)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Yingjie Yan</a:t>
            </a:r>
            <a:r>
              <a:rPr lang="en-GB" dirty="0"/>
              <a:t> (TP-Link Systems Inc.)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Enhancement of Link Reconfiguration Request/Response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May, 2025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56314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</a:t>
                      </a: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Yang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dirty="0"/>
                        <a:t>TP-Link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Yingjie Yan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yanyingjie@tp-link.com.hk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</a:t>
                      </a: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Chen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chenjunbin@tp-link.com.hk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</a:t>
                      </a: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Cui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</a:t>
                      </a: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fuqingwei@tp-link.com.hk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</a:t>
                      </a: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Zhou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zhourenfang@tp-link.com.hk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shishuyu@tp-link.com.hk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zhuyu@tp-link.com.hk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  <p:sp>
        <p:nvSpPr>
          <p:cNvPr id="2" name="页脚占位符 4">
            <a:extLst>
              <a:ext uri="{FF2B5EF4-FFF2-40B4-BE49-F238E27FC236}">
                <a16:creationId xmlns:a16="http://schemas.microsoft.com/office/drawing/2014/main" id="{5763413A-13A7-961E-D662-6F9F9FB9F3F2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/>
              <a:t>Yunpeng Yang (TP-Link)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6E59F-64B8-2FDA-30DF-1FDF35F36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87DD83-6092-97E6-EB47-08136A3E9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BED3DC-27D6-B1D7-0A47-4F2BF039E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Do you support to add the Target AP MLD MAC address information in the Presence Bitmap and Common Info of the Reconfiguration Multi-Link element?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10A6623-2550-871F-019B-F0064EFF7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97E0C6-1657-B5DA-D04F-F518CD0687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077AED2-1C70-D745-E597-D63506777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26480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F8FCB-A47A-9D87-F76B-86B5170E7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7270AF-E4E2-6F31-053F-C238F1AF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DB6F54-94D8-36EB-F3A9-610229154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Do you support to add a new Seamless Roaming element in Link Reconfiguration Request/Response frames to carry the functions of seamless roaming?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33C250-61B1-C5C3-E39E-3637F12898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1D6DE0-0F19-74CB-261E-1C13A9449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F3A796D-7C9B-6322-07F3-5A5518C67E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7314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B14394-8EA2-58AC-A1D2-48E89FA9F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9CCF18-A7B1-308D-0FCE-7084698D9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TGbn has agreed to use Link Reconfiguration Request/Response frames as the frames used in roaming preparation and roaming execution [1].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Under existing frame format, when current AP MLD receives a Link Reconfiguration Request frame, it will reconfigure link(s) between current AP MLD and non-AP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There requires some indications in Link Reconfiguration Request/Response frames to inform that non-AP MLD wants to reconfigure link(s) with current AP MLD or target 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In this presentation, we provide the modification of these frames to support seamless roaming functions.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E2917A-4248-70E0-F989-09B046647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BE0767-8428-952C-A44A-04373A1FD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34FCBFE-C344-B94E-A78D-B53E7E69A7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39747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044B3-0580-5968-4511-EDAD0BAB7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EE792B1D-A5F2-7EAC-8431-3F03D055C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737" y="4617945"/>
            <a:ext cx="3931028" cy="694732"/>
          </a:xfrm>
          <a:prstGeom prst="rect">
            <a:avLst/>
          </a:prstGeom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F29C01F2-EDB5-A236-6FF0-9290D0BF5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9688" y="5311180"/>
            <a:ext cx="2744584" cy="1142156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1E2A8F8-6E21-220C-E35F-1414338FAD2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084" t="3908" r="1186" b="7448"/>
          <a:stretch/>
        </p:blipFill>
        <p:spPr>
          <a:xfrm>
            <a:off x="1150003" y="5791890"/>
            <a:ext cx="4081901" cy="63890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46EDD8D-7E09-B907-DFF5-4AAF378F5E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1464" y="4725144"/>
            <a:ext cx="4033260" cy="1066746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2215EE5-436B-3EDA-4C06-8D2FEBB75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Link Reconfiguration Request/Response Frames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13DB27-8A08-ED07-3EF1-3E8E7C93A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Link Reconfiguration Request / Response frames are Protected EHT action frames with action code=“11” / “12”.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In request frame, there is a Multi-Link element with Type=“2 (Reconfiguration)”, named Reconfiguration Multi-Link element.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endParaRPr lang="en-US" altLang="zh-CN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The Presence Bitmap, Common Info and Link Info in Reconfiguration Multi-Link element contain the non-AP MLD’s information used in link reconfiguration.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1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445FD7-B531-9FB8-2F2C-E9CEFF13E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6C63A0-30B7-3676-99BD-E47961DF7B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C6BA526-B381-2F34-83E2-FA475BB62C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9547A10-D814-2658-5F2C-66C41A9C51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23592" y="2628906"/>
            <a:ext cx="3744416" cy="151606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6B2611C-0373-DA61-1095-FFE41ED3A5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8167" y="2634757"/>
            <a:ext cx="2876337" cy="167699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5154249-10F0-0167-8DA9-0A7FD88E26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88288" y="5676185"/>
            <a:ext cx="3414687" cy="565747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6118B0F7-C733-6B83-CB0C-AA3B5B6598A5}"/>
              </a:ext>
            </a:extLst>
          </p:cNvPr>
          <p:cNvCxnSpPr/>
          <p:nvPr/>
        </p:nvCxnSpPr>
        <p:spPr bwMode="auto">
          <a:xfrm flipH="1">
            <a:off x="8400256" y="4869160"/>
            <a:ext cx="432048" cy="44202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0941FE05-E282-7716-8DFA-E2AC041D384B}"/>
              </a:ext>
            </a:extLst>
          </p:cNvPr>
          <p:cNvCxnSpPr/>
          <p:nvPr/>
        </p:nvCxnSpPr>
        <p:spPr bwMode="auto">
          <a:xfrm>
            <a:off x="9408368" y="4869160"/>
            <a:ext cx="0" cy="80702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834A05BA-EE45-9805-EF31-A91F8DB1FE70}"/>
              </a:ext>
            </a:extLst>
          </p:cNvPr>
          <p:cNvSpPr txBox="1"/>
          <p:nvPr/>
        </p:nvSpPr>
        <p:spPr>
          <a:xfrm>
            <a:off x="86911" y="5754773"/>
            <a:ext cx="1255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ea typeface="宋体" panose="02010600030101010101" pitchFamily="2" charset="-122"/>
              </a:rPr>
              <a:t>Common Info</a:t>
            </a:r>
            <a:endParaRPr lang="zh-CN" altLang="en-US" sz="14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ECD812E-D065-5CEA-A3B8-C15E4D039DDD}"/>
              </a:ext>
            </a:extLst>
          </p:cNvPr>
          <p:cNvSpPr txBox="1"/>
          <p:nvPr/>
        </p:nvSpPr>
        <p:spPr>
          <a:xfrm>
            <a:off x="10543850" y="4633564"/>
            <a:ext cx="917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ea typeface="宋体" panose="02010600030101010101" pitchFamily="2" charset="-122"/>
              </a:rPr>
              <a:t>Link Info</a:t>
            </a:r>
            <a:endParaRPr lang="zh-CN" altLang="en-US" sz="14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496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914A6-1CBE-A5DC-85E1-287845A1F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E62436-8AEE-CCD6-9C35-B5FCC583D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5611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In Link Info field, there may be one or more Per-STA Profile subelement(s), each is used for the configuration of a link specified by Link ID.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Note that link ID is a value that uniquely identifies an AP affiliated with the AP MLD. In roaming scenario, it’s necessary for non-AP MLD to indicate that the Link ID is used for target AP MLD instead of current 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We propose to add the related information in Presence Bitmap and in corresponding Common Info field.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If the SMD Roaming Info Present=1, the link reconfiguration request intends to configure link(s) with AP MLD identified by the Target AP MLD MAC Address.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Otherwise, the link reconfiguration request intends to configure link(s) with current AP MLD.</a:t>
            </a:r>
            <a:endParaRPr lang="zh-CN" alt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CE626CA7-7A65-14CC-71E4-C45514FFC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088" y="4149080"/>
            <a:ext cx="2506636" cy="91572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DB76FFFB-1E82-1B3B-03B5-E3E11E57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Improvements of Reconfiguration Multi-Link Element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B0E8CE-6AE3-F063-E7CF-FE915EDD97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F56355-4A76-7BF3-F39A-9F71C2571F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BC23DCC-5FED-0442-33A4-D80F1B4268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B850DB7B-CD08-59E1-6250-CF7923C57680}"/>
              </a:ext>
            </a:extLst>
          </p:cNvPr>
          <p:cNvCxnSpPr>
            <a:cxnSpLocks/>
          </p:cNvCxnSpPr>
          <p:nvPr/>
        </p:nvCxnSpPr>
        <p:spPr bwMode="auto">
          <a:xfrm flipV="1">
            <a:off x="6600056" y="4482039"/>
            <a:ext cx="661843" cy="24310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6" name="图片 25">
            <a:extLst>
              <a:ext uri="{FF2B5EF4-FFF2-40B4-BE49-F238E27FC236}">
                <a16:creationId xmlns:a16="http://schemas.microsoft.com/office/drawing/2014/main" id="{BA35FB83-4264-6E6A-BF1D-B8A66F4E7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827" y="3422783"/>
            <a:ext cx="5462261" cy="187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5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23EA2-0E64-0825-94A7-A10B20640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653D49-252B-6CDA-0247-A97AA973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 New Seamless Roaming Element (1/3)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2606BA-C5C5-6933-FC75-7EABC3AE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We propose to add new designed Seamless Roaming element in Link Reconfiguration Request/Response frames.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This element has different types in Req frame and in Resp frame. The type is indicated in Seamless Roaming Control field, which decides the content in Seamless Roaming Operations field.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F24A8E-70C1-0A3C-60D2-1A2B6E2A48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BDFB32-6089-734A-BF3B-54EBC73C4C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6BD668E-6056-0987-412B-7B8E52867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1A352AC-A3CB-86B4-CBDF-5E730050A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958" y="2348880"/>
            <a:ext cx="4622202" cy="2016223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AEDE01E2-D33B-6C75-78FE-023EFD60D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064" y="2348880"/>
            <a:ext cx="3456384" cy="219117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2138B75A-D1ED-7D84-ABB3-73E55B13D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448" y="5314834"/>
            <a:ext cx="3711151" cy="769169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14AA0EAF-533F-B3D6-B698-B1CC54E903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4780" y="5195362"/>
            <a:ext cx="2046773" cy="1008112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08ED33E9-4F91-DD19-88C9-AD52CA27A16B}"/>
              </a:ext>
            </a:extLst>
          </p:cNvPr>
          <p:cNvSpPr txBox="1"/>
          <p:nvPr/>
        </p:nvSpPr>
        <p:spPr>
          <a:xfrm>
            <a:off x="2113283" y="6100647"/>
            <a:ext cx="2258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b="1" dirty="0">
                <a:ea typeface="宋体" panose="02010600030101010101" pitchFamily="2" charset="-122"/>
              </a:rPr>
              <a:t>Seamless Roaming element format</a:t>
            </a:r>
            <a:endParaRPr lang="zh-CN" altLang="en-US" sz="1100" b="1" dirty="0">
              <a:ea typeface="宋体" panose="0201060003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B9A6C17-DBFE-5628-EA0D-241622BEA827}"/>
              </a:ext>
            </a:extLst>
          </p:cNvPr>
          <p:cNvSpPr txBox="1"/>
          <p:nvPr/>
        </p:nvSpPr>
        <p:spPr>
          <a:xfrm>
            <a:off x="5347526" y="6100647"/>
            <a:ext cx="2560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b="1" dirty="0">
                <a:ea typeface="宋体" panose="02010600030101010101" pitchFamily="2" charset="-122"/>
              </a:rPr>
              <a:t>Seamless Roaming Control field format</a:t>
            </a:r>
            <a:endParaRPr lang="zh-CN" altLang="en-US" sz="1100" b="1" dirty="0">
              <a:ea typeface="宋体" panose="02010600030101010101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D329483-5576-901B-3891-2A6E7B9B60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8579" y="5032671"/>
            <a:ext cx="2498665" cy="1051332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6F54BE11-F946-F6C4-1042-BD3030EB9C7F}"/>
              </a:ext>
            </a:extLst>
          </p:cNvPr>
          <p:cNvSpPr txBox="1"/>
          <p:nvPr/>
        </p:nvSpPr>
        <p:spPr>
          <a:xfrm>
            <a:off x="8362940" y="6090673"/>
            <a:ext cx="2560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b="1" dirty="0">
                <a:ea typeface="宋体" panose="02010600030101010101" pitchFamily="2" charset="-122"/>
              </a:rPr>
              <a:t>Seamless Roaming Control field format</a:t>
            </a:r>
            <a:endParaRPr lang="zh-CN" altLang="en-US" sz="1100" b="1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283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B7C5DDE1-2579-FB5F-A4A9-E7C6ED33D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599" cy="41132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Seamless Roaming element format in Req frame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Context transfer Indication indicates the context that non-AP MLD wants to transfer from current AP MLD to target AP MLD.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DL Data Forwarding Indication indicates the data forwarding rules from current AP MLD to target AP MLD.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These two field may present in </a:t>
            </a:r>
            <a:r>
              <a:rPr lang="en-US" altLang="zh-CN" sz="1600" dirty="0"/>
              <a:t>preparation req frame and/or execution req frame.</a:t>
            </a:r>
          </a:p>
          <a:p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Seamless Roaming element format in Resp frame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AID and Context Transfer Status may present in preparation resp and/or execution resp.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Seamless Roaming Timeout presents in preparation resp.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err="1"/>
              <a:t>DLDrainTime</a:t>
            </a:r>
            <a:r>
              <a:rPr lang="en-US" altLang="zh-CN" sz="1400" dirty="0"/>
              <a:t> presents in execution resp.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9F14F2FB-74B7-7898-8006-A6B26FB9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 New Seamless Roaming Element (2/3)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323A3F4-4382-6FAF-6A92-B3A16A5F52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9CD2CE-EE71-C2B8-56C8-F8E9792A72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75045F2-8EB6-241C-414A-E86E8C6BD5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EC93B75-81A2-649B-B481-AC1F5E6BA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646" y="1946921"/>
            <a:ext cx="4926954" cy="188841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567F533-5C39-A885-E9AD-EFFC0140D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4378971"/>
            <a:ext cx="5544616" cy="172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02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3C6D90-EA0D-3BB2-6EBE-C2BB82F8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 New Seamless Roaming Element (3/3)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B4FAD2-BC0E-FEA1-F2A0-BE4DB570E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The Context Transfer Indication field is used for non-AP MLD to indicate which contexts need to be transferred from current AP MLD to target AP MLD.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Contexts transfer can be indicated via different types, such as BA type, TWT Type, MSCS/SCS type etc. 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In each type, there may be subtype to indicate details about which contexts are needed.</a:t>
            </a:r>
          </a:p>
          <a:p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If data forwarding is supported by SMD, t</a:t>
            </a:r>
            <a:r>
              <a:rPr lang="en-US" altLang="zh-CN" sz="1400" dirty="0"/>
              <a:t>he DL Data Forwarding Indication field indicates the DL data forwarding policy required by non-AP MLD. 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200" dirty="0"/>
              <a:t>For example, DL Data forwarding can be per TID.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The Context Transfer Status field provides the context transfer results, so that non-AP MLD can determine which contexts need to be renegotiated.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The BA context result shall be displayed for each TID.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Recommended parameters (e.g. TWT) may be carried in Context Transfer Status field if the context is refused by target AP MLD.</a:t>
            </a:r>
            <a:endParaRPr lang="zh-CN" altLang="en-US" sz="1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94C6AA-FEFF-CE3D-E0B2-1596929473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BFB4E-B80B-68B3-72A2-A538FEE2ED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7CF714E-51CF-A216-6A21-E51D015174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2588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E38E49-533C-64D8-330E-C440F54FC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1C65C2-2431-057D-31F2-4CBEEB54B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In this submission, we have discussed the enhancement of Link Reconfiguration Request/Response frames for seamless roaming.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We propose to enhance the Reconfiguration Multi-Link element to add the </a:t>
            </a:r>
            <a:r>
              <a:rPr lang="en-US" altLang="zh-CN" dirty="0" err="1"/>
              <a:t>the</a:t>
            </a:r>
            <a:r>
              <a:rPr lang="en-US" altLang="zh-CN" dirty="0"/>
              <a:t> Target AP MLD MAC address information. 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information shall be carried in Common Info field to indicate that the parameters (e.g. Link ID) of Link Info are used for target 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We propose to add a new Seamless Roaming element in request/response frames to carry the seamless roaming functionality.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functions includes context transfer indication, data forwarding indication, timeout value, </a:t>
            </a:r>
            <a:r>
              <a:rPr lang="en-US" altLang="zh-CN" dirty="0" err="1"/>
              <a:t>DLDraintime</a:t>
            </a:r>
            <a:r>
              <a:rPr lang="en-US" altLang="zh-CN" dirty="0"/>
              <a:t> value and so 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FDCD335-B3B1-8597-9F46-3096FAD63A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0DD96D-44B6-6978-3480-9B8E74E80E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A2F0FF81-9A8F-DFEF-82A2-79391D5048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8592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5D043-996D-F132-280C-E06CCC702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38BC61-788E-178E-F593-99945F7A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3EF813-7FE3-4A98-F68B-9A0208544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/>
              <a:t>[1] 11-24/0209	Specification Framework for TGbn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30FB26-0FD5-8680-11A2-3DDD67D4E3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63743B-C7CA-13FF-0B96-550FED281B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Yunpeng Yang (TP-Link)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A006ECBC-321B-5D58-F2C0-36EF384DCF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May,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5205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rgbClr val="00B8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600"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9" id="{9E5BDD23-51CD-43E1-8A85-6E8040052809}" vid="{0938D028-D3E5-43D0-9125-B8B8B0F221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TGbn Submission - yyp</Template>
  <TotalTime>10431</TotalTime>
  <Words>1088</Words>
  <Application>Microsoft Office PowerPoint</Application>
  <PresentationFormat>宽屏</PresentationFormat>
  <Paragraphs>167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 Unicode MS</vt:lpstr>
      <vt:lpstr>宋体</vt:lpstr>
      <vt:lpstr>Arial</vt:lpstr>
      <vt:lpstr>Times New Roman</vt:lpstr>
      <vt:lpstr>Office 主题​​</vt:lpstr>
      <vt:lpstr>Enhancement of Link Reconfiguration Request/Response</vt:lpstr>
      <vt:lpstr>Introduction</vt:lpstr>
      <vt:lpstr>Recap: Link Reconfiguration Request/Response Frames </vt:lpstr>
      <vt:lpstr>Improvements of Reconfiguration Multi-Link Element </vt:lpstr>
      <vt:lpstr>Add New Seamless Roaming Element (1/3) </vt:lpstr>
      <vt:lpstr>Add New Seamless Roaming Element (2/3) </vt:lpstr>
      <vt:lpstr>Add New Seamless Roaming Element (3/3) </vt:lpstr>
      <vt:lpstr>Summary</vt:lpstr>
      <vt:lpstr>Reference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 of Link Reconfiguration Request</dc:title>
  <dc:creator>yunpeng yang</dc:creator>
  <cp:keywords/>
  <cp:lastModifiedBy>Yunpeng Yang</cp:lastModifiedBy>
  <cp:revision>25</cp:revision>
  <cp:lastPrinted>1601-01-01T00:00:00Z</cp:lastPrinted>
  <dcterms:created xsi:type="dcterms:W3CDTF">2025-04-29T08:50:34Z</dcterms:created>
  <dcterms:modified xsi:type="dcterms:W3CDTF">2025-06-06T07:20:25Z</dcterms:modified>
  <cp:category>Yunpeng, TP-Link Systems Inc.</cp:category>
</cp:coreProperties>
</file>