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23" r:id="rId3"/>
    <p:sldId id="328" r:id="rId4"/>
    <p:sldId id="324" r:id="rId5"/>
    <p:sldId id="325" r:id="rId6"/>
    <p:sldId id="326" r:id="rId7"/>
    <p:sldId id="327" r:id="rId8"/>
    <p:sldId id="329" r:id="rId9"/>
    <p:sldId id="33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正文" id="{E85284DE-F51E-458C-A5ED-7061D275E5D9}">
          <p14:sldIdLst>
            <p14:sldId id="256"/>
            <p14:sldId id="323"/>
            <p14:sldId id="328"/>
            <p14:sldId id="324"/>
            <p14:sldId id="325"/>
            <p14:sldId id="326"/>
            <p14:sldId id="327"/>
            <p14:sldId id="329"/>
            <p14:sldId id="330"/>
          </p14:sldIdLst>
        </p14:section>
      </p14:sectionLst>
    </p:ext>
    <p:ext uri="{EFAFB233-063F-42B5-8137-9DF3F51BA10A}">
      <p15:sldGuideLst xmlns:p15="http://schemas.microsoft.com/office/powerpoint/2012/main">
        <p15:guide id="1" orient="horz" pos="125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DDDD"/>
    <a:srgbClr val="CCECFF"/>
    <a:srgbClr val="FF7979"/>
    <a:srgbClr val="FF5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049" autoAdjust="0"/>
  </p:normalViewPr>
  <p:slideViewPr>
    <p:cSldViewPr>
      <p:cViewPr varScale="1">
        <p:scale>
          <a:sx n="111" d="100"/>
          <a:sy n="111" d="100"/>
        </p:scale>
        <p:origin x="534" y="114"/>
      </p:cViewPr>
      <p:guideLst>
        <p:guide orient="horz" pos="1253"/>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8B898142-D308-4BCC-AA49-78A15B313B28}" type="datetime6">
              <a:rPr lang="en-US" altLang="zh-CN" smtClean="0"/>
              <a:t>June 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Junbin (TP-Link Corporation Limited)</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94ACC642-1086-4936-AFF4-A437D7DEA570}" type="datetime6">
              <a:rPr lang="en-US" altLang="zh-CN" smtClean="0"/>
              <a:t>June 25</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Junbin (TP-Link Corporation Limited)</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fld id="{011D94CA-8153-497A-A009-D22578A41E57}" type="datetime6">
              <a:rPr lang="en-US" altLang="zh-CN" smtClean="0"/>
              <a:t>June 25</a:t>
            </a:fld>
            <a:endParaRPr lang="en-US"/>
          </a:p>
        </p:txBody>
      </p:sp>
      <p:sp>
        <p:nvSpPr>
          <p:cNvPr id="6" name="Rectangle 6"/>
          <p:cNvSpPr>
            <a:spLocks noGrp="1" noChangeArrowheads="1"/>
          </p:cNvSpPr>
          <p:nvPr>
            <p:ph type="ftr"/>
          </p:nvPr>
        </p:nvSpPr>
        <p:spPr>
          <a:ln/>
        </p:spPr>
        <p:txBody>
          <a:bodyPr/>
          <a:lstStyle/>
          <a:p>
            <a:r>
              <a:rPr lang="en-US"/>
              <a:t>Junbin (TP-Link Corporation Limited)</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dirty="0"/>
          </a:p>
        </p:txBody>
      </p:sp>
      <p:sp>
        <p:nvSpPr>
          <p:cNvPr id="4" name="Date Placeholder 3"/>
          <p:cNvSpPr>
            <a:spLocks noGrp="1"/>
          </p:cNvSpPr>
          <p:nvPr>
            <p:ph type="dt" idx="10"/>
          </p:nvPr>
        </p:nvSpPr>
        <p:spPr/>
        <p:txBody>
          <a:bodyPr/>
          <a:lstStyle>
            <a:lvl1pPr>
              <a:defRPr/>
            </a:lvl1pPr>
          </a:lstStyle>
          <a:p>
            <a:r>
              <a:rPr lang="en-US" altLang="zh-CN" dirty="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Yingjie Yan (TP-Link Systems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dirty="0"/>
          </a:p>
        </p:txBody>
      </p:sp>
      <p:sp>
        <p:nvSpPr>
          <p:cNvPr id="3" name="Content Placeholder 2"/>
          <p:cNvSpPr>
            <a:spLocks noGrp="1"/>
          </p:cNvSpPr>
          <p:nvPr>
            <p:ph idx="1"/>
          </p:nvPr>
        </p:nvSpPr>
        <p:spPr/>
        <p:txBody>
          <a:bodyPr/>
          <a:lstStyle>
            <a:lvl1pPr marL="0" indent="0">
              <a:defRPr sz="2000"/>
            </a:lvl1pPr>
            <a:lvl2pPr marL="449263" indent="0">
              <a:defRPr sz="1800"/>
            </a:lvl2pPr>
            <a:lvl3pPr marL="896938" indent="0">
              <a:defRPr sz="1600"/>
            </a:lvl3pPr>
            <a:lvl4pPr marL="1346200" indent="0">
              <a:defRPr sz="1400"/>
            </a:lvl4pPr>
            <a:lvl5pPr marL="1793875" indent="0">
              <a:defRPr sz="1400"/>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Yunpeng Yang (TP-Link)</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2025</a:t>
            </a:r>
            <a:endParaRPr lang="en-GB" altLang="zh-CN"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Yunpeng Yang (TP-Link)</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5" name="Date Placeholder 4"/>
          <p:cNvSpPr>
            <a:spLocks noGrp="1"/>
          </p:cNvSpPr>
          <p:nvPr>
            <p:ph type="dt" idx="10"/>
          </p:nvPr>
        </p:nvSpPr>
        <p:spPr/>
        <p:txBody>
          <a:bodyPr/>
          <a:lstStyle>
            <a:lvl1pPr>
              <a:defRPr/>
            </a:lvl1pPr>
          </a:lstStyle>
          <a:p>
            <a:r>
              <a:rPr lang="en-US" altLang="zh-CN" dirty="0"/>
              <a:t>April,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dirty="0"/>
              <a:t>Yunpeng Yang (TP-Link)</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7" name="Date Placeholder 6"/>
          <p:cNvSpPr>
            <a:spLocks noGrp="1"/>
          </p:cNvSpPr>
          <p:nvPr>
            <p:ph type="dt" idx="10"/>
          </p:nvPr>
        </p:nvSpPr>
        <p:spPr/>
        <p:txBody>
          <a:bodyPr/>
          <a:lstStyle>
            <a:lvl1pPr>
              <a:defRPr/>
            </a:lvl1pPr>
          </a:lstStyle>
          <a:p>
            <a:r>
              <a:rPr lang="en-US" altLang="zh-CN" dirty="0"/>
              <a:t>April,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Yunpeng Yang (TP-Link)</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April,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dirty="0"/>
              <a:t>Yunpeng Yang (TP-Link)</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April,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dirty="0"/>
              <a:t>Yunpeng Yang (TP-Link)</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lvl1pPr>
              <a:defRPr sz="2000"/>
            </a:lvl1pPr>
            <a:lvl2pPr>
              <a:defRPr sz="1800"/>
            </a:lvl2pPr>
            <a:lvl3pPr>
              <a:defRPr sz="1600"/>
            </a:lvl3pPr>
            <a:lvl4pPr>
              <a:defRPr sz="1400"/>
            </a:lvl4pPr>
            <a:lvl5pPr>
              <a:defRPr sz="1400"/>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4" name="Date Placeholder 3"/>
          <p:cNvSpPr>
            <a:spLocks noGrp="1"/>
          </p:cNvSpPr>
          <p:nvPr>
            <p:ph type="dt" idx="10"/>
          </p:nvPr>
        </p:nvSpPr>
        <p:spPr/>
        <p:txBody>
          <a:bodyPr/>
          <a:lstStyle>
            <a:lvl1pPr>
              <a:defRPr/>
            </a:lvl1pPr>
          </a:lstStyle>
          <a:p>
            <a:r>
              <a:rPr lang="en-US" altLang="zh-CN" dirty="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Yunpeng Yang (TP-Link)</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dirty="0"/>
          </a:p>
        </p:txBody>
      </p:sp>
      <p:sp>
        <p:nvSpPr>
          <p:cNvPr id="3" name="Vertical Text Placeholder 2"/>
          <p:cNvSpPr>
            <a:spLocks noGrp="1"/>
          </p:cNvSpPr>
          <p:nvPr>
            <p:ph type="body" orient="vert" idx="1"/>
          </p:nvPr>
        </p:nvSpPr>
        <p:spPr>
          <a:xfrm>
            <a:off x="914400" y="685801"/>
            <a:ext cx="7569200" cy="5408613"/>
          </a:xfrm>
        </p:spPr>
        <p:txBody>
          <a:bodyPr vert="eaVert"/>
          <a:lstStyle>
            <a:lvl1pPr>
              <a:defRPr sz="2000"/>
            </a:lvl1pPr>
            <a:lvl2pPr>
              <a:defRPr sz="1800"/>
            </a:lvl2pPr>
            <a:lvl3pPr>
              <a:defRPr sz="1600"/>
            </a:lvl3pPr>
            <a:lvl4pPr>
              <a:defRPr sz="1400"/>
            </a:lvl4pPr>
            <a:lvl5pPr>
              <a:defRPr sz="1400"/>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dirty="0"/>
          </a:p>
        </p:txBody>
      </p:sp>
      <p:sp>
        <p:nvSpPr>
          <p:cNvPr id="4" name="Date Placeholder 3"/>
          <p:cNvSpPr>
            <a:spLocks noGrp="1"/>
          </p:cNvSpPr>
          <p:nvPr>
            <p:ph type="dt" idx="10"/>
          </p:nvPr>
        </p:nvSpPr>
        <p:spPr/>
        <p:txBody>
          <a:bodyPr/>
          <a:lstStyle>
            <a:lvl1pPr>
              <a:defRPr/>
            </a:lvl1pPr>
          </a:lstStyle>
          <a:p>
            <a:r>
              <a:rPr lang="en-US" altLang="zh-CN"/>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Yunpeng Yang (TP-Link)</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Yingjie Yan</a:t>
            </a:r>
            <a:r>
              <a:rPr lang="en-GB" dirty="0"/>
              <a:t> (TP-Link Systems Inc.)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The timing of initiating DL data forwarding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2025-04-30</a:t>
            </a:r>
          </a:p>
        </p:txBody>
      </p:sp>
      <p:sp>
        <p:nvSpPr>
          <p:cNvPr id="6" name="Date Placeholder 3"/>
          <p:cNvSpPr>
            <a:spLocks noGrp="1"/>
          </p:cNvSpPr>
          <p:nvPr>
            <p:ph type="dt" idx="10"/>
          </p:nvPr>
        </p:nvSpPr>
        <p:spPr/>
        <p:txBody>
          <a:bodyPr/>
          <a:lstStyle/>
          <a:p>
            <a:r>
              <a:rPr lang="en-US" altLang="zh-CN" dirty="0"/>
              <a:t>April, 2025</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表格 8"/>
          <p:cNvGraphicFramePr>
            <a:graphicFrameLocks noGrp="1"/>
          </p:cNvGraphicFramePr>
          <p:nvPr>
            <p:extLst>
              <p:ext uri="{D42A27DB-BD31-4B8C-83A1-F6EECF244321}">
                <p14:modId xmlns:p14="http://schemas.microsoft.com/office/powerpoint/2010/main" val="147777991"/>
              </p:ext>
            </p:extLst>
          </p:nvPr>
        </p:nvGraphicFramePr>
        <p:xfrm>
          <a:off x="1127448" y="2402824"/>
          <a:ext cx="10150152" cy="3337560"/>
        </p:xfrm>
        <a:graphic>
          <a:graphicData uri="http://schemas.openxmlformats.org/drawingml/2006/table">
            <a:tbl>
              <a:tblPr firstRow="1" bandRow="1">
                <a:tableStyleId>{F5AB1C69-6EDB-4FF4-983F-18BD219EF322}</a:tableStyleId>
              </a:tblPr>
              <a:tblGrid>
                <a:gridCol w="2030030">
                  <a:extLst>
                    <a:ext uri="{9D8B030D-6E8A-4147-A177-3AD203B41FA5}">
                      <a16:colId xmlns:a16="http://schemas.microsoft.com/office/drawing/2014/main" val="2596506394"/>
                    </a:ext>
                  </a:extLst>
                </a:gridCol>
                <a:gridCol w="2146434">
                  <a:extLst>
                    <a:ext uri="{9D8B030D-6E8A-4147-A177-3AD203B41FA5}">
                      <a16:colId xmlns:a16="http://schemas.microsoft.com/office/drawing/2014/main" val="669767501"/>
                    </a:ext>
                  </a:extLst>
                </a:gridCol>
                <a:gridCol w="1368152">
                  <a:extLst>
                    <a:ext uri="{9D8B030D-6E8A-4147-A177-3AD203B41FA5}">
                      <a16:colId xmlns:a16="http://schemas.microsoft.com/office/drawing/2014/main" val="2581465772"/>
                    </a:ext>
                  </a:extLst>
                </a:gridCol>
                <a:gridCol w="1335182">
                  <a:extLst>
                    <a:ext uri="{9D8B030D-6E8A-4147-A177-3AD203B41FA5}">
                      <a16:colId xmlns:a16="http://schemas.microsoft.com/office/drawing/2014/main" val="296193713"/>
                    </a:ext>
                  </a:extLst>
                </a:gridCol>
                <a:gridCol w="3270354">
                  <a:extLst>
                    <a:ext uri="{9D8B030D-6E8A-4147-A177-3AD203B41FA5}">
                      <a16:colId xmlns:a16="http://schemas.microsoft.com/office/drawing/2014/main" val="1511950821"/>
                    </a:ext>
                  </a:extLst>
                </a:gridCol>
              </a:tblGrid>
              <a:tr h="370840">
                <a:tc>
                  <a:txBody>
                    <a:bodyPr/>
                    <a:lstStyle/>
                    <a:p>
                      <a:r>
                        <a:rPr lang="en-US" altLang="zh-CN" dirty="0"/>
                        <a:t>Name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Affiliation</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Address</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Phone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Email</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22203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effectLst/>
                          <a:latin typeface="Times New Roman" panose="02020603050405020304" pitchFamily="18" charset="0"/>
                          <a:ea typeface="等线" panose="02010600030101010101" pitchFamily="2" charset="-122"/>
                        </a:rPr>
                        <a:t>Yunpeng Yang</a:t>
                      </a:r>
                      <a:endParaRPr lang="zh-CN" alt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rowSpan="8">
                  <a:txBody>
                    <a:bodyPr/>
                    <a:lstStyle/>
                    <a:p>
                      <a:pPr>
                        <a:spcAft>
                          <a:spcPts val="0"/>
                        </a:spcAft>
                      </a:pPr>
                      <a:r>
                        <a:rPr lang="en-GB" altLang="zh-CN" dirty="0"/>
                        <a:t>TP-Link</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yangyunpeng@tp-link.com.hk</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57459246"/>
                  </a:ext>
                </a:extLst>
              </a:tr>
              <a:tr h="370840">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Yingjie Yan</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yanyingjie@tp-link.com.hk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48282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err="1">
                          <a:effectLst/>
                          <a:latin typeface="Times New Roman" panose="02020603050405020304" pitchFamily="18" charset="0"/>
                          <a:ea typeface="等线" panose="02010600030101010101" pitchFamily="2" charset="-122"/>
                        </a:rPr>
                        <a:t>Yaoshen</a:t>
                      </a:r>
                      <a:r>
                        <a:rPr lang="en-US" altLang="zh-CN" sz="1800" dirty="0">
                          <a:effectLst/>
                          <a:latin typeface="Times New Roman" panose="02020603050405020304" pitchFamily="18" charset="0"/>
                          <a:ea typeface="等线" panose="02010600030101010101" pitchFamily="2" charset="-122"/>
                        </a:rPr>
                        <a:t> Cui</a:t>
                      </a:r>
                      <a:endParaRPr lang="zh-CN" alt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effectLst/>
                          <a:latin typeface="Times New Roman" panose="02020603050405020304" pitchFamily="18" charset="0"/>
                          <a:ea typeface="等线" panose="02010600030101010101" pitchFamily="2" charset="-122"/>
                        </a:rPr>
                        <a:t>cuiyaoshen@tp-link.com.hk</a:t>
                      </a:r>
                      <a:endParaRPr lang="zh-CN"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3700727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err="1">
                          <a:effectLst/>
                          <a:latin typeface="Times New Roman" panose="02020603050405020304" pitchFamily="18" charset="0"/>
                          <a:ea typeface="等线" panose="02010600030101010101" pitchFamily="2" charset="-122"/>
                        </a:rPr>
                        <a:t>Junbin</a:t>
                      </a:r>
                      <a:r>
                        <a:rPr lang="en-US" altLang="zh-CN" sz="1800" dirty="0">
                          <a:effectLst/>
                          <a:latin typeface="Times New Roman" panose="02020603050405020304" pitchFamily="18" charset="0"/>
                          <a:ea typeface="等线" panose="02010600030101010101" pitchFamily="2" charset="-122"/>
                        </a:rPr>
                        <a:t> Chen</a:t>
                      </a:r>
                      <a:endParaRPr lang="zh-CN" alt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effectLst/>
                          <a:latin typeface="Times New Roman" panose="02020603050405020304" pitchFamily="18" charset="0"/>
                          <a:ea typeface="等线" panose="02010600030101010101" pitchFamily="2" charset="-122"/>
                        </a:rPr>
                        <a:t>chenjunbin@tp-link.com.hk</a:t>
                      </a:r>
                    </a:p>
                  </a:txBody>
                  <a:tcPr marL="68580" marR="68580" marT="0" marB="0"/>
                </a:tc>
                <a:extLst>
                  <a:ext uri="{0D108BD9-81ED-4DB2-BD59-A6C34878D82A}">
                    <a16:rowId xmlns:a16="http://schemas.microsoft.com/office/drawing/2014/main" val="422286385"/>
                  </a:ext>
                </a:extLst>
              </a:tr>
              <a:tr h="370840">
                <a:tc>
                  <a:txBody>
                    <a:bodyPr/>
                    <a:lstStyle/>
                    <a:p>
                      <a:pPr>
                        <a:spcAft>
                          <a:spcPts val="0"/>
                        </a:spcAft>
                      </a:pPr>
                      <a:r>
                        <a:rPr lang="en-US" altLang="zh-CN" sz="1800" dirty="0" err="1">
                          <a:effectLst/>
                          <a:latin typeface="Times New Roman" panose="02020603050405020304" pitchFamily="18" charset="0"/>
                          <a:ea typeface="等线" panose="02010600030101010101" pitchFamily="2" charset="-122"/>
                        </a:rPr>
                        <a:t>Qingwei</a:t>
                      </a:r>
                      <a:r>
                        <a:rPr lang="en-US" altLang="zh-CN" sz="1800" dirty="0">
                          <a:effectLst/>
                          <a:latin typeface="Times New Roman" panose="02020603050405020304" pitchFamily="18" charset="0"/>
                          <a:ea typeface="等线" panose="02010600030101010101" pitchFamily="2" charset="-122"/>
                        </a:rPr>
                        <a:t> Fu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fuqingwei@tp-link.com.hk</a:t>
                      </a:r>
                    </a:p>
                  </a:txBody>
                  <a:tcPr marL="68580" marR="68580" marT="0" marB="0"/>
                </a:tc>
                <a:extLst>
                  <a:ext uri="{0D108BD9-81ED-4DB2-BD59-A6C34878D82A}">
                    <a16:rowId xmlns:a16="http://schemas.microsoft.com/office/drawing/2014/main" val="1269962435"/>
                  </a:ext>
                </a:extLst>
              </a:tr>
              <a:tr h="370840">
                <a:tc>
                  <a:txBody>
                    <a:bodyPr/>
                    <a:lstStyle/>
                    <a:p>
                      <a:pPr>
                        <a:spcAft>
                          <a:spcPts val="0"/>
                        </a:spcAft>
                      </a:pPr>
                      <a:r>
                        <a:rPr lang="en-US" altLang="zh-CN" sz="1800" dirty="0" err="1">
                          <a:effectLst/>
                          <a:latin typeface="Times New Roman" panose="02020603050405020304" pitchFamily="18" charset="0"/>
                          <a:ea typeface="等线" panose="02010600030101010101" pitchFamily="2" charset="-122"/>
                        </a:rPr>
                        <a:t>Renfang</a:t>
                      </a:r>
                      <a:r>
                        <a:rPr lang="en-US" altLang="zh-CN" sz="1800" dirty="0">
                          <a:effectLst/>
                          <a:latin typeface="Times New Roman" panose="02020603050405020304" pitchFamily="18" charset="0"/>
                          <a:ea typeface="等线" panose="02010600030101010101" pitchFamily="2" charset="-122"/>
                        </a:rPr>
                        <a:t> Zhou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zhourenfang@tp-link.com.hk</a:t>
                      </a:r>
                    </a:p>
                  </a:txBody>
                  <a:tcPr marL="68580" marR="68580" marT="0" marB="0"/>
                </a:tc>
                <a:extLst>
                  <a:ext uri="{0D108BD9-81ED-4DB2-BD59-A6C34878D82A}">
                    <a16:rowId xmlns:a16="http://schemas.microsoft.com/office/drawing/2014/main" val="2031946629"/>
                  </a:ext>
                </a:extLst>
              </a:tr>
              <a:tr h="370840">
                <a:tc>
                  <a:txBody>
                    <a:bodyPr/>
                    <a:lstStyle/>
                    <a:p>
                      <a:pPr>
                        <a:spcAft>
                          <a:spcPts val="0"/>
                        </a:spcAft>
                      </a:pPr>
                      <a:r>
                        <a:rPr lang="en-US" altLang="zh-CN" sz="1800" dirty="0" err="1">
                          <a:effectLst/>
                          <a:latin typeface="Times New Roman" panose="02020603050405020304" pitchFamily="18" charset="0"/>
                          <a:ea typeface="等线" panose="02010600030101010101" pitchFamily="2" charset="-122"/>
                        </a:rPr>
                        <a:t>Shuyu</a:t>
                      </a:r>
                      <a:r>
                        <a:rPr lang="en-US" altLang="zh-CN" sz="1800" dirty="0">
                          <a:effectLst/>
                          <a:latin typeface="Times New Roman" panose="02020603050405020304" pitchFamily="18" charset="0"/>
                          <a:ea typeface="等线" panose="02010600030101010101" pitchFamily="2" charset="-122"/>
                        </a:rPr>
                        <a:t> Shi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shishuyu@tp-link.com.hk</a:t>
                      </a:r>
                    </a:p>
                  </a:txBody>
                  <a:tcPr marL="68580" marR="68580" marT="0" marB="0"/>
                </a:tc>
                <a:extLst>
                  <a:ext uri="{0D108BD9-81ED-4DB2-BD59-A6C34878D82A}">
                    <a16:rowId xmlns:a16="http://schemas.microsoft.com/office/drawing/2014/main" val="2669103281"/>
                  </a:ext>
                </a:extLst>
              </a:tr>
              <a:tr h="370840">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Yu Zhu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zhuyu@tp-link.com.hk</a:t>
                      </a:r>
                    </a:p>
                  </a:txBody>
                  <a:tcPr marL="68580" marR="68580" marT="0" marB="0"/>
                </a:tc>
                <a:extLst>
                  <a:ext uri="{0D108BD9-81ED-4DB2-BD59-A6C34878D82A}">
                    <a16:rowId xmlns:a16="http://schemas.microsoft.com/office/drawing/2014/main" val="2370225577"/>
                  </a:ext>
                </a:extLst>
              </a:tr>
            </a:tbl>
          </a:graphicData>
        </a:graphic>
      </p:graphicFrame>
      <p:sp>
        <p:nvSpPr>
          <p:cNvPr id="2" name="页脚占位符 4">
            <a:extLst>
              <a:ext uri="{FF2B5EF4-FFF2-40B4-BE49-F238E27FC236}">
                <a16:creationId xmlns:a16="http://schemas.microsoft.com/office/drawing/2014/main" id="{5763413A-13A7-961E-D662-6F9F9FB9F3F2}"/>
              </a:ext>
            </a:extLst>
          </p:cNvPr>
          <p:cNvSpPr txBox="1">
            <a:spLocks/>
          </p:cNvSpPr>
          <p:nvPr/>
        </p:nvSpPr>
        <p:spPr>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Yunpeng Yang</a:t>
            </a:r>
            <a:r>
              <a:rPr lang="en-GB" altLang="zh-CN" dirty="0"/>
              <a:t>(TP-Link)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4CFCED-E11E-4BC0-17F0-2D0BBF652BEE}"/>
              </a:ext>
            </a:extLst>
          </p:cNvPr>
          <p:cNvSpPr>
            <a:spLocks noGrp="1"/>
          </p:cNvSpPr>
          <p:nvPr>
            <p:ph type="title"/>
          </p:nvPr>
        </p:nvSpPr>
        <p:spPr/>
        <p:txBody>
          <a:bodyPr/>
          <a:lstStyle/>
          <a:p>
            <a:r>
              <a:rPr lang="en-US" altLang="zh-CN" dirty="0"/>
              <a:t>Abstract</a:t>
            </a:r>
            <a:endParaRPr lang="zh-CN" altLang="en-US" dirty="0"/>
          </a:p>
        </p:txBody>
      </p:sp>
      <p:sp>
        <p:nvSpPr>
          <p:cNvPr id="3" name="内容占位符 2">
            <a:extLst>
              <a:ext uri="{FF2B5EF4-FFF2-40B4-BE49-F238E27FC236}">
                <a16:creationId xmlns:a16="http://schemas.microsoft.com/office/drawing/2014/main" id="{615CB8E5-6778-0112-D19F-9BAF9E024E96}"/>
              </a:ext>
            </a:extLst>
          </p:cNvPr>
          <p:cNvSpPr>
            <a:spLocks noGrp="1"/>
          </p:cNvSpPr>
          <p:nvPr>
            <p:ph idx="1"/>
          </p:nvPr>
        </p:nvSpPr>
        <p:spPr/>
        <p:txBody>
          <a:bodyPr/>
          <a:lstStyle/>
          <a:p>
            <a:pPr marL="342900" indent="-342900">
              <a:buFont typeface="Arial" panose="020B0604020202020204" pitchFamily="34" charset="0"/>
              <a:buChar char="•"/>
            </a:pPr>
            <a:r>
              <a:rPr lang="en-US" altLang="zh-CN" sz="1800" dirty="0"/>
              <a:t>TGbn has</a:t>
            </a:r>
            <a:r>
              <a:rPr lang="zh-CN" altLang="en-US" sz="1800" dirty="0"/>
              <a:t> </a:t>
            </a:r>
            <a:r>
              <a:rPr lang="en-US" altLang="zh-CN" sz="1800" dirty="0"/>
              <a:t>agreed</a:t>
            </a:r>
            <a:r>
              <a:rPr lang="zh-CN" altLang="en-US" sz="1800" dirty="0"/>
              <a:t> </a:t>
            </a:r>
            <a:r>
              <a:rPr lang="en-US" altLang="zh-CN" sz="1800" dirty="0"/>
              <a:t>DL data forwarding between AP MLDs within same SMD during seamless roaming[1],</a:t>
            </a:r>
            <a:r>
              <a:rPr lang="zh-CN" altLang="en-US" sz="1800" dirty="0"/>
              <a:t> </a:t>
            </a:r>
            <a:r>
              <a:rPr lang="en-US" altLang="zh-CN" sz="1800" dirty="0"/>
              <a:t>but</a:t>
            </a:r>
            <a:r>
              <a:rPr lang="zh-CN" altLang="en-US" sz="1800" dirty="0"/>
              <a:t> </a:t>
            </a:r>
            <a:r>
              <a:rPr lang="en-US" altLang="zh-CN" sz="1800" dirty="0"/>
              <a:t>when</a:t>
            </a:r>
            <a:r>
              <a:rPr lang="zh-CN" altLang="en-US" sz="1800" dirty="0"/>
              <a:t> </a:t>
            </a:r>
            <a:r>
              <a:rPr lang="en-US" altLang="zh-CN" sz="1800" dirty="0"/>
              <a:t>and</a:t>
            </a:r>
            <a:r>
              <a:rPr lang="zh-CN" altLang="en-US" sz="1800" dirty="0"/>
              <a:t> </a:t>
            </a:r>
            <a:r>
              <a:rPr lang="en-US" altLang="zh-CN" sz="1800" dirty="0"/>
              <a:t>how</a:t>
            </a:r>
            <a:r>
              <a:rPr lang="zh-CN" altLang="en-US" sz="1800" dirty="0"/>
              <a:t> </a:t>
            </a:r>
            <a:r>
              <a:rPr lang="en-US" altLang="zh-CN" sz="1800" dirty="0"/>
              <a:t>to</a:t>
            </a:r>
            <a:r>
              <a:rPr lang="zh-CN" altLang="en-US" sz="1800" dirty="0"/>
              <a:t> </a:t>
            </a:r>
            <a:r>
              <a:rPr lang="en-US" altLang="zh-CN" sz="1800" dirty="0"/>
              <a:t>forward DL data is still TBD.</a:t>
            </a:r>
          </a:p>
          <a:p>
            <a:pPr marL="792163" lvl="1" indent="-342900">
              <a:buFont typeface="Arial" panose="020B0604020202020204" pitchFamily="34" charset="0"/>
              <a:buChar char="•"/>
            </a:pPr>
            <a:r>
              <a:rPr lang="en-US" altLang="zh-CN" sz="1600" i="1" dirty="0">
                <a:solidFill>
                  <a:srgbClr val="FF0000"/>
                </a:solidFill>
              </a:rPr>
              <a:t>[Motion#27] </a:t>
            </a:r>
            <a:r>
              <a:rPr lang="en-US" altLang="zh-CN" sz="1600" i="1" dirty="0"/>
              <a:t>As part of the seamless roaming procedure, during roaming,</a:t>
            </a:r>
          </a:p>
          <a:p>
            <a:pPr marL="1239838" lvl="2" indent="-342900">
              <a:buFont typeface="Arial" panose="020B0604020202020204" pitchFamily="34" charset="0"/>
              <a:buChar char="•"/>
            </a:pPr>
            <a:r>
              <a:rPr lang="en-US" altLang="zh-CN" sz="1400" i="1" dirty="0"/>
              <a:t>after the request/response exchange that initiates notification of the DS mapping change from the current AP MLD to the target AP MLD,</a:t>
            </a:r>
          </a:p>
          <a:p>
            <a:pPr marL="1689100" lvl="3" indent="-342900">
              <a:buFont typeface="Arial" panose="020B0604020202020204" pitchFamily="34" charset="0"/>
              <a:buChar char="•"/>
            </a:pPr>
            <a:r>
              <a:rPr lang="en-US" altLang="zh-CN" sz="1200" i="1" dirty="0"/>
              <a:t>The current AP MLD may deliver buffered DL data frames for a TBD period of time.</a:t>
            </a:r>
          </a:p>
          <a:p>
            <a:pPr marL="1689100" lvl="3" indent="-342900">
              <a:buFont typeface="Arial" panose="020B0604020202020204" pitchFamily="34" charset="0"/>
              <a:buChar char="•"/>
            </a:pPr>
            <a:r>
              <a:rPr lang="en-US" altLang="zh-CN" sz="1200" i="1" dirty="0"/>
              <a:t>The non-AP MLD may retrieve buffered DL data frames from the current AP MLD</a:t>
            </a:r>
          </a:p>
          <a:p>
            <a:pPr marL="1689100" lvl="3" indent="-342900">
              <a:buFont typeface="Arial" panose="020B0604020202020204" pitchFamily="34" charset="0"/>
              <a:buChar char="•"/>
            </a:pPr>
            <a:r>
              <a:rPr lang="en-US" altLang="zh-CN" sz="1200" i="1" dirty="0"/>
              <a:t>The non-AP MLD may send UL data to target AP MLD.</a:t>
            </a:r>
          </a:p>
          <a:p>
            <a:pPr marL="1689100" lvl="3" indent="-342900">
              <a:buFont typeface="Arial" panose="020B0604020202020204" pitchFamily="34" charset="0"/>
              <a:buChar char="•"/>
            </a:pPr>
            <a:r>
              <a:rPr lang="en-US" altLang="zh-CN" sz="1200" i="1" dirty="0"/>
              <a:t>It is assumed that the target AP MLD is able to deliver data frames to non-AP MLD after the DS mapping change</a:t>
            </a:r>
          </a:p>
          <a:p>
            <a:pPr marL="1239838" lvl="2" indent="-342900">
              <a:buFont typeface="Arial" panose="020B0604020202020204" pitchFamily="34" charset="0"/>
              <a:buChar char="•"/>
            </a:pPr>
            <a:r>
              <a:rPr lang="en-US" altLang="zh-CN" sz="1400" i="1" dirty="0">
                <a:solidFill>
                  <a:srgbClr val="FF0000"/>
                </a:solidFill>
              </a:rPr>
              <a:t>The current AP MLD may forward DL data to the target AP MLD.</a:t>
            </a:r>
          </a:p>
          <a:p>
            <a:pPr marL="1689100" lvl="3" indent="-342900">
              <a:buFont typeface="Arial" panose="020B0604020202020204" pitchFamily="34" charset="0"/>
              <a:buChar char="•"/>
            </a:pPr>
            <a:r>
              <a:rPr lang="en-US" altLang="zh-CN" sz="1200" i="1" dirty="0">
                <a:solidFill>
                  <a:srgbClr val="FF0000"/>
                </a:solidFill>
              </a:rPr>
              <a:t>When and how to initiate the forwarding of DL data is TBD</a:t>
            </a:r>
            <a:endParaRPr lang="en-US" altLang="zh-CN" sz="1800" dirty="0"/>
          </a:p>
          <a:p>
            <a:pPr marL="342900" indent="-342900">
              <a:buFont typeface="Arial" panose="020B0604020202020204" pitchFamily="34" charset="0"/>
              <a:buChar char="•"/>
            </a:pPr>
            <a:r>
              <a:rPr lang="en-US" altLang="zh-CN" sz="1800" dirty="0"/>
              <a:t>Some submissions[2-3] agree that data forwarding can be initiated after roaming request, i.e., during/after roaming execution stage. </a:t>
            </a:r>
          </a:p>
          <a:p>
            <a:pPr marL="342900" indent="-342900">
              <a:buFont typeface="Arial" panose="020B0604020202020204" pitchFamily="34" charset="0"/>
              <a:buChar char="•"/>
            </a:pPr>
            <a:r>
              <a:rPr lang="en-US" altLang="zh-CN" sz="1800" dirty="0"/>
              <a:t>In this presentation, we propose that data forwarding can also be initiated once successful preparation to minimize the DL delay after roaming caused by unavailable </a:t>
            </a:r>
            <a:r>
              <a:rPr lang="en-US" altLang="zh-CN" sz="1800" dirty="0" err="1"/>
              <a:t>DLDrainTime</a:t>
            </a:r>
            <a:r>
              <a:rPr lang="en-US" altLang="zh-CN" sz="1800" dirty="0"/>
              <a:t>. </a:t>
            </a:r>
          </a:p>
          <a:p>
            <a:endParaRPr lang="zh-CN" altLang="en-US" sz="1800" dirty="0"/>
          </a:p>
          <a:p>
            <a:endParaRPr lang="zh-CN" altLang="en-US" dirty="0"/>
          </a:p>
        </p:txBody>
      </p:sp>
      <p:sp>
        <p:nvSpPr>
          <p:cNvPr id="4" name="灯片编号占位符 3">
            <a:extLst>
              <a:ext uri="{FF2B5EF4-FFF2-40B4-BE49-F238E27FC236}">
                <a16:creationId xmlns:a16="http://schemas.microsoft.com/office/drawing/2014/main" id="{1C5FBEE2-EEAA-61EC-5A2C-03C8911261D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931A4F6D-777A-9829-8267-E2D7E5BEA58E}"/>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24453399-2795-BC5D-D402-68198541ED4A}"/>
              </a:ext>
            </a:extLst>
          </p:cNvPr>
          <p:cNvSpPr>
            <a:spLocks noGrp="1"/>
          </p:cNvSpPr>
          <p:nvPr>
            <p:ph type="dt" idx="15"/>
          </p:nvPr>
        </p:nvSpPr>
        <p:spPr/>
        <p:txBody>
          <a:bodyPr/>
          <a:lstStyle/>
          <a:p>
            <a:r>
              <a:rPr lang="en-US" altLang="zh-CN"/>
              <a:t>April, 2025</a:t>
            </a:r>
            <a:endParaRPr lang="en-GB" altLang="zh-CN" dirty="0"/>
          </a:p>
        </p:txBody>
      </p:sp>
    </p:spTree>
    <p:extLst>
      <p:ext uri="{BB962C8B-B14F-4D97-AF65-F5344CB8AC3E}">
        <p14:creationId xmlns:p14="http://schemas.microsoft.com/office/powerpoint/2010/main" val="188500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9EC317-8E22-DA46-6987-BA7C419D0C40}"/>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8232F420-AB4E-CF03-D1B3-BAB3636B3914}"/>
              </a:ext>
            </a:extLst>
          </p:cNvPr>
          <p:cNvSpPr>
            <a:spLocks noGrp="1"/>
          </p:cNvSpPr>
          <p:nvPr>
            <p:ph type="title"/>
          </p:nvPr>
        </p:nvSpPr>
        <p:spPr/>
        <p:txBody>
          <a:bodyPr/>
          <a:lstStyle/>
          <a:p>
            <a:r>
              <a:rPr lang="en-US" altLang="zh-CN" dirty="0"/>
              <a:t>Common Case: Data Forwarding After Roaming Request</a:t>
            </a:r>
            <a:endParaRPr lang="zh-CN" altLang="en-US" dirty="0"/>
          </a:p>
        </p:txBody>
      </p:sp>
      <p:sp>
        <p:nvSpPr>
          <p:cNvPr id="3" name="内容占位符 2">
            <a:extLst>
              <a:ext uri="{FF2B5EF4-FFF2-40B4-BE49-F238E27FC236}">
                <a16:creationId xmlns:a16="http://schemas.microsoft.com/office/drawing/2014/main" id="{181935B8-E7EE-D8DF-9DC3-0D846DF21226}"/>
              </a:ext>
            </a:extLst>
          </p:cNvPr>
          <p:cNvSpPr>
            <a:spLocks noGrp="1"/>
          </p:cNvSpPr>
          <p:nvPr>
            <p:ph idx="1"/>
          </p:nvPr>
        </p:nvSpPr>
        <p:spPr>
          <a:xfrm>
            <a:off x="191344" y="1981201"/>
            <a:ext cx="6840760" cy="4113213"/>
          </a:xfrm>
        </p:spPr>
        <p:txBody>
          <a:bodyPr/>
          <a:lstStyle/>
          <a:p>
            <a:pPr marL="342900" indent="-342900">
              <a:buFont typeface="Arial" panose="020B0604020202020204" pitchFamily="34" charset="0"/>
              <a:buChar char="•"/>
            </a:pPr>
            <a:r>
              <a:rPr lang="en-US" altLang="zh-CN" sz="1800" dirty="0"/>
              <a:t>During roaming preparation, non-AP MLD may make preparations with multiple candidate target AP MLDs.</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r>
              <a:rPr lang="en-US" altLang="zh-CN" sz="1800" dirty="0"/>
              <a:t>During roaming execution, non-AP chooses one target AP MLD.</a:t>
            </a:r>
            <a:endParaRPr lang="en-US" altLang="zh-CN" sz="1600" dirty="0"/>
          </a:p>
          <a:p>
            <a:pPr marL="792163" lvl="1" indent="-342900">
              <a:buFont typeface="Arial" panose="020B0604020202020204" pitchFamily="34" charset="0"/>
              <a:buChar char="•"/>
            </a:pPr>
            <a:r>
              <a:rPr lang="en-US" altLang="zh-CN" sz="1600" dirty="0"/>
              <a:t>Current AP MLD transfers </a:t>
            </a:r>
            <a:r>
              <a:rPr lang="en-US" altLang="zh-CN" sz="1600" dirty="0" err="1">
                <a:solidFill>
                  <a:schemeClr val="bg1"/>
                </a:solidFill>
              </a:rPr>
              <a:t>WinStartO</a:t>
            </a:r>
            <a:r>
              <a:rPr lang="en-US" altLang="zh-CN" sz="1600" dirty="0"/>
              <a:t> to target AP MLD. </a:t>
            </a:r>
          </a:p>
          <a:p>
            <a:pPr marL="792163" lvl="1" indent="-342900">
              <a:buFont typeface="Arial" panose="020B0604020202020204" pitchFamily="34" charset="0"/>
              <a:buChar char="•"/>
            </a:pPr>
            <a:r>
              <a:rPr lang="en-US" altLang="zh-CN" sz="1600" dirty="0"/>
              <a:t>Current AP MLD initiates data forwarding from </a:t>
            </a:r>
            <a:r>
              <a:rPr lang="en-US" altLang="zh-CN" sz="1600" dirty="0" err="1">
                <a:solidFill>
                  <a:schemeClr val="bg1"/>
                </a:solidFill>
              </a:rPr>
              <a:t>WinStartO</a:t>
            </a:r>
            <a:r>
              <a:rPr lang="en-US" altLang="zh-CN" sz="1600" dirty="0">
                <a:solidFill>
                  <a:schemeClr val="bg1"/>
                </a:solidFill>
              </a:rPr>
              <a:t> </a:t>
            </a:r>
            <a:r>
              <a:rPr lang="en-US" altLang="zh-CN" sz="1600" dirty="0"/>
              <a:t>to target AP MLD. </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r>
              <a:rPr lang="en-US" altLang="zh-CN" sz="1800" dirty="0"/>
              <a:t>Problem: After roaming response, if current AP MLD suffers from poor link (no </a:t>
            </a:r>
            <a:r>
              <a:rPr lang="en-US" altLang="zh-CN" sz="1800" dirty="0" err="1"/>
              <a:t>DLDrainTime</a:t>
            </a:r>
            <a:r>
              <a:rPr lang="en-US" altLang="zh-CN" sz="1800" dirty="0"/>
              <a:t>), non-AP MLD has to wait for a while to receive DL data from target AP MLD, which may lead to latency.</a:t>
            </a:r>
          </a:p>
          <a:p>
            <a:pPr marL="792163" lvl="1" indent="-342900">
              <a:buFont typeface="Arial" panose="020B0604020202020204" pitchFamily="34" charset="0"/>
              <a:buChar char="•"/>
            </a:pPr>
            <a:r>
              <a:rPr lang="en-US" altLang="zh-CN" sz="1600" dirty="0"/>
              <a:t>Waiting for data forwarding from current AP MLD to target AP MLD</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endParaRPr lang="en-US" altLang="zh-CN" sz="1800" dirty="0"/>
          </a:p>
          <a:p>
            <a:endParaRPr lang="zh-CN" altLang="en-US" dirty="0"/>
          </a:p>
        </p:txBody>
      </p:sp>
      <p:sp>
        <p:nvSpPr>
          <p:cNvPr id="4" name="灯片编号占位符 3">
            <a:extLst>
              <a:ext uri="{FF2B5EF4-FFF2-40B4-BE49-F238E27FC236}">
                <a16:creationId xmlns:a16="http://schemas.microsoft.com/office/drawing/2014/main" id="{C8593957-27B7-5DBF-D772-8766D811814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EB1DEF07-4939-C992-CF14-DA276FEE4214}"/>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14B0D56C-8868-C1DF-B225-080548F7CDFF}"/>
              </a:ext>
            </a:extLst>
          </p:cNvPr>
          <p:cNvSpPr>
            <a:spLocks noGrp="1"/>
          </p:cNvSpPr>
          <p:nvPr>
            <p:ph type="dt" idx="15"/>
          </p:nvPr>
        </p:nvSpPr>
        <p:spPr/>
        <p:txBody>
          <a:bodyPr/>
          <a:lstStyle/>
          <a:p>
            <a:r>
              <a:rPr lang="en-US" altLang="zh-CN"/>
              <a:t>April, 2025</a:t>
            </a:r>
            <a:endParaRPr lang="en-GB" altLang="zh-CN" dirty="0"/>
          </a:p>
        </p:txBody>
      </p:sp>
      <p:pic>
        <p:nvPicPr>
          <p:cNvPr id="8" name="图片 7">
            <a:extLst>
              <a:ext uri="{FF2B5EF4-FFF2-40B4-BE49-F238E27FC236}">
                <a16:creationId xmlns:a16="http://schemas.microsoft.com/office/drawing/2014/main" id="{AD6420F5-B506-B743-DE6C-FCDCD260E0A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7176120" y="2346332"/>
            <a:ext cx="4900362" cy="3389472"/>
          </a:xfrm>
          <a:prstGeom prst="rect">
            <a:avLst/>
          </a:prstGeom>
        </p:spPr>
      </p:pic>
      <p:sp>
        <p:nvSpPr>
          <p:cNvPr id="9" name="文本框 8">
            <a:extLst>
              <a:ext uri="{FF2B5EF4-FFF2-40B4-BE49-F238E27FC236}">
                <a16:creationId xmlns:a16="http://schemas.microsoft.com/office/drawing/2014/main" id="{28EA19C9-BF17-238C-3B77-B2F564811726}"/>
              </a:ext>
            </a:extLst>
          </p:cNvPr>
          <p:cNvSpPr txBox="1"/>
          <p:nvPr/>
        </p:nvSpPr>
        <p:spPr>
          <a:xfrm>
            <a:off x="8468446" y="5142945"/>
            <a:ext cx="1440159" cy="430887"/>
          </a:xfrm>
          <a:prstGeom prst="rect">
            <a:avLst/>
          </a:prstGeom>
          <a:noFill/>
        </p:spPr>
        <p:txBody>
          <a:bodyPr wrap="square" rtlCol="0">
            <a:spAutoFit/>
          </a:bodyPr>
          <a:lstStyle/>
          <a:p>
            <a:r>
              <a:rPr lang="en-US" altLang="zh-CN" sz="1100" dirty="0">
                <a:solidFill>
                  <a:srgbClr val="FF0000"/>
                </a:solidFill>
                <a:ea typeface="宋体" panose="02010600030101010101" pitchFamily="2" charset="-122"/>
              </a:rPr>
              <a:t>Link is too poor to retrieve buffered data</a:t>
            </a:r>
            <a:endParaRPr lang="zh-CN" altLang="en-US" sz="1100" dirty="0">
              <a:solidFill>
                <a:srgbClr val="FF0000"/>
              </a:solidFill>
              <a:ea typeface="宋体" panose="02010600030101010101" pitchFamily="2" charset="-122"/>
            </a:endParaRPr>
          </a:p>
        </p:txBody>
      </p:sp>
      <p:cxnSp>
        <p:nvCxnSpPr>
          <p:cNvPr id="10" name="直接箭头连接符 9">
            <a:extLst>
              <a:ext uri="{FF2B5EF4-FFF2-40B4-BE49-F238E27FC236}">
                <a16:creationId xmlns:a16="http://schemas.microsoft.com/office/drawing/2014/main" id="{EB7764C7-B61F-18B6-EED2-E9103E26C7C0}"/>
              </a:ext>
            </a:extLst>
          </p:cNvPr>
          <p:cNvCxnSpPr/>
          <p:nvPr/>
        </p:nvCxnSpPr>
        <p:spPr bwMode="auto">
          <a:xfrm flipH="1">
            <a:off x="8396438" y="5142102"/>
            <a:ext cx="1368152" cy="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1" name="乘号 10">
            <a:extLst>
              <a:ext uri="{FF2B5EF4-FFF2-40B4-BE49-F238E27FC236}">
                <a16:creationId xmlns:a16="http://schemas.microsoft.com/office/drawing/2014/main" id="{2038EEF4-1A1A-C940-C80B-A2B1A835CD65}"/>
              </a:ext>
            </a:extLst>
          </p:cNvPr>
          <p:cNvSpPr/>
          <p:nvPr/>
        </p:nvSpPr>
        <p:spPr bwMode="auto">
          <a:xfrm>
            <a:off x="8864490" y="4983459"/>
            <a:ext cx="432048" cy="317285"/>
          </a:xfrm>
          <a:prstGeom prst="mathMultiply">
            <a:avLst>
              <a:gd name="adj1" fmla="val 17811"/>
            </a:avLst>
          </a:prstGeom>
          <a:solidFill>
            <a:schemeClr val="bg2"/>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800" b="0" i="0" u="none" strike="noStrike" cap="none" normalizeH="0" dirty="0">
              <a:ln>
                <a:noFill/>
              </a:ln>
              <a:solidFill>
                <a:schemeClr val="bg1"/>
              </a:solidFill>
              <a:effectLst/>
              <a:latin typeface="Times New Roman" pitchFamily="16" charset="0"/>
              <a:ea typeface="宋体" panose="02010600030101010101" pitchFamily="2" charset="-122"/>
            </a:endParaRPr>
          </a:p>
        </p:txBody>
      </p:sp>
      <p:cxnSp>
        <p:nvCxnSpPr>
          <p:cNvPr id="12" name="直接箭头连接符 11">
            <a:extLst>
              <a:ext uri="{FF2B5EF4-FFF2-40B4-BE49-F238E27FC236}">
                <a16:creationId xmlns:a16="http://schemas.microsoft.com/office/drawing/2014/main" id="{FC2163E9-0611-77B6-8B32-5E0242EA4710}"/>
              </a:ext>
            </a:extLst>
          </p:cNvPr>
          <p:cNvCxnSpPr>
            <a:cxnSpLocks/>
          </p:cNvCxnSpPr>
          <p:nvPr/>
        </p:nvCxnSpPr>
        <p:spPr bwMode="auto">
          <a:xfrm flipH="1">
            <a:off x="8396438" y="5646158"/>
            <a:ext cx="2880319" cy="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3" name="左大括号 12">
            <a:extLst>
              <a:ext uri="{FF2B5EF4-FFF2-40B4-BE49-F238E27FC236}">
                <a16:creationId xmlns:a16="http://schemas.microsoft.com/office/drawing/2014/main" id="{B2AA6BE8-795F-A7DD-856A-817259E05C16}"/>
              </a:ext>
            </a:extLst>
          </p:cNvPr>
          <p:cNvSpPr/>
          <p:nvPr/>
        </p:nvSpPr>
        <p:spPr bwMode="auto">
          <a:xfrm>
            <a:off x="8021667" y="4969396"/>
            <a:ext cx="108012" cy="662695"/>
          </a:xfrm>
          <a:prstGeom prst="leftBrace">
            <a:avLst/>
          </a:prstGeom>
          <a:noFill/>
          <a:ln w="19050" cap="flat" cmpd="sng" algn="ctr">
            <a:solidFill>
              <a:schemeClr val="bg1"/>
            </a:solidFill>
            <a:prstDash val="solid"/>
            <a:round/>
            <a:headEnd type="none" w="med" len="med"/>
            <a:tailEnd type="none" w="med" len="med"/>
          </a:ln>
          <a:effectLst/>
        </p:spPr>
        <p:txBody>
          <a:bodyPr rtlCol="0" anchor="ctr"/>
          <a:lstStyle/>
          <a:p>
            <a:pPr algn="ctr"/>
            <a:endParaRPr lang="zh-CN" altLang="en-US"/>
          </a:p>
        </p:txBody>
      </p:sp>
      <p:sp>
        <p:nvSpPr>
          <p:cNvPr id="14" name="文本框 13">
            <a:extLst>
              <a:ext uri="{FF2B5EF4-FFF2-40B4-BE49-F238E27FC236}">
                <a16:creationId xmlns:a16="http://schemas.microsoft.com/office/drawing/2014/main" id="{036A064F-3077-5EA5-116F-251DDE146052}"/>
              </a:ext>
            </a:extLst>
          </p:cNvPr>
          <p:cNvSpPr txBox="1"/>
          <p:nvPr/>
        </p:nvSpPr>
        <p:spPr>
          <a:xfrm>
            <a:off x="7032104" y="5085184"/>
            <a:ext cx="1099815" cy="430887"/>
          </a:xfrm>
          <a:prstGeom prst="rect">
            <a:avLst/>
          </a:prstGeom>
          <a:noFill/>
        </p:spPr>
        <p:txBody>
          <a:bodyPr wrap="square" rtlCol="0">
            <a:spAutoFit/>
          </a:bodyPr>
          <a:lstStyle/>
          <a:p>
            <a:r>
              <a:rPr lang="en-US" altLang="zh-CN" sz="1100" dirty="0">
                <a:solidFill>
                  <a:srgbClr val="FF0000"/>
                </a:solidFill>
                <a:ea typeface="宋体" panose="02010600030101010101" pitchFamily="2" charset="-122"/>
              </a:rPr>
              <a:t>DL delay due to data forwarding</a:t>
            </a:r>
            <a:endParaRPr lang="zh-CN" altLang="en-US" sz="1100" dirty="0">
              <a:solidFill>
                <a:srgbClr val="FF0000"/>
              </a:solidFill>
              <a:ea typeface="宋体" panose="02010600030101010101" pitchFamily="2" charset="-122"/>
            </a:endParaRPr>
          </a:p>
        </p:txBody>
      </p:sp>
      <p:sp>
        <p:nvSpPr>
          <p:cNvPr id="15" name="文本框 14">
            <a:extLst>
              <a:ext uri="{FF2B5EF4-FFF2-40B4-BE49-F238E27FC236}">
                <a16:creationId xmlns:a16="http://schemas.microsoft.com/office/drawing/2014/main" id="{4BCD37B1-AB84-54C4-1203-2F3B2D8AF5B0}"/>
              </a:ext>
            </a:extLst>
          </p:cNvPr>
          <p:cNvSpPr txBox="1"/>
          <p:nvPr/>
        </p:nvSpPr>
        <p:spPr>
          <a:xfrm>
            <a:off x="10031622" y="5443027"/>
            <a:ext cx="1440159" cy="261610"/>
          </a:xfrm>
          <a:prstGeom prst="rect">
            <a:avLst/>
          </a:prstGeom>
          <a:noFill/>
        </p:spPr>
        <p:txBody>
          <a:bodyPr wrap="square" rtlCol="0">
            <a:spAutoFit/>
          </a:bodyPr>
          <a:lstStyle/>
          <a:p>
            <a:r>
              <a:rPr lang="en-US" altLang="zh-CN" sz="1100" dirty="0">
                <a:solidFill>
                  <a:srgbClr val="FF0000"/>
                </a:solidFill>
                <a:ea typeface="宋体" panose="02010600030101010101" pitchFamily="2" charset="-122"/>
              </a:rPr>
              <a:t>DL data</a:t>
            </a:r>
            <a:endParaRPr lang="zh-CN" altLang="en-US" sz="1100" dirty="0">
              <a:solidFill>
                <a:srgbClr val="FF0000"/>
              </a:solidFill>
              <a:ea typeface="宋体" panose="02010600030101010101" pitchFamily="2" charset="-122"/>
            </a:endParaRPr>
          </a:p>
        </p:txBody>
      </p:sp>
    </p:spTree>
    <p:extLst>
      <p:ext uri="{BB962C8B-B14F-4D97-AF65-F5344CB8AC3E}">
        <p14:creationId xmlns:p14="http://schemas.microsoft.com/office/powerpoint/2010/main" val="232333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9A8500-E403-B75C-8ABB-324A82437CAE}"/>
              </a:ext>
            </a:extLst>
          </p:cNvPr>
          <p:cNvSpPr>
            <a:spLocks noGrp="1"/>
          </p:cNvSpPr>
          <p:nvPr>
            <p:ph type="title"/>
          </p:nvPr>
        </p:nvSpPr>
        <p:spPr/>
        <p:txBody>
          <a:bodyPr/>
          <a:lstStyle/>
          <a:p>
            <a:r>
              <a:rPr lang="en-US" altLang="zh-CN" dirty="0"/>
              <a:t>Recap: Data Forwarding in 3GPP Handover</a:t>
            </a:r>
            <a:endParaRPr lang="zh-CN" altLang="en-US" dirty="0"/>
          </a:p>
        </p:txBody>
      </p:sp>
      <p:sp>
        <p:nvSpPr>
          <p:cNvPr id="3" name="内容占位符 2">
            <a:extLst>
              <a:ext uri="{FF2B5EF4-FFF2-40B4-BE49-F238E27FC236}">
                <a16:creationId xmlns:a16="http://schemas.microsoft.com/office/drawing/2014/main" id="{3572BFAB-86CC-29D8-1BCE-C8E581F733D4}"/>
              </a:ext>
            </a:extLst>
          </p:cNvPr>
          <p:cNvSpPr>
            <a:spLocks noGrp="1"/>
          </p:cNvSpPr>
          <p:nvPr>
            <p:ph idx="1"/>
          </p:nvPr>
        </p:nvSpPr>
        <p:spPr>
          <a:xfrm>
            <a:off x="914401" y="1981201"/>
            <a:ext cx="6333727" cy="4113213"/>
          </a:xfrm>
        </p:spPr>
        <p:txBody>
          <a:bodyPr/>
          <a:lstStyle/>
          <a:p>
            <a:pPr marL="342900" indent="-342900">
              <a:buFont typeface="Arial" panose="020B0604020202020204" pitchFamily="34" charset="0"/>
              <a:buChar char="•"/>
            </a:pPr>
            <a:r>
              <a:rPr lang="en-US" altLang="zh-CN" sz="1400" b="0" dirty="0"/>
              <a:t>There are two modes of data forwarding specified in 3GPP Handover [4], i.e., early data forwarding and late data forwarding.</a:t>
            </a:r>
          </a:p>
          <a:p>
            <a:pPr marL="792163" lvl="1" indent="-342900">
              <a:buFont typeface="Arial" panose="020B0604020202020204" pitchFamily="34" charset="0"/>
              <a:buChar char="•"/>
            </a:pPr>
            <a:r>
              <a:rPr lang="en-US" altLang="zh-CN" sz="1200" dirty="0"/>
              <a:t>Early Data Forwarding: data forwarding that is initiated before the UE executes the handover.</a:t>
            </a:r>
          </a:p>
          <a:p>
            <a:pPr marL="792163" lvl="1" indent="-342900">
              <a:buFont typeface="Arial" panose="020B0604020202020204" pitchFamily="34" charset="0"/>
              <a:buChar char="•"/>
            </a:pPr>
            <a:r>
              <a:rPr lang="en-US" altLang="zh-CN" sz="1200" dirty="0"/>
              <a:t>Late Data Forwarding: data forwarding that is initiated after the source NG-RAN node knows that the UE has successfully accessed a target NG-RAN node.</a:t>
            </a:r>
            <a:endParaRPr lang="en-US" altLang="zh-CN" sz="1400" dirty="0"/>
          </a:p>
          <a:p>
            <a:pPr marL="342900" indent="-342900">
              <a:buFont typeface="Arial" panose="020B0604020202020204" pitchFamily="34" charset="0"/>
              <a:buChar char="•"/>
            </a:pPr>
            <a:r>
              <a:rPr lang="en-US" altLang="zh-CN" sz="1400" b="0" dirty="0"/>
              <a:t>If early data forwarding is applied, source </a:t>
            </a:r>
            <a:r>
              <a:rPr lang="en-US" altLang="zh-CN" sz="1400" b="0" dirty="0" err="1"/>
              <a:t>gNB</a:t>
            </a:r>
            <a:r>
              <a:rPr lang="en-US" altLang="zh-CN" sz="1400" b="0" dirty="0"/>
              <a:t> may initiate data forwarding upon reception of </a:t>
            </a:r>
            <a:r>
              <a:rPr lang="en-US" altLang="zh-CN" sz="1400" b="0" i="1" dirty="0">
                <a:solidFill>
                  <a:srgbClr val="FF0000"/>
                </a:solidFill>
              </a:rPr>
              <a:t>HANDOVER REQUEST ACKNOWLEDGE</a:t>
            </a:r>
            <a:r>
              <a:rPr lang="en-US" altLang="zh-CN" sz="1400" b="0" dirty="0"/>
              <a:t>. </a:t>
            </a:r>
          </a:p>
          <a:p>
            <a:pPr marL="792163" lvl="1" indent="-342900">
              <a:buFont typeface="Arial" panose="020B0604020202020204" pitchFamily="34" charset="0"/>
              <a:buChar char="•"/>
            </a:pPr>
            <a:r>
              <a:rPr lang="en-US" altLang="zh-CN" sz="1200" dirty="0"/>
              <a:t>Data may be forwarded to multiple candidate target </a:t>
            </a:r>
            <a:r>
              <a:rPr lang="en-US" altLang="zh-CN" sz="1200" dirty="0" err="1"/>
              <a:t>gNBs</a:t>
            </a:r>
            <a:r>
              <a:rPr lang="en-US" altLang="zh-CN" sz="1200" dirty="0"/>
              <a:t> before handover execution.</a:t>
            </a:r>
          </a:p>
          <a:p>
            <a:pPr marL="792163" lvl="1" indent="-342900">
              <a:buFont typeface="Arial" panose="020B0604020202020204" pitchFamily="34" charset="0"/>
              <a:buChar char="•"/>
            </a:pPr>
            <a:r>
              <a:rPr lang="en-US" altLang="zh-CN" sz="1200" dirty="0"/>
              <a:t>Once handover is completed, target </a:t>
            </a:r>
            <a:r>
              <a:rPr lang="en-US" altLang="zh-CN" sz="1200" dirty="0" err="1"/>
              <a:t>gNB</a:t>
            </a:r>
            <a:r>
              <a:rPr lang="en-US" altLang="zh-CN" sz="1200" dirty="0"/>
              <a:t> can transmit DL data to UE immediately. </a:t>
            </a:r>
          </a:p>
          <a:p>
            <a:pPr marL="342900" indent="-342900">
              <a:buFont typeface="Arial" panose="020B0604020202020204" pitchFamily="34" charset="0"/>
              <a:buChar char="•"/>
            </a:pPr>
            <a:r>
              <a:rPr lang="en-US" altLang="zh-CN" sz="1400" b="0" dirty="0"/>
              <a:t>If late data forwarding is applied, source </a:t>
            </a:r>
            <a:r>
              <a:rPr lang="en-US" altLang="zh-CN" sz="1400" b="0" dirty="0" err="1"/>
              <a:t>gNB</a:t>
            </a:r>
            <a:r>
              <a:rPr lang="en-US" altLang="zh-CN" sz="1400" b="0" dirty="0"/>
              <a:t> may initiate data forwarding upon reception of </a:t>
            </a:r>
            <a:r>
              <a:rPr lang="en-US" altLang="zh-CN" sz="1400" b="0" i="1" dirty="0">
                <a:solidFill>
                  <a:schemeClr val="accent2"/>
                </a:solidFill>
              </a:rPr>
              <a:t>HANDOVER SUCCESS</a:t>
            </a:r>
            <a:r>
              <a:rPr lang="en-US" altLang="zh-CN" sz="1400" b="0" dirty="0">
                <a:solidFill>
                  <a:schemeClr val="bg1"/>
                </a:solidFill>
              </a:rPr>
              <a:t>.</a:t>
            </a:r>
          </a:p>
          <a:p>
            <a:pPr marL="792163" lvl="1" indent="-342900">
              <a:buFont typeface="Arial" panose="020B0604020202020204" pitchFamily="34" charset="0"/>
              <a:buChar char="•"/>
            </a:pPr>
            <a:r>
              <a:rPr lang="en-US" altLang="zh-CN" sz="1200" dirty="0">
                <a:solidFill>
                  <a:schemeClr val="bg1"/>
                </a:solidFill>
              </a:rPr>
              <a:t>Data will be forwarded to one target </a:t>
            </a:r>
            <a:r>
              <a:rPr lang="en-US" altLang="zh-CN" sz="1200" dirty="0" err="1">
                <a:solidFill>
                  <a:schemeClr val="bg1"/>
                </a:solidFill>
              </a:rPr>
              <a:t>gBN</a:t>
            </a:r>
            <a:r>
              <a:rPr lang="en-US" altLang="zh-CN" sz="1200" dirty="0">
                <a:solidFill>
                  <a:schemeClr val="bg1"/>
                </a:solidFill>
              </a:rPr>
              <a:t> after successful </a:t>
            </a:r>
            <a:r>
              <a:rPr lang="en-US" altLang="zh-CN" sz="1200" dirty="0"/>
              <a:t>handover execution</a:t>
            </a:r>
            <a:r>
              <a:rPr lang="en-US" altLang="zh-CN" sz="1200" dirty="0">
                <a:solidFill>
                  <a:schemeClr val="bg1"/>
                </a:solidFill>
              </a:rPr>
              <a:t>.</a:t>
            </a:r>
          </a:p>
          <a:p>
            <a:pPr marL="792163" lvl="1" indent="-342900">
              <a:buFont typeface="Arial" panose="020B0604020202020204" pitchFamily="34" charset="0"/>
              <a:buChar char="•"/>
            </a:pPr>
            <a:r>
              <a:rPr lang="en-US" altLang="zh-CN" sz="1200" dirty="0"/>
              <a:t>Target </a:t>
            </a:r>
            <a:r>
              <a:rPr lang="en-US" altLang="zh-CN" sz="1200" dirty="0" err="1"/>
              <a:t>gNB</a:t>
            </a:r>
            <a:r>
              <a:rPr lang="en-US" altLang="zh-CN" sz="1200" dirty="0"/>
              <a:t> shall wait for data forwarding before it can transmit DL data to UE.</a:t>
            </a:r>
            <a:endParaRPr lang="en-US" altLang="zh-CN" sz="1200" dirty="0">
              <a:solidFill>
                <a:schemeClr val="bg1"/>
              </a:solidFill>
            </a:endParaRPr>
          </a:p>
          <a:p>
            <a:pPr marL="342900" indent="-342900">
              <a:buFont typeface="Arial" panose="020B0604020202020204" pitchFamily="34" charset="0"/>
              <a:buChar char="•"/>
            </a:pPr>
            <a:endParaRPr lang="en-US" altLang="zh-CN" sz="1400" dirty="0"/>
          </a:p>
          <a:p>
            <a:pPr marL="342900" indent="-342900">
              <a:buFont typeface="Arial" panose="020B0604020202020204" pitchFamily="34" charset="0"/>
              <a:buChar char="•"/>
            </a:pPr>
            <a:r>
              <a:rPr lang="en-US" altLang="zh-CN" sz="1800" dirty="0"/>
              <a:t>Similar ways can be introduced in seamless roaming to minimize the DL delay after roaming response.</a:t>
            </a:r>
            <a:endParaRPr lang="zh-CN" altLang="en-US" sz="1800" dirty="0"/>
          </a:p>
          <a:p>
            <a:endParaRPr lang="zh-CN" altLang="en-US" dirty="0"/>
          </a:p>
        </p:txBody>
      </p:sp>
      <p:sp>
        <p:nvSpPr>
          <p:cNvPr id="4" name="灯片编号占位符 3">
            <a:extLst>
              <a:ext uri="{FF2B5EF4-FFF2-40B4-BE49-F238E27FC236}">
                <a16:creationId xmlns:a16="http://schemas.microsoft.com/office/drawing/2014/main" id="{0798AF0D-FFDA-2858-1D94-BB4D58AC2B6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8F2204BD-42F8-6223-C834-C5AD1535CC5F}"/>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6D36579D-F0ED-F799-D30B-E805FCAF4739}"/>
              </a:ext>
            </a:extLst>
          </p:cNvPr>
          <p:cNvSpPr>
            <a:spLocks noGrp="1"/>
          </p:cNvSpPr>
          <p:nvPr>
            <p:ph type="dt" idx="15"/>
          </p:nvPr>
        </p:nvSpPr>
        <p:spPr/>
        <p:txBody>
          <a:bodyPr/>
          <a:lstStyle/>
          <a:p>
            <a:r>
              <a:rPr lang="en-US" altLang="zh-CN"/>
              <a:t>April, 2025</a:t>
            </a:r>
            <a:endParaRPr lang="en-GB" altLang="zh-CN" dirty="0"/>
          </a:p>
        </p:txBody>
      </p:sp>
      <p:grpSp>
        <p:nvGrpSpPr>
          <p:cNvPr id="7" name="组合 6">
            <a:extLst>
              <a:ext uri="{FF2B5EF4-FFF2-40B4-BE49-F238E27FC236}">
                <a16:creationId xmlns:a16="http://schemas.microsoft.com/office/drawing/2014/main" id="{54466C5E-1F93-3F0A-820D-393F3C29A861}"/>
              </a:ext>
            </a:extLst>
          </p:cNvPr>
          <p:cNvGrpSpPr/>
          <p:nvPr/>
        </p:nvGrpSpPr>
        <p:grpSpPr>
          <a:xfrm>
            <a:off x="7337755" y="1196752"/>
            <a:ext cx="4734909" cy="5282437"/>
            <a:chOff x="7337755" y="1192976"/>
            <a:chExt cx="4734909" cy="5282437"/>
          </a:xfrm>
        </p:grpSpPr>
        <p:pic>
          <p:nvPicPr>
            <p:cNvPr id="8" name="图片 7">
              <a:extLst>
                <a:ext uri="{FF2B5EF4-FFF2-40B4-BE49-F238E27FC236}">
                  <a16:creationId xmlns:a16="http://schemas.microsoft.com/office/drawing/2014/main" id="{9CFF49C3-5D3D-028D-EBA0-914D0AFD81E5}"/>
                </a:ext>
              </a:extLst>
            </p:cNvPr>
            <p:cNvPicPr>
              <a:picLocks noChangeAspect="1"/>
            </p:cNvPicPr>
            <p:nvPr/>
          </p:nvPicPr>
          <p:blipFill>
            <a:blip r:embed="rId2"/>
            <a:stretch>
              <a:fillRect/>
            </a:stretch>
          </p:blipFill>
          <p:spPr>
            <a:xfrm>
              <a:off x="7337755" y="1377724"/>
              <a:ext cx="4734909" cy="5097689"/>
            </a:xfrm>
            <a:prstGeom prst="rect">
              <a:avLst/>
            </a:prstGeom>
          </p:spPr>
        </p:pic>
        <p:sp>
          <p:nvSpPr>
            <p:cNvPr id="9" name="椭圆 8">
              <a:extLst>
                <a:ext uri="{FF2B5EF4-FFF2-40B4-BE49-F238E27FC236}">
                  <a16:creationId xmlns:a16="http://schemas.microsoft.com/office/drawing/2014/main" id="{19A70B38-EBF5-685D-0BE7-D0602802EF9D}"/>
                </a:ext>
              </a:extLst>
            </p:cNvPr>
            <p:cNvSpPr/>
            <p:nvPr/>
          </p:nvSpPr>
          <p:spPr bwMode="auto">
            <a:xfrm>
              <a:off x="8976320" y="3552650"/>
              <a:ext cx="288032" cy="216024"/>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800" b="0" i="0" u="none" strike="noStrike" cap="none" normalizeH="0" dirty="0">
                <a:ln>
                  <a:noFill/>
                </a:ln>
                <a:solidFill>
                  <a:schemeClr val="bg1"/>
                </a:solidFill>
                <a:effectLst/>
                <a:latin typeface="Times New Roman" pitchFamily="16" charset="0"/>
                <a:ea typeface="宋体" panose="02010600030101010101" pitchFamily="2" charset="-122"/>
              </a:endParaRPr>
            </a:p>
          </p:txBody>
        </p:sp>
        <p:sp>
          <p:nvSpPr>
            <p:cNvPr id="10" name="文本框 9">
              <a:extLst>
                <a:ext uri="{FF2B5EF4-FFF2-40B4-BE49-F238E27FC236}">
                  <a16:creationId xmlns:a16="http://schemas.microsoft.com/office/drawing/2014/main" id="{531EBFF8-7AD4-818B-F975-E94AFE696AED}"/>
                </a:ext>
              </a:extLst>
            </p:cNvPr>
            <p:cNvSpPr txBox="1"/>
            <p:nvPr/>
          </p:nvSpPr>
          <p:spPr>
            <a:xfrm>
              <a:off x="9984432" y="1192976"/>
              <a:ext cx="551754" cy="276999"/>
            </a:xfrm>
            <a:prstGeom prst="rect">
              <a:avLst/>
            </a:prstGeom>
            <a:noFill/>
          </p:spPr>
          <p:txBody>
            <a:bodyPr wrap="none" rtlCol="0">
              <a:spAutoFit/>
            </a:bodyPr>
            <a:lstStyle/>
            <a:p>
              <a:r>
                <a:rPr lang="en-US" altLang="zh-CN" sz="1200" dirty="0">
                  <a:solidFill>
                    <a:srgbClr val="FF0000"/>
                  </a:solidFill>
                  <a:ea typeface="宋体" panose="02010600030101010101" pitchFamily="2" charset="-122"/>
                </a:rPr>
                <a:t>gNB1</a:t>
              </a:r>
              <a:endParaRPr lang="zh-CN" altLang="en-US" sz="1200" dirty="0">
                <a:solidFill>
                  <a:srgbClr val="FF0000"/>
                </a:solidFill>
                <a:ea typeface="宋体" panose="02010600030101010101" pitchFamily="2" charset="-122"/>
              </a:endParaRPr>
            </a:p>
          </p:txBody>
        </p:sp>
        <p:sp>
          <p:nvSpPr>
            <p:cNvPr id="11" name="文本框 10">
              <a:extLst>
                <a:ext uri="{FF2B5EF4-FFF2-40B4-BE49-F238E27FC236}">
                  <a16:creationId xmlns:a16="http://schemas.microsoft.com/office/drawing/2014/main" id="{59B71F4D-71A4-D55D-82E4-0213B3A7E32D}"/>
                </a:ext>
              </a:extLst>
            </p:cNvPr>
            <p:cNvSpPr txBox="1"/>
            <p:nvPr/>
          </p:nvSpPr>
          <p:spPr>
            <a:xfrm>
              <a:off x="10636874" y="1192976"/>
              <a:ext cx="551754" cy="276999"/>
            </a:xfrm>
            <a:prstGeom prst="rect">
              <a:avLst/>
            </a:prstGeom>
            <a:noFill/>
          </p:spPr>
          <p:txBody>
            <a:bodyPr wrap="none" rtlCol="0">
              <a:spAutoFit/>
            </a:bodyPr>
            <a:lstStyle/>
            <a:p>
              <a:r>
                <a:rPr lang="en-US" altLang="zh-CN" sz="1200" dirty="0">
                  <a:solidFill>
                    <a:srgbClr val="FF0000"/>
                  </a:solidFill>
                  <a:ea typeface="宋体" panose="02010600030101010101" pitchFamily="2" charset="-122"/>
                </a:rPr>
                <a:t>gNB2</a:t>
              </a:r>
              <a:endParaRPr lang="zh-CN" altLang="en-US" sz="1200" dirty="0">
                <a:solidFill>
                  <a:srgbClr val="FF0000"/>
                </a:solidFill>
                <a:ea typeface="宋体" panose="02010600030101010101" pitchFamily="2" charset="-122"/>
              </a:endParaRPr>
            </a:p>
          </p:txBody>
        </p:sp>
        <p:sp>
          <p:nvSpPr>
            <p:cNvPr id="12" name="文本框 11">
              <a:extLst>
                <a:ext uri="{FF2B5EF4-FFF2-40B4-BE49-F238E27FC236}">
                  <a16:creationId xmlns:a16="http://schemas.microsoft.com/office/drawing/2014/main" id="{7DA94E96-15B0-C381-CBA3-A64A49CC5B3E}"/>
                </a:ext>
              </a:extLst>
            </p:cNvPr>
            <p:cNvSpPr txBox="1"/>
            <p:nvPr/>
          </p:nvSpPr>
          <p:spPr>
            <a:xfrm>
              <a:off x="7872492" y="3224007"/>
              <a:ext cx="2555508" cy="276999"/>
            </a:xfrm>
            <a:prstGeom prst="rect">
              <a:avLst/>
            </a:prstGeom>
            <a:noFill/>
          </p:spPr>
          <p:txBody>
            <a:bodyPr wrap="none" rtlCol="0">
              <a:spAutoFit/>
            </a:bodyPr>
            <a:lstStyle/>
            <a:p>
              <a:r>
                <a:rPr lang="en-US" altLang="zh-CN" sz="1200" dirty="0">
                  <a:solidFill>
                    <a:srgbClr val="FF0000"/>
                  </a:solidFill>
                  <a:ea typeface="宋体" panose="02010600030101010101" pitchFamily="2" charset="-122"/>
                </a:rPr>
                <a:t>Initiate early data forwarding to gNB1</a:t>
              </a:r>
              <a:endParaRPr lang="zh-CN" altLang="en-US" sz="1200" dirty="0">
                <a:solidFill>
                  <a:srgbClr val="FF0000"/>
                </a:solidFill>
                <a:ea typeface="宋体" panose="02010600030101010101" pitchFamily="2" charset="-122"/>
              </a:endParaRPr>
            </a:p>
          </p:txBody>
        </p:sp>
        <p:sp>
          <p:nvSpPr>
            <p:cNvPr id="13" name="椭圆 12">
              <a:extLst>
                <a:ext uri="{FF2B5EF4-FFF2-40B4-BE49-F238E27FC236}">
                  <a16:creationId xmlns:a16="http://schemas.microsoft.com/office/drawing/2014/main" id="{DAA998A6-C792-06AE-8EF7-D64C8AD03CE0}"/>
                </a:ext>
              </a:extLst>
            </p:cNvPr>
            <p:cNvSpPr/>
            <p:nvPr/>
          </p:nvSpPr>
          <p:spPr bwMode="auto">
            <a:xfrm>
              <a:off x="8976320" y="3861048"/>
              <a:ext cx="288032" cy="216024"/>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800" b="0" i="0" u="none" strike="noStrike" cap="none" normalizeH="0" dirty="0">
                <a:ln>
                  <a:noFill/>
                </a:ln>
                <a:solidFill>
                  <a:schemeClr val="bg1"/>
                </a:solidFill>
                <a:effectLst/>
                <a:latin typeface="Times New Roman" pitchFamily="16" charset="0"/>
                <a:ea typeface="宋体" panose="02010600030101010101" pitchFamily="2" charset="-122"/>
              </a:endParaRPr>
            </a:p>
          </p:txBody>
        </p:sp>
        <p:sp>
          <p:nvSpPr>
            <p:cNvPr id="14" name="文本框 13">
              <a:extLst>
                <a:ext uri="{FF2B5EF4-FFF2-40B4-BE49-F238E27FC236}">
                  <a16:creationId xmlns:a16="http://schemas.microsoft.com/office/drawing/2014/main" id="{77DCC387-8D80-10CE-96FA-E8C4032D9CA9}"/>
                </a:ext>
              </a:extLst>
            </p:cNvPr>
            <p:cNvSpPr txBox="1"/>
            <p:nvPr/>
          </p:nvSpPr>
          <p:spPr>
            <a:xfrm>
              <a:off x="9150246" y="3950557"/>
              <a:ext cx="2555508" cy="276999"/>
            </a:xfrm>
            <a:prstGeom prst="rect">
              <a:avLst/>
            </a:prstGeom>
            <a:noFill/>
          </p:spPr>
          <p:txBody>
            <a:bodyPr wrap="none" rtlCol="0">
              <a:spAutoFit/>
            </a:bodyPr>
            <a:lstStyle/>
            <a:p>
              <a:r>
                <a:rPr lang="en-US" altLang="zh-CN" sz="1200" dirty="0">
                  <a:solidFill>
                    <a:srgbClr val="FF0000"/>
                  </a:solidFill>
                  <a:ea typeface="宋体" panose="02010600030101010101" pitchFamily="2" charset="-122"/>
                </a:rPr>
                <a:t>Initiate early data forwarding to gNB2</a:t>
              </a:r>
              <a:endParaRPr lang="zh-CN" altLang="en-US" sz="1200" dirty="0">
                <a:solidFill>
                  <a:srgbClr val="FF0000"/>
                </a:solidFill>
                <a:ea typeface="宋体" panose="02010600030101010101" pitchFamily="2" charset="-122"/>
              </a:endParaRPr>
            </a:p>
          </p:txBody>
        </p:sp>
        <p:sp>
          <p:nvSpPr>
            <p:cNvPr id="15" name="文本框 14">
              <a:extLst>
                <a:ext uri="{FF2B5EF4-FFF2-40B4-BE49-F238E27FC236}">
                  <a16:creationId xmlns:a16="http://schemas.microsoft.com/office/drawing/2014/main" id="{215479F5-32BC-86A3-43A4-1BE9C3A43B0E}"/>
                </a:ext>
              </a:extLst>
            </p:cNvPr>
            <p:cNvSpPr txBox="1"/>
            <p:nvPr/>
          </p:nvSpPr>
          <p:spPr>
            <a:xfrm>
              <a:off x="7854930" y="5423550"/>
              <a:ext cx="2470548" cy="276999"/>
            </a:xfrm>
            <a:prstGeom prst="rect">
              <a:avLst/>
            </a:prstGeom>
            <a:noFill/>
          </p:spPr>
          <p:txBody>
            <a:bodyPr wrap="none" rtlCol="0">
              <a:spAutoFit/>
            </a:bodyPr>
            <a:lstStyle/>
            <a:p>
              <a:r>
                <a:rPr lang="en-US" altLang="zh-CN" sz="1200" dirty="0">
                  <a:solidFill>
                    <a:schemeClr val="accent2"/>
                  </a:solidFill>
                  <a:ea typeface="宋体" panose="02010600030101010101" pitchFamily="2" charset="-122"/>
                </a:rPr>
                <a:t>Initiate late data forwarding to gNB1</a:t>
              </a:r>
              <a:endParaRPr lang="zh-CN" altLang="en-US" sz="1200" dirty="0">
                <a:solidFill>
                  <a:schemeClr val="accent2"/>
                </a:solidFill>
                <a:ea typeface="宋体" panose="02010600030101010101" pitchFamily="2" charset="-122"/>
              </a:endParaRPr>
            </a:p>
          </p:txBody>
        </p:sp>
        <p:sp>
          <p:nvSpPr>
            <p:cNvPr id="16" name="椭圆 15">
              <a:extLst>
                <a:ext uri="{FF2B5EF4-FFF2-40B4-BE49-F238E27FC236}">
                  <a16:creationId xmlns:a16="http://schemas.microsoft.com/office/drawing/2014/main" id="{DCA90FE8-3CDF-54FC-F9D8-1E3A6DD2FFE5}"/>
                </a:ext>
              </a:extLst>
            </p:cNvPr>
            <p:cNvSpPr/>
            <p:nvPr/>
          </p:nvSpPr>
          <p:spPr bwMode="auto">
            <a:xfrm>
              <a:off x="8976320" y="5169997"/>
              <a:ext cx="288032" cy="216024"/>
            </a:xfrm>
            <a:prstGeom prst="ellipse">
              <a:avLst/>
            </a:prstGeom>
            <a:noFill/>
            <a:ln w="19050" cap="flat" cmpd="sng" algn="ctr">
              <a:solidFill>
                <a:schemeClr val="accent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800" b="0" i="0" u="none" strike="noStrike" cap="none" normalizeH="0" dirty="0">
                <a:ln>
                  <a:noFill/>
                </a:ln>
                <a:solidFill>
                  <a:schemeClr val="bg1"/>
                </a:solidFill>
                <a:effectLst/>
                <a:latin typeface="Times New Roman" pitchFamily="16" charset="0"/>
                <a:ea typeface="宋体" panose="02010600030101010101" pitchFamily="2" charset="-122"/>
              </a:endParaRPr>
            </a:p>
          </p:txBody>
        </p:sp>
      </p:grpSp>
    </p:spTree>
    <p:extLst>
      <p:ext uri="{BB962C8B-B14F-4D97-AF65-F5344CB8AC3E}">
        <p14:creationId xmlns:p14="http://schemas.microsoft.com/office/powerpoint/2010/main" val="284779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FFC29A-94D9-58E1-B1BE-1036AC918B5B}"/>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6E15C812-0595-3B33-0E00-F2A3FC2B480C}"/>
              </a:ext>
            </a:extLst>
          </p:cNvPr>
          <p:cNvSpPr>
            <a:spLocks noGrp="1"/>
          </p:cNvSpPr>
          <p:nvPr>
            <p:ph type="title"/>
          </p:nvPr>
        </p:nvSpPr>
        <p:spPr/>
        <p:txBody>
          <a:bodyPr/>
          <a:lstStyle/>
          <a:p>
            <a:r>
              <a:rPr lang="en-US" altLang="zh-CN" dirty="0"/>
              <a:t>Propose: Data Forwarding After Successful Preparation</a:t>
            </a:r>
            <a:endParaRPr lang="zh-CN" altLang="en-US" dirty="0"/>
          </a:p>
        </p:txBody>
      </p:sp>
      <p:sp>
        <p:nvSpPr>
          <p:cNvPr id="3" name="内容占位符 2">
            <a:extLst>
              <a:ext uri="{FF2B5EF4-FFF2-40B4-BE49-F238E27FC236}">
                <a16:creationId xmlns:a16="http://schemas.microsoft.com/office/drawing/2014/main" id="{0F29A866-FB72-2582-1E89-7A1D0EA5EC90}"/>
              </a:ext>
            </a:extLst>
          </p:cNvPr>
          <p:cNvSpPr>
            <a:spLocks noGrp="1"/>
          </p:cNvSpPr>
          <p:nvPr>
            <p:ph idx="1"/>
          </p:nvPr>
        </p:nvSpPr>
        <p:spPr>
          <a:xfrm>
            <a:off x="914401" y="1981201"/>
            <a:ext cx="5423171" cy="4113213"/>
          </a:xfrm>
        </p:spPr>
        <p:txBody>
          <a:bodyPr/>
          <a:lstStyle/>
          <a:p>
            <a:pPr marL="342900" indent="-342900">
              <a:buFont typeface="Arial" panose="020B0604020202020204" pitchFamily="34" charset="0"/>
              <a:buChar char="•"/>
            </a:pPr>
            <a:r>
              <a:rPr lang="en-US" altLang="zh-CN" sz="1600" dirty="0"/>
              <a:t>During roaming preparation, non-AP MLD may make preparations with multiple (two or three) candidate target AP MLDs.</a:t>
            </a:r>
          </a:p>
          <a:p>
            <a:pPr marL="792163" lvl="1" indent="-342900">
              <a:buFont typeface="Arial" panose="020B0604020202020204" pitchFamily="34" charset="0"/>
              <a:buChar char="•"/>
            </a:pPr>
            <a:r>
              <a:rPr lang="en-US" altLang="zh-CN" sz="1400" dirty="0"/>
              <a:t>Current AP MLD initiates data forwarding to an AP MLD after successful preparation.</a:t>
            </a:r>
          </a:p>
          <a:p>
            <a:pPr marL="792163" lvl="1" indent="-342900">
              <a:buFont typeface="Arial" panose="020B0604020202020204" pitchFamily="34" charset="0"/>
              <a:buChar char="•"/>
            </a:pPr>
            <a:r>
              <a:rPr lang="en-US" altLang="zh-CN" sz="1400" dirty="0"/>
              <a:t>The forwarded data will be buffered in candidate target AP MLD.</a:t>
            </a:r>
            <a:endParaRPr lang="en-US" altLang="zh-CN" sz="1600" dirty="0"/>
          </a:p>
          <a:p>
            <a:pPr marL="342900" indent="-342900">
              <a:buFont typeface="Arial" panose="020B0604020202020204" pitchFamily="34" charset="0"/>
              <a:buChar char="•"/>
            </a:pPr>
            <a:r>
              <a:rPr lang="en-US" altLang="zh-CN" sz="1600" dirty="0"/>
              <a:t>Once data forwarding initiated, all data in buffer and from DS before DS mapping update will be forwarded to target AP MLD.</a:t>
            </a:r>
          </a:p>
          <a:p>
            <a:pPr marL="792163" lvl="1" indent="-342900">
              <a:buFont typeface="Arial" panose="020B0604020202020204" pitchFamily="34" charset="0"/>
              <a:buChar char="•"/>
            </a:pPr>
            <a:r>
              <a:rPr lang="en-US" altLang="zh-CN" sz="1400" dirty="0"/>
              <a:t>Data forwarding may last until DS mapping update.</a:t>
            </a:r>
            <a:endParaRPr lang="en-US" altLang="zh-CN" sz="1600" dirty="0"/>
          </a:p>
          <a:p>
            <a:pPr marL="342900" indent="-342900">
              <a:buFont typeface="Arial" panose="020B0604020202020204" pitchFamily="34" charset="0"/>
              <a:buChar char="•"/>
            </a:pPr>
            <a:r>
              <a:rPr lang="en-US" altLang="zh-CN" sz="1600" dirty="0"/>
              <a:t>To avoid occupying too much resources for data forwarding, the number of prepared AP MLDs and the buffer size of target AP MLD to store the forwarded data should be limited.</a:t>
            </a:r>
          </a:p>
          <a:p>
            <a:pPr marL="342900" indent="-342900">
              <a:buFont typeface="Arial" panose="020B0604020202020204" pitchFamily="34" charset="0"/>
              <a:buChar char="•"/>
            </a:pPr>
            <a:endParaRPr lang="en-US" altLang="zh-CN" sz="1600" dirty="0"/>
          </a:p>
          <a:p>
            <a:endParaRPr lang="zh-CN" altLang="en-US" sz="1800" dirty="0"/>
          </a:p>
        </p:txBody>
      </p:sp>
      <p:sp>
        <p:nvSpPr>
          <p:cNvPr id="4" name="灯片编号占位符 3">
            <a:extLst>
              <a:ext uri="{FF2B5EF4-FFF2-40B4-BE49-F238E27FC236}">
                <a16:creationId xmlns:a16="http://schemas.microsoft.com/office/drawing/2014/main" id="{D5CA98C0-C581-CEA1-261D-36CCAFE0284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a:extLst>
              <a:ext uri="{FF2B5EF4-FFF2-40B4-BE49-F238E27FC236}">
                <a16:creationId xmlns:a16="http://schemas.microsoft.com/office/drawing/2014/main" id="{6350A424-4B30-6866-6958-EA9C3F3F7C0F}"/>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3FD0D159-2C65-83CD-B04E-7CD4E07C14F6}"/>
              </a:ext>
            </a:extLst>
          </p:cNvPr>
          <p:cNvSpPr>
            <a:spLocks noGrp="1"/>
          </p:cNvSpPr>
          <p:nvPr>
            <p:ph type="dt" idx="15"/>
          </p:nvPr>
        </p:nvSpPr>
        <p:spPr/>
        <p:txBody>
          <a:bodyPr/>
          <a:lstStyle/>
          <a:p>
            <a:r>
              <a:rPr lang="en-US" altLang="zh-CN"/>
              <a:t>April, 2025</a:t>
            </a:r>
            <a:endParaRPr lang="en-GB" altLang="zh-CN" dirty="0"/>
          </a:p>
        </p:txBody>
      </p:sp>
      <p:pic>
        <p:nvPicPr>
          <p:cNvPr id="7" name="图片 6">
            <a:extLst>
              <a:ext uri="{FF2B5EF4-FFF2-40B4-BE49-F238E27FC236}">
                <a16:creationId xmlns:a16="http://schemas.microsoft.com/office/drawing/2014/main" id="{4295F49A-4CB9-9767-CB30-F6DD0A360C1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72748" y="1975124"/>
            <a:ext cx="5423170" cy="4084368"/>
          </a:xfrm>
          <a:prstGeom prst="rect">
            <a:avLst/>
          </a:prstGeom>
        </p:spPr>
      </p:pic>
    </p:spTree>
    <p:extLst>
      <p:ext uri="{BB962C8B-B14F-4D97-AF65-F5344CB8AC3E}">
        <p14:creationId xmlns:p14="http://schemas.microsoft.com/office/powerpoint/2010/main" val="3921600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09912-1F78-29C1-DA73-003D4124587D}"/>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509468CC-E8E5-B9B9-BEAC-A015261A2FEB}"/>
              </a:ext>
            </a:extLst>
          </p:cNvPr>
          <p:cNvSpPr>
            <a:spLocks noGrp="1"/>
          </p:cNvSpPr>
          <p:nvPr>
            <p:ph type="title"/>
          </p:nvPr>
        </p:nvSpPr>
        <p:spPr/>
        <p:txBody>
          <a:bodyPr/>
          <a:lstStyle/>
          <a:p>
            <a:r>
              <a:rPr lang="en-US" altLang="zh-CN" dirty="0"/>
              <a:t>Propose: Data Forwarding After Successful Preparation</a:t>
            </a:r>
            <a:endParaRPr lang="zh-CN" altLang="en-US" dirty="0"/>
          </a:p>
        </p:txBody>
      </p:sp>
      <p:sp>
        <p:nvSpPr>
          <p:cNvPr id="3" name="内容占位符 2">
            <a:extLst>
              <a:ext uri="{FF2B5EF4-FFF2-40B4-BE49-F238E27FC236}">
                <a16:creationId xmlns:a16="http://schemas.microsoft.com/office/drawing/2014/main" id="{DB1EA5BD-AEEA-1A18-33BB-D0F23AB9F4F2}"/>
              </a:ext>
            </a:extLst>
          </p:cNvPr>
          <p:cNvSpPr>
            <a:spLocks noGrp="1"/>
          </p:cNvSpPr>
          <p:nvPr>
            <p:ph idx="1"/>
          </p:nvPr>
        </p:nvSpPr>
        <p:spPr>
          <a:xfrm>
            <a:off x="914402" y="1981201"/>
            <a:ext cx="5583766" cy="4302401"/>
          </a:xfrm>
        </p:spPr>
        <p:txBody>
          <a:bodyPr/>
          <a:lstStyle/>
          <a:p>
            <a:pPr marL="342900" indent="-342900">
              <a:buFont typeface="Arial" panose="020B0604020202020204" pitchFamily="34" charset="0"/>
              <a:buChar char="•"/>
            </a:pPr>
            <a:r>
              <a:rPr lang="en-US" altLang="zh-CN" sz="1600" dirty="0"/>
              <a:t>During roaming execution, non-AP chooses a target AP MLD.</a:t>
            </a:r>
          </a:p>
          <a:p>
            <a:pPr marL="792163" lvl="1" indent="-342900">
              <a:buFont typeface="Arial" panose="020B0604020202020204" pitchFamily="34" charset="0"/>
              <a:buChar char="•"/>
            </a:pPr>
            <a:r>
              <a:rPr lang="en-US" altLang="zh-CN" sz="1400" dirty="0"/>
              <a:t>Current AP MLD transfers </a:t>
            </a:r>
            <a:r>
              <a:rPr lang="en-US" altLang="zh-CN" sz="1400" dirty="0" err="1">
                <a:solidFill>
                  <a:schemeClr val="bg1"/>
                </a:solidFill>
              </a:rPr>
              <a:t>WinStartO</a:t>
            </a:r>
            <a:r>
              <a:rPr lang="en-US" altLang="zh-CN" sz="1400" dirty="0">
                <a:solidFill>
                  <a:schemeClr val="bg1"/>
                </a:solidFill>
              </a:rPr>
              <a:t> </a:t>
            </a:r>
            <a:r>
              <a:rPr lang="en-US" altLang="zh-CN" sz="1400" dirty="0"/>
              <a:t>to target AP MLD. </a:t>
            </a:r>
          </a:p>
          <a:p>
            <a:pPr marL="792163" lvl="1" indent="-342900">
              <a:buFont typeface="Arial" panose="020B0604020202020204" pitchFamily="34" charset="0"/>
              <a:buChar char="•"/>
            </a:pPr>
            <a:r>
              <a:rPr lang="en-US" altLang="zh-CN" sz="1400" dirty="0"/>
              <a:t>Target AP MLD discards the forwarded data before </a:t>
            </a:r>
            <a:r>
              <a:rPr lang="en-US" altLang="zh-CN" sz="1400" dirty="0" err="1">
                <a:solidFill>
                  <a:schemeClr val="bg1"/>
                </a:solidFill>
              </a:rPr>
              <a:t>WinStartO</a:t>
            </a:r>
            <a:r>
              <a:rPr lang="en-US" altLang="zh-CN" sz="1400" dirty="0"/>
              <a:t>, and transmits data to non-AP MLD from </a:t>
            </a:r>
            <a:r>
              <a:rPr lang="en-US" altLang="zh-CN" sz="1400" dirty="0" err="1">
                <a:solidFill>
                  <a:schemeClr val="bg1"/>
                </a:solidFill>
              </a:rPr>
              <a:t>WinStartO</a:t>
            </a:r>
            <a:r>
              <a:rPr lang="en-US" altLang="zh-CN" sz="1400" dirty="0">
                <a:solidFill>
                  <a:schemeClr val="bg1"/>
                </a:solidFill>
              </a:rPr>
              <a:t> </a:t>
            </a:r>
            <a:r>
              <a:rPr lang="en-US" altLang="zh-CN" sz="1400" dirty="0"/>
              <a:t>after roaming response.</a:t>
            </a:r>
          </a:p>
          <a:p>
            <a:pPr marL="342900" indent="-342900">
              <a:buFont typeface="Arial" panose="020B0604020202020204" pitchFamily="34" charset="0"/>
              <a:buChar char="•"/>
            </a:pPr>
            <a:r>
              <a:rPr lang="en-US" altLang="zh-CN" sz="1600" dirty="0"/>
              <a:t>Other prepared candidate target AP MLDs will clear the configuration (including the forwarded data) about non-AP MLD after timeout or TBD indicate signal.</a:t>
            </a:r>
          </a:p>
          <a:p>
            <a:pPr marL="792163" lvl="1" indent="-342900">
              <a:buFont typeface="Arial" panose="020B0604020202020204" pitchFamily="34" charset="0"/>
              <a:buChar char="•"/>
            </a:pPr>
            <a:r>
              <a:rPr lang="en-US" altLang="zh-CN" sz="1400" dirty="0"/>
              <a:t>The timeout value is indicated in roaming preparation.</a:t>
            </a:r>
          </a:p>
          <a:p>
            <a:pPr marL="792163" lvl="1" indent="-342900">
              <a:buFont typeface="Arial" panose="020B0604020202020204" pitchFamily="34" charset="0"/>
              <a:buChar char="•"/>
            </a:pPr>
            <a:r>
              <a:rPr lang="en-US" altLang="zh-CN" sz="1600" dirty="0"/>
              <a:t>TBD indicate signal may be send by non-AP MLD or current AP MLD</a:t>
            </a:r>
          </a:p>
          <a:p>
            <a:pPr marL="285750" indent="-285750">
              <a:buFont typeface="Arial" panose="020B0604020202020204" pitchFamily="34" charset="0"/>
              <a:buChar char="•"/>
            </a:pPr>
            <a:r>
              <a:rPr lang="en-US" altLang="zh-CN" sz="1600" dirty="0"/>
              <a:t>Advantage and disadvantage:</a:t>
            </a:r>
          </a:p>
          <a:p>
            <a:pPr marL="735013" lvl="1" indent="-285750">
              <a:buFont typeface="Arial" panose="020B0604020202020204" pitchFamily="34" charset="0"/>
              <a:buChar char="•"/>
            </a:pPr>
            <a:r>
              <a:rPr lang="en-US" altLang="zh-CN" sz="1400" dirty="0"/>
              <a:t>Target AP MLD can transmit forwarded data to non-AP MLD after roaming response, which reduces the latency of roaming. </a:t>
            </a:r>
          </a:p>
          <a:p>
            <a:pPr marL="735013" lvl="1" indent="-285750">
              <a:buFont typeface="Arial" panose="020B0604020202020204" pitchFamily="34" charset="0"/>
              <a:buChar char="•"/>
            </a:pPr>
            <a:r>
              <a:rPr lang="en-US" altLang="zh-CN" sz="1400" dirty="0"/>
              <a:t>However, it occupies more resources than common case.</a:t>
            </a:r>
            <a:endParaRPr lang="zh-CN" altLang="en-US" dirty="0"/>
          </a:p>
        </p:txBody>
      </p:sp>
      <p:sp>
        <p:nvSpPr>
          <p:cNvPr id="4" name="灯片编号占位符 3">
            <a:extLst>
              <a:ext uri="{FF2B5EF4-FFF2-40B4-BE49-F238E27FC236}">
                <a16:creationId xmlns:a16="http://schemas.microsoft.com/office/drawing/2014/main" id="{708A90E6-E372-B832-9D34-B325B313226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D9E30212-CEC8-D0D3-C735-B4BC526CE3C0}"/>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9FB562C0-1A20-3F85-E94D-D82686422263}"/>
              </a:ext>
            </a:extLst>
          </p:cNvPr>
          <p:cNvSpPr>
            <a:spLocks noGrp="1"/>
          </p:cNvSpPr>
          <p:nvPr>
            <p:ph type="dt" idx="15"/>
          </p:nvPr>
        </p:nvSpPr>
        <p:spPr/>
        <p:txBody>
          <a:bodyPr/>
          <a:lstStyle/>
          <a:p>
            <a:r>
              <a:rPr lang="en-US" altLang="zh-CN"/>
              <a:t>April, 2025</a:t>
            </a:r>
            <a:endParaRPr lang="en-GB" altLang="zh-CN" dirty="0"/>
          </a:p>
        </p:txBody>
      </p:sp>
      <p:pic>
        <p:nvPicPr>
          <p:cNvPr id="8" name="图片 6">
            <a:extLst>
              <a:ext uri="{FF2B5EF4-FFF2-40B4-BE49-F238E27FC236}">
                <a16:creationId xmlns:a16="http://schemas.microsoft.com/office/drawing/2014/main" id="{892CEEF0-6E46-202D-93B0-5DE7F037C7A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72748" y="1975124"/>
            <a:ext cx="5423170" cy="4084368"/>
          </a:xfrm>
          <a:prstGeom prst="rect">
            <a:avLst/>
          </a:prstGeom>
        </p:spPr>
      </p:pic>
    </p:spTree>
    <p:extLst>
      <p:ext uri="{BB962C8B-B14F-4D97-AF65-F5344CB8AC3E}">
        <p14:creationId xmlns:p14="http://schemas.microsoft.com/office/powerpoint/2010/main" val="250048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BD0A5-80DC-3CC5-3BA1-EA19FA3B7BBA}"/>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07382005-4B75-D0F9-4F88-61797143ED59}"/>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C5167D8F-F085-C7B2-6633-E242471B4D92}"/>
              </a:ext>
            </a:extLst>
          </p:cNvPr>
          <p:cNvSpPr>
            <a:spLocks noGrp="1"/>
          </p:cNvSpPr>
          <p:nvPr>
            <p:ph idx="1"/>
          </p:nvPr>
        </p:nvSpPr>
        <p:spPr/>
        <p:txBody>
          <a:bodyPr/>
          <a:lstStyle/>
          <a:p>
            <a:pPr marL="342900" indent="-342900">
              <a:buFont typeface="Arial" panose="020B0604020202020204" pitchFamily="34" charset="0"/>
              <a:buChar char="•"/>
            </a:pPr>
            <a:r>
              <a:rPr lang="en-US" altLang="zh-CN" sz="1800" dirty="0"/>
              <a:t>We propose that data forwarding may be initiated once successful preparation.</a:t>
            </a:r>
          </a:p>
          <a:p>
            <a:pPr marL="792163" lvl="1" indent="-342900">
              <a:buFont typeface="Arial" panose="020B0604020202020204" pitchFamily="34" charset="0"/>
              <a:buChar char="•"/>
            </a:pPr>
            <a:r>
              <a:rPr lang="en-US" altLang="zh-CN" sz="1600" dirty="0"/>
              <a:t>Current AP MLD may forward buffered data to multiple (two or three) candidate target AP MLDs simultaneously. Candidate target AP MLDs shall buffer the forwarded data before they can transmit to non-AP MLD.</a:t>
            </a:r>
          </a:p>
          <a:p>
            <a:pPr marL="792163" lvl="1" indent="-342900">
              <a:buFont typeface="Arial" panose="020B0604020202020204" pitchFamily="34" charset="0"/>
              <a:buChar char="•"/>
            </a:pPr>
            <a:r>
              <a:rPr lang="en-US" altLang="zh-CN" sz="1600" dirty="0"/>
              <a:t>Context transfer in roaming execution can indicated the </a:t>
            </a:r>
            <a:r>
              <a:rPr lang="en-US" altLang="zh-CN" sz="1600" dirty="0" err="1">
                <a:solidFill>
                  <a:schemeClr val="bg1"/>
                </a:solidFill>
              </a:rPr>
              <a:t>WinStartO</a:t>
            </a:r>
            <a:r>
              <a:rPr lang="en-US" altLang="zh-CN" sz="1600" dirty="0"/>
              <a:t>, and target AP MLD discard the data before </a:t>
            </a:r>
            <a:r>
              <a:rPr lang="en-US" altLang="zh-CN" sz="1600" dirty="0" err="1">
                <a:solidFill>
                  <a:schemeClr val="bg1"/>
                </a:solidFill>
              </a:rPr>
              <a:t>WinStartO</a:t>
            </a:r>
            <a:r>
              <a:rPr lang="en-US" altLang="zh-CN" sz="1600" dirty="0"/>
              <a:t>.</a:t>
            </a:r>
          </a:p>
          <a:p>
            <a:pPr marL="792163" lvl="1" indent="-342900">
              <a:buFont typeface="Arial" panose="020B0604020202020204" pitchFamily="34" charset="0"/>
              <a:buChar char="•"/>
            </a:pPr>
            <a:r>
              <a:rPr lang="en-US" altLang="zh-CN" sz="1600" b="1" dirty="0"/>
              <a:t>Low latency.</a:t>
            </a:r>
            <a:r>
              <a:rPr lang="en-US" altLang="zh-CN" sz="1600" dirty="0"/>
              <a:t> There is pending data at target AP MLD so that it can transmit data immediately after roaming response, which reduces DL delay especially when unavailable </a:t>
            </a:r>
            <a:r>
              <a:rPr lang="en-US" altLang="zh-CN" sz="1600" dirty="0" err="1"/>
              <a:t>DLDrainTime</a:t>
            </a:r>
            <a:r>
              <a:rPr lang="en-US" altLang="zh-CN" sz="1600" dirty="0"/>
              <a:t>.</a:t>
            </a:r>
          </a:p>
          <a:p>
            <a:pPr marL="792163" lvl="1" indent="-342900">
              <a:buFont typeface="Arial" panose="020B0604020202020204" pitchFamily="34" charset="0"/>
              <a:buChar char="•"/>
            </a:pPr>
            <a:r>
              <a:rPr lang="en-US" altLang="zh-CN" sz="1600" b="1" dirty="0"/>
              <a:t>Occupy more resources. </a:t>
            </a:r>
            <a:r>
              <a:rPr lang="en-US" altLang="zh-CN" sz="1600" dirty="0"/>
              <a:t>Multiple candidate target AP MLDs need reserve resources for non-AP MLD.</a:t>
            </a:r>
            <a:endParaRPr lang="en-US" altLang="zh-CN" dirty="0"/>
          </a:p>
          <a:p>
            <a:pPr marL="342900" indent="-342900">
              <a:buFont typeface="Arial" panose="020B0604020202020204" pitchFamily="34" charset="0"/>
              <a:buChar char="•"/>
            </a:pPr>
            <a:endParaRPr lang="en-US" altLang="zh-CN" sz="1800" dirty="0"/>
          </a:p>
          <a:p>
            <a:pPr marL="792163" lvl="1" indent="-342900">
              <a:buFont typeface="Arial" panose="020B0604020202020204" pitchFamily="34" charset="0"/>
              <a:buChar char="•"/>
            </a:pPr>
            <a:endParaRPr lang="en-US" altLang="zh-CN" sz="1600" b="1" dirty="0"/>
          </a:p>
          <a:p>
            <a:pPr marL="342900" indent="-342900">
              <a:buFont typeface="Arial" panose="020B0604020202020204" pitchFamily="34" charset="0"/>
              <a:buChar char="•"/>
            </a:pPr>
            <a:endParaRPr lang="zh-CN" altLang="en-US" sz="1800" dirty="0"/>
          </a:p>
          <a:p>
            <a:endParaRPr lang="zh-CN" altLang="en-US" dirty="0"/>
          </a:p>
        </p:txBody>
      </p:sp>
      <p:sp>
        <p:nvSpPr>
          <p:cNvPr id="4" name="灯片编号占位符 3">
            <a:extLst>
              <a:ext uri="{FF2B5EF4-FFF2-40B4-BE49-F238E27FC236}">
                <a16:creationId xmlns:a16="http://schemas.microsoft.com/office/drawing/2014/main" id="{69C1968D-441D-6166-8450-3C0604A0B5B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2238CC94-3DB2-746A-28B8-EA4643682694}"/>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5B219553-5B5B-1D03-7B94-2826D0A74BC8}"/>
              </a:ext>
            </a:extLst>
          </p:cNvPr>
          <p:cNvSpPr>
            <a:spLocks noGrp="1"/>
          </p:cNvSpPr>
          <p:nvPr>
            <p:ph type="dt" idx="15"/>
          </p:nvPr>
        </p:nvSpPr>
        <p:spPr/>
        <p:txBody>
          <a:bodyPr/>
          <a:lstStyle/>
          <a:p>
            <a:r>
              <a:rPr lang="en-US" altLang="zh-CN"/>
              <a:t>April, 2025</a:t>
            </a:r>
            <a:endParaRPr lang="en-GB" altLang="zh-CN" dirty="0"/>
          </a:p>
        </p:txBody>
      </p:sp>
    </p:spTree>
    <p:extLst>
      <p:ext uri="{BB962C8B-B14F-4D97-AF65-F5344CB8AC3E}">
        <p14:creationId xmlns:p14="http://schemas.microsoft.com/office/powerpoint/2010/main" val="334714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03509A-3604-E509-EE51-3B6A0C751AEE}"/>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86054B36-1371-B4FD-DF55-CFA0DE5814F0}"/>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altLang="zh-CN" sz="1600" b="0" i="0" u="none" strike="noStrike" kern="0" cap="none" spc="0" normalizeH="0" baseline="0" noProof="0" dirty="0">
                <a:ln>
                  <a:noFill/>
                </a:ln>
                <a:solidFill>
                  <a:srgbClr val="000000"/>
                </a:solidFill>
                <a:effectLst/>
                <a:uLnTx/>
                <a:uFillTx/>
                <a:latin typeface="Times New Roman"/>
                <a:ea typeface="宋体"/>
                <a:cs typeface="+mn-cs"/>
              </a:rPr>
              <a:t>[1] 11-24/0209	Specification Framework for TGbn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altLang="zh-CN" sz="1600" b="0" i="0" u="none" strike="noStrike" kern="0" cap="none" spc="0" normalizeH="0" baseline="0" noProof="0" dirty="0">
                <a:ln>
                  <a:noFill/>
                </a:ln>
                <a:solidFill>
                  <a:srgbClr val="000000"/>
                </a:solidFill>
                <a:effectLst/>
                <a:uLnTx/>
                <a:uFillTx/>
                <a:latin typeface="Times New Roman"/>
                <a:ea typeface="宋体"/>
                <a:cs typeface="+mn-cs"/>
              </a:rPr>
              <a:t>[2] 11-24/1517	Seamless Roaming Data Transfer</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altLang="zh-CN" sz="1600" b="0" i="0" u="none" strike="noStrike" kern="0" cap="none" spc="0" normalizeH="0" baseline="0" noProof="0" dirty="0">
                <a:ln>
                  <a:noFill/>
                </a:ln>
                <a:solidFill>
                  <a:srgbClr val="000000"/>
                </a:solidFill>
                <a:effectLst/>
                <a:uLnTx/>
                <a:uFillTx/>
                <a:latin typeface="Times New Roman"/>
                <a:ea typeface="宋体"/>
                <a:cs typeface="+mn-cs"/>
              </a:rPr>
              <a:t>[3] 11-24/1528	Details on data forwarding for seamless roaming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altLang="zh-CN" sz="1600" b="0" i="0" u="none" strike="noStrike" kern="0" cap="none" spc="0" normalizeH="0" baseline="0" noProof="0" dirty="0">
                <a:ln>
                  <a:noFill/>
                </a:ln>
                <a:solidFill>
                  <a:srgbClr val="000000"/>
                </a:solidFill>
                <a:effectLst/>
                <a:uLnTx/>
                <a:uFillTx/>
                <a:latin typeface="Times New Roman"/>
                <a:ea typeface="宋体"/>
                <a:cs typeface="+mn-cs"/>
              </a:rPr>
              <a:t>[4] 3GPP TS 38.300 V18.0.0</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zh-CN" altLang="en-US" sz="1600" b="0" i="0" u="none" strike="noStrike" kern="0" cap="none" spc="0" normalizeH="0" baseline="0" noProof="0" dirty="0">
              <a:ln>
                <a:noFill/>
              </a:ln>
              <a:solidFill>
                <a:srgbClr val="000000"/>
              </a:solidFill>
              <a:effectLst/>
              <a:uLnTx/>
              <a:uFillTx/>
              <a:latin typeface="Times New Roman"/>
              <a:ea typeface="宋体"/>
              <a:cs typeface="+mn-cs"/>
            </a:endParaRPr>
          </a:p>
          <a:p>
            <a:endParaRPr lang="zh-CN" altLang="en-US" dirty="0"/>
          </a:p>
        </p:txBody>
      </p:sp>
      <p:sp>
        <p:nvSpPr>
          <p:cNvPr id="4" name="灯片编号占位符 3">
            <a:extLst>
              <a:ext uri="{FF2B5EF4-FFF2-40B4-BE49-F238E27FC236}">
                <a16:creationId xmlns:a16="http://schemas.microsoft.com/office/drawing/2014/main" id="{6329B32E-02EA-FFA2-BDC0-9BC76734D77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840935DE-37C2-15D3-3055-20BEEC9A94B2}"/>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17BFB6D6-0D3D-EABC-95A5-64F84411B06F}"/>
              </a:ext>
            </a:extLst>
          </p:cNvPr>
          <p:cNvSpPr>
            <a:spLocks noGrp="1"/>
          </p:cNvSpPr>
          <p:nvPr>
            <p:ph type="dt" idx="15"/>
          </p:nvPr>
        </p:nvSpPr>
        <p:spPr/>
        <p:txBody>
          <a:bodyPr/>
          <a:lstStyle/>
          <a:p>
            <a:r>
              <a:rPr lang="en-US" altLang="zh-CN"/>
              <a:t>April, 2025</a:t>
            </a:r>
            <a:endParaRPr lang="en-GB" altLang="zh-CN" dirty="0"/>
          </a:p>
        </p:txBody>
      </p:sp>
    </p:spTree>
    <p:extLst>
      <p:ext uri="{BB962C8B-B14F-4D97-AF65-F5344CB8AC3E}">
        <p14:creationId xmlns:p14="http://schemas.microsoft.com/office/powerpoint/2010/main" val="4109298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E0649-FC8C-C8B3-7A68-FE2A9BDB6C42}"/>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E95D2BE0-DA4F-1B8C-6650-1C6071F84849}"/>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A19CC70E-41FE-2D27-C694-72DA8EB12D93}"/>
              </a:ext>
            </a:extLst>
          </p:cNvPr>
          <p:cNvSpPr>
            <a:spLocks noGrp="1"/>
          </p:cNvSpPr>
          <p:nvPr>
            <p:ph idx="1"/>
          </p:nvPr>
        </p:nvSpPr>
        <p:spPr/>
        <p:txBody>
          <a:bodyPr/>
          <a:lstStyle/>
          <a:p>
            <a:pPr marL="342900" indent="-342900">
              <a:buFont typeface="Arial" panose="020B0604020202020204" pitchFamily="34" charset="0"/>
              <a:buChar char="•"/>
            </a:pPr>
            <a:r>
              <a:rPr lang="en-US" altLang="zh-CN" dirty="0"/>
              <a:t>Do you support that data forwarding can be initiated once successful preparation is made?</a:t>
            </a:r>
          </a:p>
          <a:p>
            <a:pPr marL="792163" lvl="1" indent="-342900">
              <a:buFont typeface="Arial" panose="020B0604020202020204" pitchFamily="34" charset="0"/>
              <a:buChar char="•"/>
            </a:pPr>
            <a:r>
              <a:rPr lang="en-US" altLang="zh-CN" dirty="0"/>
              <a:t>The numbers of prepared candidate AP MLDs is TBD</a:t>
            </a:r>
          </a:p>
          <a:p>
            <a:pPr marL="792163" lvl="1" indent="-342900">
              <a:buFont typeface="Arial" panose="020B0604020202020204" pitchFamily="34" charset="0"/>
              <a:buChar char="•"/>
            </a:pPr>
            <a:r>
              <a:rPr lang="en-US" altLang="zh-CN" dirty="0"/>
              <a:t>The buffer size of target AP MLD to store the forwarded data is TBD.</a:t>
            </a:r>
          </a:p>
          <a:p>
            <a:endParaRPr lang="zh-CN" altLang="en-US" dirty="0"/>
          </a:p>
        </p:txBody>
      </p:sp>
      <p:sp>
        <p:nvSpPr>
          <p:cNvPr id="4" name="灯片编号占位符 3">
            <a:extLst>
              <a:ext uri="{FF2B5EF4-FFF2-40B4-BE49-F238E27FC236}">
                <a16:creationId xmlns:a16="http://schemas.microsoft.com/office/drawing/2014/main" id="{B8E10A93-AE25-4E15-A681-386376830AE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86D339D7-1693-BE30-DFE0-91F5CD9F10B8}"/>
              </a:ext>
            </a:extLst>
          </p:cNvPr>
          <p:cNvSpPr>
            <a:spLocks noGrp="1"/>
          </p:cNvSpPr>
          <p:nvPr>
            <p:ph type="ftr" idx="14"/>
          </p:nvPr>
        </p:nvSpPr>
        <p:spPr/>
        <p:txBody>
          <a:bodyPr/>
          <a:lstStyle/>
          <a:p>
            <a:r>
              <a:rPr lang="en-US" altLang="zh-CN" dirty="0"/>
              <a:t>Yunpeng Yang</a:t>
            </a:r>
            <a:r>
              <a:rPr lang="en-GB" altLang="zh-CN" dirty="0"/>
              <a:t>(TP-Link)</a:t>
            </a:r>
          </a:p>
        </p:txBody>
      </p:sp>
      <p:sp>
        <p:nvSpPr>
          <p:cNvPr id="6" name="日期占位符 5">
            <a:extLst>
              <a:ext uri="{FF2B5EF4-FFF2-40B4-BE49-F238E27FC236}">
                <a16:creationId xmlns:a16="http://schemas.microsoft.com/office/drawing/2014/main" id="{44F5224D-CFCA-6A83-0232-D58EC45AFC26}"/>
              </a:ext>
            </a:extLst>
          </p:cNvPr>
          <p:cNvSpPr>
            <a:spLocks noGrp="1"/>
          </p:cNvSpPr>
          <p:nvPr>
            <p:ph type="dt" idx="15"/>
          </p:nvPr>
        </p:nvSpPr>
        <p:spPr/>
        <p:txBody>
          <a:bodyPr/>
          <a:lstStyle/>
          <a:p>
            <a:r>
              <a:rPr lang="en-US" altLang="zh-CN"/>
              <a:t>April, 2025</a:t>
            </a:r>
            <a:endParaRPr lang="en-GB" altLang="zh-CN" dirty="0"/>
          </a:p>
        </p:txBody>
      </p:sp>
    </p:spTree>
    <p:extLst>
      <p:ext uri="{BB962C8B-B14F-4D97-AF65-F5344CB8AC3E}">
        <p14:creationId xmlns:p14="http://schemas.microsoft.com/office/powerpoint/2010/main" val="1687045146"/>
      </p:ext>
    </p:extLst>
  </p:cSld>
  <p:clrMapOvr>
    <a:masterClrMapping/>
  </p:clrMapOvr>
</p:sld>
</file>

<file path=ppt/theme/theme1.xml><?xml version="1.0" encoding="utf-8"?>
<a:theme xmlns:a="http://schemas.openxmlformats.org/drawingml/2006/main" name="Office 主题​​">
  <a:themeElements>
    <a:clrScheme name="自定义 1">
      <a:dk1>
        <a:srgbClr val="000000"/>
      </a:dk1>
      <a:lt1>
        <a:srgbClr val="000000"/>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宋体+TimesNewRoma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cap="flat" cmpd="sng" algn="ctr">
          <a:solidFill>
            <a:schemeClr val="tx1"/>
          </a:solidFill>
          <a:prstDash val="solid"/>
          <a:round/>
          <a:headEnd type="none" w="med" len="med"/>
          <a:tailEnd type="none" w="med" len="med"/>
        </a:ln>
        <a:effectLst/>
      </a:spPr>
      <a:bodyPr rtlCol="0" anchor="ctr"/>
      <a:lstStyle>
        <a:defPPr algn="ctr">
          <a:defRPr/>
        </a:defPPr>
      </a:lstStyle>
    </a:spDef>
    <a:lnDef>
      <a:spPr bwMode="auto">
        <a:solidFill>
          <a:srgbClr val="00B8FF"/>
        </a:solidFill>
        <a:ln w="1905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600" dirty="0" smtClean="0">
            <a:ea typeface="宋体" panose="02010600030101010101" pitchFamily="2" charset="-122"/>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6" id="{C33F4F29-9127-4D44-8077-7EE94A9E5EFA}" vid="{788164B3-5C4A-40B5-970A-B8317FD7C7C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TGbn Submission - yyp</Template>
  <TotalTime>521</TotalTime>
  <Words>1212</Words>
  <Application>Microsoft Office PowerPoint</Application>
  <PresentationFormat>宽屏</PresentationFormat>
  <Paragraphs>148</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宋体</vt:lpstr>
      <vt:lpstr>Arial</vt:lpstr>
      <vt:lpstr>Times New Roman</vt:lpstr>
      <vt:lpstr>Office 主题​​</vt:lpstr>
      <vt:lpstr>The timing of initiating DL data forwarding</vt:lpstr>
      <vt:lpstr>Abstract</vt:lpstr>
      <vt:lpstr>Common Case: Data Forwarding After Roaming Request</vt:lpstr>
      <vt:lpstr>Recap: Data Forwarding in 3GPP Handover</vt:lpstr>
      <vt:lpstr>Propose: Data Forwarding After Successful Preparation</vt:lpstr>
      <vt:lpstr>Propose: Data Forwarding After Successful Preparation</vt:lpstr>
      <vt:lpstr>Summary</vt:lpstr>
      <vt:lpstr>Reference</vt:lpstr>
      <vt:lpstr>SP1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timing for initiating data forwarding</dc:title>
  <dc:creator>yunpeng yang</dc:creator>
  <cp:keywords/>
  <cp:lastModifiedBy>Yunpeng Yang</cp:lastModifiedBy>
  <cp:revision>15</cp:revision>
  <cp:lastPrinted>1601-01-01T00:00:00Z</cp:lastPrinted>
  <dcterms:created xsi:type="dcterms:W3CDTF">2025-04-29T08:24:53Z</dcterms:created>
  <dcterms:modified xsi:type="dcterms:W3CDTF">2025-06-06T07:16:55Z</dcterms:modified>
  <cp:category>Yunpeng, TP-Link Systems Inc.</cp:category>
</cp:coreProperties>
</file>