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7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9" autoAdjust="0"/>
    <p:restoredTop sz="94660"/>
  </p:normalViewPr>
  <p:slideViewPr>
    <p:cSldViewPr snapToGrid="0">
      <p:cViewPr varScale="1">
        <p:scale>
          <a:sx n="149" d="100"/>
          <a:sy n="149" d="100"/>
        </p:scale>
        <p:origin x="61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E46C93-2732-4A01-A6E0-301BD57494EA}" type="datetimeFigureOut">
              <a:rPr lang="en-US" smtClean="0"/>
              <a:t>5/13/2025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9580EB-C320-4E93-B542-E6BEC20C02DA}" type="slidenum">
              <a:rPr lang="en-US" smtClean="0"/>
              <a:t>‹#›</a:t>
            </a:fld>
            <a:endParaRPr lang="en-US"/>
          </a:p>
        </p:txBody>
      </p:sp>
    </p:spTree>
    <p:extLst>
      <p:ext uri="{BB962C8B-B14F-4D97-AF65-F5344CB8AC3E}">
        <p14:creationId xmlns:p14="http://schemas.microsoft.com/office/powerpoint/2010/main" val="3351057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a:extLst>
            <a:ext uri="{FF2B5EF4-FFF2-40B4-BE49-F238E27FC236}">
              <a16:creationId xmlns:a16="http://schemas.microsoft.com/office/drawing/2014/main" id="{B23714FC-CFC6-0AAC-6993-D082BB098889}"/>
            </a:ext>
          </a:extLst>
        </p:cNvPr>
        <p:cNvGrpSpPr/>
        <p:nvPr/>
      </p:nvGrpSpPr>
      <p:grpSpPr>
        <a:xfrm>
          <a:off x="0" y="0"/>
          <a:ext cx="0" cy="0"/>
          <a:chOff x="0" y="0"/>
          <a:chExt cx="0" cy="0"/>
        </a:xfrm>
      </p:grpSpPr>
      <p:sp>
        <p:nvSpPr>
          <p:cNvPr id="109" name="Google Shape;109;p3:notes">
            <a:extLst>
              <a:ext uri="{FF2B5EF4-FFF2-40B4-BE49-F238E27FC236}">
                <a16:creationId xmlns:a16="http://schemas.microsoft.com/office/drawing/2014/main" id="{9FD29702-504E-48B2-B237-F50597493F11}"/>
              </a:ext>
            </a:extLst>
          </p:cNvPr>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defTabSz="449263" rtl="0" eaLnBrk="0" fontAlgn="base" latinLnBrk="0" hangingPunct="0">
              <a:lnSpc>
                <a:spcPct val="100000"/>
              </a:lnSpc>
              <a:spcBef>
                <a:spcPts val="0"/>
              </a:spcBef>
              <a:spcAft>
                <a:spcPts val="0"/>
              </a:spcAft>
              <a:buClr>
                <a:srgbClr val="000000"/>
              </a:buClr>
              <a:buSzPts val="14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802.11-22/1784r0 </a:t>
            </a:r>
            <a:endParaRPr kumimoji="0" sz="14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110" name="Google Shape;110;p3:notes">
            <a:extLst>
              <a:ext uri="{FF2B5EF4-FFF2-40B4-BE49-F238E27FC236}">
                <a16:creationId xmlns:a16="http://schemas.microsoft.com/office/drawing/2014/main" id="{C9FC572E-F789-E60F-8C13-F092C36050F6}"/>
              </a:ext>
            </a:extLst>
          </p:cNvPr>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defTabSz="449263" rtl="0" eaLnBrk="0" fontAlgn="base" latinLnBrk="0" hangingPunct="0">
              <a:lnSpc>
                <a:spcPct val="100000"/>
              </a:lnSpc>
              <a:spcBef>
                <a:spcPts val="0"/>
              </a:spcBef>
              <a:spcAft>
                <a:spcPts val="0"/>
              </a:spcAft>
              <a:buClr>
                <a:srgbClr val="000000"/>
              </a:buClr>
              <a:buSzPts val="14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November 2022</a:t>
            </a:r>
            <a:endParaRPr kumimoji="0" sz="14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111" name="Google Shape;111;p3:notes">
            <a:extLst>
              <a:ext uri="{FF2B5EF4-FFF2-40B4-BE49-F238E27FC236}">
                <a16:creationId xmlns:a16="http://schemas.microsoft.com/office/drawing/2014/main" id="{B9C9FE9C-DA80-1C97-ED5D-1754057F051A}"/>
              </a:ext>
            </a:extLst>
          </p:cNvPr>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defTabSz="449263" rtl="0" eaLnBrk="0" fontAlgn="base" latinLnBrk="0" hangingPunct="0">
              <a:lnSpc>
                <a:spcPct val="100000"/>
              </a:lnSpc>
              <a:spcBef>
                <a:spcPts val="0"/>
              </a:spcBef>
              <a:spcAft>
                <a:spcPts val="0"/>
              </a:spcAft>
              <a:buClr>
                <a:srgbClr val="000000"/>
              </a:buClr>
              <a:buSzPts val="14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Boris Bellalta (UPF Barcelona), Szymon Szott (AGH University)</a:t>
            </a:r>
            <a:endParaRPr kumimoji="0"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112" name="Google Shape;112;p3:notes">
            <a:extLst>
              <a:ext uri="{FF2B5EF4-FFF2-40B4-BE49-F238E27FC236}">
                <a16:creationId xmlns:a16="http://schemas.microsoft.com/office/drawing/2014/main" id="{FB8A18EA-CF8A-F47A-0FE8-D00C66198479}"/>
              </a:ext>
            </a:extLst>
          </p:cNvPr>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defTabSz="449263" rtl="0" eaLnBrk="0" fontAlgn="base" latinLnBrk="0" hangingPunct="0">
              <a:lnSpc>
                <a:spcPct val="100000"/>
              </a:lnSpc>
              <a:spcBef>
                <a:spcPts val="0"/>
              </a:spcBef>
              <a:spcAft>
                <a:spcPts val="0"/>
              </a:spcAft>
              <a:buClr>
                <a:srgbClr val="000000"/>
              </a:buClr>
              <a:buSzPts val="14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00000000-1234-1234-1234-123412341234}" type="slidenum">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ts val="0"/>
                </a:spcBef>
                <a:spcAft>
                  <a:spcPts val="0"/>
                </a:spcAft>
                <a:buClr>
                  <a:srgbClr val="000000"/>
                </a:buClr>
                <a:buSzPts val="14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a:t>
            </a:fld>
            <a:endParaRPr kumimoji="0"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113" name="Google Shape;113;p3:notes">
            <a:extLst>
              <a:ext uri="{FF2B5EF4-FFF2-40B4-BE49-F238E27FC236}">
                <a16:creationId xmlns:a16="http://schemas.microsoft.com/office/drawing/2014/main" id="{37643B32-10DF-CD4E-336B-017DFE8DC373}"/>
              </a:ext>
            </a:extLst>
          </p:cNvPr>
          <p:cNvSpPr>
            <a:spLocks noGrp="1" noRot="1" noChangeAspect="1"/>
          </p:cNvSpPr>
          <p:nvPr>
            <p:ph type="sldImg" idx="3"/>
          </p:nvPr>
        </p:nvSpPr>
        <p:spPr>
          <a:xfrm>
            <a:off x="384175" y="701675"/>
            <a:ext cx="6165850" cy="3468688"/>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14" name="Google Shape;114;p3:notes">
            <a:extLst>
              <a:ext uri="{FF2B5EF4-FFF2-40B4-BE49-F238E27FC236}">
                <a16:creationId xmlns:a16="http://schemas.microsoft.com/office/drawing/2014/main" id="{FD682DF6-F850-8A9B-2F40-2D11D38147C6}"/>
              </a:ext>
            </a:extLst>
          </p:cNvPr>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lnSpc>
                <a:spcPct val="100000"/>
              </a:lnSpc>
              <a:spcBef>
                <a:spcPts val="360"/>
              </a:spcBef>
              <a:spcAft>
                <a:spcPts val="0"/>
              </a:spcAft>
              <a:buSzPts val="1400"/>
              <a:buNone/>
            </a:pPr>
            <a:endParaRPr/>
          </a:p>
        </p:txBody>
      </p:sp>
    </p:spTree>
    <p:extLst>
      <p:ext uri="{BB962C8B-B14F-4D97-AF65-F5344CB8AC3E}">
        <p14:creationId xmlns:p14="http://schemas.microsoft.com/office/powerpoint/2010/main" val="308394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de-DE"/>
              <a:t>Titelmasterformat durch Klicken bearbeiten</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GB"/>
          </a:p>
        </p:txBody>
      </p:sp>
      <p:sp>
        <p:nvSpPr>
          <p:cNvPr id="4" name="Date Placeholder 3"/>
          <p:cNvSpPr>
            <a:spLocks noGrp="1"/>
          </p:cNvSpPr>
          <p:nvPr>
            <p:ph type="dt" idx="10"/>
          </p:nvPr>
        </p:nvSpPr>
        <p:spPr>
          <a:xfrm>
            <a:off x="915589" y="275630"/>
            <a:ext cx="2499764" cy="273050"/>
          </a:xfrm>
          <a:prstGeom prst="rect">
            <a:avLst/>
          </a:prstGeom>
        </p:spPr>
        <p:txBody>
          <a:bodyPr/>
          <a:lstStyle>
            <a:lvl1pPr>
              <a:defRPr/>
            </a:lvl1pPr>
          </a:lstStyle>
          <a:p>
            <a:r>
              <a:rPr lang="en-US" dirty="0"/>
              <a:t>September 2024</a:t>
            </a:r>
            <a:endParaRPr lang="en-GB"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130500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extLst>
      <p:ext uri="{BB962C8B-B14F-4D97-AF65-F5344CB8AC3E}">
        <p14:creationId xmlns:p14="http://schemas.microsoft.com/office/powerpoint/2010/main" val="878095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Formatvorlagen des Textmasters bearbeiten</a:t>
            </a:r>
          </a:p>
        </p:txBody>
      </p:sp>
      <p:sp>
        <p:nvSpPr>
          <p:cNvPr id="4" name="Date Placeholder 3"/>
          <p:cNvSpPr>
            <a:spLocks noGrp="1"/>
          </p:cNvSpPr>
          <p:nvPr>
            <p:ph type="dt" idx="10"/>
          </p:nvPr>
        </p:nvSpPr>
        <p:spPr>
          <a:xfrm>
            <a:off x="915589" y="220641"/>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4153282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e Placeholder 4"/>
          <p:cNvSpPr>
            <a:spLocks noGrp="1"/>
          </p:cNvSpPr>
          <p:nvPr>
            <p:ph type="dt" idx="10"/>
          </p:nvPr>
        </p:nvSpPr>
        <p:spPr>
          <a:xfrm>
            <a:off x="915589" y="220641"/>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914197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de-DE"/>
              <a:t>Titelmasterformat durch Klicken bearbeiten</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e Placeholder 6"/>
          <p:cNvSpPr>
            <a:spLocks noGrp="1"/>
          </p:cNvSpPr>
          <p:nvPr>
            <p:ph type="dt" idx="10"/>
          </p:nvPr>
        </p:nvSpPr>
        <p:spPr>
          <a:xfrm>
            <a:off x="915589" y="220641"/>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1689471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Date Placeholder 2"/>
          <p:cNvSpPr>
            <a:spLocks noGrp="1"/>
          </p:cNvSpPr>
          <p:nvPr>
            <p:ph type="dt" idx="10"/>
          </p:nvPr>
        </p:nvSpPr>
        <p:spPr>
          <a:xfrm>
            <a:off x="915589" y="220641"/>
            <a:ext cx="2499764" cy="273050"/>
          </a:xfrm>
          <a:prstGeom prst="rect">
            <a:avLst/>
          </a:prstGeom>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1119713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5589" y="220641"/>
            <a:ext cx="2499764" cy="273050"/>
          </a:xfrm>
          <a:prstGeom prst="rect">
            <a:avLst/>
          </a:prstGeom>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1590592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a:xfrm>
            <a:off x="915589" y="220641"/>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3896075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de-DE"/>
              <a:t>Titelmasterformat durch Klicken bearbeiten</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a:xfrm>
            <a:off x="915589" y="220641"/>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1548865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a:t>Volkewr</a:t>
            </a:r>
            <a:r>
              <a:rPr lang="en-GB" dirty="0"/>
              <a:t> Jungnickel, Fraunhofer HHI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3265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802.11-25/0962-r0</a:t>
            </a:r>
          </a:p>
        </p:txBody>
      </p:sp>
      <p:sp>
        <p:nvSpPr>
          <p:cNvPr id="13" name="Date Placeholder 3"/>
          <p:cNvSpPr>
            <a:spLocks noGrp="1"/>
          </p:cNvSpPr>
          <p:nvPr>
            <p:ph type="dt" idx="2"/>
          </p:nvPr>
        </p:nvSpPr>
        <p:spPr>
          <a:xfrm>
            <a:off x="915589" y="275630"/>
            <a:ext cx="2499764" cy="273050"/>
          </a:xfrm>
          <a:prstGeom prst="rect">
            <a:avLst/>
          </a:prstGeom>
        </p:spPr>
        <p:txBody>
          <a:bodyPr/>
          <a:lstStyle>
            <a:lvl1pPr>
              <a:defRPr sz="1800" b="1" i="0">
                <a:solidFill>
                  <a:schemeClr val="tx1"/>
                </a:solidFill>
              </a:defRPr>
            </a:lvl1pPr>
          </a:lstStyle>
          <a:p>
            <a:r>
              <a:rPr lang="en-US"/>
              <a:t>September 2024</a:t>
            </a:r>
            <a:endParaRPr lang="en-GB" dirty="0"/>
          </a:p>
        </p:txBody>
      </p:sp>
    </p:spTree>
    <p:extLst>
      <p:ext uri="{BB962C8B-B14F-4D97-AF65-F5344CB8AC3E}">
        <p14:creationId xmlns:p14="http://schemas.microsoft.com/office/powerpoint/2010/main" val="2907992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26233"/>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Proposal for Addition to SFD</a:t>
            </a:r>
          </a:p>
        </p:txBody>
      </p:sp>
      <p:sp>
        <p:nvSpPr>
          <p:cNvPr id="3074" name="Rectangle 2"/>
          <p:cNvSpPr>
            <a:spLocks noGrp="1" noChangeArrowheads="1"/>
          </p:cNvSpPr>
          <p:nvPr>
            <p:ph type="subTitle" idx="1"/>
          </p:nvPr>
        </p:nvSpPr>
        <p:spPr>
          <a:xfrm>
            <a:off x="1828800" y="1944638"/>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2025-05-14</a:t>
            </a:r>
          </a:p>
        </p:txBody>
      </p:sp>
      <p:sp>
        <p:nvSpPr>
          <p:cNvPr id="7" name="Footer Placeholder 4"/>
          <p:cNvSpPr>
            <a:spLocks noGrp="1"/>
          </p:cNvSpPr>
          <p:nvPr>
            <p:ph type="ftr" idx="11"/>
          </p:nvPr>
        </p:nvSpPr>
        <p:spPr/>
        <p:txBody>
          <a:bodyPr/>
          <a:lstStyle/>
          <a:p>
            <a:r>
              <a:rPr lang="en-GB" dirty="0"/>
              <a:t>Stefan Videv, Kyocera SLD Laser</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nvGraphicFramePr>
        <p:xfrm>
          <a:off x="990600" y="3241328"/>
          <a:ext cx="9701213" cy="2347912"/>
        </p:xfrm>
        <a:graphic>
          <a:graphicData uri="http://schemas.openxmlformats.org/presentationml/2006/ole">
            <mc:AlternateContent xmlns:mc="http://schemas.openxmlformats.org/markup-compatibility/2006">
              <mc:Choice xmlns:v="urn:schemas-microsoft-com:vml" Requires="v">
                <p:oleObj name="Document" r:id="rId3" imgW="10490581" imgH="2546686" progId="Word.Document.8">
                  <p:embed/>
                </p:oleObj>
              </mc:Choice>
              <mc:Fallback>
                <p:oleObj name="Document" r:id="rId3" imgW="10490581" imgH="2546686" progId="Word.Document.8">
                  <p:embed/>
                  <p:pic>
                    <p:nvPicPr>
                      <p:cNvPr id="3075" name="Object 3"/>
                      <p:cNvPicPr>
                        <a:picLocks noChangeAspect="1" noChangeArrowheads="1"/>
                      </p:cNvPicPr>
                      <p:nvPr/>
                    </p:nvPicPr>
                    <p:blipFill>
                      <a:blip r:embed="rId4"/>
                      <a:srcRect/>
                      <a:stretch>
                        <a:fillRect/>
                      </a:stretch>
                    </p:blipFill>
                    <p:spPr bwMode="auto">
                      <a:xfrm>
                        <a:off x="990600" y="3241328"/>
                        <a:ext cx="9701213" cy="2347912"/>
                      </a:xfrm>
                      <a:prstGeom prst="rect">
                        <a:avLst/>
                      </a:prstGeom>
                      <a:noFill/>
                    </p:spPr>
                  </p:pic>
                </p:oleObj>
              </mc:Fallback>
            </mc:AlternateContent>
          </a:graphicData>
        </a:graphic>
      </p:graphicFrame>
      <p:sp>
        <p:nvSpPr>
          <p:cNvPr id="3076" name="Rectangle 4"/>
          <p:cNvSpPr>
            <a:spLocks noChangeArrowheads="1"/>
          </p:cNvSpPr>
          <p:nvPr/>
        </p:nvSpPr>
        <p:spPr bwMode="auto">
          <a:xfrm>
            <a:off x="993775" y="256490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Date Placeholder 3"/>
          <p:cNvSpPr>
            <a:spLocks noGrp="1"/>
          </p:cNvSpPr>
          <p:nvPr>
            <p:ph type="dt" idx="4294967295"/>
          </p:nvPr>
        </p:nvSpPr>
        <p:spPr>
          <a:xfrm>
            <a:off x="915589" y="275630"/>
            <a:ext cx="2499764" cy="273050"/>
          </a:xfrm>
          <a:prstGeom prst="rect">
            <a:avLst/>
          </a:prstGeom>
        </p:spPr>
        <p:txBody>
          <a:bodyPr/>
          <a:lstStyle>
            <a:lvl1pPr>
              <a:defRPr/>
            </a:lvl1pPr>
          </a:lstStyle>
          <a:p>
            <a:r>
              <a:rPr lang="en-US" sz="2000" b="1" dirty="0">
                <a:solidFill>
                  <a:schemeClr val="tx1"/>
                </a:solidFill>
              </a:rPr>
              <a:t>May 2025</a:t>
            </a:r>
            <a:endParaRPr lang="en-GB" sz="2000" b="1"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5">
          <a:extLst>
            <a:ext uri="{FF2B5EF4-FFF2-40B4-BE49-F238E27FC236}">
              <a16:creationId xmlns:a16="http://schemas.microsoft.com/office/drawing/2014/main" id="{4B35A850-0DE8-1523-B5E4-46E8E0BD745D}"/>
            </a:ext>
          </a:extLst>
        </p:cNvPr>
        <p:cNvGrpSpPr/>
        <p:nvPr/>
      </p:nvGrpSpPr>
      <p:grpSpPr>
        <a:xfrm>
          <a:off x="0" y="0"/>
          <a:ext cx="0" cy="0"/>
          <a:chOff x="0" y="0"/>
          <a:chExt cx="0" cy="0"/>
        </a:xfrm>
      </p:grpSpPr>
      <p:sp>
        <p:nvSpPr>
          <p:cNvPr id="116" name="Google Shape;116;p3">
            <a:extLst>
              <a:ext uri="{FF2B5EF4-FFF2-40B4-BE49-F238E27FC236}">
                <a16:creationId xmlns:a16="http://schemas.microsoft.com/office/drawing/2014/main" id="{28BF3A92-DADE-F561-3A9B-2D9CDAE313A0}"/>
              </a:ext>
            </a:extLst>
          </p:cNvPr>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 #1</a:t>
            </a:r>
          </a:p>
        </p:txBody>
      </p:sp>
      <p:sp>
        <p:nvSpPr>
          <p:cNvPr id="118" name="Google Shape;118;p3">
            <a:extLst>
              <a:ext uri="{FF2B5EF4-FFF2-40B4-BE49-F238E27FC236}">
                <a16:creationId xmlns:a16="http://schemas.microsoft.com/office/drawing/2014/main" id="{78CB8982-D473-35D0-E7B0-A6182A07E5FC}"/>
              </a:ext>
            </a:extLst>
          </p:cNvPr>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defTabSz="449263" rtl="0" eaLnBrk="0" fontAlgn="base" latinLnBrk="0" hangingPunct="0">
              <a:lnSpc>
                <a:spcPct val="100000"/>
              </a:lnSpc>
              <a:spcBef>
                <a:spcPts val="0"/>
              </a:spcBef>
              <a:spcAft>
                <a:spcPts val="0"/>
              </a:spcAft>
              <a:buClr>
                <a:srgbClr val="000000"/>
              </a:buClr>
              <a:buSzPts val="12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00000000-1234-1234-1234-123412341234}" type="slidenum">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ts val="0"/>
                </a:spcBef>
                <a:spcAft>
                  <a:spcPts val="0"/>
                </a:spcAft>
                <a:buClr>
                  <a:srgbClr val="000000"/>
                </a:buClr>
                <a:buSzPts val="12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a:t>
            </a:fld>
            <a:endParaRPr kumimoji="0"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16" name="Inhaltsplatzhalter 3">
            <a:extLst>
              <a:ext uri="{FF2B5EF4-FFF2-40B4-BE49-F238E27FC236}">
                <a16:creationId xmlns:a16="http://schemas.microsoft.com/office/drawing/2014/main" id="{3D360C08-07BB-2B81-F689-1D2A9EA6F600}"/>
              </a:ext>
            </a:extLst>
          </p:cNvPr>
          <p:cNvSpPr txBox="1">
            <a:spLocks/>
          </p:cNvSpPr>
          <p:nvPr/>
        </p:nvSpPr>
        <p:spPr>
          <a:xfrm>
            <a:off x="965200" y="1410687"/>
            <a:ext cx="10361084" cy="4340300"/>
          </a:xfrm>
          <a:prstGeom prst="rect">
            <a:avLst/>
          </a:prstGeom>
          <a:noFill/>
          <a:ln>
            <a:noFill/>
          </a:ln>
        </p:spPr>
        <p:txBody>
          <a:bodyPr spcFirstLastPara="1" wrap="square" lIns="92150" tIns="46075" rIns="92150" bIns="46075" numCol="1"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600"/>
              </a:spcBef>
              <a:spcAft>
                <a:spcPts val="0"/>
              </a:spcAft>
              <a:buClr>
                <a:srgbClr val="000000"/>
              </a:buClr>
              <a:buSzPts val="1400"/>
              <a:buFont typeface="Arial"/>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lnSpc>
                <a:spcPct val="100000"/>
              </a:lnSpc>
              <a:spcBef>
                <a:spcPts val="500"/>
              </a:spcBef>
              <a:spcAft>
                <a:spcPts val="0"/>
              </a:spcAft>
              <a:buClr>
                <a:srgbClr val="000000"/>
              </a:buClr>
              <a:buSzPts val="1400"/>
              <a:buFont typeface="Arial"/>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lnSpc>
                <a:spcPct val="100000"/>
              </a:lnSpc>
              <a:spcBef>
                <a:spcPts val="45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9pPr>
          </a:lstStyle>
          <a:p>
            <a:pPr marL="0" marR="0" lvl="0" indent="1588" algn="l" defTabSz="449263" rtl="0" eaLnBrk="0" fontAlgn="base" latinLnBrk="0" hangingPunct="0">
              <a:lnSpc>
                <a:spcPct val="100000"/>
              </a:lnSpc>
              <a:spcBef>
                <a:spcPts val="600"/>
              </a:spcBef>
              <a:spcAft>
                <a:spcPts val="0"/>
              </a:spcAft>
              <a:buClr>
                <a:srgbClr val="000000"/>
              </a:buClr>
              <a:buSzPts val="1400"/>
              <a:buFont typeface="Arial"/>
              <a:buNone/>
              <a:tabLst/>
              <a:defRPr/>
            </a:pPr>
            <a:r>
              <a:rPr kumimoji="0" lang="en-US" sz="1800" b="1" i="0" u="none" strike="noStrike" kern="1200" cap="none" spc="0" normalizeH="0" baseline="0" noProof="0" dirty="0">
                <a:ln>
                  <a:noFill/>
                </a:ln>
                <a:solidFill>
                  <a:srgbClr val="000000"/>
                </a:solidFill>
                <a:effectLst/>
                <a:uLnTx/>
                <a:uFillTx/>
                <a:latin typeface="+mj-lt"/>
                <a:cs typeface="Times New Roman"/>
                <a:sym typeface="Times New Roman"/>
              </a:rPr>
              <a:t>Include the following text in the 802.11br SFD:</a:t>
            </a:r>
          </a:p>
          <a:p>
            <a:pPr marL="0" marR="0" lvl="0" indent="1588" algn="l" defTabSz="449263" rtl="0" eaLnBrk="0" fontAlgn="base" latinLnBrk="0" hangingPunct="0">
              <a:lnSpc>
                <a:spcPct val="100000"/>
              </a:lnSpc>
              <a:spcBef>
                <a:spcPts val="600"/>
              </a:spcBef>
              <a:spcAft>
                <a:spcPts val="0"/>
              </a:spcAft>
              <a:buClr>
                <a:srgbClr val="000000"/>
              </a:buClr>
              <a:buSzPts val="1400"/>
              <a:buFont typeface="Arial"/>
              <a:buNone/>
              <a:tabLst/>
              <a:defRPr/>
            </a:pPr>
            <a:endParaRPr kumimoji="0" lang="en-US" sz="1800" b="1" i="0" u="none" strike="noStrike" kern="1200" cap="none" spc="0" normalizeH="0" baseline="0" noProof="0" dirty="0">
              <a:ln>
                <a:noFill/>
              </a:ln>
              <a:solidFill>
                <a:srgbClr val="000000"/>
              </a:solidFill>
              <a:effectLst/>
              <a:uLnTx/>
              <a:uFillTx/>
              <a:latin typeface="+mj-lt"/>
              <a:cs typeface="Times New Roman"/>
              <a:sym typeface="Times New Roman"/>
            </a:endParaRPr>
          </a:p>
          <a:p>
            <a:pPr marL="458788" marR="0" lvl="0" indent="1588" algn="l" defTabSz="449263" rtl="0" eaLnBrk="0" fontAlgn="base" latinLnBrk="0" hangingPunct="0">
              <a:lnSpc>
                <a:spcPct val="100000"/>
              </a:lnSpc>
              <a:spcBef>
                <a:spcPts val="600"/>
              </a:spcBef>
              <a:spcAft>
                <a:spcPts val="0"/>
              </a:spcAft>
              <a:buClr>
                <a:srgbClr val="000000"/>
              </a:buClr>
              <a:buSzPts val="1400"/>
              <a:buFont typeface="Arial"/>
              <a:buNone/>
              <a:tabLst/>
              <a:defRPr/>
            </a:pPr>
            <a:r>
              <a:rPr kumimoji="0" lang="en-US" sz="1400" b="1" i="0" u="none" strike="noStrike" kern="1200" cap="none" spc="0" normalizeH="0" baseline="0" noProof="0" dirty="0">
                <a:ln>
                  <a:noFill/>
                </a:ln>
                <a:solidFill>
                  <a:srgbClr val="000000"/>
                </a:solidFill>
                <a:effectLst/>
                <a:uLnTx/>
                <a:uFillTx/>
                <a:latin typeface="+mn-lt"/>
                <a:cs typeface="Arial" panose="020B0604020202020204" pitchFamily="34" charset="0"/>
                <a:sym typeface="Times New Roman"/>
              </a:rPr>
              <a:t>3.2 Definitions specific to IEEE Std 802.11</a:t>
            </a:r>
          </a:p>
          <a:p>
            <a:pPr marL="458788" marR="0" lvl="0" indent="1588" algn="l" defTabSz="449263" rtl="0" eaLnBrk="0" fontAlgn="base" latinLnBrk="0" hangingPunct="0">
              <a:lnSpc>
                <a:spcPct val="100000"/>
              </a:lnSpc>
              <a:spcBef>
                <a:spcPts val="600"/>
              </a:spcBef>
              <a:spcAft>
                <a:spcPts val="0"/>
              </a:spcAft>
              <a:buClr>
                <a:srgbClr val="000000"/>
              </a:buClr>
              <a:buSzPts val="1400"/>
              <a:buFont typeface="Arial"/>
              <a:buNone/>
              <a:tabLst/>
              <a:defRPr/>
            </a:pPr>
            <a:r>
              <a:rPr kumimoji="0" lang="en-US" sz="1100" b="1" i="1" u="none" strike="noStrike" kern="1200" cap="none" spc="0" normalizeH="0" baseline="0" noProof="0" dirty="0">
                <a:ln>
                  <a:noFill/>
                </a:ln>
                <a:solidFill>
                  <a:srgbClr val="000000"/>
                </a:solidFill>
                <a:effectLst/>
                <a:uLnTx/>
                <a:uFillTx/>
                <a:latin typeface="+mn-lt"/>
                <a:cs typeface="Times New Roman"/>
                <a:sym typeface="Times New Roman"/>
              </a:rPr>
              <a:t>Insert the following definition in alphanumeric order as follows:</a:t>
            </a:r>
          </a:p>
          <a:p>
            <a:pPr marL="457200" marR="0" lvl="0" indent="1588" algn="l" defTabSz="449263" rtl="0" eaLnBrk="0" fontAlgn="base" latinLnBrk="0" hangingPunct="0">
              <a:lnSpc>
                <a:spcPct val="100000"/>
              </a:lnSpc>
              <a:spcBef>
                <a:spcPts val="600"/>
              </a:spcBef>
              <a:spcAft>
                <a:spcPts val="0"/>
              </a:spcAft>
              <a:buClr>
                <a:srgbClr val="000000"/>
              </a:buClr>
              <a:buSzPts val="1400"/>
              <a:buFont typeface="Arial"/>
              <a:buNone/>
              <a:tabLst/>
              <a:defRPr/>
            </a:pPr>
            <a:r>
              <a:rPr kumimoji="0" lang="en-US" sz="1100" b="1" i="0" u="none" strike="noStrike" kern="1200" cap="none" spc="0" normalizeH="0" baseline="0" noProof="0" dirty="0">
                <a:ln>
                  <a:noFill/>
                </a:ln>
                <a:solidFill>
                  <a:srgbClr val="000000"/>
                </a:solidFill>
                <a:effectLst/>
                <a:uLnTx/>
                <a:uFillTx/>
                <a:latin typeface="+mn-lt"/>
                <a:cs typeface="Times New Roman"/>
                <a:sym typeface="Times New Roman"/>
              </a:rPr>
              <a:t>Enhanced light communications station (ELC STA): </a:t>
            </a:r>
            <a:r>
              <a:rPr kumimoji="0" lang="en-US" sz="1100" b="0" i="0" u="none" strike="noStrike" kern="1200" cap="none" spc="0" normalizeH="0" baseline="0" noProof="0" dirty="0">
                <a:ln>
                  <a:noFill/>
                </a:ln>
                <a:solidFill>
                  <a:srgbClr val="000000"/>
                </a:solidFill>
                <a:effectLst/>
                <a:uLnTx/>
                <a:uFillTx/>
                <a:latin typeface="+mn-lt"/>
                <a:cs typeface="Times New Roman"/>
                <a:sym typeface="Times New Roman"/>
              </a:rPr>
              <a:t>A station (STA) that should be capable of operating in the light band with wavelengths</a:t>
            </a:r>
          </a:p>
          <a:p>
            <a:pPr marL="457200" marR="0" lvl="0" indent="1588" algn="l" defTabSz="449263" rtl="0" eaLnBrk="0" fontAlgn="base" latinLnBrk="0" hangingPunct="0">
              <a:lnSpc>
                <a:spcPct val="100000"/>
              </a:lnSpc>
              <a:spcBef>
                <a:spcPts val="600"/>
              </a:spcBef>
              <a:spcAft>
                <a:spcPts val="0"/>
              </a:spcAft>
              <a:buClr>
                <a:srgbClr val="000000"/>
              </a:buClr>
              <a:buSzPts val="1400"/>
              <a:buFont typeface="Arial"/>
              <a:buNone/>
              <a:tabLst/>
              <a:defRPr/>
            </a:pPr>
            <a:r>
              <a:rPr kumimoji="0" lang="en-US" sz="1100" b="0" i="0" u="none" strike="noStrike" kern="1200" cap="none" spc="0" normalizeH="0" baseline="0" noProof="0" dirty="0">
                <a:ln>
                  <a:noFill/>
                </a:ln>
                <a:solidFill>
                  <a:srgbClr val="000000"/>
                </a:solidFill>
                <a:effectLst/>
                <a:uLnTx/>
                <a:uFillTx/>
                <a:latin typeface="+mn-lt"/>
                <a:cs typeface="Times New Roman"/>
                <a:sym typeface="Times New Roman"/>
              </a:rPr>
              <a:t>in the range 800 nm to 1000 nm and may be capable of operating in the light bands with wavelengths in the ranges of 400 nm to 600 nm and/or 1200 nm to 1600 nm.</a:t>
            </a:r>
          </a:p>
          <a:p>
            <a:pPr marL="457200" marR="0" lvl="0" indent="1588" algn="l" defTabSz="449263" rtl="0" eaLnBrk="0" fontAlgn="base" latinLnBrk="0" hangingPunct="0">
              <a:lnSpc>
                <a:spcPct val="100000"/>
              </a:lnSpc>
              <a:spcBef>
                <a:spcPts val="600"/>
              </a:spcBef>
              <a:spcAft>
                <a:spcPts val="0"/>
              </a:spcAft>
              <a:buClr>
                <a:srgbClr val="000000"/>
              </a:buClr>
              <a:buSzPts val="1400"/>
              <a:buFont typeface="Arial"/>
              <a:buNone/>
              <a:tabLst/>
              <a:defRPr/>
            </a:pPr>
            <a:endParaRPr kumimoji="0" lang="en-US" sz="1100" b="0" i="0" u="none" strike="noStrike" kern="1200" cap="none" spc="0" normalizeH="0" baseline="0" noProof="0" dirty="0">
              <a:ln>
                <a:noFill/>
              </a:ln>
              <a:solidFill>
                <a:srgbClr val="000000"/>
              </a:solidFill>
              <a:effectLst/>
              <a:uLnTx/>
              <a:uFillTx/>
              <a:latin typeface="+mn-lt"/>
              <a:cs typeface="Times New Roman"/>
              <a:sym typeface="Times New Roman"/>
            </a:endParaRPr>
          </a:p>
          <a:p>
            <a:pPr marL="457200" lvl="1" indent="0"/>
            <a:r>
              <a:rPr lang="en-US" sz="1100" b="1" i="0" u="none" strike="noStrike" baseline="0" dirty="0">
                <a:highlight>
                  <a:srgbClr val="FFFF00"/>
                </a:highlight>
                <a:latin typeface="+mn-lt"/>
              </a:rPr>
              <a:t>4.3.XX </a:t>
            </a:r>
            <a:r>
              <a:rPr lang="en-US" sz="1100" b="1" i="0" u="none" strike="noStrike" baseline="0" dirty="0" err="1">
                <a:latin typeface="+mn-lt"/>
              </a:rPr>
              <a:t>Enhnaced</a:t>
            </a:r>
            <a:r>
              <a:rPr lang="en-US" sz="1100" b="1" i="0" u="none" strike="noStrike" baseline="0" dirty="0">
                <a:latin typeface="+mn-lt"/>
              </a:rPr>
              <a:t> Light communication (ELC) STA</a:t>
            </a:r>
          </a:p>
          <a:p>
            <a:pPr marL="457200" lvl="1" indent="0"/>
            <a:r>
              <a:rPr lang="en-US" sz="1100" b="0" i="0" u="none" strike="noStrike" baseline="0" dirty="0">
                <a:latin typeface="+mn-lt"/>
              </a:rPr>
              <a:t>An ELC STA is capable of operation in the light band with wavelengths in the range of 800 nm to 1000 nm. In addition, an ELC STA may operate in the light bands with wavelengths in the range of 400 nm to 600 nm and/or 1200 nm to 1600 nm.</a:t>
            </a:r>
          </a:p>
          <a:p>
            <a:pPr marL="457200" lvl="1" indent="0"/>
            <a:endParaRPr lang="en-US" sz="1100" b="0" i="0" u="none" strike="noStrike" baseline="0" dirty="0">
              <a:latin typeface="+mn-lt"/>
            </a:endParaRPr>
          </a:p>
          <a:p>
            <a:pPr marL="457200" lvl="1" indent="0"/>
            <a:r>
              <a:rPr lang="en-US" sz="1100" b="1" i="0" u="none" strike="noStrike" baseline="0" dirty="0">
                <a:latin typeface="+mn-lt"/>
              </a:rPr>
              <a:t>34.3.XX Wavelength-division multiplexing</a:t>
            </a:r>
            <a:endParaRPr lang="en-US" sz="1100" dirty="0">
              <a:latin typeface="+mn-lt"/>
            </a:endParaRPr>
          </a:p>
          <a:p>
            <a:pPr marL="457200" lvl="1" indent="0"/>
            <a:r>
              <a:rPr lang="en-US" sz="1100" dirty="0">
                <a:latin typeface="+mn-lt"/>
              </a:rPr>
              <a:t>The maximum number of spatial streams supported by an ELC PHY using wavelength division multiplexing is 4.</a:t>
            </a:r>
          </a:p>
          <a:p>
            <a:pPr marL="457200" marR="0" lvl="0" indent="1588" algn="l" defTabSz="449263" rtl="0" eaLnBrk="0" fontAlgn="base" latinLnBrk="0" hangingPunct="0">
              <a:lnSpc>
                <a:spcPct val="100000"/>
              </a:lnSpc>
              <a:spcBef>
                <a:spcPts val="600"/>
              </a:spcBef>
              <a:spcAft>
                <a:spcPts val="0"/>
              </a:spcAft>
              <a:buClr>
                <a:srgbClr val="000000"/>
              </a:buClr>
              <a:buSzPts val="1400"/>
              <a:buFont typeface="Arial"/>
              <a:buNone/>
              <a:tabLst/>
              <a:defRPr/>
            </a:pPr>
            <a:endParaRPr kumimoji="0" lang="en-US" sz="1100" b="1" i="1" u="none" strike="noStrike" kern="1200" cap="none" spc="0" normalizeH="0" baseline="0" noProof="0" dirty="0">
              <a:ln>
                <a:noFill/>
              </a:ln>
              <a:solidFill>
                <a:srgbClr val="000000"/>
              </a:solidFill>
              <a:effectLst/>
              <a:uLnTx/>
              <a:uFillTx/>
              <a:latin typeface="+mn-lt"/>
              <a:cs typeface="Arial" panose="020B0604020202020204" pitchFamily="34" charset="0"/>
              <a:sym typeface="Times New Roman"/>
            </a:endParaRPr>
          </a:p>
          <a:p>
            <a:pPr marL="458788" marR="0" lvl="0" indent="1588" algn="l" defTabSz="449263" rtl="0" eaLnBrk="0" fontAlgn="base" latinLnBrk="0" hangingPunct="0">
              <a:lnSpc>
                <a:spcPct val="100000"/>
              </a:lnSpc>
              <a:spcBef>
                <a:spcPts val="600"/>
              </a:spcBef>
              <a:spcAft>
                <a:spcPts val="0"/>
              </a:spcAft>
              <a:buClr>
                <a:srgbClr val="000000"/>
              </a:buClr>
              <a:buSzPts val="1400"/>
              <a:buFont typeface="Arial"/>
              <a:buNone/>
              <a:tabLst/>
              <a:defRPr/>
            </a:pPr>
            <a:endParaRPr kumimoji="0" lang="en-US" sz="1400" b="1" i="0" u="none" strike="noStrike" kern="1200" cap="none" spc="0" normalizeH="0" baseline="0" noProof="0" dirty="0">
              <a:ln>
                <a:noFill/>
              </a:ln>
              <a:solidFill>
                <a:srgbClr val="000000"/>
              </a:solidFill>
              <a:effectLst/>
              <a:uLnTx/>
              <a:uFillTx/>
              <a:latin typeface="+mn-lt"/>
              <a:cs typeface="Arial" panose="020B0604020202020204" pitchFamily="34" charset="0"/>
              <a:sym typeface="Times New Roman"/>
            </a:endParaRPr>
          </a:p>
        </p:txBody>
      </p:sp>
      <p:sp>
        <p:nvSpPr>
          <p:cNvPr id="17" name="Footer Placeholder 4">
            <a:extLst>
              <a:ext uri="{FF2B5EF4-FFF2-40B4-BE49-F238E27FC236}">
                <a16:creationId xmlns:a16="http://schemas.microsoft.com/office/drawing/2014/main" id="{10679DEB-7C30-8195-03FF-87DF89DF6164}"/>
              </a:ext>
            </a:extLst>
          </p:cNvPr>
          <p:cNvSpPr>
            <a:spLocks noGrp="1"/>
          </p:cNvSpPr>
          <p:nvPr>
            <p:ph type="ftr" idx="14"/>
          </p:nvPr>
        </p:nvSpPr>
        <p:spPr>
          <a:xfrm>
            <a:off x="7143757" y="6475414"/>
            <a:ext cx="4246027" cy="180975"/>
          </a:xfrm>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Stefan Videv, Kyocera SLD Laser</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2" name="Date Placeholder 3">
            <a:extLst>
              <a:ext uri="{FF2B5EF4-FFF2-40B4-BE49-F238E27FC236}">
                <a16:creationId xmlns:a16="http://schemas.microsoft.com/office/drawing/2014/main" id="{BC2BA92F-91C8-1F4C-4A23-0413DA36ADFD}"/>
              </a:ext>
            </a:extLst>
          </p:cNvPr>
          <p:cNvSpPr txBox="1">
            <a:spLocks/>
          </p:cNvSpPr>
          <p:nvPr/>
        </p:nvSpPr>
        <p:spPr>
          <a:xfrm>
            <a:off x="915589" y="275630"/>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1800" b="1" i="0" kern="1200">
                <a:solidFill>
                  <a:schemeClr val="tx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1" i="0" u="none" strike="noStrike" kern="1200" cap="none" spc="0" normalizeH="0" baseline="0" noProof="0">
                <a:ln>
                  <a:noFill/>
                </a:ln>
                <a:solidFill>
                  <a:srgbClr val="000000"/>
                </a:solidFill>
                <a:effectLst/>
                <a:uLnTx/>
                <a:uFillTx/>
                <a:latin typeface="Times New Roman" pitchFamily="16" charset="0"/>
                <a:ea typeface="MS Gothic" charset="-128"/>
                <a:cs typeface="+mn-cs"/>
              </a:rPr>
              <a:t>May 2025</a:t>
            </a:r>
            <a:endParaRPr kumimoji="0" lang="en-GB" sz="2000" b="1"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spTree>
    <p:extLst>
      <p:ext uri="{BB962C8B-B14F-4D97-AF65-F5344CB8AC3E}">
        <p14:creationId xmlns:p14="http://schemas.microsoft.com/office/powerpoint/2010/main" val="3547653765"/>
      </p:ext>
    </p:extLst>
  </p:cSld>
  <p:clrMapOvr>
    <a:masterClrMapping/>
  </p:clrMapOvr>
</p:sld>
</file>

<file path=ppt/theme/theme1.xml><?xml version="1.0" encoding="utf-8"?>
<a:theme xmlns:a="http://schemas.openxmlformats.org/drawingml/2006/main" name="Offic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1113</TotalTime>
  <Words>245</Words>
  <Application>Microsoft Office PowerPoint</Application>
  <PresentationFormat>Widescreen</PresentationFormat>
  <Paragraphs>30</Paragraphs>
  <Slides>2</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8" baseType="lpstr">
      <vt:lpstr>Aptos</vt:lpstr>
      <vt:lpstr>Arial</vt:lpstr>
      <vt:lpstr>Arial Unicode MS</vt:lpstr>
      <vt:lpstr>Times New Roman</vt:lpstr>
      <vt:lpstr>Office</vt:lpstr>
      <vt:lpstr>Document</vt:lpstr>
      <vt:lpstr>Proposal for Addition to SFD</vt:lpstr>
      <vt:lpstr>Motion #1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Stefan Videv</dc:creator>
  <cp:lastModifiedBy>Stefan Videv</cp:lastModifiedBy>
  <cp:revision>6</cp:revision>
  <dcterms:created xsi:type="dcterms:W3CDTF">2025-05-13T14:06:33Z</dcterms:created>
  <dcterms:modified xsi:type="dcterms:W3CDTF">2025-05-14T08:40:30Z</dcterms:modified>
</cp:coreProperties>
</file>