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68" r:id="rId4"/>
    <p:sldId id="269" r:id="rId5"/>
    <p:sldId id="270" r:id="rId6"/>
    <p:sldId id="271" r:id="rId7"/>
    <p:sldId id="272" r:id="rId8"/>
    <p:sldId id="273" r:id="rId9"/>
    <p:sldId id="279" r:id="rId10"/>
    <p:sldId id="282" r:id="rId11"/>
    <p:sldId id="275" r:id="rId12"/>
    <p:sldId id="276" r:id="rId13"/>
    <p:sldId id="278" r:id="rId14"/>
    <p:sldId id="277" r:id="rId1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F99EB35-487B-33BE-919B-D24BA7185DAB}" name="Stefan Videv" initials="SV" userId="S::SVidev@kyocera-sldlaser.com::98165972-5d90-4b47-b5e4-8fb5c872056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12" autoAdjust="0"/>
    <p:restoredTop sz="94660"/>
  </p:normalViewPr>
  <p:slideViewPr>
    <p:cSldViewPr>
      <p:cViewPr varScale="1">
        <p:scale>
          <a:sx n="63" d="100"/>
          <a:sy n="63" d="100"/>
        </p:scale>
        <p:origin x="920" y="5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B208B19-7DA1-7554-9386-46FAD69CD3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D28BB928-E4F4-31F3-7113-C37741769295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EDE501A-DA08-C197-5549-C7271E308730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126EBE2-FA9D-B217-08A4-25BF55AE06DE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B93856BA-A353-7BCD-7E5A-344A5E68BA7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10</a:t>
            </a:fld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9D576EF1-A4C1-C8B3-B7A2-D943B65FCA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4F668AB0-DC9E-5D20-FA1B-215C4C138BCF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5735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BA29889-B4C9-97F5-8A42-B48A9982DC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998271BC-6492-6B00-5AA8-C2881F1EAEF9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4CB75C9-55B3-6E59-7AE0-E06C15681328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D5A2DD2-F4DB-DCA0-BB43-1BDAF8B49B66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39D380CE-C7D8-E080-D628-7DCE9049675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11</a:t>
            </a:fld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AFD8A4F7-B5CF-0941-8F3A-DCDDE1B6A4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5F0FE54A-F841-4612-5976-5D1134CA9DA2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403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47007A7-3E62-F4CC-A409-8CBC7BBB7C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D0392E35-037B-1A9B-34DA-614D089AB997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67E888F-FD07-698F-4AFB-F670AD7BE0C5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D5DA812-DAFF-8660-63AB-9D91412BC9C7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BFCDE82B-E0CC-B7F3-4E84-91A9BD9E053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12</a:t>
            </a:fld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C9CA0CCD-CF4D-3638-ABE8-C30BED9BC2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6975FE82-8E0D-8FC0-27A6-BDF9DD0E10CD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1345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5641A57-9FF3-436B-E52D-91FA2379E6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CC02531A-1006-87F0-F0E4-BDDABDA08D22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194DF65-4CD4-B44F-0325-62499D370DCC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D1EDC0E-1E5E-5ADF-B6A7-6D0BDAF7806F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3641EF53-5A5D-7953-B074-A42F83948A1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13</a:t>
            </a:fld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9449FA03-CC3C-FFAB-AD67-FB4358E5B8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20FD0A28-1EA7-1841-21FE-4A822E2225BD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3996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9589001-B6B6-3067-9DBB-B6D42DF339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617C7824-D993-026B-3747-3063C1978C51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800F8BC-5E17-ACC9-03DC-3596950FA6D9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EAA3423-1492-86B2-796C-AFE5E93CCFFE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D27693C-8A3B-9D2F-C9A9-B97EE3BCC97D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14</a:t>
            </a:fld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EA0999FA-96F5-A74F-74F4-0C0F893F76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0A2F8A55-3522-C2C8-1C56-497882965AF8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645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8037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D0B43AF-C573-D713-E738-FE84EF4015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DBFBD64F-11F6-6452-2B5C-FE41B7EC96CB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446CAA8-4ABE-312C-22D5-90BC44D1DD05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B564939-AFE2-BAD8-3122-11999D31C432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07C04D2D-9E8B-1726-4A07-A1D854397CF6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EB7AF6C1-8B01-E80C-67D2-C98F9DEDC0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E18A8298-1B77-CEF5-537D-D5CBC60356ED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8591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F2CCCA2-A11C-7CF1-62F1-04F2D60FA7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7353F6F5-4ECD-92A3-6204-9DE670C0A92A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BA47537-D7C1-EF42-F551-F83FA2ADC73A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2FCC7AB-023A-8322-C2CE-E8B8E5DD6373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C9861F3-8BDD-5182-1D69-E78821017D7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EB0EF90D-B161-566F-3A0B-CB886C723D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B023BAB8-D885-B388-0EF7-B8013C5DCBBD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0302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876E180-8DDC-EA36-AA86-2AF85BC582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3B889D0B-3F9E-59AF-C7D8-6FB4C5C3B911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790F2D2-1708-67FA-2707-3FD2278C08C7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9F4FAE-556F-2BD2-8820-6B0C30487B2E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784087F7-4108-A5B6-8810-A88AD9552771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0C9F7FB0-F713-624E-4149-D1C14C79DE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5F73C6A7-0E97-8657-632C-E25B16273591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4917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AA2961B-0888-CD16-CA48-AF838E9F46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7595B5CA-AE37-0934-E796-DE8283CC076E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D09397E-C0BF-B0B8-7365-F1E6B715D549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DEE334-842B-1F78-AF7E-C5051B3CF89E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A5F41EE8-DA17-3B8B-AA3E-CDCAF990C0D7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</a:t>
            </a:fld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19F11E5B-F15C-0875-95F6-7417A45B38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884C67BA-7315-7E2A-1E60-0A6050943A23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9212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D82F52E-F16A-9F7F-C743-264E41211B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50B7848A-EB9A-E194-EAC1-5777F8D1A700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63252F6-01E8-24EE-E1D3-2854A14045E3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A6A8288-CC21-F028-2931-C6CC14F021C8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B2C6418-2941-3C2F-C85A-5BDC7BA3CA6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</a:t>
            </a:fld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B202EA32-27C6-F273-FC85-7DCB2D2F00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201CC8D6-4EB4-FD20-1BF9-C150045C75C5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7581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6AE5F61-E9BD-5A4F-CCFF-88249BDA49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A3968C5E-989F-7FF4-2F2A-AA7F7285D29B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3BC94F4-7568-8C9A-95A0-B3DD08B3C68A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F1929CF-769C-62EB-9B72-CEA94519930E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EFD7488C-FB27-5731-2761-D1FA13642D8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9</a:t>
            </a:fld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B3C1657B-6539-AECD-267D-3119D9CB4F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474C0912-C53C-1473-BB05-63F581691A0E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822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dirty="0"/>
              <a:t>Formatvorlage des Untertitelmasters durch Klicken bearbeiten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15589" y="275630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Name, Affiliation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15589" y="220641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915589" y="220641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>
          <a:xfrm>
            <a:off x="915589" y="220641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915589" y="220641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5589" y="220641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15589" y="220641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15589" y="220641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Aravindh Krishnamoorthy, University of Cambridge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3265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802.11-25/0954r1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idx="2"/>
          </p:nvPr>
        </p:nvSpPr>
        <p:spPr>
          <a:xfrm>
            <a:off x="915589" y="275630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 sz="1800" b="1" i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726233"/>
            <a:ext cx="10363200" cy="121840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PAPR reduction considerations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944638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>
                <a:solidFill>
                  <a:schemeClr val="tx1"/>
                </a:solidFill>
              </a:rPr>
              <a:t>Date: 2025-05-14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Aravindh Krishnamoorthy, University of Cambridge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8028973"/>
              </p:ext>
            </p:extLst>
          </p:nvPr>
        </p:nvGraphicFramePr>
        <p:xfrm>
          <a:off x="992188" y="3089275"/>
          <a:ext cx="9947275" cy="2608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90581" imgH="2549931" progId="Word.Document.8">
                  <p:embed/>
                </p:oleObj>
              </mc:Choice>
              <mc:Fallback>
                <p:oleObj name="Document" r:id="rId3" imgW="10490581" imgH="2549931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3089275"/>
                        <a:ext cx="9947275" cy="26082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56490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idx="4294967295"/>
          </p:nvPr>
        </p:nvSpPr>
        <p:spPr>
          <a:xfrm>
            <a:off x="915589" y="275630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z="2000" b="1" dirty="0">
                <a:solidFill>
                  <a:schemeClr val="tx1"/>
                </a:solidFill>
              </a:rPr>
              <a:t>May 2025</a:t>
            </a:r>
            <a:endParaRPr lang="en-GB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ADEAF3-D0E5-0296-5BC5-CB4FD23D9F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E0EAAC64-AD8C-F768-FA9D-F9A1D05A1E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IEEE 802.11-12/1452r0 (29.2)</a:t>
            </a:r>
            <a:endParaRPr lang="en-GB" dirty="0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B31275B1-E6F7-D0CF-0BD3-A5B749C579F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700808"/>
            <a:ext cx="10361084" cy="4608512"/>
          </a:xfrm>
          <a:ln/>
        </p:spPr>
        <p:txBody>
          <a:bodyPr/>
          <a:lstStyle/>
          <a:p>
            <a:pPr marL="800100" lvl="1" indent="-3429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800" dirty="0"/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800" b="1" dirty="0"/>
              <a:t>Revised channel estimation technique + simulation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800" b="1" dirty="0"/>
              <a:t>Signalling/pilot frames</a:t>
            </a:r>
            <a:r>
              <a:rPr lang="en-GB" sz="2800" dirty="0"/>
              <a:t>: Long training field (LTF) / short training field (STF) redefinition?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800" b="1" dirty="0"/>
              <a:t>Quantifying of PAPR reduction compared to OFDM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800" dirty="0"/>
              <a:t>Characterize SIG field PAPR with DFT spreading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800" dirty="0"/>
              <a:t>Travelling pilots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800" dirty="0"/>
              <a:t>…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6B80DC-641A-55E7-1006-979EF01C057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D7799F-76D0-9CE3-79D6-F932CB152DB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Aravindh Krishnamoorthy, University of Cambridge</a:t>
            </a: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E0F22DB-4FD8-D391-C5C0-C515025FC05A}"/>
              </a:ext>
            </a:extLst>
          </p:cNvPr>
          <p:cNvSpPr txBox="1">
            <a:spLocks/>
          </p:cNvSpPr>
          <p:nvPr/>
        </p:nvSpPr>
        <p:spPr>
          <a:xfrm>
            <a:off x="915589" y="27563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 b="1" i="0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2000"/>
              <a:t>May 2025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1872178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ACA7A9-CF14-E28C-C175-802D4B0C50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07A73787-BCA8-C464-E622-409B1D59A7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Conclusion</a:t>
            </a:r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7C8D043-2DA4-49F4-6BC8-905E57498DA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700808"/>
            <a:ext cx="10361084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8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800" dirty="0"/>
              <a:t>High PAPR has a greater impact on LC than RF comms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8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800" dirty="0"/>
              <a:t>Several detailed aspects must be addressed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8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800" dirty="0"/>
              <a:t>In </a:t>
            </a:r>
            <a:r>
              <a:rPr lang="en-GB" sz="2800" dirty="0" err="1"/>
              <a:t>TGbr</a:t>
            </a:r>
            <a:r>
              <a:rPr lang="en-GB" sz="2800" dirty="0"/>
              <a:t>, we are </a:t>
            </a:r>
            <a:r>
              <a:rPr lang="en-GB" sz="2800" u="sng" dirty="0"/>
              <a:t>well in time to address relevant aspects</a:t>
            </a:r>
            <a:r>
              <a:rPr lang="en-GB" sz="2800" dirty="0"/>
              <a:t> of PAPR reduction in detail and </a:t>
            </a:r>
            <a:r>
              <a:rPr lang="en-GB" sz="2800" u="sng" dirty="0"/>
              <a:t>make a proposal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378340-0355-83D6-D4D1-F3B10CCF33B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0C8F90-E0ED-4D8C-460E-292440748A9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Aravindh Krishnamoorthy, University of Cambridge</a:t>
            </a: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83657C0-9678-566A-4884-36CB14E3DC85}"/>
              </a:ext>
            </a:extLst>
          </p:cNvPr>
          <p:cNvSpPr txBox="1">
            <a:spLocks/>
          </p:cNvSpPr>
          <p:nvPr/>
        </p:nvSpPr>
        <p:spPr>
          <a:xfrm>
            <a:off x="915589" y="27563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 b="1" i="0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2000"/>
              <a:t>May 2025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915908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B8E766-3222-4F35-50DA-CF288AB069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D71C91C3-0BC7-5084-2967-99BADB7425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Straw Poll 1: Broad Proposal for Inclusion into SFD</a:t>
            </a:r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2A8C1B2D-AA68-8EA9-9F96-50A343B04E7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700808"/>
            <a:ext cx="10361084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8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800" dirty="0"/>
              <a:t>“ELC PHY TX</a:t>
            </a:r>
            <a:r>
              <a:rPr lang="en-GB" sz="2800" baseline="30000" dirty="0"/>
              <a:t>1</a:t>
            </a:r>
            <a:r>
              <a:rPr lang="en-GB" sz="2800" dirty="0"/>
              <a:t> may support techniques for PAPR reduction of the LC intermediate frequency (IF) signal”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8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800" dirty="0"/>
              <a:t>Y / N / A: (5 / 4 / 7)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8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800" dirty="0"/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baseline="30000" dirty="0"/>
              <a:t>1</a:t>
            </a:r>
            <a:r>
              <a:rPr lang="en-GB" sz="1600" dirty="0"/>
              <a:t> IEEE Std 802.11bb-2003 Amendment 6: Light Communications, Figure 33-1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A7F8CB-2E62-3B5D-868D-6FD891741B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89244E-FDE5-F64B-9322-B68D44ADABC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Aravindh Krishnamoorthy, University of Cambridge</a:t>
            </a: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C3E4130-1767-C5D3-308C-96321F7676D6}"/>
              </a:ext>
            </a:extLst>
          </p:cNvPr>
          <p:cNvSpPr txBox="1">
            <a:spLocks/>
          </p:cNvSpPr>
          <p:nvPr/>
        </p:nvSpPr>
        <p:spPr>
          <a:xfrm>
            <a:off x="915589" y="27563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 b="1" i="0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2000"/>
              <a:t>May 2025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0860282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83538A-B8F0-0CCE-E98E-F0D2498B3E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E0A60882-3195-6174-285D-10688EA0CA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Straw Poll 2: Broad Proposal for Inclusion into SFD</a:t>
            </a:r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72792BA7-4452-985A-A8C6-A5EFB29D6B8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700808"/>
            <a:ext cx="10361084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8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800" dirty="0"/>
              <a:t>“RF ELC Converter</a:t>
            </a:r>
            <a:r>
              <a:rPr lang="en-GB" sz="2800" baseline="30000" dirty="0"/>
              <a:t>2</a:t>
            </a:r>
            <a:r>
              <a:rPr lang="en-GB" sz="2800" dirty="0"/>
              <a:t> may support techniques for PAPR reduction of the LC intermediate frequency (IF) signal”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8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800" dirty="0"/>
              <a:t>Y / N / A: (1 / 4 / 10)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8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800" dirty="0"/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baseline="30000" dirty="0"/>
              <a:t>2</a:t>
            </a:r>
            <a:r>
              <a:rPr lang="en-GB" sz="1600" dirty="0"/>
              <a:t> IEEE Std 802.11bb-2003 Amendment 6: Light Communications, Figure 33-2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5BFF86-553D-CD27-71B8-CC722F3E5E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9B5F24-F3E4-F0F8-BA85-B735D9EE268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Aravindh Krishnamoorthy, University of Cambridge</a:t>
            </a: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80E3A66-510C-7549-1D0C-24FEBF1289D0}"/>
              </a:ext>
            </a:extLst>
          </p:cNvPr>
          <p:cNvSpPr txBox="1">
            <a:spLocks/>
          </p:cNvSpPr>
          <p:nvPr/>
        </p:nvSpPr>
        <p:spPr>
          <a:xfrm>
            <a:off x="915589" y="27563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 b="1" i="0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2000"/>
              <a:t>May 2025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4039038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899DE3-1DDC-40CB-50D4-D526CA73C2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9CF9BE8B-A995-C0B4-B795-40F157893E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Thank You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EFED46-77A5-E02D-485A-05178DAB90F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9C3BD-AEC7-85CC-095B-03BFA9486D8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Aravindh Krishnamoorthy, University of Cambridge</a:t>
            </a: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4E9298F-B4CF-86AF-5772-C2CF0C9FE7F2}"/>
              </a:ext>
            </a:extLst>
          </p:cNvPr>
          <p:cNvSpPr txBox="1">
            <a:spLocks/>
          </p:cNvSpPr>
          <p:nvPr/>
        </p:nvSpPr>
        <p:spPr>
          <a:xfrm>
            <a:off x="915589" y="27563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 b="1" i="0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2000"/>
              <a:t>May 2025</a:t>
            </a:r>
            <a:endParaRPr lang="en-GB" sz="2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4CA931-E292-0047-B216-8A80E73D02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002659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 marL="0" indent="0"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This contribution aims to kickstart technical discussion on</a:t>
            </a:r>
          </a:p>
          <a:p>
            <a:pPr marL="0" indent="0"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 marL="0" indent="0" algn="ctr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u="sng" dirty="0"/>
              <a:t>peak-to-average power ratio (PAPR) reduction</a:t>
            </a:r>
          </a:p>
          <a:p>
            <a:pPr marL="0" indent="0"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 marL="0" indent="0"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for direct-current orthogonal frequency division multiplexing (DC-OFDM) signals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13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Aravindh Krishnamoorthy, University of Cambridge</a:t>
            </a: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E313BD7-961A-1D48-66D8-FD3117CC7C02}"/>
              </a:ext>
            </a:extLst>
          </p:cNvPr>
          <p:cNvSpPr txBox="1">
            <a:spLocks/>
          </p:cNvSpPr>
          <p:nvPr/>
        </p:nvSpPr>
        <p:spPr>
          <a:xfrm>
            <a:off x="915589" y="27563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 b="1" i="0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2000"/>
              <a:t>May 2025</a:t>
            </a:r>
            <a:endParaRPr lang="en-GB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Outline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00808"/>
            <a:ext cx="10361084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Motivation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0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Possible Solutions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0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Discrete Fourier Transform (DFT) Spreading and Related Technologies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DFT-s-OFDM/SC-FDMA in 3GPP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DFT-s-OFDM/SC-FDMA in 802.11 + 2 slides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2x Straw polls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0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Conclusion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Aravindh Krishnamoorthy, University of Cambridge</a:t>
            </a: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7AC05B1-8924-75CF-51ED-22ECEAF046A3}"/>
              </a:ext>
            </a:extLst>
          </p:cNvPr>
          <p:cNvSpPr txBox="1">
            <a:spLocks/>
          </p:cNvSpPr>
          <p:nvPr/>
        </p:nvSpPr>
        <p:spPr>
          <a:xfrm>
            <a:off x="915589" y="27563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 b="1" i="0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2000"/>
              <a:t>May 2025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4991062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66E797-18A9-37B7-F3A0-466CE0798A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41D977A2-BE23-50E8-3C92-0460BE55EF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Motivation</a:t>
            </a:r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FB61EAD-5DB2-1B95-44F8-52F2B12B798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700808"/>
            <a:ext cx="10361084" cy="4113213"/>
          </a:xfrm>
          <a:ln/>
        </p:spPr>
        <p:txBody>
          <a:bodyPr/>
          <a:lstStyle/>
          <a:p>
            <a:pPr marL="0" indent="0"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 marL="0" indent="0"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High PAPR has a greater impact on the performance of light communications (LC) than radio frequency (RF) communications: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Non-negative signal requirement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High PAPR requires higher DC bias </a:t>
            </a:r>
            <a:r>
              <a:rPr lang="en-GB" dirty="0">
                <a:sym typeface="Wingdings" panose="05000000000000000000" pitchFamily="2" charset="2"/>
              </a:rPr>
              <a:t></a:t>
            </a:r>
            <a:r>
              <a:rPr lang="en-GB" dirty="0"/>
              <a:t> higher power consumption and lower eye safety</a:t>
            </a:r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0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Light source nonlinearities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/>
              <a:t>Temperature </a:t>
            </a:r>
            <a:r>
              <a:rPr lang="en-GB" dirty="0"/>
              <a:t>dependence, etc., </a:t>
            </a:r>
            <a:r>
              <a:rPr lang="en-GB" dirty="0">
                <a:sym typeface="Wingdings" panose="05000000000000000000" pitchFamily="2" charset="2"/>
              </a:rPr>
              <a:t></a:t>
            </a:r>
            <a:r>
              <a:rPr lang="en-GB" dirty="0"/>
              <a:t> increased costs to overcome high PAPR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For RF comms, primary issue is power amplifier (PA) nonlinearities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562FCF-5165-B93B-35EA-4C1C1C35E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94D22-1009-2694-2A91-B7EE6158BC3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Aravindh Krishnamoorthy, University of Cambridge</a:t>
            </a: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6438CCA-5EB2-9C14-7852-40099D04F704}"/>
              </a:ext>
            </a:extLst>
          </p:cNvPr>
          <p:cNvSpPr txBox="1">
            <a:spLocks/>
          </p:cNvSpPr>
          <p:nvPr/>
        </p:nvSpPr>
        <p:spPr>
          <a:xfrm>
            <a:off x="915589" y="27563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 b="1" i="0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2000"/>
              <a:t>May 2025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2448994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7B316E-A349-4656-BBBF-D0083F227E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DF44D166-E8A0-E609-3B02-2A049035A4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Possible Solutions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98" name="Rectangle 2">
                <a:extLst>
                  <a:ext uri="{FF2B5EF4-FFF2-40B4-BE49-F238E27FC236}">
                    <a16:creationId xmlns:a16="http://schemas.microsoft.com/office/drawing/2014/main" id="{32AC79E5-987D-A722-1B50-EC49E56090F3}"/>
                  </a:ext>
                </a:extLst>
              </p:cNvPr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914401" y="1700808"/>
                <a:ext cx="10361084" cy="4113213"/>
              </a:xfrm>
              <a:ln/>
            </p:spPr>
            <p:txBody>
              <a:bodyPr/>
              <a:lstStyle/>
              <a:p>
                <a:pPr algn="just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GB" sz="2000" dirty="0"/>
                  <a:t>Single Carrier Operation (non-OFDM)</a:t>
                </a:r>
              </a:p>
              <a:p>
                <a:pPr lvl="1" algn="just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GB" sz="1800" dirty="0"/>
                  <a:t>Increases equalization complexity</a:t>
                </a:r>
              </a:p>
              <a:p>
                <a:pPr lvl="1" algn="just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GB" sz="1800" dirty="0"/>
                  <a:t>Resource (subcarrier) allocation challenging</a:t>
                </a:r>
              </a:p>
              <a:p>
                <a:pPr lvl="1" algn="just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GB" sz="1800" dirty="0">
                    <a:solidFill>
                      <a:schemeClr val="tx1"/>
                    </a:solidFill>
                  </a:rPr>
                  <a:t>IMMW SC: IEEE 802.11-23/2215r0 (Minutes: IEEE 802.11-24/0585r0)</a:t>
                </a:r>
              </a:p>
              <a:p>
                <a:pPr algn="just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GB" sz="900" dirty="0"/>
              </a:p>
              <a:p>
                <a:pPr algn="just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GB" sz="2000" dirty="0"/>
                  <a:t>Signal </a:t>
                </a:r>
                <a:r>
                  <a:rPr lang="en-GB" sz="2000" dirty="0" err="1"/>
                  <a:t>Companding</a:t>
                </a:r>
                <a:endParaRPr lang="en-GB" sz="2000" dirty="0"/>
              </a:p>
              <a:p>
                <a:pPr lvl="1" algn="just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GB" sz="1800" dirty="0"/>
                  <a:t>Compress and expand signal dynamic range, e.g., A/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GB" sz="1800" dirty="0"/>
                  <a:t> law </a:t>
                </a:r>
                <a:r>
                  <a:rPr lang="en-GB" sz="1800" dirty="0" err="1"/>
                  <a:t>companding</a:t>
                </a:r>
                <a:endParaRPr lang="en-GB" sz="1800" dirty="0"/>
              </a:p>
              <a:p>
                <a:pPr lvl="1" algn="just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GB" sz="1800" dirty="0"/>
                  <a:t>Likely possible without changing existing 802.11 chipsets (?)</a:t>
                </a:r>
              </a:p>
              <a:p>
                <a:pPr lvl="1" algn="just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GB" sz="1800" u="sng" dirty="0"/>
                  <a:t>More studies needed</a:t>
                </a:r>
              </a:p>
              <a:p>
                <a:pPr algn="just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GB" sz="900" dirty="0"/>
              </a:p>
              <a:p>
                <a:pPr algn="just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GB" sz="2000" dirty="0"/>
                  <a:t>DFT and Related Spreading Techniques (DFT-s-OFDM / SC-FDMA)</a:t>
                </a:r>
              </a:p>
              <a:p>
                <a:pPr lvl="1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GB" sz="1800" dirty="0"/>
                  <a:t>(Details in the following slides)</a:t>
                </a:r>
              </a:p>
              <a:p>
                <a:pPr lvl="1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GB" sz="1800" dirty="0"/>
              </a:p>
              <a:p>
                <a:pPr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GB" sz="2000" dirty="0"/>
                  <a:t>…?</a:t>
                </a:r>
              </a:p>
            </p:txBody>
          </p:sp>
        </mc:Choice>
        <mc:Fallback xmlns="">
          <p:sp>
            <p:nvSpPr>
              <p:cNvPr id="4098" name="Rectangle 2">
                <a:extLst>
                  <a:ext uri="{FF2B5EF4-FFF2-40B4-BE49-F238E27FC236}">
                    <a16:creationId xmlns:a16="http://schemas.microsoft.com/office/drawing/2014/main" id="{32AC79E5-987D-A722-1B50-EC49E56090F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1" y="1700808"/>
                <a:ext cx="10361084" cy="4113213"/>
              </a:xfrm>
              <a:blipFill>
                <a:blip r:embed="rId3"/>
                <a:stretch>
                  <a:fillRect l="-529" t="-741" b="-16148"/>
                </a:stretch>
              </a:blipFill>
              <a:ln/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A25437-7672-121D-8D07-4B9290C4D6A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8AEAD6-CFF4-33C4-0A93-2E97F772BF5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Aravindh Krishnamoorthy, University of Cambridge</a:t>
            </a: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0302096-0CFE-B013-403A-65DC4660612E}"/>
              </a:ext>
            </a:extLst>
          </p:cNvPr>
          <p:cNvSpPr txBox="1">
            <a:spLocks/>
          </p:cNvSpPr>
          <p:nvPr/>
        </p:nvSpPr>
        <p:spPr>
          <a:xfrm>
            <a:off x="915589" y="27563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 b="1" i="0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2000"/>
              <a:t>May 2025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0103995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03F5DA-17E5-4E9D-2102-85F61634F4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A1904919-CC4F-5D5D-FCA0-8D84F42EB9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DFT and Related Spreading Techniques</a:t>
            </a:r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891E090-C3C4-74C9-EBD2-D8873251F54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700808"/>
            <a:ext cx="10361084" cy="4113213"/>
          </a:xfrm>
          <a:ln/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Several proposals in 3GPP, 802.11, and academic literature (in the following)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Retains the benefits of OFDM while achieving a lower PAPR – also termed SC-FDMA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Several alternatives to M-DFT have been proposed: </a:t>
            </a:r>
            <a:r>
              <a:rPr lang="en-GB" u="sng" dirty="0"/>
              <a:t>Sine and cosine transform based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May lead to more advantageous output distributions than DFT spreading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05E4D4-0198-E7A8-E48D-46A74A42AA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608BB1-AEB9-96CB-863A-0AA7E8A4401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Aravindh Krishnamoorthy, University of Cambridge</a:t>
            </a: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2FDCEFC-6F38-F766-E445-682169F5118C}"/>
              </a:ext>
            </a:extLst>
          </p:cNvPr>
          <p:cNvSpPr txBox="1">
            <a:spLocks/>
          </p:cNvSpPr>
          <p:nvPr/>
        </p:nvSpPr>
        <p:spPr>
          <a:xfrm>
            <a:off x="915589" y="27563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 b="1" i="0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2000"/>
              <a:t>May 2025</a:t>
            </a:r>
            <a:endParaRPr lang="en-GB" sz="2000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4D98DBA-B137-1F93-8F00-DCAA39EF344F}"/>
              </a:ext>
            </a:extLst>
          </p:cNvPr>
          <p:cNvGrpSpPr/>
          <p:nvPr/>
        </p:nvGrpSpPr>
        <p:grpSpPr>
          <a:xfrm>
            <a:off x="1200945" y="2420888"/>
            <a:ext cx="9790111" cy="720080"/>
            <a:chOff x="914401" y="2124435"/>
            <a:chExt cx="9790111" cy="72008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9A987AC7-438D-3A54-E329-909DC19B3B8A}"/>
                </a:ext>
              </a:extLst>
            </p:cNvPr>
            <p:cNvSpPr/>
            <p:nvPr/>
          </p:nvSpPr>
          <p:spPr bwMode="auto">
            <a:xfrm>
              <a:off x="3970812" y="2124435"/>
              <a:ext cx="1800200" cy="72008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GB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Interleaving + Mapping</a:t>
              </a:r>
              <a:endParaRPr kumimoji="0" lang="LID4096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9F268D8-3381-CFEE-8AD2-7FD16A15A21B}"/>
                </a:ext>
              </a:extLst>
            </p:cNvPr>
            <p:cNvSpPr/>
            <p:nvPr/>
          </p:nvSpPr>
          <p:spPr bwMode="auto">
            <a:xfrm>
              <a:off x="6171378" y="2124435"/>
              <a:ext cx="1800200" cy="72008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GB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M-DFT</a:t>
              </a:r>
              <a:endParaRPr kumimoji="0" lang="LID4096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43B476C-D140-FFAE-8547-D7BEF836E979}"/>
                </a:ext>
              </a:extLst>
            </p:cNvPr>
            <p:cNvSpPr/>
            <p:nvPr/>
          </p:nvSpPr>
          <p:spPr bwMode="auto">
            <a:xfrm>
              <a:off x="8366670" y="2124435"/>
              <a:ext cx="1800200" cy="72008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GB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N-IDFT</a:t>
              </a:r>
              <a:endParaRPr kumimoji="0" lang="LID4096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0013954-F35B-B4FE-E740-CCDE8F6F3FE3}"/>
                </a:ext>
              </a:extLst>
            </p:cNvPr>
            <p:cNvSpPr/>
            <p:nvPr/>
          </p:nvSpPr>
          <p:spPr bwMode="auto">
            <a:xfrm>
              <a:off x="1545144" y="2124435"/>
              <a:ext cx="2030576" cy="72008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GB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Forward Error Correction</a:t>
              </a:r>
              <a:endParaRPr kumimoji="0" lang="LID4096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8FA84A74-9E9B-57FD-0846-26A0817834F5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575720" y="2479486"/>
              <a:ext cx="395092" cy="9979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72025313-20AC-6284-A0D1-3AFC0A41E44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771012" y="2479486"/>
              <a:ext cx="400366" cy="9979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8CAD46F2-4C29-D60F-8A5A-61E39F77B79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971578" y="2479486"/>
              <a:ext cx="395092" cy="9979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87F1A601-3AC6-822D-CEAE-2F2CEA036AFF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914401" y="2481804"/>
              <a:ext cx="630743" cy="5343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DDC2F24D-5B5E-36D0-9C4E-DF6EB1F3FCE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0166870" y="2481804"/>
              <a:ext cx="537642" cy="5343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5919474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485FEC-6079-C283-09E6-E1CF2ED9D2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7EDB122A-740E-DEF0-2413-C468887E7F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DFT-s-OFDM/SC-FDMA in 3GPP</a:t>
            </a:r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22C4775F-111B-B6D2-BF51-668CED0BD8D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700808"/>
            <a:ext cx="10361084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0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Long Term Evolution (LTE) Release 8: </a:t>
            </a:r>
            <a:r>
              <a:rPr lang="en-GB" u="sng" dirty="0"/>
              <a:t>Mandatory for Uplink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Low PAPR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Further details available in 3GPP RAN1 meeting documents, e.g., RAN1#41—44.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5</a:t>
            </a:r>
            <a:r>
              <a:rPr lang="en-GB" baseline="30000" dirty="0"/>
              <a:t>th</a:t>
            </a:r>
            <a:r>
              <a:rPr lang="en-GB" dirty="0"/>
              <a:t> Generation (5G) New Radio (NR) Release 15: </a:t>
            </a:r>
            <a:r>
              <a:rPr lang="en-GB" u="sng" dirty="0"/>
              <a:t>Optional for Uplink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Mainly for Internet of Things (IoT) devices and low-power handsets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Driven by advancements in PAs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E7DD0A-24AA-A396-B523-914D5D3C7A3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57D68-3207-7216-E480-B2E7FBEA31C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Aravindh Krishnamoorthy, University of Cambridge</a:t>
            </a: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1413212-8F35-6A1F-AFE0-653B95648F55}"/>
              </a:ext>
            </a:extLst>
          </p:cNvPr>
          <p:cNvSpPr txBox="1">
            <a:spLocks/>
          </p:cNvSpPr>
          <p:nvPr/>
        </p:nvSpPr>
        <p:spPr>
          <a:xfrm>
            <a:off x="915589" y="27563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 b="1" i="0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2000"/>
              <a:t>May 2025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4504249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281322-13EC-8038-9912-28BDE9448D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AE497112-C320-2434-BA60-BD5D28FE40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DFT-s-OFDM/SC-FDMA in 802.11</a:t>
            </a:r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CF26C262-A87A-93EC-C32A-A06A631D702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700808"/>
            <a:ext cx="10361084" cy="4608512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Part of the LC tutorial by Nikola, Volker, Yeong, and John in July 2017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 Doc: IEEE 802.11-17/0962r3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9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Unsuccessfully brought up in 802.11 TGs (RF comms) four times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 dirty="0"/>
              <a:t>May 2011, 802.11ah: IEEE 802.11-11/0753r0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200" dirty="0"/>
              <a:t>Not followed up: 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IEEE 802.11-11/0845r0</a:t>
            </a:r>
            <a:endParaRPr lang="en-GB" sz="1200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 dirty="0"/>
              <a:t>Mar 2012, 802.11ah: IEEE 802.11-12/0349r1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200" dirty="0"/>
              <a:t>Moderate success: IEEE 802.11-12/0468r0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200" dirty="0"/>
              <a:t>Unsuccessful: 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IEEE 802.11-12/1452r0 (number incorrect in DOC)</a:t>
            </a:r>
            <a:endParaRPr lang="en-GB" sz="1200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 dirty="0"/>
              <a:t>Jan 2017, 802.11ay: IEEE 802.11-17/0048r0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200" dirty="0"/>
              <a:t>Successful with many abstains: 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IEEE 802.11-17/0177r0</a:t>
            </a:r>
            <a:endParaRPr lang="en-GB" sz="1200" b="1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 dirty="0"/>
              <a:t>Mar 2017, 802.11ay: IEEE 802.11-17/0428r0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200" dirty="0"/>
              <a:t>Unsuccessful: IEEE 802.11-17/0508r0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9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solidFill>
                  <a:schemeClr val="tx1"/>
                </a:solidFill>
              </a:rPr>
              <a:t>Discussed in IMMW SC Minutes (IEEE 802.11-24/0585r0) regarding IEEE 802.11-23/2215r0</a:t>
            </a:r>
            <a:endParaRPr lang="en-GB" sz="2000" b="1" dirty="0">
              <a:solidFill>
                <a:schemeClr val="tx1"/>
              </a:solidFill>
            </a:endParaRP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b="1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FE5EFD-2870-01A8-7786-7872E92592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B70B4B-C71E-3B74-B0C1-760865B845D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Aravindh Krishnamoorthy, University of Cambridge</a:t>
            </a: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0798D26-A824-FDA6-C3D7-26FCB63D08D6}"/>
              </a:ext>
            </a:extLst>
          </p:cNvPr>
          <p:cNvSpPr txBox="1">
            <a:spLocks/>
          </p:cNvSpPr>
          <p:nvPr/>
        </p:nvSpPr>
        <p:spPr>
          <a:xfrm>
            <a:off x="915589" y="27563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 b="1" i="0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2000"/>
              <a:t>May 2025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7465211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D2BB80-FC82-1835-66DE-CE535FE361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21258611-926F-DF70-7556-DE08CF7B72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IEEE 802.11-12/0468r0 (39.2)</a:t>
            </a:r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7B5473-D620-64C9-E316-8839FC97B48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700808"/>
            <a:ext cx="10361084" cy="4608512"/>
          </a:xfrm>
          <a:ln/>
        </p:spPr>
        <p:txBody>
          <a:bodyPr/>
          <a:lstStyle/>
          <a:p>
            <a:pPr marL="800100" lvl="1" indent="-3429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800" dirty="0"/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800" dirty="0"/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800" dirty="0"/>
              <a:t>Analog filtering of signals before </a:t>
            </a:r>
            <a:r>
              <a:rPr lang="en-GB" sz="2800" b="1" dirty="0"/>
              <a:t>presenting simulation results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800" dirty="0"/>
              <a:t>Impact of gain (?) – Perhaps not relevant for LC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800" b="1" dirty="0"/>
              <a:t>DFT-s-OFDM complexity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800" b="1" dirty="0"/>
              <a:t>Uplink or downlink?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800" b="1" dirty="0"/>
              <a:t>Only on data or also other frames?</a:t>
            </a:r>
            <a:r>
              <a:rPr lang="en-GB" sz="2800" dirty="0"/>
              <a:t> SIG field robustness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9FD9FB-B8AB-CADA-6387-08A2B96438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26B83-C270-BA3B-F4F8-BCC49D03A9A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Aravindh Krishnamoorthy, University of Cambridge</a:t>
            </a: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9DE07E0-9008-6957-E58F-61F60C5A4F3D}"/>
              </a:ext>
            </a:extLst>
          </p:cNvPr>
          <p:cNvSpPr txBox="1">
            <a:spLocks/>
          </p:cNvSpPr>
          <p:nvPr/>
        </p:nvSpPr>
        <p:spPr>
          <a:xfrm>
            <a:off x="915589" y="27563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 b="1" i="0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2000"/>
              <a:t>May 2025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4002508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1041</Words>
  <Application>Microsoft Office PowerPoint</Application>
  <PresentationFormat>Widescreen</PresentationFormat>
  <Paragraphs>225</Paragraphs>
  <Slides>14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Arial Unicode MS</vt:lpstr>
      <vt:lpstr>Cambria Math</vt:lpstr>
      <vt:lpstr>Times New Roman</vt:lpstr>
      <vt:lpstr>Wingdings</vt:lpstr>
      <vt:lpstr>Office</vt:lpstr>
      <vt:lpstr>Document</vt:lpstr>
      <vt:lpstr>PAPR reduction considerations</vt:lpstr>
      <vt:lpstr>Abstract</vt:lpstr>
      <vt:lpstr>Outline</vt:lpstr>
      <vt:lpstr>Motivation</vt:lpstr>
      <vt:lpstr>Possible Solutions</vt:lpstr>
      <vt:lpstr>DFT and Related Spreading Techniques</vt:lpstr>
      <vt:lpstr>DFT-s-OFDM/SC-FDMA in 3GPP</vt:lpstr>
      <vt:lpstr>DFT-s-OFDM/SC-FDMA in 802.11</vt:lpstr>
      <vt:lpstr>IEEE 802.11-12/0468r0 (39.2)</vt:lpstr>
      <vt:lpstr>IEEE 802.11-12/1452r0 (29.2)</vt:lpstr>
      <vt:lpstr>Conclusion</vt:lpstr>
      <vt:lpstr>Straw Poll 1: Broad Proposal for Inclusion into SFD</vt:lpstr>
      <vt:lpstr>Straw Poll 2: Broad Proposal for Inclusion into SFD</vt:lpstr>
      <vt:lpstr>Thank You</vt:lpstr>
    </vt:vector>
  </TitlesOfParts>
  <Company>Kyocera SLD Laser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Nikola Serafimovski</dc:creator>
  <cp:keywords/>
  <cp:lastModifiedBy>Aravindh Krishnamoorthy</cp:lastModifiedBy>
  <cp:revision>583</cp:revision>
  <cp:lastPrinted>1601-01-01T00:00:00Z</cp:lastPrinted>
  <dcterms:created xsi:type="dcterms:W3CDTF">2023-11-10T08:30:45Z</dcterms:created>
  <dcterms:modified xsi:type="dcterms:W3CDTF">2025-05-14T12:40:28Z</dcterms:modified>
  <cp:category>TGbr, Kyocera SLD Laser</cp:category>
</cp:coreProperties>
</file>